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52"/>
  </p:notesMasterIdLst>
  <p:sldIdLst>
    <p:sldId id="306" r:id="rId2"/>
    <p:sldId id="317" r:id="rId3"/>
    <p:sldId id="315" r:id="rId4"/>
    <p:sldId id="282" r:id="rId5"/>
    <p:sldId id="290" r:id="rId6"/>
    <p:sldId id="288" r:id="rId7"/>
    <p:sldId id="316" r:id="rId8"/>
    <p:sldId id="304" r:id="rId9"/>
    <p:sldId id="318" r:id="rId10"/>
    <p:sldId id="271" r:id="rId11"/>
    <p:sldId id="258" r:id="rId12"/>
    <p:sldId id="289" r:id="rId13"/>
    <p:sldId id="303" r:id="rId14"/>
    <p:sldId id="281" r:id="rId15"/>
    <p:sldId id="283" r:id="rId16"/>
    <p:sldId id="291" r:id="rId17"/>
    <p:sldId id="295" r:id="rId18"/>
    <p:sldId id="319" r:id="rId19"/>
    <p:sldId id="320" r:id="rId20"/>
    <p:sldId id="321" r:id="rId21"/>
    <p:sldId id="322" r:id="rId22"/>
    <p:sldId id="323" r:id="rId23"/>
    <p:sldId id="324" r:id="rId24"/>
    <p:sldId id="300" r:id="rId25"/>
    <p:sldId id="278" r:id="rId26"/>
    <p:sldId id="279" r:id="rId27"/>
    <p:sldId id="280" r:id="rId28"/>
    <p:sldId id="266" r:id="rId29"/>
    <p:sldId id="293" r:id="rId30"/>
    <p:sldId id="297" r:id="rId31"/>
    <p:sldId id="298" r:id="rId32"/>
    <p:sldId id="337" r:id="rId33"/>
    <p:sldId id="335" r:id="rId34"/>
    <p:sldId id="336" r:id="rId35"/>
    <p:sldId id="301" r:id="rId36"/>
    <p:sldId id="296" r:id="rId37"/>
    <p:sldId id="325" r:id="rId38"/>
    <p:sldId id="285" r:id="rId39"/>
    <p:sldId id="302" r:id="rId40"/>
    <p:sldId id="284" r:id="rId41"/>
    <p:sldId id="276" r:id="rId42"/>
    <p:sldId id="326" r:id="rId43"/>
    <p:sldId id="327" r:id="rId44"/>
    <p:sldId id="329" r:id="rId45"/>
    <p:sldId id="330" r:id="rId46"/>
    <p:sldId id="331" r:id="rId47"/>
    <p:sldId id="332" r:id="rId48"/>
    <p:sldId id="299" r:id="rId49"/>
    <p:sldId id="313" r:id="rId50"/>
    <p:sldId id="305" r:id="rId51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6"/>
    <p:restoredTop sz="94646"/>
  </p:normalViewPr>
  <p:slideViewPr>
    <p:cSldViewPr snapToGrid="0" snapToObjects="1">
      <p:cViewPr>
        <p:scale>
          <a:sx n="96" d="100"/>
          <a:sy n="96" d="100"/>
        </p:scale>
        <p:origin x="-630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Mezzo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rianimazioni</a:t>
            </a:r>
            <a:r>
              <a:rPr lang="en-US" dirty="0"/>
              <a:t> </a:t>
            </a:r>
            <a:r>
              <a:rPr lang="en-US" dirty="0" err="1"/>
              <a:t>tentate</a:t>
            </a:r>
            <a:endParaRPr lang="en-US" dirty="0"/>
          </a:p>
        </c:rich>
      </c:tx>
      <c:layout/>
      <c:overlay val="0"/>
      <c:spPr>
        <a:solidFill>
          <a:srgbClr val="FFC000"/>
        </a:solidFill>
      </c:sp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mezzo als rianimazioni tentate</c:v>
                </c:pt>
              </c:strCache>
            </c:strRef>
          </c:tx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Foglio1!$A$2:$A$5</c:f>
              <c:strCache>
                <c:ptCount val="3"/>
                <c:pt idx="0">
                  <c:v>tentate</c:v>
                </c:pt>
                <c:pt idx="1">
                  <c:v>non tent</c:v>
                </c:pt>
                <c:pt idx="2">
                  <c:v>non tent al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44</c:v>
                </c:pt>
                <c:pt idx="1">
                  <c:v>19</c:v>
                </c:pt>
                <c:pt idx="2">
                  <c:v>38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ACC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problema</a:t>
            </a:r>
            <a:r>
              <a:rPr lang="en-US" dirty="0" smtClean="0"/>
              <a:t> </a:t>
            </a:r>
            <a:r>
              <a:rPr lang="en-US" dirty="0" err="1" smtClean="0"/>
              <a:t>testimoniato</a:t>
            </a:r>
            <a:endParaRPr lang="en-US" dirty="0"/>
          </a:p>
        </c:rich>
      </c:tx>
      <c:layout/>
      <c:overlay val="0"/>
      <c:spPr>
        <a:solidFill>
          <a:srgbClr val="FFC000"/>
        </a:solidFill>
      </c:sp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ACC</c:v>
                </c:pt>
              </c:strCache>
            </c:strRef>
          </c:tx>
          <c:dPt>
            <c:idx val="0"/>
            <c:bubble3D val="0"/>
            <c:explosion val="3"/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Foglio1!$A$2:$A$5</c:f>
              <c:strCache>
                <c:ptCount val="3"/>
                <c:pt idx="0">
                  <c:v>testim</c:v>
                </c:pt>
                <c:pt idx="1">
                  <c:v>non test</c:v>
                </c:pt>
                <c:pt idx="2">
                  <c:v>non noto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38</c:v>
                </c:pt>
                <c:pt idx="1">
                  <c:v>29</c:v>
                </c:pt>
                <c:pt idx="2">
                  <c:v>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82691503839797798"/>
          <c:y val="0.27299118441754827"/>
          <c:w val="0.15456644308350345"/>
          <c:h val="0.3721797990836425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 smtClean="0"/>
              <a:t>testimoni</a:t>
            </a:r>
            <a:endParaRPr lang="en-US" dirty="0"/>
          </a:p>
        </c:rich>
      </c:tx>
      <c:layout/>
      <c:overlay val="0"/>
      <c:spPr>
        <a:solidFill>
          <a:srgbClr val="FFC000"/>
        </a:solidFill>
      </c:sp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Foglio1!$A$2:$A$5</c:f>
              <c:strCache>
                <c:ptCount val="4"/>
                <c:pt idx="0">
                  <c:v>laici</c:v>
                </c:pt>
                <c:pt idx="1">
                  <c:v>non dispo</c:v>
                </c:pt>
                <c:pt idx="2">
                  <c:v>als team</c:v>
                </c:pt>
                <c:pt idx="3">
                  <c:v>sanitari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29</c:v>
                </c:pt>
                <c:pt idx="1">
                  <c:v>63</c:v>
                </c:pt>
                <c:pt idx="2">
                  <c:v>8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BEE6C-5846-427D-A2FD-640EB2EAF9E5}" type="datetimeFigureOut">
              <a:rPr lang="it-IT" smtClean="0"/>
              <a:t>27/03/2017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98A6B-ED81-4F19-AAE1-84831EAA7F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1207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  <p:sp>
        <p:nvSpPr>
          <p:cNvPr id="10650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>
                <a:solidFill>
                  <a:srgbClr val="FFFFFF"/>
                </a:solidFill>
                <a:latin typeface="Tahoma" panose="020B0604030504040204" pitchFamily="34" charset="0"/>
              </a:defRPr>
            </a:lvl1pPr>
            <a:lvl2pPr marL="742950" indent="-285750">
              <a:defRPr sz="1200" b="1">
                <a:solidFill>
                  <a:srgbClr val="FFFFFF"/>
                </a:solidFill>
                <a:latin typeface="Tahoma" panose="020B0604030504040204" pitchFamily="34" charset="0"/>
              </a:defRPr>
            </a:lvl2pPr>
            <a:lvl3pPr marL="1143000" indent="-228600">
              <a:defRPr sz="1200" b="1">
                <a:solidFill>
                  <a:srgbClr val="FFFFFF"/>
                </a:solidFill>
                <a:latin typeface="Tahoma" panose="020B0604030504040204" pitchFamily="34" charset="0"/>
              </a:defRPr>
            </a:lvl3pPr>
            <a:lvl4pPr marL="1600200" indent="-228600">
              <a:defRPr sz="1200" b="1">
                <a:solidFill>
                  <a:srgbClr val="FFFFFF"/>
                </a:solidFill>
                <a:latin typeface="Tahoma" panose="020B0604030504040204" pitchFamily="34" charset="0"/>
              </a:defRPr>
            </a:lvl4pPr>
            <a:lvl5pPr marL="2057400" indent="-228600">
              <a:defRPr sz="1200" b="1">
                <a:solidFill>
                  <a:srgbClr val="FFFFFF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FF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FF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FF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FF"/>
                </a:solidFill>
                <a:latin typeface="Tahoma" panose="020B0604030504040204" pitchFamily="34" charset="0"/>
              </a:defRPr>
            </a:lvl9pPr>
          </a:lstStyle>
          <a:p>
            <a:fld id="{4D3C4C9F-9BCE-4299-B8D5-D53A4D0ABEFE}" type="slidenum">
              <a:rPr lang="it-IT" altLang="it-IT" b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32</a:t>
            </a:fld>
            <a:endParaRPr lang="it-IT" altLang="it-IT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080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A5CF-58D4-D647-AEA4-101D41CF94E6}" type="datetimeFigureOut">
              <a:rPr lang="it-IT" smtClean="0"/>
              <a:t>27/03/2017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A391-67FD-C945-A810-1C7800C0B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6982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A5CF-58D4-D647-AEA4-101D41CF94E6}" type="datetimeFigureOut">
              <a:rPr lang="it-IT" smtClean="0"/>
              <a:t>27/03/2017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A391-67FD-C945-A810-1C7800C0B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9064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A5CF-58D4-D647-AEA4-101D41CF94E6}" type="datetimeFigureOut">
              <a:rPr lang="it-IT" smtClean="0"/>
              <a:t>27/03/2017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A391-67FD-C945-A810-1C7800C0B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0990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A5CF-58D4-D647-AEA4-101D41CF94E6}" type="datetimeFigureOut">
              <a:rPr lang="it-IT" smtClean="0"/>
              <a:t>27/03/2017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A391-67FD-C945-A810-1C7800C0B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82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A5CF-58D4-D647-AEA4-101D41CF94E6}" type="datetimeFigureOut">
              <a:rPr lang="it-IT" smtClean="0"/>
              <a:t>27/03/2017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A391-67FD-C945-A810-1C7800C0B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700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A5CF-58D4-D647-AEA4-101D41CF94E6}" type="datetimeFigureOut">
              <a:rPr lang="it-IT" smtClean="0"/>
              <a:t>27/03/2017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A391-67FD-C945-A810-1C7800C0B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3389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A5CF-58D4-D647-AEA4-101D41CF94E6}" type="datetimeFigureOut">
              <a:rPr lang="it-IT" smtClean="0"/>
              <a:t>27/03/2017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A391-67FD-C945-A810-1C7800C0B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2938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A5CF-58D4-D647-AEA4-101D41CF94E6}" type="datetimeFigureOut">
              <a:rPr lang="it-IT" smtClean="0"/>
              <a:t>27/03/2017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A391-67FD-C945-A810-1C7800C0B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7213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A5CF-58D4-D647-AEA4-101D41CF94E6}" type="datetimeFigureOut">
              <a:rPr lang="it-IT" smtClean="0"/>
              <a:t>27/03/2017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A391-67FD-C945-A810-1C7800C0B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6556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A5CF-58D4-D647-AEA4-101D41CF94E6}" type="datetimeFigureOut">
              <a:rPr lang="it-IT" smtClean="0"/>
              <a:t>27/03/2017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A391-67FD-C945-A810-1C7800C0B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5103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A5CF-58D4-D647-AEA4-101D41CF94E6}" type="datetimeFigureOut">
              <a:rPr lang="it-IT" smtClean="0"/>
              <a:t>27/03/2017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A391-67FD-C945-A810-1C7800C0B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2103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7A5CF-58D4-D647-AEA4-101D41CF94E6}" type="datetimeFigureOut">
              <a:rPr lang="it-IT" smtClean="0"/>
              <a:t>27/03/2017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6A391-67FD-C945-A810-1C7800C0B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3784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7" Type="http://schemas.openxmlformats.org/officeDocument/2006/relationships/image" Target="../media/image5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3.wm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reference.medscape.com/viewpublication/18767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media" Target="../media/media12.MP4"/><Relationship Id="rId7" Type="http://schemas.openxmlformats.org/officeDocument/2006/relationships/image" Target="../media/image29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12.MP4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556592" y="1156390"/>
            <a:ext cx="7772400" cy="1470025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it-IT" sz="2400" b="1" dirty="0" smtClean="0"/>
              <a:t>ARRESTO CARDIACO DA RITMO NON DEFIBRILLABILE:GESTIONE ECOGUIDATA</a:t>
            </a:r>
            <a:endParaRPr lang="it-IT" sz="24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type="subTitle" idx="1"/>
          </p:nvPr>
        </p:nvSpPr>
        <p:spPr>
          <a:xfrm>
            <a:off x="556593" y="3081131"/>
            <a:ext cx="7772400" cy="2673626"/>
          </a:xfrm>
          <a:solidFill>
            <a:srgbClr val="FFC000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1800" b="1" dirty="0" smtClean="0">
                <a:solidFill>
                  <a:schemeClr val="tx1"/>
                </a:solidFill>
              </a:rPr>
              <a:t>Seminario Scuola di Specializzazione in Emergenza e Urgenza</a:t>
            </a:r>
            <a:endParaRPr lang="it-IT" sz="18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it-IT" sz="1800" b="1" dirty="0" err="1" smtClean="0">
                <a:solidFill>
                  <a:schemeClr val="tx1"/>
                </a:solidFill>
              </a:rPr>
              <a:t>Universita’</a:t>
            </a:r>
            <a:r>
              <a:rPr lang="it-IT" sz="1800" b="1" dirty="0" smtClean="0">
                <a:solidFill>
                  <a:schemeClr val="tx1"/>
                </a:solidFill>
              </a:rPr>
              <a:t> Perugia </a:t>
            </a:r>
          </a:p>
          <a:p>
            <a:pPr marL="0" indent="0">
              <a:buNone/>
            </a:pPr>
            <a:r>
              <a:rPr lang="it-IT" sz="1800" b="1" dirty="0" smtClean="0">
                <a:solidFill>
                  <a:schemeClr val="tx1"/>
                </a:solidFill>
              </a:rPr>
              <a:t>Direttore </a:t>
            </a:r>
            <a:r>
              <a:rPr lang="it-IT" sz="1800" b="1" dirty="0" err="1" smtClean="0">
                <a:solidFill>
                  <a:schemeClr val="tx1"/>
                </a:solidFill>
              </a:rPr>
              <a:t>Dr.G.Agnelli</a:t>
            </a:r>
            <a:endParaRPr lang="it-IT" sz="18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it-IT" sz="1800" b="1" dirty="0" smtClean="0">
                <a:solidFill>
                  <a:schemeClr val="tx1"/>
                </a:solidFill>
              </a:rPr>
              <a:t>Anno Accademico 2016/2017</a:t>
            </a:r>
            <a:endParaRPr lang="it-IT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it-IT" sz="18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it-IT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it-IT" sz="18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it-IT" sz="1800" b="1" dirty="0" smtClean="0">
                <a:solidFill>
                  <a:schemeClr val="tx1"/>
                </a:solidFill>
              </a:rPr>
              <a:t>Perugia 27 Marzo 2017 </a:t>
            </a:r>
          </a:p>
          <a:p>
            <a:pPr marL="0" indent="0">
              <a:buNone/>
            </a:pPr>
            <a:r>
              <a:rPr lang="it-IT" sz="1500" b="1" dirty="0" err="1" smtClean="0">
                <a:solidFill>
                  <a:schemeClr val="tx1"/>
                </a:solidFill>
              </a:rPr>
              <a:t>Dr.Giancarlo</a:t>
            </a:r>
            <a:r>
              <a:rPr lang="it-IT" sz="1500" b="1" dirty="0" smtClean="0">
                <a:solidFill>
                  <a:schemeClr val="tx1"/>
                </a:solidFill>
              </a:rPr>
              <a:t> </a:t>
            </a:r>
            <a:r>
              <a:rPr lang="it-IT" sz="1500" b="1" dirty="0" err="1" smtClean="0">
                <a:solidFill>
                  <a:schemeClr val="tx1"/>
                </a:solidFill>
              </a:rPr>
              <a:t>Abregal</a:t>
            </a:r>
            <a:r>
              <a:rPr lang="it-IT" sz="1500" b="1" dirty="0" smtClean="0">
                <a:solidFill>
                  <a:schemeClr val="tx1"/>
                </a:solidFill>
              </a:rPr>
              <a:t>  </a:t>
            </a:r>
            <a:endParaRPr lang="it-IT" sz="15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13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it-IT" sz="3200" b="1" dirty="0" smtClean="0"/>
              <a:t>Ma di cosa stiamo parlando?</a:t>
            </a:r>
            <a:endParaRPr lang="it-IT" sz="32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  <a:ln>
            <a:solidFill>
              <a:srgbClr val="002060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</a:t>
            </a:r>
            <a:r>
              <a:rPr lang="en-US" b="1" dirty="0" err="1" smtClean="0"/>
              <a:t>Improvviso</a:t>
            </a:r>
            <a:r>
              <a:rPr lang="en-US" b="1" dirty="0" smtClean="0"/>
              <a:t> stop di </a:t>
            </a:r>
            <a:r>
              <a:rPr lang="en-US" b="1" dirty="0" err="1" smtClean="0"/>
              <a:t>flusso</a:t>
            </a:r>
            <a:r>
              <a:rPr lang="en-US" b="1" dirty="0" smtClean="0"/>
              <a:t> </a:t>
            </a:r>
            <a:r>
              <a:rPr lang="en-US" b="1" dirty="0" err="1" smtClean="0"/>
              <a:t>ematico</a:t>
            </a:r>
            <a:endParaRPr lang="en-US" b="1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sz="3000" b="1" dirty="0" err="1" smtClean="0"/>
              <a:t>Incapacità</a:t>
            </a:r>
            <a:r>
              <a:rPr lang="en-US" sz="3000" b="1" dirty="0" smtClean="0"/>
              <a:t> del </a:t>
            </a:r>
            <a:r>
              <a:rPr lang="en-US" sz="3000" b="1" dirty="0" err="1" smtClean="0"/>
              <a:t>cuore</a:t>
            </a:r>
            <a:r>
              <a:rPr lang="en-US" sz="3000" b="1" dirty="0" smtClean="0"/>
              <a:t> a </a:t>
            </a:r>
            <a:r>
              <a:rPr lang="en-US" sz="3000" b="1" dirty="0" err="1" smtClean="0"/>
              <a:t>contrarsi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efficacemente</a:t>
            </a:r>
            <a:endParaRPr lang="en-US" sz="3000" b="1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it-IT" b="1" dirty="0" smtClean="0"/>
              <a:t>                          ARITMIA </a:t>
            </a:r>
            <a:r>
              <a:rPr lang="en-US" b="1" dirty="0" smtClean="0"/>
              <a:t> </a:t>
            </a:r>
            <a:endParaRPr lang="it-IT" b="1" dirty="0"/>
          </a:p>
        </p:txBody>
      </p:sp>
      <p:sp>
        <p:nvSpPr>
          <p:cNvPr id="4" name="Freccia in giù 3"/>
          <p:cNvSpPr/>
          <p:nvPr/>
        </p:nvSpPr>
        <p:spPr>
          <a:xfrm>
            <a:off x="3790187" y="2802835"/>
            <a:ext cx="484632" cy="685800"/>
          </a:xfrm>
          <a:prstGeom prst="down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in giù 4"/>
          <p:cNvSpPr/>
          <p:nvPr/>
        </p:nvSpPr>
        <p:spPr>
          <a:xfrm>
            <a:off x="3757289" y="4422914"/>
            <a:ext cx="550428" cy="685800"/>
          </a:xfrm>
          <a:prstGeom prst="down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101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it-IT" sz="3200" b="1" dirty="0" smtClean="0"/>
              <a:t>Quindi </a:t>
            </a:r>
            <a:r>
              <a:rPr lang="it-IT" sz="3200" b="1" dirty="0" err="1" smtClean="0"/>
              <a:t>e’</a:t>
            </a:r>
            <a:r>
              <a:rPr lang="it-IT" sz="3200" b="1" dirty="0" smtClean="0"/>
              <a:t> un problema elettrico !</a:t>
            </a:r>
            <a:endParaRPr lang="it-IT" sz="32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  <a:ln>
            <a:solidFill>
              <a:srgbClr val="002060"/>
            </a:solidFill>
          </a:ln>
        </p:spPr>
        <p:txBody>
          <a:bodyPr/>
          <a:lstStyle/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   </a:t>
            </a:r>
            <a:r>
              <a:rPr lang="it-IT" b="1" dirty="0" smtClean="0"/>
              <a:t>Ma quale aritmia:</a:t>
            </a:r>
          </a:p>
          <a:p>
            <a:pPr marL="0" indent="0">
              <a:buNone/>
            </a:pPr>
            <a:endParaRPr lang="it-IT" b="1" dirty="0" smtClean="0"/>
          </a:p>
          <a:p>
            <a:r>
              <a:rPr lang="it-IT" b="1" dirty="0" smtClean="0"/>
              <a:t>FV/TV nell’80%</a:t>
            </a:r>
          </a:p>
          <a:p>
            <a:endParaRPr lang="it-IT" b="1" dirty="0" smtClean="0"/>
          </a:p>
          <a:p>
            <a:r>
              <a:rPr lang="it-IT" b="1" dirty="0" smtClean="0"/>
              <a:t>PEA/</a:t>
            </a:r>
            <a:r>
              <a:rPr lang="it-IT" b="1" dirty="0" err="1" smtClean="0"/>
              <a:t>Asistolia</a:t>
            </a:r>
            <a:r>
              <a:rPr lang="it-IT" b="1" dirty="0" smtClean="0"/>
              <a:t> 20%</a:t>
            </a:r>
          </a:p>
          <a:p>
            <a:endParaRPr lang="it-IT" b="1" dirty="0" smtClean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5937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9574"/>
            <a:ext cx="8030817" cy="755374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it-IT" sz="2700" b="1" dirty="0" smtClean="0"/>
              <a:t>Ma  </a:t>
            </a:r>
            <a:r>
              <a:rPr lang="it-IT" sz="2700" b="1" dirty="0" err="1" smtClean="0"/>
              <a:t>e’</a:t>
            </a:r>
            <a:r>
              <a:rPr lang="it-IT" sz="2700" b="1" dirty="0" smtClean="0"/>
              <a:t> quello che troviamo sul territorio ?</a:t>
            </a:r>
            <a:r>
              <a:rPr lang="it-IT" dirty="0" smtClean="0"/>
              <a:t>….</a:t>
            </a:r>
            <a:endParaRPr lang="it-IT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0613869"/>
              </p:ext>
            </p:extLst>
          </p:nvPr>
        </p:nvGraphicFramePr>
        <p:xfrm>
          <a:off x="636638" y="992378"/>
          <a:ext cx="8050162" cy="5888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6739"/>
                <a:gridCol w="1423187"/>
                <a:gridCol w="1450292"/>
                <a:gridCol w="1436739"/>
                <a:gridCol w="1436739"/>
                <a:gridCol w="866466"/>
              </a:tblGrid>
              <a:tr h="330486"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Sesso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err="1" smtClean="0"/>
                        <a:t>Eta’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err="1" smtClean="0"/>
                        <a:t>Att</a:t>
                      </a:r>
                      <a:r>
                        <a:rPr lang="it-IT" sz="900" dirty="0" smtClean="0"/>
                        <a:t> elettrica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err="1" smtClean="0"/>
                        <a:t>Att</a:t>
                      </a:r>
                      <a:r>
                        <a:rPr lang="it-IT" sz="900" dirty="0" smtClean="0"/>
                        <a:t> </a:t>
                      </a:r>
                      <a:r>
                        <a:rPr lang="it-IT" sz="900" dirty="0" err="1" smtClean="0"/>
                        <a:t>mecc</a:t>
                      </a:r>
                      <a:r>
                        <a:rPr lang="it-IT" sz="900" dirty="0" smtClean="0"/>
                        <a:t> eco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ROSC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err="1" smtClean="0"/>
                        <a:t>comorb</a:t>
                      </a:r>
                      <a:endParaRPr lang="it-IT" sz="900" dirty="0"/>
                    </a:p>
                  </a:txBody>
                  <a:tcPr marL="142307" marR="142307"/>
                </a:tc>
              </a:tr>
              <a:tr h="188849"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1</a:t>
                      </a:r>
                      <a:r>
                        <a:rPr lang="it-IT" sz="900" baseline="0" dirty="0" smtClean="0"/>
                        <a:t>      </a:t>
                      </a:r>
                      <a:r>
                        <a:rPr lang="it-IT" sz="900" dirty="0" smtClean="0"/>
                        <a:t>M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88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err="1" smtClean="0"/>
                        <a:t>asistolia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assente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no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err="1" smtClean="0"/>
                        <a:t>ipert</a:t>
                      </a:r>
                      <a:endParaRPr lang="it-IT" sz="900" dirty="0"/>
                    </a:p>
                  </a:txBody>
                  <a:tcPr marL="142307" marR="142307"/>
                </a:tc>
              </a:tr>
              <a:tr h="274697"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 2     M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80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err="1" smtClean="0"/>
                        <a:t>asistolia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valvolare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no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CAD-TEP</a:t>
                      </a:r>
                      <a:endParaRPr lang="it-IT" sz="900" dirty="0"/>
                    </a:p>
                  </a:txBody>
                  <a:tcPr marL="142307" marR="142307"/>
                </a:tc>
              </a:tr>
              <a:tr h="188849"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 3     F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78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err="1" smtClean="0"/>
                        <a:t>asistolia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assente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no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err="1" smtClean="0"/>
                        <a:t>ipert</a:t>
                      </a:r>
                      <a:endParaRPr lang="it-IT" sz="900" dirty="0"/>
                    </a:p>
                  </a:txBody>
                  <a:tcPr marL="142307" marR="142307"/>
                </a:tc>
              </a:tr>
              <a:tr h="274697"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 4</a:t>
                      </a:r>
                      <a:r>
                        <a:rPr lang="it-IT" sz="900" baseline="0" dirty="0" smtClean="0"/>
                        <a:t>     </a:t>
                      </a:r>
                      <a:r>
                        <a:rPr lang="it-IT" sz="900" dirty="0" smtClean="0"/>
                        <a:t>M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83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err="1" smtClean="0"/>
                        <a:t>asistolia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assente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no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BPCO-</a:t>
                      </a:r>
                      <a:r>
                        <a:rPr lang="it-IT" sz="900" dirty="0" err="1" smtClean="0"/>
                        <a:t>Ipert</a:t>
                      </a:r>
                      <a:endParaRPr lang="it-IT" sz="900" dirty="0"/>
                    </a:p>
                  </a:txBody>
                  <a:tcPr marL="142307" marR="142307"/>
                </a:tc>
              </a:tr>
              <a:tr h="274697"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  5     M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85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err="1" smtClean="0"/>
                        <a:t>asistolia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assente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si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err="1" smtClean="0"/>
                        <a:t>Ins</a:t>
                      </a:r>
                      <a:r>
                        <a:rPr lang="it-IT" sz="900" baseline="0" dirty="0" smtClean="0"/>
                        <a:t> renale</a:t>
                      </a:r>
                      <a:endParaRPr lang="it-IT" sz="900" dirty="0"/>
                    </a:p>
                  </a:txBody>
                  <a:tcPr marL="142307" marR="142307"/>
                </a:tc>
              </a:tr>
              <a:tr h="274697"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  6</a:t>
                      </a:r>
                      <a:r>
                        <a:rPr lang="it-IT" sz="900" baseline="0" dirty="0" smtClean="0"/>
                        <a:t>     </a:t>
                      </a:r>
                      <a:r>
                        <a:rPr lang="it-IT" sz="900" dirty="0" smtClean="0"/>
                        <a:t>F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87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err="1" smtClean="0"/>
                        <a:t>Asist</a:t>
                      </a:r>
                      <a:r>
                        <a:rPr lang="it-IT" sz="900" dirty="0" smtClean="0"/>
                        <a:t>/</a:t>
                      </a:r>
                      <a:r>
                        <a:rPr lang="it-IT" sz="900" dirty="0" err="1" smtClean="0"/>
                        <a:t>Pea</a:t>
                      </a:r>
                      <a:endParaRPr lang="it-IT" sz="900" dirty="0"/>
                    </a:p>
                  </a:txBody>
                  <a:tcPr marL="142307" marR="14230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assente</a:t>
                      </a:r>
                      <a:endParaRPr lang="it-IT" sz="900" dirty="0"/>
                    </a:p>
                  </a:txBody>
                  <a:tcPr marL="142307" marR="14230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no</a:t>
                      </a:r>
                      <a:endParaRPr lang="it-IT" sz="900" dirty="0"/>
                    </a:p>
                  </a:txBody>
                  <a:tcPr marL="142307" marR="14230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demenza</a:t>
                      </a:r>
                      <a:endParaRPr lang="it-IT" sz="900" dirty="0"/>
                    </a:p>
                  </a:txBody>
                  <a:tcPr marL="142307" marR="142307"/>
                </a:tc>
              </a:tr>
              <a:tr h="274697"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  7    M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62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TV no polso</a:t>
                      </a:r>
                      <a:endParaRPr lang="it-IT" sz="900" dirty="0"/>
                    </a:p>
                  </a:txBody>
                  <a:tcPr marL="142307" marR="14230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presente</a:t>
                      </a:r>
                      <a:endParaRPr lang="it-IT" sz="900" dirty="0"/>
                    </a:p>
                  </a:txBody>
                  <a:tcPr marL="142307" marR="14230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si</a:t>
                      </a:r>
                      <a:endParaRPr lang="it-IT" sz="900" dirty="0"/>
                    </a:p>
                  </a:txBody>
                  <a:tcPr marL="142307" marR="14230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dimesso</a:t>
                      </a:r>
                      <a:endParaRPr lang="it-IT" sz="900" dirty="0"/>
                    </a:p>
                  </a:txBody>
                  <a:tcPr marL="142307" marR="142307"/>
                </a:tc>
              </a:tr>
              <a:tr h="274697"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  8</a:t>
                      </a:r>
                      <a:r>
                        <a:rPr lang="it-IT" sz="900" baseline="0" dirty="0" smtClean="0"/>
                        <a:t>    </a:t>
                      </a:r>
                      <a:r>
                        <a:rPr lang="it-IT" sz="900" dirty="0" smtClean="0"/>
                        <a:t>M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61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FV </a:t>
                      </a:r>
                      <a:r>
                        <a:rPr lang="it-IT" sz="900" dirty="0" err="1" smtClean="0"/>
                        <a:t>refratt</a:t>
                      </a:r>
                      <a:endParaRPr lang="it-IT" sz="900" dirty="0"/>
                    </a:p>
                  </a:txBody>
                  <a:tcPr marL="142307" marR="14230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presente</a:t>
                      </a:r>
                      <a:endParaRPr lang="it-IT" sz="900" dirty="0"/>
                    </a:p>
                  </a:txBody>
                  <a:tcPr marL="142307" marR="14230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si</a:t>
                      </a:r>
                      <a:endParaRPr lang="it-IT" sz="900" dirty="0"/>
                    </a:p>
                  </a:txBody>
                  <a:tcPr marL="142307" marR="14230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dimesso</a:t>
                      </a:r>
                      <a:endParaRPr lang="it-IT" sz="900" dirty="0"/>
                    </a:p>
                  </a:txBody>
                  <a:tcPr marL="142307" marR="142307"/>
                </a:tc>
              </a:tr>
              <a:tr h="188849"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  9</a:t>
                      </a:r>
                      <a:r>
                        <a:rPr lang="it-IT" sz="900" baseline="0" dirty="0" smtClean="0"/>
                        <a:t>     </a:t>
                      </a:r>
                      <a:r>
                        <a:rPr lang="it-IT" sz="900" dirty="0" smtClean="0"/>
                        <a:t>F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89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err="1" smtClean="0"/>
                        <a:t>asistolia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assente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no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CAD</a:t>
                      </a:r>
                      <a:endParaRPr lang="it-IT" sz="900" dirty="0"/>
                    </a:p>
                  </a:txBody>
                  <a:tcPr marL="142307" marR="142307"/>
                </a:tc>
              </a:tr>
              <a:tr h="274697"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 10</a:t>
                      </a:r>
                      <a:r>
                        <a:rPr lang="it-IT" sz="900" baseline="0" dirty="0" smtClean="0"/>
                        <a:t>   </a:t>
                      </a:r>
                      <a:r>
                        <a:rPr lang="it-IT" sz="900" dirty="0" smtClean="0"/>
                        <a:t>M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70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err="1" smtClean="0"/>
                        <a:t>asistolia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assente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no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IRC-CAD</a:t>
                      </a:r>
                      <a:endParaRPr lang="it-IT" sz="900" dirty="0"/>
                    </a:p>
                  </a:txBody>
                  <a:tcPr marL="142307" marR="142307"/>
                </a:tc>
              </a:tr>
              <a:tr h="188849"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 11    F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59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>
                          <a:solidFill>
                            <a:schemeClr val="tx1"/>
                          </a:solidFill>
                        </a:rPr>
                        <a:t>PEA</a:t>
                      </a:r>
                      <a:endParaRPr lang="it-IT" sz="900" dirty="0">
                        <a:solidFill>
                          <a:schemeClr val="tx1"/>
                        </a:solidFill>
                      </a:endParaRPr>
                    </a:p>
                  </a:txBody>
                  <a:tcPr marL="142307" marR="14230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presente</a:t>
                      </a:r>
                      <a:endParaRPr lang="it-IT" sz="900" dirty="0"/>
                    </a:p>
                  </a:txBody>
                  <a:tcPr marL="142307" marR="14230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si</a:t>
                      </a:r>
                      <a:endParaRPr lang="it-IT" sz="900" dirty="0"/>
                    </a:p>
                  </a:txBody>
                  <a:tcPr marL="142307" marR="14230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coma</a:t>
                      </a:r>
                      <a:endParaRPr lang="it-IT" sz="900" dirty="0"/>
                    </a:p>
                  </a:txBody>
                  <a:tcPr marL="142307" marR="142307"/>
                </a:tc>
              </a:tr>
              <a:tr h="251220"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 12    F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89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err="1" smtClean="0"/>
                        <a:t>asistolia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assente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no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err="1" smtClean="0"/>
                        <a:t>ipert</a:t>
                      </a:r>
                      <a:endParaRPr lang="it-IT" sz="900" dirty="0"/>
                    </a:p>
                  </a:txBody>
                  <a:tcPr marL="142307" marR="142307"/>
                </a:tc>
              </a:tr>
              <a:tr h="274697"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 13    F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87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PEA</a:t>
                      </a:r>
                      <a:endParaRPr lang="it-IT" sz="900" dirty="0"/>
                    </a:p>
                  </a:txBody>
                  <a:tcPr marL="142307" marR="14230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assente</a:t>
                      </a:r>
                      <a:endParaRPr lang="it-IT" sz="900" dirty="0"/>
                    </a:p>
                  </a:txBody>
                  <a:tcPr marL="142307" marR="14230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no</a:t>
                      </a:r>
                      <a:endParaRPr lang="it-IT" sz="900" dirty="0"/>
                    </a:p>
                  </a:txBody>
                  <a:tcPr marL="142307" marR="14230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demenza</a:t>
                      </a:r>
                      <a:endParaRPr lang="it-IT" sz="900" dirty="0"/>
                    </a:p>
                  </a:txBody>
                  <a:tcPr marL="142307" marR="142307"/>
                </a:tc>
              </a:tr>
              <a:tr h="188849"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 14   M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79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err="1" smtClean="0"/>
                        <a:t>asistolia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assente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no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endParaRPr lang="it-IT" sz="900" dirty="0"/>
                    </a:p>
                  </a:txBody>
                  <a:tcPr marL="142307" marR="142307"/>
                </a:tc>
              </a:tr>
              <a:tr h="188849"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 15</a:t>
                      </a:r>
                      <a:r>
                        <a:rPr lang="it-IT" sz="900" baseline="0" dirty="0" smtClean="0"/>
                        <a:t>   </a:t>
                      </a:r>
                      <a:r>
                        <a:rPr lang="it-IT" sz="900" dirty="0" smtClean="0"/>
                        <a:t>M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85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err="1" smtClean="0"/>
                        <a:t>asistolia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assente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no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BPCO</a:t>
                      </a:r>
                      <a:endParaRPr lang="it-IT" sz="900" dirty="0"/>
                    </a:p>
                  </a:txBody>
                  <a:tcPr marL="142307" marR="142307"/>
                </a:tc>
              </a:tr>
              <a:tr h="188849"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 16   M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87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err="1" smtClean="0"/>
                        <a:t>asistolia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assente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no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diabete</a:t>
                      </a:r>
                      <a:endParaRPr lang="it-IT" sz="900" dirty="0"/>
                    </a:p>
                  </a:txBody>
                  <a:tcPr marL="142307" marR="142307"/>
                </a:tc>
              </a:tr>
              <a:tr h="274697"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 17   M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50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err="1" smtClean="0"/>
                        <a:t>asistolia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assente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no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Oncologico</a:t>
                      </a:r>
                      <a:endParaRPr lang="it-IT" sz="900" dirty="0"/>
                    </a:p>
                  </a:txBody>
                  <a:tcPr marL="142307" marR="142307"/>
                </a:tc>
              </a:tr>
              <a:tr h="188849"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 18   M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63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err="1" smtClean="0"/>
                        <a:t>asistolia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assente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no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err="1" smtClean="0"/>
                        <a:t>Rec</a:t>
                      </a:r>
                      <a:r>
                        <a:rPr lang="it-IT" sz="900" dirty="0" smtClean="0"/>
                        <a:t> </a:t>
                      </a:r>
                      <a:r>
                        <a:rPr lang="it-IT" sz="900" dirty="0" err="1" smtClean="0"/>
                        <a:t>chir</a:t>
                      </a:r>
                      <a:endParaRPr lang="it-IT" sz="900" dirty="0"/>
                    </a:p>
                  </a:txBody>
                  <a:tcPr marL="142307" marR="142307"/>
                </a:tc>
              </a:tr>
              <a:tr h="188849"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 19</a:t>
                      </a:r>
                      <a:r>
                        <a:rPr lang="it-IT" sz="900" baseline="0" dirty="0" smtClean="0"/>
                        <a:t>    </a:t>
                      </a:r>
                      <a:r>
                        <a:rPr lang="it-IT" sz="900" dirty="0" smtClean="0"/>
                        <a:t>F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58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PEA</a:t>
                      </a:r>
                      <a:endParaRPr lang="it-IT" sz="900" dirty="0"/>
                    </a:p>
                  </a:txBody>
                  <a:tcPr marL="142307" marR="14230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presente</a:t>
                      </a:r>
                      <a:endParaRPr lang="it-IT" sz="900" dirty="0"/>
                    </a:p>
                  </a:txBody>
                  <a:tcPr marL="142307" marR="14230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si</a:t>
                      </a:r>
                      <a:endParaRPr lang="it-IT" sz="900" dirty="0"/>
                    </a:p>
                  </a:txBody>
                  <a:tcPr marL="142307" marR="14230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TEPA</a:t>
                      </a:r>
                      <a:endParaRPr lang="it-IT" sz="900" dirty="0"/>
                    </a:p>
                  </a:txBody>
                  <a:tcPr marL="142307" marR="142307"/>
                </a:tc>
              </a:tr>
              <a:tr h="188849"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 20   M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84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err="1" smtClean="0"/>
                        <a:t>asistolia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assente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no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err="1" smtClean="0"/>
                        <a:t>f.a</a:t>
                      </a:r>
                      <a:r>
                        <a:rPr lang="it-IT" sz="900" dirty="0" smtClean="0"/>
                        <a:t>.</a:t>
                      </a:r>
                      <a:endParaRPr lang="it-IT" sz="900" dirty="0"/>
                    </a:p>
                  </a:txBody>
                  <a:tcPr marL="142307" marR="142307"/>
                </a:tc>
              </a:tr>
              <a:tr h="188849"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  21  M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45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err="1" smtClean="0"/>
                        <a:t>asistolia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assente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no</a:t>
                      </a:r>
                      <a:endParaRPr lang="it-IT" sz="900" dirty="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tossico</a:t>
                      </a:r>
                      <a:endParaRPr lang="it-IT" sz="900" dirty="0"/>
                    </a:p>
                  </a:txBody>
                  <a:tcPr marL="142307" marR="142307"/>
                </a:tc>
              </a:tr>
              <a:tr h="188849">
                <a:tc>
                  <a:txBody>
                    <a:bodyPr/>
                    <a:lstStyle/>
                    <a:p>
                      <a:endParaRPr lang="it-IT" sz="90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endParaRPr lang="it-IT" sz="90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endParaRPr lang="it-IT" sz="90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endParaRPr lang="it-IT" sz="90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endParaRPr lang="it-IT" sz="900"/>
                    </a:p>
                  </a:txBody>
                  <a:tcPr marL="142307" marR="142307"/>
                </a:tc>
                <a:tc>
                  <a:txBody>
                    <a:bodyPr/>
                    <a:lstStyle/>
                    <a:p>
                      <a:endParaRPr lang="it-IT" sz="900" dirty="0"/>
                    </a:p>
                  </a:txBody>
                  <a:tcPr marL="142307" marR="14230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284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it-IT" dirty="0" smtClean="0"/>
              <a:t>I due volti del problema</a:t>
            </a:r>
            <a:endParaRPr lang="it-IT" dirty="0"/>
          </a:p>
        </p:txBody>
      </p:sp>
      <p:pic>
        <p:nvPicPr>
          <p:cNvPr id="4" name="1054415_852282104790503_1472543676_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9550" y="1689652"/>
            <a:ext cx="6184900" cy="4525963"/>
          </a:xfrm>
        </p:spPr>
      </p:pic>
    </p:spTree>
    <p:extLst>
      <p:ext uri="{BB962C8B-B14F-4D97-AF65-F5344CB8AC3E}">
        <p14:creationId xmlns:p14="http://schemas.microsoft.com/office/powerpoint/2010/main" val="216907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it-IT" sz="3200" b="1" dirty="0" smtClean="0"/>
              <a:t>E allora cosa facciamo…….</a:t>
            </a:r>
            <a:endParaRPr lang="it-IT" sz="3200" b="1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86" y="1600200"/>
            <a:ext cx="3474827" cy="4525963"/>
          </a:xfrm>
        </p:spPr>
      </p:pic>
      <p:sp>
        <p:nvSpPr>
          <p:cNvPr id="7" name="Segnaposto contenuto 6"/>
          <p:cNvSpPr>
            <a:spLocks noGrp="1"/>
          </p:cNvSpPr>
          <p:nvPr>
            <p:ph sz="half" idx="2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it-IT" sz="2400" b="1" dirty="0" err="1" smtClean="0"/>
              <a:t>Rcp</a:t>
            </a:r>
            <a:r>
              <a:rPr lang="it-IT" sz="2400" b="1" dirty="0" smtClean="0"/>
              <a:t> di buona </a:t>
            </a:r>
            <a:r>
              <a:rPr lang="it-IT" sz="2400" b="1" dirty="0" err="1" smtClean="0"/>
              <a:t>qualita</a:t>
            </a:r>
            <a:endParaRPr lang="it-IT" sz="2400" b="1" dirty="0" smtClean="0"/>
          </a:p>
          <a:p>
            <a:r>
              <a:rPr lang="it-IT" sz="2400" b="1" dirty="0" smtClean="0"/>
              <a:t>Defibrillazione precoce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  </a:t>
            </a:r>
            <a:r>
              <a:rPr lang="it-IT" sz="2400" dirty="0" smtClean="0"/>
              <a:t>un problema organizzativo</a:t>
            </a:r>
            <a:endParaRPr lang="it-IT" sz="2400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sz="2400" b="1" dirty="0" smtClean="0"/>
              <a:t>Ma rimangono i ritmi non   </a:t>
            </a:r>
            <a:r>
              <a:rPr lang="it-IT" sz="2400" b="1" dirty="0" err="1" smtClean="0"/>
              <a:t>defibrillabili</a:t>
            </a:r>
            <a:r>
              <a:rPr lang="it-IT" sz="2400" b="1" dirty="0" smtClean="0"/>
              <a:t> e le TV/FV refrattarie</a:t>
            </a:r>
          </a:p>
          <a:p>
            <a:pPr marL="0" indent="0">
              <a:buNone/>
            </a:pPr>
            <a:endParaRPr lang="it-IT" sz="2400" b="1" dirty="0"/>
          </a:p>
        </p:txBody>
      </p:sp>
      <p:sp>
        <p:nvSpPr>
          <p:cNvPr id="3" name="Freccia in giù 2"/>
          <p:cNvSpPr/>
          <p:nvPr/>
        </p:nvSpPr>
        <p:spPr>
          <a:xfrm>
            <a:off x="6228058" y="2529510"/>
            <a:ext cx="484632" cy="5068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632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526774" y="238539"/>
            <a:ext cx="8229600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it-IT" sz="3200" b="1" dirty="0" smtClean="0"/>
              <a:t>Ritmi non </a:t>
            </a:r>
            <a:r>
              <a:rPr lang="it-IT" sz="3200" b="1" dirty="0" err="1" smtClean="0"/>
              <a:t>defibrillabli</a:t>
            </a:r>
            <a:r>
              <a:rPr lang="it-IT" sz="3200" b="1" dirty="0" smtClean="0"/>
              <a:t> ACLS non ci aiuta……..</a:t>
            </a:r>
            <a:endParaRPr lang="it-IT" sz="3200" b="1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 </a:t>
            </a:r>
            <a:r>
              <a:rPr lang="it-IT" dirty="0" smtClean="0"/>
              <a:t>         </a:t>
            </a:r>
          </a:p>
          <a:p>
            <a:pPr marL="0" indent="0">
              <a:buNone/>
            </a:pPr>
            <a:r>
              <a:rPr lang="it-IT" sz="2600" b="1" dirty="0"/>
              <a:t> </a:t>
            </a:r>
            <a:r>
              <a:rPr lang="it-IT" sz="2600" b="1" dirty="0" smtClean="0"/>
              <a:t>            mette insieme PEA e </a:t>
            </a:r>
            <a:r>
              <a:rPr lang="it-IT" sz="2600" b="1" dirty="0" err="1" smtClean="0"/>
              <a:t>Asistolia</a:t>
            </a:r>
            <a:r>
              <a:rPr lang="it-IT" sz="2600" b="1" dirty="0" smtClean="0"/>
              <a:t> (</a:t>
            </a:r>
            <a:r>
              <a:rPr lang="it-IT" sz="2600" b="1" dirty="0" err="1" smtClean="0"/>
              <a:t>survival</a:t>
            </a:r>
            <a:r>
              <a:rPr lang="it-IT" sz="2600" b="1" dirty="0" smtClean="0"/>
              <a:t> 3%) </a:t>
            </a:r>
          </a:p>
          <a:p>
            <a:pPr marL="0" indent="0">
              <a:buNone/>
            </a:pPr>
            <a:r>
              <a:rPr lang="it-IT" sz="2600" b="1" dirty="0" smtClean="0"/>
              <a:t>  </a:t>
            </a:r>
          </a:p>
          <a:p>
            <a:pPr marL="0" indent="0">
              <a:buNone/>
            </a:pPr>
            <a:r>
              <a:rPr lang="it-IT" sz="2600" b="1" dirty="0" smtClean="0"/>
              <a:t>    </a:t>
            </a:r>
          </a:p>
          <a:p>
            <a:pPr marL="0" indent="0">
              <a:buNone/>
            </a:pPr>
            <a:endParaRPr lang="it-IT" sz="2600" b="1" dirty="0"/>
          </a:p>
          <a:p>
            <a:pPr marL="0" indent="0">
              <a:buNone/>
            </a:pPr>
            <a:r>
              <a:rPr lang="it-IT" sz="2600" b="1" dirty="0" smtClean="0"/>
              <a:t>      ma con l’ inserimento del supporto ecografico</a:t>
            </a:r>
          </a:p>
          <a:p>
            <a:pPr marL="0" indent="0">
              <a:buNone/>
            </a:pPr>
            <a:r>
              <a:rPr lang="it-IT" sz="2600" b="1" dirty="0"/>
              <a:t> </a:t>
            </a:r>
            <a:r>
              <a:rPr lang="it-IT" sz="2600" b="1" dirty="0" smtClean="0"/>
              <a:t>                  ( linee guida </a:t>
            </a:r>
            <a:r>
              <a:rPr lang="it-IT" sz="2600" b="1" dirty="0" err="1" smtClean="0"/>
              <a:t>ilcor</a:t>
            </a:r>
            <a:r>
              <a:rPr lang="it-IT" sz="2600" b="1" dirty="0" smtClean="0"/>
              <a:t> 2015)</a:t>
            </a:r>
          </a:p>
          <a:p>
            <a:pPr marL="0" indent="0">
              <a:buNone/>
            </a:pPr>
            <a:r>
              <a:rPr lang="it-IT" sz="2600" b="1" dirty="0" smtClean="0"/>
              <a:t>  </a:t>
            </a:r>
          </a:p>
          <a:p>
            <a:pPr marL="0" indent="0">
              <a:buNone/>
            </a:pPr>
            <a:r>
              <a:rPr lang="it-IT" sz="2600" b="1" dirty="0" smtClean="0"/>
              <a:t> </a:t>
            </a:r>
            <a:endParaRPr lang="it-IT" dirty="0"/>
          </a:p>
        </p:txBody>
      </p:sp>
      <p:sp>
        <p:nvSpPr>
          <p:cNvPr id="2" name="Freccia in giù 1"/>
          <p:cNvSpPr/>
          <p:nvPr/>
        </p:nvSpPr>
        <p:spPr>
          <a:xfrm>
            <a:off x="3961935" y="2872409"/>
            <a:ext cx="484632" cy="97840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416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it-IT" sz="3200" b="1" dirty="0" smtClean="0"/>
              <a:t>…..ci troviamo di fronte 3 situazioni</a:t>
            </a:r>
            <a:endParaRPr lang="it-IT" sz="32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b="1" dirty="0" smtClean="0"/>
              <a:t>    1) </a:t>
            </a:r>
            <a:r>
              <a:rPr lang="it-IT" sz="2400" b="1" dirty="0" err="1" smtClean="0"/>
              <a:t>Asistolia</a:t>
            </a:r>
            <a:r>
              <a:rPr lang="it-IT" sz="2400" b="1" dirty="0" smtClean="0"/>
              <a:t>                no </a:t>
            </a:r>
            <a:r>
              <a:rPr lang="it-IT" sz="2400" b="1" dirty="0" err="1" smtClean="0"/>
              <a:t>attivita’</a:t>
            </a:r>
            <a:r>
              <a:rPr lang="it-IT" sz="2400" b="1" dirty="0" smtClean="0"/>
              <a:t> meccanica  </a:t>
            </a:r>
            <a:endParaRPr lang="it-IT" sz="2400" b="1" dirty="0" smtClean="0">
              <a:solidFill>
                <a:srgbClr val="002060"/>
              </a:solidFill>
            </a:endParaRPr>
          </a:p>
          <a:p>
            <a:endParaRPr lang="it-IT" sz="2800" b="1" dirty="0" smtClean="0"/>
          </a:p>
          <a:p>
            <a:pPr marL="0" indent="0">
              <a:buNone/>
            </a:pPr>
            <a:r>
              <a:rPr lang="it-IT" sz="2800" b="1" dirty="0" smtClean="0"/>
              <a:t>    2) </a:t>
            </a:r>
            <a:r>
              <a:rPr lang="it-IT" sz="2400" b="1" dirty="0" err="1" smtClean="0"/>
              <a:t>Attivita’</a:t>
            </a:r>
            <a:r>
              <a:rPr lang="it-IT" sz="2400" b="1" dirty="0" smtClean="0"/>
              <a:t> elettrica   senza </a:t>
            </a:r>
            <a:r>
              <a:rPr lang="it-IT" sz="2400" b="1" dirty="0" err="1" smtClean="0"/>
              <a:t>attivita’</a:t>
            </a:r>
            <a:r>
              <a:rPr lang="it-IT" sz="2400" b="1" dirty="0" smtClean="0"/>
              <a:t>  meccanica</a:t>
            </a:r>
          </a:p>
          <a:p>
            <a:pPr marL="0" indent="0">
              <a:buNone/>
            </a:pPr>
            <a:r>
              <a:rPr lang="it-IT" sz="2800" b="1" dirty="0" smtClean="0"/>
              <a:t>                           </a:t>
            </a:r>
            <a:r>
              <a:rPr lang="it-IT" sz="2800" b="1" dirty="0" smtClean="0">
                <a:solidFill>
                  <a:srgbClr val="002060"/>
                </a:solidFill>
              </a:rPr>
              <a:t>TRUE PEA</a:t>
            </a:r>
            <a:endParaRPr lang="it-IT" sz="28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it-IT" sz="2800" b="1" dirty="0" smtClean="0">
                <a:solidFill>
                  <a:srgbClr val="002060"/>
                </a:solidFill>
              </a:rPr>
              <a:t>    </a:t>
            </a:r>
            <a:r>
              <a:rPr lang="it-IT" sz="2800" b="1" dirty="0" smtClean="0"/>
              <a:t>3) </a:t>
            </a:r>
            <a:r>
              <a:rPr lang="it-IT" sz="2400" b="1" dirty="0" err="1" smtClean="0"/>
              <a:t>Attivita’</a:t>
            </a:r>
            <a:r>
              <a:rPr lang="it-IT" sz="2400" b="1" dirty="0" smtClean="0"/>
              <a:t> elettrica</a:t>
            </a:r>
            <a:r>
              <a:rPr lang="it-IT" sz="2400" b="1" dirty="0" smtClean="0">
                <a:solidFill>
                  <a:srgbClr val="002060"/>
                </a:solidFill>
              </a:rPr>
              <a:t> </a:t>
            </a:r>
            <a:r>
              <a:rPr lang="it-IT" sz="2400" b="1" dirty="0"/>
              <a:t>con </a:t>
            </a:r>
            <a:r>
              <a:rPr lang="it-IT" sz="2400" b="1" dirty="0" err="1"/>
              <a:t>attivita’meccanica</a:t>
            </a:r>
            <a:r>
              <a:rPr lang="it-IT" sz="2400" b="1" dirty="0"/>
              <a:t> incapace di generare un polso </a:t>
            </a:r>
            <a:endParaRPr lang="it-IT" sz="2400" b="1" dirty="0" smtClean="0"/>
          </a:p>
          <a:p>
            <a:pPr marL="0" indent="0">
              <a:buNone/>
            </a:pPr>
            <a:r>
              <a:rPr lang="it-IT" sz="2400" b="1" dirty="0">
                <a:solidFill>
                  <a:srgbClr val="002060"/>
                </a:solidFill>
              </a:rPr>
              <a:t> </a:t>
            </a:r>
            <a:r>
              <a:rPr lang="it-IT" sz="2400" b="1" dirty="0" smtClean="0">
                <a:solidFill>
                  <a:srgbClr val="002060"/>
                </a:solidFill>
              </a:rPr>
              <a:t>                           </a:t>
            </a:r>
            <a:r>
              <a:rPr lang="it-IT" sz="2800" b="1" dirty="0" smtClean="0">
                <a:solidFill>
                  <a:srgbClr val="002060"/>
                </a:solidFill>
              </a:rPr>
              <a:t>PSEUDOPEA        </a:t>
            </a:r>
            <a:endParaRPr lang="it-IT" sz="2400" b="1" dirty="0">
              <a:solidFill>
                <a:srgbClr val="002060"/>
              </a:solidFill>
            </a:endParaRPr>
          </a:p>
          <a:p>
            <a:endParaRPr lang="it-IT" sz="2800" b="1" dirty="0"/>
          </a:p>
          <a:p>
            <a:pPr marL="0" indent="0">
              <a:buNone/>
            </a:pPr>
            <a:endParaRPr lang="it-IT" sz="2800" b="1" dirty="0" smtClean="0">
              <a:solidFill>
                <a:srgbClr val="002060"/>
              </a:solidFill>
            </a:endParaRPr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03094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it-IT" dirty="0" smtClean="0"/>
              <a:t>Due scenari diversi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542165"/>
          </a:xfrm>
          <a:solidFill>
            <a:srgbClr val="FFC000"/>
          </a:solidFill>
        </p:spPr>
        <p:txBody>
          <a:bodyPr/>
          <a:lstStyle/>
          <a:p>
            <a:r>
              <a:rPr lang="it-IT" dirty="0" smtClean="0"/>
              <a:t>True </a:t>
            </a:r>
            <a:r>
              <a:rPr lang="it-IT" dirty="0"/>
              <a:t>P</a:t>
            </a:r>
            <a:r>
              <a:rPr lang="it-IT" dirty="0" smtClean="0"/>
              <a:t>EA</a:t>
            </a:r>
            <a:endParaRPr lang="it-IT" dirty="0"/>
          </a:p>
        </p:txBody>
      </p:sp>
      <p:pic>
        <p:nvPicPr>
          <p:cNvPr id="8" name="VH005530PC_000910_20160516T020953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5363" y="2174875"/>
            <a:ext cx="2963862" cy="3951288"/>
          </a:xfrm>
        </p:spPr>
      </p:pic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542165"/>
          </a:xfrm>
          <a:solidFill>
            <a:srgbClr val="FFC000"/>
          </a:solidFill>
        </p:spPr>
        <p:txBody>
          <a:bodyPr/>
          <a:lstStyle/>
          <a:p>
            <a:r>
              <a:rPr lang="it-IT" dirty="0" err="1" smtClean="0"/>
              <a:t>PseudoPEA</a:t>
            </a:r>
            <a:endParaRPr lang="it-IT" dirty="0"/>
          </a:p>
        </p:txBody>
      </p:sp>
      <p:pic>
        <p:nvPicPr>
          <p:cNvPr id="6" name="psudopea.MP4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83188" y="2174875"/>
            <a:ext cx="2963862" cy="3951288"/>
          </a:xfrm>
        </p:spPr>
      </p:pic>
    </p:spTree>
    <p:extLst>
      <p:ext uri="{BB962C8B-B14F-4D97-AF65-F5344CB8AC3E}">
        <p14:creationId xmlns:p14="http://schemas.microsoft.com/office/powerpoint/2010/main" val="362840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it-IT" dirty="0" smtClean="0"/>
              <a:t>valvola</a:t>
            </a:r>
            <a:endParaRPr lang="it-IT" dirty="0"/>
          </a:p>
        </p:txBody>
      </p:sp>
      <p:pic>
        <p:nvPicPr>
          <p:cNvPr id="4" name="mov valvol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4963" y="1600200"/>
            <a:ext cx="3394075" cy="4525963"/>
          </a:xfrm>
        </p:spPr>
      </p:pic>
    </p:spTree>
    <p:extLst>
      <p:ext uri="{BB962C8B-B14F-4D97-AF65-F5344CB8AC3E}">
        <p14:creationId xmlns:p14="http://schemas.microsoft.com/office/powerpoint/2010/main" val="160224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it-IT" dirty="0" smtClean="0"/>
              <a:t>ventricolo</a:t>
            </a:r>
            <a:endParaRPr lang="it-IT" dirty="0"/>
          </a:p>
        </p:txBody>
      </p:sp>
      <p:pic>
        <p:nvPicPr>
          <p:cNvPr id="4" name="movimento parete 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4963" y="1600200"/>
            <a:ext cx="3394075" cy="4525963"/>
          </a:xfrm>
        </p:spPr>
      </p:pic>
    </p:spTree>
    <p:extLst>
      <p:ext uri="{BB962C8B-B14F-4D97-AF65-F5344CB8AC3E}">
        <p14:creationId xmlns:p14="http://schemas.microsoft.com/office/powerpoint/2010/main" val="398020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it-IT" sz="3600" b="1" dirty="0" smtClean="0">
                <a:latin typeface="+mn-lt"/>
              </a:rPr>
              <a:t>scopo della relazione </a:t>
            </a:r>
            <a:endParaRPr lang="it-IT" sz="3600" b="1" dirty="0"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it-IT" dirty="0" smtClean="0"/>
              <a:t>Idee in movimento ovvero</a:t>
            </a:r>
          </a:p>
          <a:p>
            <a:endParaRPr lang="it-IT" dirty="0"/>
          </a:p>
          <a:p>
            <a:r>
              <a:rPr lang="it-IT" dirty="0" smtClean="0"/>
              <a:t>Spunti di riflessione per sviluppare lavori di ricerca</a:t>
            </a:r>
          </a:p>
          <a:p>
            <a:endParaRPr lang="it-IT" dirty="0"/>
          </a:p>
          <a:p>
            <a:pPr marL="0" indent="0">
              <a:buNone/>
            </a:pPr>
            <a:r>
              <a:rPr lang="it-IT" b="1" dirty="0"/>
              <a:t>“Insegnare non significa riempire un vaso, ma accendere un fuoco”</a:t>
            </a:r>
            <a:r>
              <a:rPr lang="it-IT" dirty="0"/>
              <a:t>. </a:t>
            </a:r>
            <a:r>
              <a:rPr lang="it-IT" dirty="0" err="1" smtClean="0"/>
              <a:t>Montaigne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63198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it-IT" dirty="0" smtClean="0"/>
              <a:t>ventricolo</a:t>
            </a:r>
            <a:endParaRPr lang="it-IT" dirty="0"/>
          </a:p>
        </p:txBody>
      </p:sp>
      <p:pic>
        <p:nvPicPr>
          <p:cNvPr id="4" name="movimento paret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4963" y="1600200"/>
            <a:ext cx="3394075" cy="4525963"/>
          </a:xfrm>
        </p:spPr>
      </p:pic>
    </p:spTree>
    <p:extLst>
      <p:ext uri="{BB962C8B-B14F-4D97-AF65-F5344CB8AC3E}">
        <p14:creationId xmlns:p14="http://schemas.microsoft.com/office/powerpoint/2010/main" val="198426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it-IT" dirty="0" smtClean="0"/>
              <a:t>Setto e valvola</a:t>
            </a:r>
            <a:endParaRPr lang="it-IT" dirty="0"/>
          </a:p>
        </p:txBody>
      </p:sp>
      <p:pic>
        <p:nvPicPr>
          <p:cNvPr id="4" name="parete 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4963" y="1600200"/>
            <a:ext cx="3394075" cy="4525963"/>
          </a:xfrm>
        </p:spPr>
      </p:pic>
    </p:spTree>
    <p:extLst>
      <p:ext uri="{BB962C8B-B14F-4D97-AF65-F5344CB8AC3E}">
        <p14:creationId xmlns:p14="http://schemas.microsoft.com/office/powerpoint/2010/main" val="258475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it-IT" dirty="0" err="1" smtClean="0"/>
              <a:t>Ventr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4" name="VH005530PC_000912_20160516T02164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4963" y="1600200"/>
            <a:ext cx="3394075" cy="4525963"/>
          </a:xfrm>
        </p:spPr>
      </p:pic>
    </p:spTree>
    <p:extLst>
      <p:ext uri="{BB962C8B-B14F-4D97-AF65-F5344CB8AC3E}">
        <p14:creationId xmlns:p14="http://schemas.microsoft.com/office/powerpoint/2010/main" val="75815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it-IT" dirty="0" smtClean="0"/>
              <a:t>Valvola e dx</a:t>
            </a:r>
            <a:endParaRPr lang="it-IT" dirty="0"/>
          </a:p>
        </p:txBody>
      </p:sp>
      <p:pic>
        <p:nvPicPr>
          <p:cNvPr id="4" name="valvol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4963" y="1600200"/>
            <a:ext cx="3394075" cy="4525963"/>
          </a:xfrm>
        </p:spPr>
      </p:pic>
    </p:spTree>
    <p:extLst>
      <p:ext uri="{BB962C8B-B14F-4D97-AF65-F5344CB8AC3E}">
        <p14:creationId xmlns:p14="http://schemas.microsoft.com/office/powerpoint/2010/main" val="51495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it-IT" sz="3200" b="1" dirty="0" smtClean="0"/>
              <a:t>Questo per dire che ……</a:t>
            </a:r>
            <a:endParaRPr lang="it-IT" sz="3200" b="1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endParaRPr lang="it-IT" sz="2400" dirty="0" smtClean="0"/>
          </a:p>
          <a:p>
            <a:endParaRPr lang="it-IT" sz="2400" dirty="0"/>
          </a:p>
          <a:p>
            <a:pPr marL="0" indent="0">
              <a:buNone/>
            </a:pPr>
            <a:endParaRPr lang="it-IT" sz="2400" dirty="0" smtClean="0"/>
          </a:p>
          <a:p>
            <a:endParaRPr lang="it-IT" sz="2400" dirty="0"/>
          </a:p>
          <a:p>
            <a:r>
              <a:rPr lang="it-IT" sz="2400" b="1" dirty="0" smtClean="0"/>
              <a:t>L’ASSENZA DI UN POLSO PALPABILE NON SEMPRE RIFLETTE UN CUORE MECCANICAMENTE FERMO</a:t>
            </a:r>
            <a:endParaRPr lang="it-IT" sz="2400" b="1" dirty="0"/>
          </a:p>
        </p:txBody>
      </p:sp>
      <p:sp>
        <p:nvSpPr>
          <p:cNvPr id="9" name="Ovale 8"/>
          <p:cNvSpPr/>
          <p:nvPr/>
        </p:nvSpPr>
        <p:spPr>
          <a:xfrm>
            <a:off x="5118652" y="4591878"/>
            <a:ext cx="2723321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chemeClr val="tx1"/>
                </a:solidFill>
              </a:rPr>
              <a:t>COME IMMEDIATAMENTE DOPO ROSC DI FV</a:t>
            </a:r>
            <a:endParaRPr lang="it-IT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675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it-IT" sz="3200" dirty="0" smtClean="0"/>
              <a:t>In pratica possiamo trovare..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  <a:ln>
            <a:solidFill>
              <a:srgbClr val="00206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 smtClean="0"/>
              <a:t>  </a:t>
            </a:r>
            <a:r>
              <a:rPr lang="it-IT" sz="2400" b="1" dirty="0" smtClean="0"/>
              <a:t>1) Cuore immobile</a:t>
            </a:r>
          </a:p>
          <a:p>
            <a:pPr marL="0" indent="0">
              <a:buNone/>
            </a:pPr>
            <a:r>
              <a:rPr lang="it-IT" sz="2400" b="1" dirty="0" smtClean="0"/>
              <a:t>   </a:t>
            </a:r>
          </a:p>
          <a:p>
            <a:pPr marL="0" indent="0">
              <a:buNone/>
            </a:pPr>
            <a:r>
              <a:rPr lang="it-IT" sz="2400" b="1" dirty="0"/>
              <a:t> </a:t>
            </a:r>
            <a:r>
              <a:rPr lang="it-IT" sz="2400" b="1" dirty="0" smtClean="0"/>
              <a:t>  2) Cuore </a:t>
            </a:r>
            <a:r>
              <a:rPr lang="it-IT" sz="2400" b="1" dirty="0"/>
              <a:t>con movimenti residui </a:t>
            </a:r>
            <a:r>
              <a:rPr lang="it-IT" sz="2400" b="1" dirty="0" smtClean="0"/>
              <a:t>senza polso palpabile</a:t>
            </a:r>
          </a:p>
          <a:p>
            <a:pPr marL="0" indent="0">
              <a:buNone/>
            </a:pPr>
            <a:r>
              <a:rPr lang="it-IT" sz="2400" b="1" dirty="0"/>
              <a:t> </a:t>
            </a:r>
            <a:r>
              <a:rPr lang="it-IT" sz="2400" b="1" dirty="0" smtClean="0"/>
              <a:t>      (</a:t>
            </a:r>
            <a:r>
              <a:rPr lang="it-IT" sz="2400" b="1" dirty="0" err="1" smtClean="0"/>
              <a:t>any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detecting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motion</a:t>
            </a:r>
            <a:r>
              <a:rPr lang="it-IT" sz="2400" b="1" dirty="0" smtClean="0"/>
              <a:t> of the </a:t>
            </a:r>
            <a:r>
              <a:rPr lang="it-IT" sz="2400" b="1" dirty="0" err="1" smtClean="0"/>
              <a:t>heart</a:t>
            </a:r>
            <a:r>
              <a:rPr lang="it-IT" sz="2400" b="1" dirty="0" smtClean="0"/>
              <a:t>: </a:t>
            </a:r>
            <a:r>
              <a:rPr lang="it-IT" sz="2400" b="1" dirty="0" err="1" smtClean="0"/>
              <a:t>atrial,valvular</a:t>
            </a:r>
            <a:r>
              <a:rPr lang="it-IT" sz="2400" b="1" dirty="0" smtClean="0"/>
              <a:t> or </a:t>
            </a:r>
          </a:p>
          <a:p>
            <a:pPr marL="0" indent="0">
              <a:buNone/>
            </a:pPr>
            <a:r>
              <a:rPr lang="it-IT" sz="2400" b="1" dirty="0"/>
              <a:t> </a:t>
            </a:r>
            <a:r>
              <a:rPr lang="it-IT" sz="2400" b="1" dirty="0" smtClean="0"/>
              <a:t>       </a:t>
            </a:r>
            <a:r>
              <a:rPr lang="it-IT" sz="2400" b="1" dirty="0" err="1" smtClean="0"/>
              <a:t>ventricular</a:t>
            </a:r>
            <a:r>
              <a:rPr lang="it-IT" sz="2400" b="1" dirty="0" smtClean="0"/>
              <a:t>)</a:t>
            </a:r>
          </a:p>
          <a:p>
            <a:pPr marL="0" indent="0">
              <a:buNone/>
            </a:pPr>
            <a:r>
              <a:rPr lang="it-IT" sz="2400" b="1" dirty="0" smtClean="0"/>
              <a:t>        </a:t>
            </a:r>
          </a:p>
          <a:p>
            <a:pPr marL="0" indent="0">
              <a:buNone/>
            </a:pPr>
            <a:r>
              <a:rPr lang="it-IT" sz="2400" dirty="0"/>
              <a:t> </a:t>
            </a:r>
            <a:r>
              <a:rPr lang="it-IT" sz="2400" dirty="0" smtClean="0"/>
              <a:t>                      </a:t>
            </a:r>
            <a:endParaRPr lang="it-IT" sz="2400" dirty="0"/>
          </a:p>
          <a:p>
            <a:pPr marL="0" indent="0">
              <a:buNone/>
            </a:pPr>
            <a:r>
              <a:rPr lang="it-IT" sz="2400" dirty="0" smtClean="0"/>
              <a:t>          </a:t>
            </a:r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r>
              <a:rPr lang="it-IT" sz="2400" b="1" dirty="0" smtClean="0"/>
              <a:t>       </a:t>
            </a:r>
            <a:r>
              <a:rPr lang="it-IT" sz="2400" b="1" dirty="0"/>
              <a:t>2</a:t>
            </a:r>
            <a:r>
              <a:rPr lang="it-IT" sz="2400" b="1" dirty="0" smtClean="0"/>
              <a:t> </a:t>
            </a:r>
            <a:r>
              <a:rPr lang="it-IT" sz="2000" b="1" dirty="0" smtClean="0"/>
              <a:t>SCENARI  DIVERSI   PER  PROGNOSI  E GESTIONE </a:t>
            </a:r>
            <a:r>
              <a:rPr lang="it-IT" sz="2400" b="1" dirty="0" smtClean="0"/>
              <a:t>!</a:t>
            </a:r>
          </a:p>
          <a:p>
            <a:endParaRPr lang="it-IT" b="1" dirty="0"/>
          </a:p>
        </p:txBody>
      </p:sp>
      <p:sp>
        <p:nvSpPr>
          <p:cNvPr id="5" name="Freccia in giù 4"/>
          <p:cNvSpPr/>
          <p:nvPr/>
        </p:nvSpPr>
        <p:spPr>
          <a:xfrm>
            <a:off x="4055166" y="3836506"/>
            <a:ext cx="496958" cy="75537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486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it-IT" sz="3200" b="1" dirty="0" smtClean="0"/>
              <a:t>Perché………</a:t>
            </a:r>
            <a:endParaRPr lang="it-IT" sz="32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it-IT" dirty="0" smtClean="0"/>
          </a:p>
          <a:p>
            <a:pPr fontAlgn="base"/>
            <a:r>
              <a:rPr lang="it-IT" dirty="0" smtClean="0"/>
              <a:t> </a:t>
            </a:r>
            <a:r>
              <a:rPr lang="it-IT" sz="2400" b="1" dirty="0" smtClean="0"/>
              <a:t>ROSC  </a:t>
            </a:r>
            <a:r>
              <a:rPr lang="it-IT" sz="2400" b="1" dirty="0"/>
              <a:t>in </a:t>
            </a:r>
            <a:r>
              <a:rPr lang="it-IT" sz="2400" b="1" dirty="0" smtClean="0"/>
              <a:t>TRUE PEA  </a:t>
            </a:r>
            <a:r>
              <a:rPr lang="it-IT" sz="2400" dirty="0" smtClean="0"/>
              <a:t>=</a:t>
            </a:r>
          </a:p>
          <a:p>
            <a:pPr marL="0" indent="0" fontAlgn="base">
              <a:buNone/>
            </a:pPr>
            <a:endParaRPr lang="it-IT" sz="2400" dirty="0" smtClean="0"/>
          </a:p>
          <a:p>
            <a:pPr fontAlgn="base"/>
            <a:r>
              <a:rPr lang="it-IT" sz="2400" dirty="0" smtClean="0"/>
              <a:t> </a:t>
            </a:r>
            <a:r>
              <a:rPr lang="it-IT" sz="2400" b="1" dirty="0" smtClean="0"/>
              <a:t>ROSC in PSEUDOPEA </a:t>
            </a:r>
            <a:r>
              <a:rPr lang="it-IT" sz="2400" dirty="0" smtClean="0"/>
              <a:t>=                   </a:t>
            </a:r>
            <a:r>
              <a:rPr lang="it-IT" sz="2400" dirty="0"/>
              <a:t> </a:t>
            </a:r>
            <a:r>
              <a:rPr lang="it-IT" sz="2400" dirty="0" smtClean="0"/>
              <a:t>48</a:t>
            </a:r>
            <a:r>
              <a:rPr lang="it-IT" sz="2400" dirty="0"/>
              <a:t>%</a:t>
            </a:r>
            <a:r>
              <a:rPr lang="it-IT" sz="2400" dirty="0" smtClean="0"/>
              <a:t> </a:t>
            </a:r>
          </a:p>
          <a:p>
            <a:pPr fontAlgn="base"/>
            <a:endParaRPr lang="it-IT" sz="2100" dirty="0"/>
          </a:p>
          <a:p>
            <a:pPr marL="0" indent="0" fontAlgn="base">
              <a:buNone/>
            </a:pPr>
            <a:r>
              <a:rPr lang="it-IT" sz="1800" dirty="0" smtClean="0"/>
              <a:t>      </a:t>
            </a:r>
            <a:r>
              <a:rPr lang="it-IT" sz="1800" b="1" dirty="0" err="1" smtClean="0"/>
              <a:t>Blyth</a:t>
            </a:r>
            <a:r>
              <a:rPr lang="it-IT" sz="1800" b="1" dirty="0" smtClean="0"/>
              <a:t> </a:t>
            </a:r>
            <a:r>
              <a:rPr lang="it-IT" sz="1800" b="1" dirty="0"/>
              <a:t>L, et al</a:t>
            </a:r>
            <a:r>
              <a:rPr lang="it-IT" sz="1800" dirty="0"/>
              <a:t>. </a:t>
            </a:r>
            <a:r>
              <a:rPr lang="en-US" sz="1600" dirty="0"/>
              <a:t>Bedside Focused Echocardiography as Predictor of Survival in Cardiac Arrest Patients: A Systematic Review. </a:t>
            </a:r>
            <a:r>
              <a:rPr lang="en-US" sz="1600" b="1" dirty="0" err="1">
                <a:solidFill>
                  <a:srgbClr val="C00000"/>
                </a:solidFill>
              </a:rPr>
              <a:t>Acad</a:t>
            </a:r>
            <a:r>
              <a:rPr lang="en-US" sz="1600" b="1" dirty="0">
                <a:solidFill>
                  <a:srgbClr val="C00000"/>
                </a:solidFill>
              </a:rPr>
              <a:t> </a:t>
            </a:r>
            <a:r>
              <a:rPr lang="en-US" sz="1600" b="1" dirty="0" err="1">
                <a:solidFill>
                  <a:srgbClr val="C00000"/>
                </a:solidFill>
              </a:rPr>
              <a:t>E</a:t>
            </a:r>
            <a:r>
              <a:rPr lang="en-US" sz="1600" b="1" dirty="0" err="1" smtClean="0">
                <a:solidFill>
                  <a:srgbClr val="C00000"/>
                </a:solidFill>
              </a:rPr>
              <a:t>merg</a:t>
            </a:r>
            <a:r>
              <a:rPr lang="en-US" sz="1600" b="1" dirty="0" smtClean="0">
                <a:solidFill>
                  <a:srgbClr val="C00000"/>
                </a:solidFill>
              </a:rPr>
              <a:t> </a:t>
            </a:r>
            <a:r>
              <a:rPr lang="en-US" sz="1600" b="1" dirty="0">
                <a:solidFill>
                  <a:srgbClr val="C00000"/>
                </a:solidFill>
              </a:rPr>
              <a:t>Med 2012</a:t>
            </a:r>
            <a:r>
              <a:rPr lang="en-US" sz="1600" dirty="0">
                <a:solidFill>
                  <a:srgbClr val="C00000"/>
                </a:solidFill>
              </a:rPr>
              <a:t>; </a:t>
            </a:r>
            <a:r>
              <a:rPr lang="en-US" sz="1600" dirty="0"/>
              <a:t>19:1119-1126</a:t>
            </a:r>
            <a:endParaRPr lang="it-IT" sz="1600" dirty="0"/>
          </a:p>
          <a:p>
            <a:pPr marL="0" indent="0">
              <a:buNone/>
            </a:pPr>
            <a:r>
              <a:rPr lang="en-US" sz="1600" dirty="0" smtClean="0"/>
              <a:t>      </a:t>
            </a:r>
          </a:p>
          <a:p>
            <a:pPr marL="0" indent="0">
              <a:buNone/>
            </a:pPr>
            <a:r>
              <a:rPr lang="en-US" sz="1900" dirty="0" smtClean="0"/>
              <a:t>     </a:t>
            </a:r>
            <a:endParaRPr lang="en-US" sz="1900" dirty="0"/>
          </a:p>
          <a:p>
            <a:r>
              <a:rPr lang="en-US" sz="1900" b="1" dirty="0" err="1" smtClean="0"/>
              <a:t>Blaivas</a:t>
            </a:r>
            <a:r>
              <a:rPr lang="en-US" sz="1900" b="1" dirty="0" smtClean="0"/>
              <a:t> M,2001 </a:t>
            </a:r>
            <a:r>
              <a:rPr lang="en-US" sz="1700" dirty="0" smtClean="0"/>
              <a:t>Outcome </a:t>
            </a:r>
            <a:r>
              <a:rPr lang="en-US" sz="1700" dirty="0"/>
              <a:t>in cardiac arrest patients found to have cardiac standstill on the bedside emergency department echocardiogram</a:t>
            </a:r>
            <a:r>
              <a:rPr lang="en-US" sz="1700" dirty="0" smtClean="0"/>
              <a:t>.</a:t>
            </a:r>
          </a:p>
          <a:p>
            <a:pPr marL="0" indent="0">
              <a:buNone/>
            </a:pPr>
            <a:r>
              <a:rPr lang="en-US" sz="1600" b="1" smtClean="0"/>
              <a:t>      Acad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Emerg</a:t>
            </a:r>
            <a:r>
              <a:rPr lang="en-US" sz="1600" b="1" dirty="0" smtClean="0"/>
              <a:t> Med 2001 </a:t>
            </a:r>
            <a:r>
              <a:rPr lang="en-US" sz="1900" dirty="0" smtClean="0"/>
              <a:t>Jun;8(6):616-21</a:t>
            </a:r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endParaRPr lang="en-US" sz="1900" b="1" dirty="0"/>
          </a:p>
          <a:p>
            <a:pPr marL="0" indent="0">
              <a:buNone/>
            </a:pPr>
            <a:endParaRPr lang="en-US" sz="1900" dirty="0"/>
          </a:p>
          <a:p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100" dirty="0"/>
          </a:p>
          <a:p>
            <a:endParaRPr lang="it-IT" sz="2100" dirty="0"/>
          </a:p>
        </p:txBody>
      </p:sp>
      <p:sp>
        <p:nvSpPr>
          <p:cNvPr id="4" name="Ovale 3"/>
          <p:cNvSpPr/>
          <p:nvPr/>
        </p:nvSpPr>
        <p:spPr>
          <a:xfrm>
            <a:off x="5396945" y="2206483"/>
            <a:ext cx="983973" cy="457200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2%</a:t>
            </a:r>
            <a:endParaRPr lang="it-IT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Ovale 4"/>
          <p:cNvSpPr/>
          <p:nvPr/>
        </p:nvSpPr>
        <p:spPr>
          <a:xfrm>
            <a:off x="5396939" y="2986708"/>
            <a:ext cx="1123121" cy="606287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</a:rPr>
              <a:t>48%</a:t>
            </a:r>
            <a:endParaRPr lang="it-IT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98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it-IT" sz="3600" b="1" dirty="0" smtClean="0"/>
              <a:t>Quindi se </a:t>
            </a:r>
            <a:r>
              <a:rPr lang="it-IT" sz="3600" b="1" dirty="0" err="1" smtClean="0"/>
              <a:t>c’e’</a:t>
            </a:r>
            <a:r>
              <a:rPr lang="it-IT" sz="3600" b="1" dirty="0" smtClean="0"/>
              <a:t> </a:t>
            </a:r>
            <a:r>
              <a:rPr lang="it-IT" sz="3600" b="1" dirty="0" err="1" smtClean="0"/>
              <a:t>attivita’</a:t>
            </a:r>
            <a:r>
              <a:rPr lang="it-IT" sz="3600" b="1" dirty="0" smtClean="0"/>
              <a:t> meccanica</a:t>
            </a:r>
            <a:r>
              <a:rPr lang="it-IT" dirty="0" smtClean="0"/>
              <a:t>…..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  <a:ln>
            <a:solidFill>
              <a:srgbClr val="002060"/>
            </a:solidFill>
          </a:ln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               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smtClean="0"/>
              <a:t>              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smtClean="0"/>
              <a:t>                                 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smtClean="0"/>
              <a:t>                                         </a:t>
            </a:r>
          </a:p>
          <a:p>
            <a:pPr marL="0" indent="0">
              <a:buNone/>
            </a:pPr>
            <a:r>
              <a:rPr lang="it-IT" sz="5800" b="1" dirty="0"/>
              <a:t> </a:t>
            </a:r>
            <a:r>
              <a:rPr lang="it-IT" sz="5800" b="1" dirty="0" smtClean="0"/>
              <a:t>                    Cerca </a:t>
            </a:r>
            <a:r>
              <a:rPr lang="it-IT" sz="5800" b="1" dirty="0"/>
              <a:t>T</a:t>
            </a:r>
            <a:r>
              <a:rPr lang="it-IT" sz="5800" b="1" dirty="0" smtClean="0"/>
              <a:t>rova </a:t>
            </a:r>
            <a:r>
              <a:rPr lang="it-IT" sz="5800" b="1" dirty="0"/>
              <a:t>T</a:t>
            </a:r>
            <a:r>
              <a:rPr lang="it-IT" sz="5800" b="1" dirty="0" smtClean="0"/>
              <a:t>ratta</a:t>
            </a:r>
          </a:p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r>
              <a:rPr lang="it-IT" sz="4200" b="1" dirty="0" smtClean="0"/>
              <a:t>                                     Causa risolvibile</a:t>
            </a:r>
          </a:p>
          <a:p>
            <a:pPr marL="0" indent="0">
              <a:buNone/>
            </a:pPr>
            <a:r>
              <a:rPr lang="it-IT" b="1" dirty="0" smtClean="0"/>
              <a:t>                 </a:t>
            </a:r>
          </a:p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r>
              <a:rPr lang="it-IT" sz="4200" b="1" dirty="0" smtClean="0"/>
              <a:t>                                          Come….</a:t>
            </a:r>
            <a:endParaRPr lang="it-IT" sz="4200" b="1" dirty="0"/>
          </a:p>
          <a:p>
            <a:pPr marL="0" indent="0">
              <a:buNone/>
            </a:pPr>
            <a:r>
              <a:rPr lang="it-IT" dirty="0" smtClean="0"/>
              <a:t>                 </a:t>
            </a:r>
            <a:endParaRPr lang="it-IT" dirty="0"/>
          </a:p>
        </p:txBody>
      </p:sp>
      <p:pic>
        <p:nvPicPr>
          <p:cNvPr id="1026" name="Picture 2" descr="C:\Users\Gian\Desktop\al-mio-segnale-scatenate-linfer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938" y="1600201"/>
            <a:ext cx="4257261" cy="203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97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it-IT" sz="3200" b="1" dirty="0" smtClean="0"/>
              <a:t>Algoritmo basato sulla clinica…….</a:t>
            </a:r>
            <a:endParaRPr lang="it-IT" sz="3200" b="1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it-IT" dirty="0" smtClean="0"/>
          </a:p>
          <a:p>
            <a:r>
              <a:rPr lang="it-IT" dirty="0" smtClean="0"/>
              <a:t> 5</a:t>
            </a:r>
            <a:r>
              <a:rPr lang="it-IT" dirty="0"/>
              <a:t>H</a:t>
            </a:r>
            <a:r>
              <a:rPr lang="it-IT" dirty="0" smtClean="0"/>
              <a:t> e 5</a:t>
            </a:r>
            <a:r>
              <a:rPr lang="it-IT" dirty="0"/>
              <a:t>T</a:t>
            </a:r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r>
              <a:rPr lang="it-IT" dirty="0" smtClean="0"/>
              <a:t>Mnemonico ma limitato</a:t>
            </a:r>
          </a:p>
          <a:p>
            <a:endParaRPr lang="it-IT" dirty="0"/>
          </a:p>
        </p:txBody>
      </p:sp>
      <p:pic>
        <p:nvPicPr>
          <p:cNvPr id="2051" name="Picture 3" descr="C:\Users\Gian\Desktop\5 h 5 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81" y="1880981"/>
            <a:ext cx="2546488" cy="332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2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it-IT" sz="3200" b="1" dirty="0" smtClean="0"/>
              <a:t>Algoritmo basato sulla morfologia ECG……</a:t>
            </a:r>
            <a:endParaRPr lang="it-IT" sz="32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    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PIU’RAPIDO                                                             NON CONFERMA</a:t>
            </a:r>
            <a:endParaRPr lang="en-US" sz="1800" b="1" dirty="0"/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400" b="1" dirty="0" err="1" smtClean="0"/>
              <a:t>LittmannL;et</a:t>
            </a:r>
            <a:r>
              <a:rPr lang="en-US" sz="1400" b="1" dirty="0" smtClean="0"/>
              <a:t> al</a:t>
            </a:r>
          </a:p>
          <a:p>
            <a:pPr marL="0" indent="0">
              <a:buNone/>
            </a:pPr>
            <a:r>
              <a:rPr lang="en-US" sz="1400" b="1" dirty="0" smtClean="0"/>
              <a:t>A simplified and structured teaching tool for the evaluation and management of pulseless electrical activity.</a:t>
            </a:r>
          </a:p>
          <a:p>
            <a:pPr marL="0" indent="0">
              <a:buNone/>
            </a:pPr>
            <a:r>
              <a:rPr lang="en-US" sz="1400" b="1" dirty="0" smtClean="0">
                <a:hlinkClick r:id="rId2"/>
              </a:rPr>
              <a:t>Med </a:t>
            </a:r>
            <a:r>
              <a:rPr lang="en-US" sz="1400" b="1" dirty="0" err="1" smtClean="0">
                <a:hlinkClick r:id="rId2"/>
              </a:rPr>
              <a:t>Princ</a:t>
            </a:r>
            <a:r>
              <a:rPr lang="en-US" sz="1400" b="1" dirty="0" smtClean="0">
                <a:hlinkClick r:id="rId2"/>
              </a:rPr>
              <a:t> </a:t>
            </a:r>
            <a:r>
              <a:rPr lang="en-US" sz="1400" b="1" dirty="0" err="1" smtClean="0">
                <a:hlinkClick r:id="rId2"/>
              </a:rPr>
              <a:t>Pract</a:t>
            </a:r>
            <a:r>
              <a:rPr lang="en-US" sz="1400" b="1" dirty="0" smtClean="0">
                <a:hlinkClick r:id="rId2"/>
              </a:rPr>
              <a:t>.  2014; 23(1):1-6</a:t>
            </a:r>
            <a:r>
              <a:rPr lang="en-US" sz="1400" b="1" dirty="0" smtClean="0"/>
              <a:t> (ISSN: 1423-0151)             </a:t>
            </a:r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r>
              <a:rPr lang="en-US" sz="1400" dirty="0" smtClean="0"/>
              <a:t>                                                                                              </a:t>
            </a:r>
            <a:endParaRPr lang="en-US" sz="1400" b="1" dirty="0" smtClean="0"/>
          </a:p>
          <a:p>
            <a:endParaRPr lang="it-IT" dirty="0" smtClean="0"/>
          </a:p>
          <a:p>
            <a:endParaRPr lang="it-IT" dirty="0"/>
          </a:p>
        </p:txBody>
      </p:sp>
      <p:pic>
        <p:nvPicPr>
          <p:cNvPr id="3074" name="Picture 2" descr="C:\Users\Gian\Desktop\Tabella-2_adattat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730" y="1694833"/>
            <a:ext cx="3299792" cy="28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29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it-IT" sz="3600" b="1" dirty="0" smtClean="0"/>
              <a:t>Morte improvvisa: un problema antico</a:t>
            </a:r>
            <a:endParaRPr lang="it-IT" sz="36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it-IT" dirty="0" smtClean="0"/>
              <a:t>Dell arresto cardiaco sappiamo molte cose</a:t>
            </a:r>
          </a:p>
          <a:p>
            <a:endParaRPr lang="it-IT" dirty="0"/>
          </a:p>
          <a:p>
            <a:r>
              <a:rPr lang="it-IT" dirty="0" smtClean="0"/>
              <a:t>Registri (</a:t>
            </a:r>
            <a:r>
              <a:rPr lang="en-US" i="1" dirty="0"/>
              <a:t>Cardiac Arrest Registry to Enhance </a:t>
            </a:r>
            <a:r>
              <a:rPr lang="en-US" i="1" dirty="0" err="1" smtClean="0"/>
              <a:t>Survival,registro</a:t>
            </a:r>
            <a:r>
              <a:rPr lang="en-US" i="1" dirty="0" smtClean="0"/>
              <a:t> </a:t>
            </a:r>
            <a:r>
              <a:rPr lang="en-US" i="1" dirty="0" err="1" smtClean="0"/>
              <a:t>acr</a:t>
            </a:r>
            <a:r>
              <a:rPr lang="en-US" i="1" dirty="0" smtClean="0"/>
              <a:t> </a:t>
            </a:r>
            <a:r>
              <a:rPr lang="en-US" i="1" dirty="0" err="1" smtClean="0"/>
              <a:t>firenze</a:t>
            </a:r>
            <a:r>
              <a:rPr lang="en-US" dirty="0"/>
              <a:t/>
            </a:r>
            <a:br>
              <a:rPr lang="en-US" dirty="0"/>
            </a:br>
            <a:endParaRPr lang="it-IT" dirty="0" smtClean="0"/>
          </a:p>
          <a:p>
            <a:r>
              <a:rPr lang="it-IT" dirty="0" smtClean="0"/>
              <a:t>Studio progetto vita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81022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it-IT" sz="3200" b="1" dirty="0" smtClean="0"/>
              <a:t>Algoritmo basato sull’eco</a:t>
            </a:r>
            <a:endParaRPr lang="it-IT" sz="32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</p:spPr>
        <p:txBody>
          <a:bodyPr anchor="ctr">
            <a:normAutofit fontScale="77500" lnSpcReduction="20000"/>
          </a:bodyPr>
          <a:lstStyle/>
          <a:p>
            <a:pPr marL="0" indent="0">
              <a:buNone/>
            </a:pPr>
            <a:endParaRPr lang="it-IT" dirty="0" smtClean="0"/>
          </a:p>
          <a:p>
            <a:endParaRPr lang="it-IT" sz="1400" b="1" dirty="0" smtClean="0"/>
          </a:p>
          <a:p>
            <a:pPr marL="0" indent="0">
              <a:buNone/>
            </a:pPr>
            <a:r>
              <a:rPr lang="it-IT" sz="2600" b="1" dirty="0" smtClean="0"/>
              <a:t>                          PEA SEQUENCE PROTOCOL</a:t>
            </a:r>
            <a:r>
              <a:rPr lang="it-IT" sz="1400" b="1" dirty="0" smtClean="0"/>
              <a:t>    </a:t>
            </a:r>
          </a:p>
          <a:p>
            <a:pPr marL="0" indent="0">
              <a:buNone/>
            </a:pPr>
            <a:endParaRPr lang="it-IT" sz="1400" b="1" dirty="0"/>
          </a:p>
          <a:p>
            <a:pPr marL="0" indent="0">
              <a:buNone/>
            </a:pPr>
            <a:endParaRPr lang="it-IT" sz="1400" dirty="0" smtClean="0"/>
          </a:p>
          <a:p>
            <a:r>
              <a:rPr lang="it-IT" dirty="0" err="1" smtClean="0"/>
              <a:t>Pulmunary</a:t>
            </a:r>
            <a:r>
              <a:rPr lang="it-IT" dirty="0" smtClean="0"/>
              <a:t>   </a:t>
            </a:r>
            <a:r>
              <a:rPr lang="en-US" sz="2100" b="1" dirty="0"/>
              <a:t>pneumothorax ,</a:t>
            </a:r>
            <a:r>
              <a:rPr lang="en-US" sz="2100" b="1" dirty="0" smtClean="0"/>
              <a:t>pleural </a:t>
            </a:r>
            <a:r>
              <a:rPr lang="en-US" sz="2100" b="1" dirty="0"/>
              <a:t>effusion ,</a:t>
            </a:r>
            <a:r>
              <a:rPr lang="en-US" sz="2100" b="1" dirty="0" smtClean="0"/>
              <a:t> </a:t>
            </a:r>
            <a:r>
              <a:rPr lang="en-US" sz="2100" b="1" dirty="0"/>
              <a:t>wet or dry lung;</a:t>
            </a:r>
            <a:endParaRPr lang="it-IT" sz="2100" b="1" dirty="0" smtClean="0"/>
          </a:p>
          <a:p>
            <a:endParaRPr lang="it-IT" sz="2100" b="1" dirty="0" smtClean="0"/>
          </a:p>
          <a:p>
            <a:r>
              <a:rPr lang="it-IT" dirty="0" err="1" smtClean="0"/>
              <a:t>Epigastic</a:t>
            </a:r>
            <a:r>
              <a:rPr lang="it-IT" dirty="0" smtClean="0"/>
              <a:t>     </a:t>
            </a:r>
            <a:r>
              <a:rPr lang="en-US" sz="2100" b="1" dirty="0"/>
              <a:t>pericardial effusion, </a:t>
            </a:r>
            <a:r>
              <a:rPr lang="en-US" sz="2100" b="1" dirty="0" smtClean="0"/>
              <a:t>left/right </a:t>
            </a:r>
            <a:r>
              <a:rPr lang="en-US" sz="2100" b="1" dirty="0"/>
              <a:t>ventricular sides </a:t>
            </a:r>
            <a:r>
              <a:rPr lang="en-US" sz="2100" b="1" dirty="0" smtClean="0"/>
              <a:t>  </a:t>
            </a:r>
          </a:p>
          <a:p>
            <a:pPr marL="0" indent="0">
              <a:buNone/>
            </a:pPr>
            <a:r>
              <a:rPr lang="en-US" sz="2100" b="1" dirty="0" smtClean="0"/>
              <a:t>                                   motion e IVC filling               </a:t>
            </a:r>
            <a:endParaRPr lang="it-IT" sz="1900" b="1" dirty="0" smtClean="0"/>
          </a:p>
          <a:p>
            <a:r>
              <a:rPr lang="it-IT" dirty="0" err="1" smtClean="0"/>
              <a:t>Abdomen</a:t>
            </a:r>
            <a:r>
              <a:rPr lang="it-IT" dirty="0" smtClean="0"/>
              <a:t>     </a:t>
            </a:r>
            <a:r>
              <a:rPr lang="en-US" sz="2100" b="1" dirty="0"/>
              <a:t>aortic aneurism and dissection, peritoneal effusion, </a:t>
            </a:r>
            <a:endParaRPr lang="en-US" sz="2100" b="1" dirty="0" smtClean="0"/>
          </a:p>
          <a:p>
            <a:pPr marL="0" indent="0">
              <a:buNone/>
            </a:pPr>
            <a:r>
              <a:rPr lang="en-US" sz="2100" b="1" dirty="0"/>
              <a:t> </a:t>
            </a:r>
            <a:r>
              <a:rPr lang="en-US" sz="2100" b="1" dirty="0" smtClean="0"/>
              <a:t>                      bowel </a:t>
            </a:r>
            <a:r>
              <a:rPr lang="en-US" sz="2100" b="1" dirty="0"/>
              <a:t>occlusion or perforation, deep venous thrombosis</a:t>
            </a:r>
            <a:r>
              <a:rPr lang="en-US" sz="2100" b="1" dirty="0" smtClean="0"/>
              <a:t>.</a:t>
            </a:r>
          </a:p>
          <a:p>
            <a:pPr marL="0" indent="0">
              <a:buNone/>
            </a:pPr>
            <a:endParaRPr lang="en-US" sz="2100" b="1" dirty="0"/>
          </a:p>
          <a:p>
            <a:pPr marL="0" indent="0">
              <a:buNone/>
            </a:pPr>
            <a:r>
              <a:rPr lang="en-US" sz="2100" b="1" dirty="0" smtClean="0"/>
              <a:t>        </a:t>
            </a:r>
          </a:p>
          <a:p>
            <a:pPr marL="0" indent="0">
              <a:buNone/>
            </a:pPr>
            <a:r>
              <a:rPr lang="en-US" sz="2100" b="1" dirty="0"/>
              <a:t> </a:t>
            </a:r>
            <a:r>
              <a:rPr lang="en-US" sz="2100" b="1" dirty="0" smtClean="0"/>
              <a:t>   </a:t>
            </a:r>
            <a:r>
              <a:rPr lang="en-US" sz="2100" b="1" dirty="0" err="1" smtClean="0"/>
              <a:t>Testa</a:t>
            </a:r>
            <a:r>
              <a:rPr lang="en-US" sz="2100" b="1" dirty="0" smtClean="0"/>
              <a:t> </a:t>
            </a:r>
            <a:r>
              <a:rPr lang="en-US" sz="2100" b="1" dirty="0" err="1" smtClean="0"/>
              <a:t>A,Cibinel,Portale</a:t>
            </a:r>
            <a:r>
              <a:rPr lang="en-US" sz="2100" b="1" dirty="0"/>
              <a:t> </a:t>
            </a:r>
            <a:r>
              <a:rPr lang="en-US" sz="2100" b="1" dirty="0" err="1" smtClean="0"/>
              <a:t>G,Giannuzzi</a:t>
            </a:r>
            <a:r>
              <a:rPr lang="en-US" sz="2100" b="1" dirty="0" smtClean="0"/>
              <a:t> </a:t>
            </a:r>
            <a:r>
              <a:rPr lang="en-US" sz="2100" b="1" dirty="0" err="1" smtClean="0"/>
              <a:t>R,Pignataro</a:t>
            </a:r>
            <a:r>
              <a:rPr lang="en-US" sz="2100" b="1" dirty="0" smtClean="0"/>
              <a:t> </a:t>
            </a:r>
            <a:r>
              <a:rPr lang="en-US" sz="2100" b="1" dirty="0" err="1" smtClean="0"/>
              <a:t>G,Silveri</a:t>
            </a:r>
            <a:r>
              <a:rPr lang="en-US" sz="2100" b="1" dirty="0" smtClean="0"/>
              <a:t> NG.</a:t>
            </a:r>
            <a:endParaRPr lang="it-IT" sz="2400" dirty="0"/>
          </a:p>
          <a:p>
            <a:pPr marL="0" indent="0">
              <a:buNone/>
            </a:pPr>
            <a:r>
              <a:rPr lang="it-IT" sz="1800" b="1" dirty="0"/>
              <a:t>    </a:t>
            </a:r>
            <a:r>
              <a:rPr lang="it-IT" sz="1800" dirty="0"/>
              <a:t>The </a:t>
            </a:r>
            <a:r>
              <a:rPr lang="it-IT" sz="1800" dirty="0" err="1"/>
              <a:t>proposal</a:t>
            </a:r>
            <a:r>
              <a:rPr lang="it-IT" sz="1800" dirty="0"/>
              <a:t> of an </a:t>
            </a:r>
            <a:r>
              <a:rPr lang="it-IT" sz="1800" dirty="0" err="1"/>
              <a:t>integrated</a:t>
            </a:r>
            <a:r>
              <a:rPr lang="it-IT" sz="1800" dirty="0"/>
              <a:t> </a:t>
            </a:r>
            <a:r>
              <a:rPr lang="it-IT" sz="1800" dirty="0" err="1"/>
              <a:t>ultrasonographic</a:t>
            </a:r>
            <a:r>
              <a:rPr lang="it-IT" sz="1800" dirty="0"/>
              <a:t> </a:t>
            </a:r>
            <a:r>
              <a:rPr lang="it-IT" sz="1800" dirty="0" err="1"/>
              <a:t>approach</a:t>
            </a:r>
            <a:r>
              <a:rPr lang="it-IT" sz="1800" dirty="0"/>
              <a:t> </a:t>
            </a:r>
            <a:r>
              <a:rPr lang="it-IT" sz="1800" dirty="0" err="1"/>
              <a:t>into</a:t>
            </a:r>
            <a:r>
              <a:rPr lang="it-IT" sz="1800" dirty="0"/>
              <a:t> the ALS </a:t>
            </a:r>
            <a:r>
              <a:rPr lang="it-IT" sz="1800" dirty="0" err="1"/>
              <a:t>algorithm</a:t>
            </a:r>
            <a:r>
              <a:rPr lang="it-IT" sz="1800" dirty="0"/>
              <a:t> for </a:t>
            </a:r>
            <a:r>
              <a:rPr lang="it-IT" sz="1800" dirty="0" err="1" smtClean="0"/>
              <a:t>cardiac</a:t>
            </a:r>
            <a:endParaRPr lang="it-IT" sz="1800" dirty="0" smtClean="0"/>
          </a:p>
          <a:p>
            <a:pPr marL="0" indent="0">
              <a:buNone/>
            </a:pPr>
            <a:r>
              <a:rPr lang="it-IT" sz="1800" dirty="0"/>
              <a:t> </a:t>
            </a:r>
            <a:r>
              <a:rPr lang="it-IT" sz="1800" dirty="0" smtClean="0"/>
              <a:t>    </a:t>
            </a:r>
            <a:r>
              <a:rPr lang="it-IT" sz="1800" dirty="0" err="1"/>
              <a:t>arrest</a:t>
            </a:r>
            <a:r>
              <a:rPr lang="it-IT" sz="1800" dirty="0"/>
              <a:t>: the PEA </a:t>
            </a:r>
            <a:r>
              <a:rPr lang="it-IT" sz="1800" dirty="0" err="1" smtClean="0"/>
              <a:t>protocol</a:t>
            </a:r>
            <a:r>
              <a:rPr lang="it-IT" sz="1800" b="1" dirty="0" err="1" smtClean="0"/>
              <a:t>.Eur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Rev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Med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Pharm</a:t>
            </a:r>
            <a:r>
              <a:rPr lang="it-IT" sz="1800" b="1" dirty="0" smtClean="0"/>
              <a:t> 2010 </a:t>
            </a:r>
            <a:r>
              <a:rPr lang="it-IT" sz="1800" dirty="0" smtClean="0"/>
              <a:t>Feb;14(2):77-88</a:t>
            </a:r>
            <a:endParaRPr lang="it-IT" sz="1800" dirty="0"/>
          </a:p>
          <a:p>
            <a:pPr marL="0" indent="0">
              <a:buNone/>
            </a:pPr>
            <a:endParaRPr lang="it-IT" sz="1800" dirty="0" smtClean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475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it-IT" sz="3200" dirty="0" smtClean="0"/>
              <a:t>Ma si potrebbe anche fare…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it-IT" sz="3800" b="1" dirty="0" err="1" smtClean="0"/>
              <a:t>EchocardioFocus</a:t>
            </a:r>
            <a:r>
              <a:rPr lang="it-IT" sz="3800" b="1" dirty="0" smtClean="0"/>
              <a:t> qualunque finestra valida</a:t>
            </a:r>
          </a:p>
          <a:p>
            <a:pPr marL="0" indent="0">
              <a:buNone/>
            </a:pPr>
            <a:r>
              <a:rPr lang="it-IT" sz="3300" b="1" dirty="0" smtClean="0"/>
              <a:t>                    </a:t>
            </a:r>
          </a:p>
          <a:p>
            <a:pPr marL="0" indent="0">
              <a:buNone/>
            </a:pPr>
            <a:endParaRPr lang="it-IT" sz="3300" b="1" dirty="0" smtClean="0"/>
          </a:p>
          <a:p>
            <a:pPr marL="0" indent="0">
              <a:buNone/>
            </a:pPr>
            <a:endParaRPr lang="it-IT" sz="3300" b="1" dirty="0"/>
          </a:p>
          <a:p>
            <a:pPr marL="0" indent="0">
              <a:buNone/>
            </a:pPr>
            <a:endParaRPr lang="it-IT" sz="3300" b="1" dirty="0" smtClean="0"/>
          </a:p>
          <a:p>
            <a:pPr marL="0" indent="0">
              <a:buNone/>
            </a:pPr>
            <a:endParaRPr lang="it-IT" sz="3300" b="1" dirty="0"/>
          </a:p>
          <a:p>
            <a:pPr marL="0" indent="0">
              <a:buNone/>
            </a:pPr>
            <a:endParaRPr lang="it-IT" sz="3800" b="1" dirty="0" smtClean="0"/>
          </a:p>
          <a:p>
            <a:pPr marL="0" indent="0">
              <a:buNone/>
            </a:pPr>
            <a:r>
              <a:rPr lang="it-IT" sz="3800" b="1" dirty="0" smtClean="0"/>
              <a:t>non sempre epigastrica valida</a:t>
            </a:r>
          </a:p>
          <a:p>
            <a:pPr marL="0" indent="0">
              <a:buNone/>
            </a:pPr>
            <a:endParaRPr lang="it-IT" sz="3300" dirty="0" smtClean="0"/>
          </a:p>
          <a:p>
            <a:endParaRPr lang="it-IT" sz="3300" dirty="0"/>
          </a:p>
          <a:p>
            <a:pPr marL="0" indent="0">
              <a:buNone/>
            </a:pPr>
            <a:endParaRPr lang="it-IT" sz="3300" dirty="0"/>
          </a:p>
          <a:p>
            <a:pPr marL="0" indent="0">
              <a:buNone/>
            </a:pPr>
            <a:r>
              <a:rPr lang="it-IT" sz="3300" dirty="0" smtClean="0"/>
              <a:t>                       </a:t>
            </a:r>
          </a:p>
          <a:p>
            <a:pPr marL="0" indent="0">
              <a:buNone/>
            </a:pPr>
            <a:r>
              <a:rPr lang="it-IT" sz="3300" dirty="0"/>
              <a:t> </a:t>
            </a:r>
            <a:r>
              <a:rPr lang="it-IT" sz="3300" dirty="0" smtClean="0"/>
              <a:t>     </a:t>
            </a:r>
          </a:p>
          <a:p>
            <a:pPr marL="0" indent="0">
              <a:buNone/>
            </a:pPr>
            <a:r>
              <a:rPr lang="it-IT" sz="3300" b="1" dirty="0"/>
              <a:t> </a:t>
            </a:r>
            <a:r>
              <a:rPr lang="it-IT" sz="3300" b="1" dirty="0" smtClean="0"/>
              <a:t>  </a:t>
            </a:r>
          </a:p>
          <a:p>
            <a:pPr marL="0" indent="0">
              <a:buNone/>
            </a:pPr>
            <a:endParaRPr lang="it-IT" sz="3300" b="1" dirty="0"/>
          </a:p>
          <a:p>
            <a:pPr marL="0" indent="0">
              <a:buNone/>
            </a:pPr>
            <a:r>
              <a:rPr lang="it-IT" sz="3800" b="1" dirty="0" smtClean="0"/>
              <a:t> riscontro patologico almeno in 1 </a:t>
            </a:r>
            <a:r>
              <a:rPr lang="it-IT" sz="3800" b="1" dirty="0" err="1" smtClean="0"/>
              <a:t>view</a:t>
            </a:r>
            <a:r>
              <a:rPr lang="en-US" sz="3800" dirty="0"/>
              <a:t/>
            </a:r>
            <a:br>
              <a:rPr lang="en-US" sz="3800" dirty="0"/>
            </a:br>
            <a:r>
              <a:rPr lang="it-IT" sz="3800" b="1" dirty="0" smtClean="0"/>
              <a:t>       </a:t>
            </a:r>
            <a:endParaRPr lang="it-IT" sz="3800" b="1" dirty="0"/>
          </a:p>
          <a:p>
            <a:pPr marL="0" indent="0">
              <a:buNone/>
            </a:pPr>
            <a:r>
              <a:rPr lang="it-IT" dirty="0" smtClean="0"/>
              <a:t>         </a:t>
            </a:r>
          </a:p>
        </p:txBody>
      </p:sp>
      <p:sp>
        <p:nvSpPr>
          <p:cNvPr id="4" name="Freccia in giù 3"/>
          <p:cNvSpPr/>
          <p:nvPr/>
        </p:nvSpPr>
        <p:spPr>
          <a:xfrm>
            <a:off x="2276131" y="3977835"/>
            <a:ext cx="306084" cy="594165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70" y="2457682"/>
            <a:ext cx="3550159" cy="2655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ccia in giù 7"/>
          <p:cNvSpPr/>
          <p:nvPr/>
        </p:nvSpPr>
        <p:spPr>
          <a:xfrm>
            <a:off x="2245351" y="2099873"/>
            <a:ext cx="323967" cy="71561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5546034" y="5251519"/>
            <a:ext cx="1659835" cy="781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chemeClr val="tx1"/>
                </a:solidFill>
              </a:rPr>
              <a:t>Orienta la sonda</a:t>
            </a:r>
            <a:endParaRPr lang="it-IT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37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3319463" y="1671638"/>
            <a:ext cx="2547937" cy="3363912"/>
            <a:chOff x="2091" y="1053"/>
            <a:chExt cx="1605" cy="2119"/>
          </a:xfrm>
        </p:grpSpPr>
        <p:sp>
          <p:nvSpPr>
            <p:cNvPr id="13331" name="Freeform 3"/>
            <p:cNvSpPr>
              <a:spLocks/>
            </p:cNvSpPr>
            <p:nvPr/>
          </p:nvSpPr>
          <p:spPr bwMode="auto">
            <a:xfrm>
              <a:off x="2163" y="1165"/>
              <a:ext cx="409" cy="836"/>
            </a:xfrm>
            <a:custGeom>
              <a:avLst/>
              <a:gdLst>
                <a:gd name="T0" fmla="*/ 57 w 409"/>
                <a:gd name="T1" fmla="*/ 795 h 836"/>
                <a:gd name="T2" fmla="*/ 65 w 409"/>
                <a:gd name="T3" fmla="*/ 708 h 836"/>
                <a:gd name="T4" fmla="*/ 82 w 409"/>
                <a:gd name="T5" fmla="*/ 518 h 836"/>
                <a:gd name="T6" fmla="*/ 91 w 409"/>
                <a:gd name="T7" fmla="*/ 317 h 836"/>
                <a:gd name="T8" fmla="*/ 0 w 409"/>
                <a:gd name="T9" fmla="*/ 62 h 836"/>
                <a:gd name="T10" fmla="*/ 128 w 409"/>
                <a:gd name="T11" fmla="*/ 8 h 836"/>
                <a:gd name="T12" fmla="*/ 200 w 409"/>
                <a:gd name="T13" fmla="*/ 117 h 836"/>
                <a:gd name="T14" fmla="*/ 300 w 409"/>
                <a:gd name="T15" fmla="*/ 8 h 836"/>
                <a:gd name="T16" fmla="*/ 409 w 409"/>
                <a:gd name="T17" fmla="*/ 71 h 836"/>
                <a:gd name="T18" fmla="*/ 337 w 409"/>
                <a:gd name="T19" fmla="*/ 281 h 836"/>
                <a:gd name="T20" fmla="*/ 319 w 409"/>
                <a:gd name="T21" fmla="*/ 581 h 836"/>
                <a:gd name="T22" fmla="*/ 330 w 409"/>
                <a:gd name="T23" fmla="*/ 836 h 836"/>
                <a:gd name="T24" fmla="*/ 235 w 409"/>
                <a:gd name="T25" fmla="*/ 791 h 836"/>
                <a:gd name="T26" fmla="*/ 149 w 409"/>
                <a:gd name="T27" fmla="*/ 773 h 836"/>
                <a:gd name="T28" fmla="*/ 57 w 409"/>
                <a:gd name="T29" fmla="*/ 795 h 8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09"/>
                <a:gd name="T46" fmla="*/ 0 h 836"/>
                <a:gd name="T47" fmla="*/ 409 w 409"/>
                <a:gd name="T48" fmla="*/ 836 h 8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09" h="836">
                  <a:moveTo>
                    <a:pt x="57" y="795"/>
                  </a:moveTo>
                  <a:cubicBezTo>
                    <a:pt x="66" y="769"/>
                    <a:pt x="56" y="734"/>
                    <a:pt x="65" y="708"/>
                  </a:cubicBezTo>
                  <a:cubicBezTo>
                    <a:pt x="71" y="642"/>
                    <a:pt x="77" y="584"/>
                    <a:pt x="82" y="518"/>
                  </a:cubicBezTo>
                  <a:cubicBezTo>
                    <a:pt x="83" y="502"/>
                    <a:pt x="86" y="333"/>
                    <a:pt x="91" y="317"/>
                  </a:cubicBezTo>
                  <a:lnTo>
                    <a:pt x="0" y="62"/>
                  </a:lnTo>
                  <a:cubicBezTo>
                    <a:pt x="8" y="12"/>
                    <a:pt x="91" y="5"/>
                    <a:pt x="128" y="8"/>
                  </a:cubicBezTo>
                  <a:cubicBezTo>
                    <a:pt x="161" y="17"/>
                    <a:pt x="171" y="117"/>
                    <a:pt x="200" y="117"/>
                  </a:cubicBezTo>
                  <a:cubicBezTo>
                    <a:pt x="229" y="117"/>
                    <a:pt x="265" y="16"/>
                    <a:pt x="300" y="8"/>
                  </a:cubicBezTo>
                  <a:cubicBezTo>
                    <a:pt x="335" y="0"/>
                    <a:pt x="403" y="26"/>
                    <a:pt x="409" y="71"/>
                  </a:cubicBezTo>
                  <a:lnTo>
                    <a:pt x="337" y="281"/>
                  </a:lnTo>
                  <a:cubicBezTo>
                    <a:pt x="334" y="370"/>
                    <a:pt x="320" y="489"/>
                    <a:pt x="319" y="581"/>
                  </a:cubicBezTo>
                  <a:cubicBezTo>
                    <a:pt x="318" y="673"/>
                    <a:pt x="344" y="801"/>
                    <a:pt x="330" y="836"/>
                  </a:cubicBezTo>
                  <a:lnTo>
                    <a:pt x="235" y="791"/>
                  </a:lnTo>
                  <a:lnTo>
                    <a:pt x="149" y="773"/>
                  </a:lnTo>
                  <a:lnTo>
                    <a:pt x="57" y="795"/>
                  </a:lnTo>
                  <a:close/>
                </a:path>
              </a:pathLst>
            </a:custGeom>
            <a:solidFill>
              <a:srgbClr val="000080"/>
            </a:solidFill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32" name="Freeform 4"/>
            <p:cNvSpPr>
              <a:spLocks/>
            </p:cNvSpPr>
            <p:nvPr/>
          </p:nvSpPr>
          <p:spPr bwMode="auto">
            <a:xfrm>
              <a:off x="2501" y="1802"/>
              <a:ext cx="971" cy="742"/>
            </a:xfrm>
            <a:custGeom>
              <a:avLst/>
              <a:gdLst>
                <a:gd name="T0" fmla="*/ 790 w 971"/>
                <a:gd name="T1" fmla="*/ 80 h 742"/>
                <a:gd name="T2" fmla="*/ 844 w 971"/>
                <a:gd name="T3" fmla="*/ 144 h 742"/>
                <a:gd name="T4" fmla="*/ 926 w 971"/>
                <a:gd name="T5" fmla="*/ 216 h 742"/>
                <a:gd name="T6" fmla="*/ 947 w 971"/>
                <a:gd name="T7" fmla="*/ 300 h 742"/>
                <a:gd name="T8" fmla="*/ 953 w 971"/>
                <a:gd name="T9" fmla="*/ 380 h 742"/>
                <a:gd name="T10" fmla="*/ 963 w 971"/>
                <a:gd name="T11" fmla="*/ 434 h 742"/>
                <a:gd name="T12" fmla="*/ 926 w 971"/>
                <a:gd name="T13" fmla="*/ 535 h 742"/>
                <a:gd name="T14" fmla="*/ 832 w 971"/>
                <a:gd name="T15" fmla="*/ 663 h 742"/>
                <a:gd name="T16" fmla="*/ 733 w 971"/>
                <a:gd name="T17" fmla="*/ 726 h 742"/>
                <a:gd name="T18" fmla="*/ 684 w 971"/>
                <a:gd name="T19" fmla="*/ 742 h 742"/>
                <a:gd name="T20" fmla="*/ 485 w 971"/>
                <a:gd name="T21" fmla="*/ 718 h 742"/>
                <a:gd name="T22" fmla="*/ 379 w 971"/>
                <a:gd name="T23" fmla="*/ 671 h 742"/>
                <a:gd name="T24" fmla="*/ 329 w 971"/>
                <a:gd name="T25" fmla="*/ 655 h 742"/>
                <a:gd name="T26" fmla="*/ 106 w 971"/>
                <a:gd name="T27" fmla="*/ 434 h 742"/>
                <a:gd name="T28" fmla="*/ 24 w 971"/>
                <a:gd name="T29" fmla="*/ 268 h 742"/>
                <a:gd name="T30" fmla="*/ 8 w 971"/>
                <a:gd name="T31" fmla="*/ 221 h 742"/>
                <a:gd name="T32" fmla="*/ 0 w 971"/>
                <a:gd name="T33" fmla="*/ 197 h 742"/>
                <a:gd name="T34" fmla="*/ 16 w 971"/>
                <a:gd name="T35" fmla="*/ 126 h 742"/>
                <a:gd name="T36" fmla="*/ 24 w 971"/>
                <a:gd name="T37" fmla="*/ 102 h 742"/>
                <a:gd name="T38" fmla="*/ 49 w 971"/>
                <a:gd name="T39" fmla="*/ 94 h 742"/>
                <a:gd name="T40" fmla="*/ 106 w 971"/>
                <a:gd name="T41" fmla="*/ 39 h 742"/>
                <a:gd name="T42" fmla="*/ 288 w 971"/>
                <a:gd name="T43" fmla="*/ 0 h 742"/>
                <a:gd name="T44" fmla="*/ 502 w 971"/>
                <a:gd name="T45" fmla="*/ 15 h 742"/>
                <a:gd name="T46" fmla="*/ 642 w 971"/>
                <a:gd name="T47" fmla="*/ 39 h 742"/>
                <a:gd name="T48" fmla="*/ 790 w 971"/>
                <a:gd name="T49" fmla="*/ 80 h 74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71"/>
                <a:gd name="T76" fmla="*/ 0 h 742"/>
                <a:gd name="T77" fmla="*/ 971 w 971"/>
                <a:gd name="T78" fmla="*/ 742 h 74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71" h="742">
                  <a:moveTo>
                    <a:pt x="790" y="80"/>
                  </a:moveTo>
                  <a:cubicBezTo>
                    <a:pt x="804" y="84"/>
                    <a:pt x="836" y="131"/>
                    <a:pt x="844" y="144"/>
                  </a:cubicBezTo>
                  <a:cubicBezTo>
                    <a:pt x="867" y="167"/>
                    <a:pt x="907" y="188"/>
                    <a:pt x="926" y="216"/>
                  </a:cubicBezTo>
                  <a:cubicBezTo>
                    <a:pt x="961" y="289"/>
                    <a:pt x="913" y="252"/>
                    <a:pt x="947" y="300"/>
                  </a:cubicBezTo>
                  <a:cubicBezTo>
                    <a:pt x="957" y="316"/>
                    <a:pt x="941" y="364"/>
                    <a:pt x="953" y="380"/>
                  </a:cubicBezTo>
                  <a:cubicBezTo>
                    <a:pt x="956" y="402"/>
                    <a:pt x="971" y="414"/>
                    <a:pt x="963" y="434"/>
                  </a:cubicBezTo>
                  <a:cubicBezTo>
                    <a:pt x="948" y="467"/>
                    <a:pt x="948" y="497"/>
                    <a:pt x="926" y="535"/>
                  </a:cubicBezTo>
                  <a:cubicBezTo>
                    <a:pt x="912" y="569"/>
                    <a:pt x="867" y="641"/>
                    <a:pt x="832" y="663"/>
                  </a:cubicBezTo>
                  <a:cubicBezTo>
                    <a:pt x="809" y="678"/>
                    <a:pt x="762" y="716"/>
                    <a:pt x="733" y="726"/>
                  </a:cubicBezTo>
                  <a:cubicBezTo>
                    <a:pt x="716" y="731"/>
                    <a:pt x="684" y="742"/>
                    <a:pt x="684" y="742"/>
                  </a:cubicBezTo>
                  <a:cubicBezTo>
                    <a:pt x="619" y="721"/>
                    <a:pt x="550" y="739"/>
                    <a:pt x="485" y="718"/>
                  </a:cubicBezTo>
                  <a:cubicBezTo>
                    <a:pt x="448" y="690"/>
                    <a:pt x="425" y="686"/>
                    <a:pt x="379" y="671"/>
                  </a:cubicBezTo>
                  <a:cubicBezTo>
                    <a:pt x="362" y="666"/>
                    <a:pt x="329" y="655"/>
                    <a:pt x="329" y="655"/>
                  </a:cubicBezTo>
                  <a:cubicBezTo>
                    <a:pt x="238" y="596"/>
                    <a:pt x="172" y="518"/>
                    <a:pt x="106" y="434"/>
                  </a:cubicBezTo>
                  <a:cubicBezTo>
                    <a:pt x="86" y="375"/>
                    <a:pt x="48" y="326"/>
                    <a:pt x="24" y="268"/>
                  </a:cubicBezTo>
                  <a:cubicBezTo>
                    <a:pt x="18" y="253"/>
                    <a:pt x="14" y="237"/>
                    <a:pt x="8" y="221"/>
                  </a:cubicBezTo>
                  <a:cubicBezTo>
                    <a:pt x="5" y="213"/>
                    <a:pt x="0" y="197"/>
                    <a:pt x="0" y="197"/>
                  </a:cubicBezTo>
                  <a:cubicBezTo>
                    <a:pt x="5" y="173"/>
                    <a:pt x="10" y="150"/>
                    <a:pt x="16" y="126"/>
                  </a:cubicBezTo>
                  <a:cubicBezTo>
                    <a:pt x="18" y="118"/>
                    <a:pt x="18" y="108"/>
                    <a:pt x="24" y="102"/>
                  </a:cubicBezTo>
                  <a:cubicBezTo>
                    <a:pt x="30" y="96"/>
                    <a:pt x="41" y="97"/>
                    <a:pt x="49" y="94"/>
                  </a:cubicBezTo>
                  <a:cubicBezTo>
                    <a:pt x="61" y="63"/>
                    <a:pt x="74" y="50"/>
                    <a:pt x="106" y="39"/>
                  </a:cubicBezTo>
                  <a:cubicBezTo>
                    <a:pt x="139" y="15"/>
                    <a:pt x="222" y="4"/>
                    <a:pt x="288" y="0"/>
                  </a:cubicBezTo>
                  <a:cubicBezTo>
                    <a:pt x="384" y="10"/>
                    <a:pt x="396" y="10"/>
                    <a:pt x="502" y="15"/>
                  </a:cubicBezTo>
                  <a:cubicBezTo>
                    <a:pt x="549" y="37"/>
                    <a:pt x="591" y="32"/>
                    <a:pt x="642" y="39"/>
                  </a:cubicBezTo>
                  <a:cubicBezTo>
                    <a:pt x="687" y="51"/>
                    <a:pt x="762" y="64"/>
                    <a:pt x="790" y="80"/>
                  </a:cubicBezTo>
                  <a:close/>
                </a:path>
              </a:pathLst>
            </a:custGeom>
            <a:solidFill>
              <a:schemeClr val="hlink"/>
            </a:solidFill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33" name="Freeform 5"/>
            <p:cNvSpPr>
              <a:spLocks/>
            </p:cNvSpPr>
            <p:nvPr/>
          </p:nvSpPr>
          <p:spPr bwMode="auto">
            <a:xfrm>
              <a:off x="2091" y="1898"/>
              <a:ext cx="827" cy="925"/>
            </a:xfrm>
            <a:custGeom>
              <a:avLst/>
              <a:gdLst>
                <a:gd name="T0" fmla="*/ 441 w 827"/>
                <a:gd name="T1" fmla="*/ 13 h 925"/>
                <a:gd name="T2" fmla="*/ 411 w 827"/>
                <a:gd name="T3" fmla="*/ 4 h 925"/>
                <a:gd name="T4" fmla="*/ 318 w 827"/>
                <a:gd name="T5" fmla="*/ 2 h 925"/>
                <a:gd name="T6" fmla="*/ 195 w 827"/>
                <a:gd name="T7" fmla="*/ 17 h 925"/>
                <a:gd name="T8" fmla="*/ 143 w 827"/>
                <a:gd name="T9" fmla="*/ 43 h 925"/>
                <a:gd name="T10" fmla="*/ 121 w 827"/>
                <a:gd name="T11" fmla="*/ 65 h 925"/>
                <a:gd name="T12" fmla="*/ 72 w 827"/>
                <a:gd name="T13" fmla="*/ 144 h 925"/>
                <a:gd name="T14" fmla="*/ 23 w 827"/>
                <a:gd name="T15" fmla="*/ 294 h 925"/>
                <a:gd name="T16" fmla="*/ 9 w 827"/>
                <a:gd name="T17" fmla="*/ 375 h 925"/>
                <a:gd name="T18" fmla="*/ 0 w 827"/>
                <a:gd name="T19" fmla="*/ 502 h 925"/>
                <a:gd name="T20" fmla="*/ 9 w 827"/>
                <a:gd name="T21" fmla="*/ 602 h 925"/>
                <a:gd name="T22" fmla="*/ 54 w 827"/>
                <a:gd name="T23" fmla="*/ 748 h 925"/>
                <a:gd name="T24" fmla="*/ 204 w 827"/>
                <a:gd name="T25" fmla="*/ 854 h 925"/>
                <a:gd name="T26" fmla="*/ 360 w 827"/>
                <a:gd name="T27" fmla="*/ 925 h 925"/>
                <a:gd name="T28" fmla="*/ 559 w 827"/>
                <a:gd name="T29" fmla="*/ 894 h 925"/>
                <a:gd name="T30" fmla="*/ 690 w 827"/>
                <a:gd name="T31" fmla="*/ 870 h 925"/>
                <a:gd name="T32" fmla="*/ 724 w 827"/>
                <a:gd name="T33" fmla="*/ 846 h 925"/>
                <a:gd name="T34" fmla="*/ 756 w 827"/>
                <a:gd name="T35" fmla="*/ 799 h 925"/>
                <a:gd name="T36" fmla="*/ 781 w 827"/>
                <a:gd name="T37" fmla="*/ 712 h 925"/>
                <a:gd name="T38" fmla="*/ 813 w 827"/>
                <a:gd name="T39" fmla="*/ 641 h 925"/>
                <a:gd name="T40" fmla="*/ 813 w 827"/>
                <a:gd name="T41" fmla="*/ 404 h 925"/>
                <a:gd name="T42" fmla="*/ 739 w 827"/>
                <a:gd name="T43" fmla="*/ 238 h 925"/>
                <a:gd name="T44" fmla="*/ 581 w 827"/>
                <a:gd name="T45" fmla="*/ 120 h 925"/>
                <a:gd name="T46" fmla="*/ 441 w 827"/>
                <a:gd name="T47" fmla="*/ 13 h 92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925"/>
                <a:gd name="T74" fmla="*/ 827 w 827"/>
                <a:gd name="T75" fmla="*/ 925 h 92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925">
                  <a:moveTo>
                    <a:pt x="441" y="13"/>
                  </a:moveTo>
                  <a:cubicBezTo>
                    <a:pt x="425" y="7"/>
                    <a:pt x="431" y="6"/>
                    <a:pt x="411" y="4"/>
                  </a:cubicBezTo>
                  <a:cubicBezTo>
                    <a:pt x="391" y="2"/>
                    <a:pt x="354" y="0"/>
                    <a:pt x="318" y="2"/>
                  </a:cubicBezTo>
                  <a:cubicBezTo>
                    <a:pt x="282" y="4"/>
                    <a:pt x="224" y="10"/>
                    <a:pt x="195" y="17"/>
                  </a:cubicBezTo>
                  <a:cubicBezTo>
                    <a:pt x="179" y="28"/>
                    <a:pt x="160" y="32"/>
                    <a:pt x="143" y="43"/>
                  </a:cubicBezTo>
                  <a:cubicBezTo>
                    <a:pt x="131" y="57"/>
                    <a:pt x="134" y="57"/>
                    <a:pt x="121" y="65"/>
                  </a:cubicBezTo>
                  <a:cubicBezTo>
                    <a:pt x="99" y="91"/>
                    <a:pt x="92" y="109"/>
                    <a:pt x="72" y="144"/>
                  </a:cubicBezTo>
                  <a:cubicBezTo>
                    <a:pt x="55" y="182"/>
                    <a:pt x="34" y="236"/>
                    <a:pt x="23" y="294"/>
                  </a:cubicBezTo>
                  <a:cubicBezTo>
                    <a:pt x="12" y="334"/>
                    <a:pt x="13" y="346"/>
                    <a:pt x="9" y="375"/>
                  </a:cubicBezTo>
                  <a:cubicBezTo>
                    <a:pt x="5" y="410"/>
                    <a:pt x="0" y="464"/>
                    <a:pt x="0" y="502"/>
                  </a:cubicBezTo>
                  <a:cubicBezTo>
                    <a:pt x="0" y="540"/>
                    <a:pt x="0" y="561"/>
                    <a:pt x="9" y="602"/>
                  </a:cubicBezTo>
                  <a:cubicBezTo>
                    <a:pt x="18" y="649"/>
                    <a:pt x="22" y="706"/>
                    <a:pt x="54" y="748"/>
                  </a:cubicBezTo>
                  <a:cubicBezTo>
                    <a:pt x="86" y="790"/>
                    <a:pt x="153" y="825"/>
                    <a:pt x="204" y="854"/>
                  </a:cubicBezTo>
                  <a:cubicBezTo>
                    <a:pt x="239" y="904"/>
                    <a:pt x="304" y="906"/>
                    <a:pt x="360" y="925"/>
                  </a:cubicBezTo>
                  <a:cubicBezTo>
                    <a:pt x="428" y="917"/>
                    <a:pt x="491" y="901"/>
                    <a:pt x="559" y="894"/>
                  </a:cubicBezTo>
                  <a:cubicBezTo>
                    <a:pt x="601" y="880"/>
                    <a:pt x="647" y="884"/>
                    <a:pt x="690" y="870"/>
                  </a:cubicBezTo>
                  <a:cubicBezTo>
                    <a:pt x="702" y="862"/>
                    <a:pt x="714" y="856"/>
                    <a:pt x="724" y="846"/>
                  </a:cubicBezTo>
                  <a:cubicBezTo>
                    <a:pt x="736" y="832"/>
                    <a:pt x="756" y="799"/>
                    <a:pt x="756" y="799"/>
                  </a:cubicBezTo>
                  <a:cubicBezTo>
                    <a:pt x="763" y="772"/>
                    <a:pt x="770" y="737"/>
                    <a:pt x="781" y="712"/>
                  </a:cubicBezTo>
                  <a:cubicBezTo>
                    <a:pt x="793" y="687"/>
                    <a:pt x="805" y="668"/>
                    <a:pt x="813" y="641"/>
                  </a:cubicBezTo>
                  <a:cubicBezTo>
                    <a:pt x="825" y="523"/>
                    <a:pt x="827" y="550"/>
                    <a:pt x="813" y="404"/>
                  </a:cubicBezTo>
                  <a:cubicBezTo>
                    <a:pt x="808" y="347"/>
                    <a:pt x="764" y="288"/>
                    <a:pt x="739" y="238"/>
                  </a:cubicBezTo>
                  <a:cubicBezTo>
                    <a:pt x="699" y="183"/>
                    <a:pt x="609" y="147"/>
                    <a:pt x="581" y="120"/>
                  </a:cubicBezTo>
                  <a:cubicBezTo>
                    <a:pt x="581" y="120"/>
                    <a:pt x="441" y="13"/>
                    <a:pt x="441" y="13"/>
                  </a:cubicBezTo>
                  <a:close/>
                </a:path>
              </a:pathLst>
            </a:custGeom>
            <a:solidFill>
              <a:srgbClr val="000080"/>
            </a:solidFill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34" name="Freeform 6"/>
            <p:cNvSpPr>
              <a:spLocks/>
            </p:cNvSpPr>
            <p:nvPr/>
          </p:nvSpPr>
          <p:spPr bwMode="auto">
            <a:xfrm>
              <a:off x="2490" y="1224"/>
              <a:ext cx="737" cy="848"/>
            </a:xfrm>
            <a:custGeom>
              <a:avLst/>
              <a:gdLst>
                <a:gd name="T0" fmla="*/ 216 w 737"/>
                <a:gd name="T1" fmla="*/ 848 h 848"/>
                <a:gd name="T2" fmla="*/ 86 w 737"/>
                <a:gd name="T3" fmla="*/ 740 h 848"/>
                <a:gd name="T4" fmla="*/ 11 w 737"/>
                <a:gd name="T5" fmla="*/ 599 h 848"/>
                <a:gd name="T6" fmla="*/ 3 w 737"/>
                <a:gd name="T7" fmla="*/ 449 h 848"/>
                <a:gd name="T8" fmla="*/ 28 w 737"/>
                <a:gd name="T9" fmla="*/ 331 h 848"/>
                <a:gd name="T10" fmla="*/ 114 w 737"/>
                <a:gd name="T11" fmla="*/ 179 h 848"/>
                <a:gd name="T12" fmla="*/ 199 w 737"/>
                <a:gd name="T13" fmla="*/ 81 h 848"/>
                <a:gd name="T14" fmla="*/ 289 w 737"/>
                <a:gd name="T15" fmla="*/ 34 h 848"/>
                <a:gd name="T16" fmla="*/ 339 w 737"/>
                <a:gd name="T17" fmla="*/ 4 h 848"/>
                <a:gd name="T18" fmla="*/ 482 w 737"/>
                <a:gd name="T19" fmla="*/ 12 h 848"/>
                <a:gd name="T20" fmla="*/ 573 w 737"/>
                <a:gd name="T21" fmla="*/ 40 h 848"/>
                <a:gd name="T22" fmla="*/ 657 w 737"/>
                <a:gd name="T23" fmla="*/ 108 h 848"/>
                <a:gd name="T24" fmla="*/ 710 w 737"/>
                <a:gd name="T25" fmla="*/ 203 h 848"/>
                <a:gd name="T26" fmla="*/ 737 w 737"/>
                <a:gd name="T27" fmla="*/ 331 h 848"/>
                <a:gd name="T28" fmla="*/ 737 w 737"/>
                <a:gd name="T29" fmla="*/ 476 h 848"/>
                <a:gd name="T30" fmla="*/ 519 w 737"/>
                <a:gd name="T31" fmla="*/ 467 h 848"/>
                <a:gd name="T32" fmla="*/ 510 w 737"/>
                <a:gd name="T33" fmla="*/ 376 h 848"/>
                <a:gd name="T34" fmla="*/ 473 w 737"/>
                <a:gd name="T35" fmla="*/ 312 h 848"/>
                <a:gd name="T36" fmla="*/ 373 w 737"/>
                <a:gd name="T37" fmla="*/ 303 h 848"/>
                <a:gd name="T38" fmla="*/ 301 w 737"/>
                <a:gd name="T39" fmla="*/ 412 h 848"/>
                <a:gd name="T40" fmla="*/ 273 w 737"/>
                <a:gd name="T41" fmla="*/ 540 h 848"/>
                <a:gd name="T42" fmla="*/ 326 w 737"/>
                <a:gd name="T43" fmla="*/ 659 h 848"/>
                <a:gd name="T44" fmla="*/ 308 w 737"/>
                <a:gd name="T45" fmla="*/ 792 h 848"/>
                <a:gd name="T46" fmla="*/ 216 w 737"/>
                <a:gd name="T47" fmla="*/ 848 h 84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37"/>
                <a:gd name="T73" fmla="*/ 0 h 848"/>
                <a:gd name="T74" fmla="*/ 737 w 737"/>
                <a:gd name="T75" fmla="*/ 848 h 84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37" h="848">
                  <a:moveTo>
                    <a:pt x="216" y="848"/>
                  </a:moveTo>
                  <a:cubicBezTo>
                    <a:pt x="171" y="816"/>
                    <a:pt x="114" y="765"/>
                    <a:pt x="86" y="740"/>
                  </a:cubicBezTo>
                  <a:cubicBezTo>
                    <a:pt x="53" y="701"/>
                    <a:pt x="26" y="656"/>
                    <a:pt x="11" y="599"/>
                  </a:cubicBezTo>
                  <a:cubicBezTo>
                    <a:pt x="2" y="552"/>
                    <a:pt x="0" y="494"/>
                    <a:pt x="3" y="449"/>
                  </a:cubicBezTo>
                  <a:cubicBezTo>
                    <a:pt x="6" y="404"/>
                    <a:pt x="10" y="376"/>
                    <a:pt x="28" y="331"/>
                  </a:cubicBezTo>
                  <a:cubicBezTo>
                    <a:pt x="50" y="287"/>
                    <a:pt x="67" y="238"/>
                    <a:pt x="114" y="179"/>
                  </a:cubicBezTo>
                  <a:cubicBezTo>
                    <a:pt x="143" y="140"/>
                    <a:pt x="162" y="103"/>
                    <a:pt x="199" y="81"/>
                  </a:cubicBezTo>
                  <a:cubicBezTo>
                    <a:pt x="227" y="57"/>
                    <a:pt x="266" y="49"/>
                    <a:pt x="289" y="34"/>
                  </a:cubicBezTo>
                  <a:cubicBezTo>
                    <a:pt x="306" y="25"/>
                    <a:pt x="321" y="10"/>
                    <a:pt x="339" y="4"/>
                  </a:cubicBezTo>
                  <a:cubicBezTo>
                    <a:pt x="383" y="2"/>
                    <a:pt x="443" y="0"/>
                    <a:pt x="482" y="12"/>
                  </a:cubicBezTo>
                  <a:cubicBezTo>
                    <a:pt x="496" y="13"/>
                    <a:pt x="541" y="24"/>
                    <a:pt x="573" y="40"/>
                  </a:cubicBezTo>
                  <a:cubicBezTo>
                    <a:pt x="610" y="60"/>
                    <a:pt x="635" y="76"/>
                    <a:pt x="657" y="108"/>
                  </a:cubicBezTo>
                  <a:cubicBezTo>
                    <a:pt x="684" y="150"/>
                    <a:pt x="692" y="158"/>
                    <a:pt x="710" y="203"/>
                  </a:cubicBezTo>
                  <a:cubicBezTo>
                    <a:pt x="728" y="267"/>
                    <a:pt x="734" y="290"/>
                    <a:pt x="737" y="331"/>
                  </a:cubicBezTo>
                  <a:lnTo>
                    <a:pt x="737" y="476"/>
                  </a:lnTo>
                  <a:cubicBezTo>
                    <a:pt x="708" y="505"/>
                    <a:pt x="557" y="484"/>
                    <a:pt x="519" y="467"/>
                  </a:cubicBezTo>
                  <a:cubicBezTo>
                    <a:pt x="481" y="450"/>
                    <a:pt x="518" y="402"/>
                    <a:pt x="510" y="376"/>
                  </a:cubicBezTo>
                  <a:cubicBezTo>
                    <a:pt x="502" y="350"/>
                    <a:pt x="496" y="324"/>
                    <a:pt x="473" y="312"/>
                  </a:cubicBezTo>
                  <a:cubicBezTo>
                    <a:pt x="450" y="300"/>
                    <a:pt x="402" y="286"/>
                    <a:pt x="373" y="303"/>
                  </a:cubicBezTo>
                  <a:cubicBezTo>
                    <a:pt x="344" y="320"/>
                    <a:pt x="318" y="373"/>
                    <a:pt x="301" y="412"/>
                  </a:cubicBezTo>
                  <a:cubicBezTo>
                    <a:pt x="284" y="451"/>
                    <a:pt x="269" y="499"/>
                    <a:pt x="273" y="540"/>
                  </a:cubicBezTo>
                  <a:cubicBezTo>
                    <a:pt x="277" y="581"/>
                    <a:pt x="312" y="614"/>
                    <a:pt x="326" y="659"/>
                  </a:cubicBezTo>
                  <a:cubicBezTo>
                    <a:pt x="332" y="701"/>
                    <a:pt x="326" y="761"/>
                    <a:pt x="308" y="792"/>
                  </a:cubicBezTo>
                  <a:cubicBezTo>
                    <a:pt x="290" y="823"/>
                    <a:pt x="235" y="836"/>
                    <a:pt x="216" y="848"/>
                  </a:cubicBezTo>
                  <a:close/>
                </a:path>
              </a:pathLst>
            </a:custGeom>
            <a:solidFill>
              <a:schemeClr val="hlink"/>
            </a:solidFill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35" name="Freeform 7"/>
            <p:cNvSpPr>
              <a:spLocks/>
            </p:cNvSpPr>
            <p:nvPr/>
          </p:nvSpPr>
          <p:spPr bwMode="auto">
            <a:xfrm>
              <a:off x="2582" y="2034"/>
              <a:ext cx="1114" cy="1075"/>
            </a:xfrm>
            <a:custGeom>
              <a:avLst/>
              <a:gdLst>
                <a:gd name="T0" fmla="*/ 404 w 1114"/>
                <a:gd name="T1" fmla="*/ 76 h 1075"/>
                <a:gd name="T2" fmla="*/ 685 w 1114"/>
                <a:gd name="T3" fmla="*/ 12 h 1075"/>
                <a:gd name="T4" fmla="*/ 825 w 1114"/>
                <a:gd name="T5" fmla="*/ 28 h 1075"/>
                <a:gd name="T6" fmla="*/ 842 w 1114"/>
                <a:gd name="T7" fmla="*/ 52 h 1075"/>
                <a:gd name="T8" fmla="*/ 866 w 1114"/>
                <a:gd name="T9" fmla="*/ 68 h 1075"/>
                <a:gd name="T10" fmla="*/ 932 w 1114"/>
                <a:gd name="T11" fmla="*/ 186 h 1075"/>
                <a:gd name="T12" fmla="*/ 965 w 1114"/>
                <a:gd name="T13" fmla="*/ 257 h 1075"/>
                <a:gd name="T14" fmla="*/ 1009 w 1114"/>
                <a:gd name="T15" fmla="*/ 339 h 1075"/>
                <a:gd name="T16" fmla="*/ 1056 w 1114"/>
                <a:gd name="T17" fmla="*/ 510 h 1075"/>
                <a:gd name="T18" fmla="*/ 1105 w 1114"/>
                <a:gd name="T19" fmla="*/ 755 h 1075"/>
                <a:gd name="T20" fmla="*/ 1022 w 1114"/>
                <a:gd name="T21" fmla="*/ 984 h 1075"/>
                <a:gd name="T22" fmla="*/ 799 w 1114"/>
                <a:gd name="T23" fmla="*/ 1075 h 1075"/>
                <a:gd name="T24" fmla="*/ 751 w 1114"/>
                <a:gd name="T25" fmla="*/ 1047 h 1075"/>
                <a:gd name="T26" fmla="*/ 628 w 1114"/>
                <a:gd name="T27" fmla="*/ 984 h 1075"/>
                <a:gd name="T28" fmla="*/ 578 w 1114"/>
                <a:gd name="T29" fmla="*/ 960 h 1075"/>
                <a:gd name="T30" fmla="*/ 503 w 1114"/>
                <a:gd name="T31" fmla="*/ 913 h 1075"/>
                <a:gd name="T32" fmla="*/ 429 w 1114"/>
                <a:gd name="T33" fmla="*/ 857 h 1075"/>
                <a:gd name="T34" fmla="*/ 404 w 1114"/>
                <a:gd name="T35" fmla="*/ 841 h 1075"/>
                <a:gd name="T36" fmla="*/ 330 w 1114"/>
                <a:gd name="T37" fmla="*/ 755 h 1075"/>
                <a:gd name="T38" fmla="*/ 240 w 1114"/>
                <a:gd name="T39" fmla="*/ 676 h 1075"/>
                <a:gd name="T40" fmla="*/ 165 w 1114"/>
                <a:gd name="T41" fmla="*/ 597 h 1075"/>
                <a:gd name="T42" fmla="*/ 90 w 1114"/>
                <a:gd name="T43" fmla="*/ 466 h 1075"/>
                <a:gd name="T44" fmla="*/ 27 w 1114"/>
                <a:gd name="T45" fmla="*/ 357 h 1075"/>
                <a:gd name="T46" fmla="*/ 59 w 1114"/>
                <a:gd name="T47" fmla="*/ 210 h 1075"/>
                <a:gd name="T48" fmla="*/ 108 w 1114"/>
                <a:gd name="T49" fmla="*/ 170 h 1075"/>
                <a:gd name="T50" fmla="*/ 256 w 1114"/>
                <a:gd name="T51" fmla="*/ 60 h 1075"/>
                <a:gd name="T52" fmla="*/ 404 w 1114"/>
                <a:gd name="T53" fmla="*/ 76 h 107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114"/>
                <a:gd name="T82" fmla="*/ 0 h 1075"/>
                <a:gd name="T83" fmla="*/ 1114 w 1114"/>
                <a:gd name="T84" fmla="*/ 1075 h 107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114" h="1075">
                  <a:moveTo>
                    <a:pt x="404" y="76"/>
                  </a:moveTo>
                  <a:cubicBezTo>
                    <a:pt x="497" y="46"/>
                    <a:pt x="588" y="27"/>
                    <a:pt x="685" y="12"/>
                  </a:cubicBezTo>
                  <a:cubicBezTo>
                    <a:pt x="732" y="15"/>
                    <a:pt x="788" y="0"/>
                    <a:pt x="825" y="28"/>
                  </a:cubicBezTo>
                  <a:cubicBezTo>
                    <a:pt x="833" y="34"/>
                    <a:pt x="834" y="45"/>
                    <a:pt x="842" y="52"/>
                  </a:cubicBezTo>
                  <a:cubicBezTo>
                    <a:pt x="849" y="59"/>
                    <a:pt x="857" y="63"/>
                    <a:pt x="866" y="68"/>
                  </a:cubicBezTo>
                  <a:cubicBezTo>
                    <a:pt x="881" y="113"/>
                    <a:pt x="897" y="152"/>
                    <a:pt x="932" y="186"/>
                  </a:cubicBezTo>
                  <a:cubicBezTo>
                    <a:pt x="941" y="210"/>
                    <a:pt x="952" y="236"/>
                    <a:pt x="965" y="257"/>
                  </a:cubicBezTo>
                  <a:cubicBezTo>
                    <a:pt x="974" y="274"/>
                    <a:pt x="1009" y="339"/>
                    <a:pt x="1009" y="339"/>
                  </a:cubicBezTo>
                  <a:cubicBezTo>
                    <a:pt x="1027" y="412"/>
                    <a:pt x="1038" y="441"/>
                    <a:pt x="1056" y="510"/>
                  </a:cubicBezTo>
                  <a:cubicBezTo>
                    <a:pt x="1077" y="591"/>
                    <a:pt x="1090" y="673"/>
                    <a:pt x="1105" y="755"/>
                  </a:cubicBezTo>
                  <a:cubicBezTo>
                    <a:pt x="1091" y="832"/>
                    <a:pt x="1114" y="946"/>
                    <a:pt x="1022" y="984"/>
                  </a:cubicBezTo>
                  <a:cubicBezTo>
                    <a:pt x="973" y="1034"/>
                    <a:pt x="844" y="1065"/>
                    <a:pt x="799" y="1075"/>
                  </a:cubicBezTo>
                  <a:cubicBezTo>
                    <a:pt x="780" y="1072"/>
                    <a:pt x="770" y="1052"/>
                    <a:pt x="751" y="1047"/>
                  </a:cubicBezTo>
                  <a:cubicBezTo>
                    <a:pt x="708" y="1034"/>
                    <a:pt x="674" y="997"/>
                    <a:pt x="628" y="984"/>
                  </a:cubicBezTo>
                  <a:cubicBezTo>
                    <a:pt x="556" y="938"/>
                    <a:pt x="646" y="993"/>
                    <a:pt x="578" y="960"/>
                  </a:cubicBezTo>
                  <a:cubicBezTo>
                    <a:pt x="547" y="945"/>
                    <a:pt x="537" y="922"/>
                    <a:pt x="503" y="913"/>
                  </a:cubicBezTo>
                  <a:cubicBezTo>
                    <a:pt x="465" y="876"/>
                    <a:pt x="488" y="895"/>
                    <a:pt x="429" y="857"/>
                  </a:cubicBezTo>
                  <a:cubicBezTo>
                    <a:pt x="421" y="852"/>
                    <a:pt x="404" y="841"/>
                    <a:pt x="404" y="841"/>
                  </a:cubicBezTo>
                  <a:cubicBezTo>
                    <a:pt x="390" y="796"/>
                    <a:pt x="359" y="789"/>
                    <a:pt x="330" y="755"/>
                  </a:cubicBezTo>
                  <a:cubicBezTo>
                    <a:pt x="303" y="728"/>
                    <a:pt x="267" y="702"/>
                    <a:pt x="240" y="676"/>
                  </a:cubicBezTo>
                  <a:cubicBezTo>
                    <a:pt x="225" y="658"/>
                    <a:pt x="180" y="618"/>
                    <a:pt x="165" y="597"/>
                  </a:cubicBezTo>
                  <a:cubicBezTo>
                    <a:pt x="140" y="562"/>
                    <a:pt x="113" y="506"/>
                    <a:pt x="90" y="466"/>
                  </a:cubicBezTo>
                  <a:cubicBezTo>
                    <a:pt x="64" y="428"/>
                    <a:pt x="55" y="394"/>
                    <a:pt x="27" y="357"/>
                  </a:cubicBezTo>
                  <a:cubicBezTo>
                    <a:pt x="0" y="280"/>
                    <a:pt x="17" y="271"/>
                    <a:pt x="59" y="210"/>
                  </a:cubicBezTo>
                  <a:cubicBezTo>
                    <a:pt x="70" y="193"/>
                    <a:pt x="94" y="186"/>
                    <a:pt x="108" y="170"/>
                  </a:cubicBezTo>
                  <a:cubicBezTo>
                    <a:pt x="152" y="119"/>
                    <a:pt x="187" y="77"/>
                    <a:pt x="256" y="60"/>
                  </a:cubicBezTo>
                  <a:cubicBezTo>
                    <a:pt x="292" y="69"/>
                    <a:pt x="489" y="76"/>
                    <a:pt x="404" y="76"/>
                  </a:cubicBezTo>
                  <a:close/>
                </a:path>
              </a:pathLst>
            </a:custGeom>
            <a:solidFill>
              <a:schemeClr val="hlink"/>
            </a:solidFill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36" name="Freeform 8"/>
            <p:cNvSpPr>
              <a:spLocks/>
            </p:cNvSpPr>
            <p:nvPr/>
          </p:nvSpPr>
          <p:spPr bwMode="auto">
            <a:xfrm>
              <a:off x="2145" y="2666"/>
              <a:ext cx="321" cy="386"/>
            </a:xfrm>
            <a:custGeom>
              <a:avLst/>
              <a:gdLst>
                <a:gd name="T0" fmla="*/ 14 w 321"/>
                <a:gd name="T1" fmla="*/ 0 h 386"/>
                <a:gd name="T2" fmla="*/ 25 w 321"/>
                <a:gd name="T3" fmla="*/ 175 h 386"/>
                <a:gd name="T4" fmla="*/ 43 w 321"/>
                <a:gd name="T5" fmla="*/ 337 h 386"/>
                <a:gd name="T6" fmla="*/ 282 w 321"/>
                <a:gd name="T7" fmla="*/ 352 h 386"/>
                <a:gd name="T8" fmla="*/ 274 w 321"/>
                <a:gd name="T9" fmla="*/ 116 h 386"/>
                <a:gd name="T10" fmla="*/ 158 w 321"/>
                <a:gd name="T11" fmla="*/ 84 h 386"/>
                <a:gd name="T12" fmla="*/ 14 w 321"/>
                <a:gd name="T13" fmla="*/ 0 h 3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1"/>
                <a:gd name="T22" fmla="*/ 0 h 386"/>
                <a:gd name="T23" fmla="*/ 321 w 321"/>
                <a:gd name="T24" fmla="*/ 386 h 38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1" h="386">
                  <a:moveTo>
                    <a:pt x="14" y="0"/>
                  </a:moveTo>
                  <a:cubicBezTo>
                    <a:pt x="18" y="44"/>
                    <a:pt x="20" y="119"/>
                    <a:pt x="25" y="175"/>
                  </a:cubicBezTo>
                  <a:cubicBezTo>
                    <a:pt x="30" y="231"/>
                    <a:pt x="0" y="308"/>
                    <a:pt x="43" y="337"/>
                  </a:cubicBezTo>
                  <a:cubicBezTo>
                    <a:pt x="87" y="386"/>
                    <a:pt x="248" y="374"/>
                    <a:pt x="282" y="352"/>
                  </a:cubicBezTo>
                  <a:cubicBezTo>
                    <a:pt x="321" y="315"/>
                    <a:pt x="275" y="150"/>
                    <a:pt x="274" y="116"/>
                  </a:cubicBezTo>
                  <a:cubicBezTo>
                    <a:pt x="274" y="116"/>
                    <a:pt x="201" y="103"/>
                    <a:pt x="158" y="84"/>
                  </a:cubicBezTo>
                  <a:cubicBezTo>
                    <a:pt x="88" y="56"/>
                    <a:pt x="39" y="22"/>
                    <a:pt x="14" y="0"/>
                  </a:cubicBezTo>
                  <a:close/>
                </a:path>
              </a:pathLst>
            </a:custGeom>
            <a:solidFill>
              <a:srgbClr val="000080"/>
            </a:solidFill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37" name="Freeform 9"/>
            <p:cNvSpPr>
              <a:spLocks/>
            </p:cNvSpPr>
            <p:nvPr/>
          </p:nvSpPr>
          <p:spPr bwMode="auto">
            <a:xfrm>
              <a:off x="2758" y="1606"/>
              <a:ext cx="633" cy="475"/>
            </a:xfrm>
            <a:custGeom>
              <a:avLst/>
              <a:gdLst>
                <a:gd name="T0" fmla="*/ 28 w 633"/>
                <a:gd name="T1" fmla="*/ 362 h 475"/>
                <a:gd name="T2" fmla="*/ 59 w 633"/>
                <a:gd name="T3" fmla="*/ 278 h 475"/>
                <a:gd name="T4" fmla="*/ 43 w 633"/>
                <a:gd name="T5" fmla="*/ 241 h 475"/>
                <a:gd name="T6" fmla="*/ 2 w 633"/>
                <a:gd name="T7" fmla="*/ 142 h 475"/>
                <a:gd name="T8" fmla="*/ 32 w 633"/>
                <a:gd name="T9" fmla="*/ 31 h 475"/>
                <a:gd name="T10" fmla="*/ 227 w 633"/>
                <a:gd name="T11" fmla="*/ 32 h 475"/>
                <a:gd name="T12" fmla="*/ 294 w 633"/>
                <a:gd name="T13" fmla="*/ 50 h 475"/>
                <a:gd name="T14" fmla="*/ 436 w 633"/>
                <a:gd name="T15" fmla="*/ 22 h 475"/>
                <a:gd name="T16" fmla="*/ 617 w 633"/>
                <a:gd name="T17" fmla="*/ 7 h 475"/>
                <a:gd name="T18" fmla="*/ 633 w 633"/>
                <a:gd name="T19" fmla="*/ 140 h 475"/>
                <a:gd name="T20" fmla="*/ 626 w 633"/>
                <a:gd name="T21" fmla="*/ 232 h 475"/>
                <a:gd name="T22" fmla="*/ 512 w 633"/>
                <a:gd name="T23" fmla="*/ 259 h 475"/>
                <a:gd name="T24" fmla="*/ 389 w 633"/>
                <a:gd name="T25" fmla="*/ 277 h 475"/>
                <a:gd name="T26" fmla="*/ 281 w 633"/>
                <a:gd name="T27" fmla="*/ 475 h 475"/>
                <a:gd name="T28" fmla="*/ 62 w 633"/>
                <a:gd name="T29" fmla="*/ 424 h 47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33"/>
                <a:gd name="T46" fmla="*/ 0 h 475"/>
                <a:gd name="T47" fmla="*/ 633 w 633"/>
                <a:gd name="T48" fmla="*/ 475 h 47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33" h="475">
                  <a:moveTo>
                    <a:pt x="28" y="362"/>
                  </a:moveTo>
                  <a:cubicBezTo>
                    <a:pt x="52" y="333"/>
                    <a:pt x="58" y="311"/>
                    <a:pt x="59" y="278"/>
                  </a:cubicBezTo>
                  <a:cubicBezTo>
                    <a:pt x="52" y="257"/>
                    <a:pt x="52" y="263"/>
                    <a:pt x="43" y="241"/>
                  </a:cubicBezTo>
                  <a:cubicBezTo>
                    <a:pt x="24" y="214"/>
                    <a:pt x="4" y="177"/>
                    <a:pt x="2" y="142"/>
                  </a:cubicBezTo>
                  <a:cubicBezTo>
                    <a:pt x="0" y="107"/>
                    <a:pt x="16" y="67"/>
                    <a:pt x="32" y="31"/>
                  </a:cubicBezTo>
                  <a:cubicBezTo>
                    <a:pt x="85" y="32"/>
                    <a:pt x="167" y="32"/>
                    <a:pt x="227" y="32"/>
                  </a:cubicBezTo>
                  <a:cubicBezTo>
                    <a:pt x="271" y="40"/>
                    <a:pt x="260" y="44"/>
                    <a:pt x="294" y="50"/>
                  </a:cubicBezTo>
                  <a:cubicBezTo>
                    <a:pt x="328" y="48"/>
                    <a:pt x="382" y="29"/>
                    <a:pt x="436" y="22"/>
                  </a:cubicBezTo>
                  <a:cubicBezTo>
                    <a:pt x="503" y="17"/>
                    <a:pt x="550" y="0"/>
                    <a:pt x="617" y="7"/>
                  </a:cubicBezTo>
                  <a:cubicBezTo>
                    <a:pt x="633" y="61"/>
                    <a:pt x="633" y="140"/>
                    <a:pt x="633" y="140"/>
                  </a:cubicBezTo>
                  <a:lnTo>
                    <a:pt x="626" y="232"/>
                  </a:lnTo>
                  <a:cubicBezTo>
                    <a:pt x="575" y="244"/>
                    <a:pt x="552" y="252"/>
                    <a:pt x="512" y="259"/>
                  </a:cubicBezTo>
                  <a:cubicBezTo>
                    <a:pt x="473" y="266"/>
                    <a:pt x="427" y="241"/>
                    <a:pt x="389" y="277"/>
                  </a:cubicBezTo>
                  <a:cubicBezTo>
                    <a:pt x="340" y="295"/>
                    <a:pt x="314" y="438"/>
                    <a:pt x="281" y="475"/>
                  </a:cubicBezTo>
                  <a:cubicBezTo>
                    <a:pt x="281" y="475"/>
                    <a:pt x="14" y="376"/>
                    <a:pt x="62" y="424"/>
                  </a:cubicBezTo>
                </a:path>
              </a:pathLst>
            </a:custGeom>
            <a:solidFill>
              <a:srgbClr val="000080"/>
            </a:solidFill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38" name="Freeform 10"/>
            <p:cNvSpPr>
              <a:spLocks/>
            </p:cNvSpPr>
            <p:nvPr/>
          </p:nvSpPr>
          <p:spPr bwMode="auto">
            <a:xfrm>
              <a:off x="2400" y="1946"/>
              <a:ext cx="1023" cy="1226"/>
            </a:xfrm>
            <a:custGeom>
              <a:avLst/>
              <a:gdLst>
                <a:gd name="T0" fmla="*/ 1000 w 1023"/>
                <a:gd name="T1" fmla="*/ 1145 h 1226"/>
                <a:gd name="T2" fmla="*/ 938 w 1023"/>
                <a:gd name="T3" fmla="*/ 708 h 1226"/>
                <a:gd name="T4" fmla="*/ 893 w 1023"/>
                <a:gd name="T5" fmla="*/ 508 h 1226"/>
                <a:gd name="T6" fmla="*/ 833 w 1023"/>
                <a:gd name="T7" fmla="*/ 352 h 1226"/>
                <a:gd name="T8" fmla="*/ 774 w 1023"/>
                <a:gd name="T9" fmla="*/ 253 h 1226"/>
                <a:gd name="T10" fmla="*/ 709 w 1023"/>
                <a:gd name="T11" fmla="*/ 181 h 1226"/>
                <a:gd name="T12" fmla="*/ 662 w 1023"/>
                <a:gd name="T13" fmla="*/ 136 h 1226"/>
                <a:gd name="T14" fmla="*/ 668 w 1023"/>
                <a:gd name="T15" fmla="*/ 76 h 1226"/>
                <a:gd name="T16" fmla="*/ 597 w 1023"/>
                <a:gd name="T17" fmla="*/ 39 h 1226"/>
                <a:gd name="T18" fmla="*/ 506 w 1023"/>
                <a:gd name="T19" fmla="*/ 12 h 1226"/>
                <a:gd name="T20" fmla="*/ 398 w 1023"/>
                <a:gd name="T21" fmla="*/ 7 h 1226"/>
                <a:gd name="T22" fmla="*/ 366 w 1023"/>
                <a:gd name="T23" fmla="*/ 57 h 1226"/>
                <a:gd name="T24" fmla="*/ 342 w 1023"/>
                <a:gd name="T25" fmla="*/ 87 h 1226"/>
                <a:gd name="T26" fmla="*/ 305 w 1023"/>
                <a:gd name="T27" fmla="*/ 123 h 1226"/>
                <a:gd name="T28" fmla="*/ 276 w 1023"/>
                <a:gd name="T29" fmla="*/ 165 h 1226"/>
                <a:gd name="T30" fmla="*/ 231 w 1023"/>
                <a:gd name="T31" fmla="*/ 250 h 1226"/>
                <a:gd name="T32" fmla="*/ 173 w 1023"/>
                <a:gd name="T33" fmla="*/ 353 h 1226"/>
                <a:gd name="T34" fmla="*/ 107 w 1023"/>
                <a:gd name="T35" fmla="*/ 487 h 1226"/>
                <a:gd name="T36" fmla="*/ 58 w 1023"/>
                <a:gd name="T37" fmla="*/ 606 h 1226"/>
                <a:gd name="T38" fmla="*/ 20 w 1023"/>
                <a:gd name="T39" fmla="*/ 718 h 1226"/>
                <a:gd name="T40" fmla="*/ 8 w 1023"/>
                <a:gd name="T41" fmla="*/ 772 h 1226"/>
                <a:gd name="T42" fmla="*/ 0 w 1023"/>
                <a:gd name="T43" fmla="*/ 835 h 1226"/>
                <a:gd name="T44" fmla="*/ 116 w 1023"/>
                <a:gd name="T45" fmla="*/ 1001 h 1226"/>
                <a:gd name="T46" fmla="*/ 199 w 1023"/>
                <a:gd name="T47" fmla="*/ 1045 h 1226"/>
                <a:gd name="T48" fmla="*/ 289 w 1023"/>
                <a:gd name="T49" fmla="*/ 1079 h 1226"/>
                <a:gd name="T50" fmla="*/ 445 w 1023"/>
                <a:gd name="T51" fmla="*/ 1145 h 1226"/>
                <a:gd name="T52" fmla="*/ 609 w 1023"/>
                <a:gd name="T53" fmla="*/ 1172 h 1226"/>
                <a:gd name="T54" fmla="*/ 800 w 1023"/>
                <a:gd name="T55" fmla="*/ 1191 h 1226"/>
                <a:gd name="T56" fmla="*/ 1000 w 1023"/>
                <a:gd name="T57" fmla="*/ 1145 h 122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23"/>
                <a:gd name="T88" fmla="*/ 0 h 1226"/>
                <a:gd name="T89" fmla="*/ 1023 w 1023"/>
                <a:gd name="T90" fmla="*/ 1226 h 122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23" h="1226">
                  <a:moveTo>
                    <a:pt x="1000" y="1145"/>
                  </a:moveTo>
                  <a:cubicBezTo>
                    <a:pt x="1023" y="1064"/>
                    <a:pt x="960" y="816"/>
                    <a:pt x="938" y="708"/>
                  </a:cubicBezTo>
                  <a:cubicBezTo>
                    <a:pt x="924" y="648"/>
                    <a:pt x="911" y="589"/>
                    <a:pt x="893" y="508"/>
                  </a:cubicBezTo>
                  <a:cubicBezTo>
                    <a:pt x="878" y="450"/>
                    <a:pt x="860" y="406"/>
                    <a:pt x="833" y="352"/>
                  </a:cubicBezTo>
                  <a:cubicBezTo>
                    <a:pt x="813" y="309"/>
                    <a:pt x="794" y="282"/>
                    <a:pt x="774" y="253"/>
                  </a:cubicBezTo>
                  <a:cubicBezTo>
                    <a:pt x="759" y="231"/>
                    <a:pt x="732" y="198"/>
                    <a:pt x="709" y="181"/>
                  </a:cubicBezTo>
                  <a:cubicBezTo>
                    <a:pt x="678" y="160"/>
                    <a:pt x="673" y="153"/>
                    <a:pt x="662" y="136"/>
                  </a:cubicBezTo>
                  <a:cubicBezTo>
                    <a:pt x="663" y="103"/>
                    <a:pt x="664" y="101"/>
                    <a:pt x="668" y="76"/>
                  </a:cubicBezTo>
                  <a:cubicBezTo>
                    <a:pt x="654" y="64"/>
                    <a:pt x="624" y="50"/>
                    <a:pt x="597" y="39"/>
                  </a:cubicBezTo>
                  <a:cubicBezTo>
                    <a:pt x="570" y="28"/>
                    <a:pt x="539" y="17"/>
                    <a:pt x="506" y="12"/>
                  </a:cubicBezTo>
                  <a:cubicBezTo>
                    <a:pt x="459" y="0"/>
                    <a:pt x="434" y="3"/>
                    <a:pt x="398" y="7"/>
                  </a:cubicBezTo>
                  <a:cubicBezTo>
                    <a:pt x="386" y="25"/>
                    <a:pt x="381" y="35"/>
                    <a:pt x="366" y="57"/>
                  </a:cubicBezTo>
                  <a:cubicBezTo>
                    <a:pt x="354" y="70"/>
                    <a:pt x="354" y="72"/>
                    <a:pt x="342" y="87"/>
                  </a:cubicBezTo>
                  <a:cubicBezTo>
                    <a:pt x="329" y="97"/>
                    <a:pt x="323" y="111"/>
                    <a:pt x="305" y="123"/>
                  </a:cubicBezTo>
                  <a:cubicBezTo>
                    <a:pt x="288" y="148"/>
                    <a:pt x="290" y="144"/>
                    <a:pt x="276" y="165"/>
                  </a:cubicBezTo>
                  <a:cubicBezTo>
                    <a:pt x="251" y="207"/>
                    <a:pt x="248" y="221"/>
                    <a:pt x="231" y="250"/>
                  </a:cubicBezTo>
                  <a:cubicBezTo>
                    <a:pt x="210" y="286"/>
                    <a:pt x="197" y="313"/>
                    <a:pt x="173" y="353"/>
                  </a:cubicBezTo>
                  <a:cubicBezTo>
                    <a:pt x="152" y="392"/>
                    <a:pt x="126" y="445"/>
                    <a:pt x="107" y="487"/>
                  </a:cubicBezTo>
                  <a:cubicBezTo>
                    <a:pt x="90" y="531"/>
                    <a:pt x="77" y="562"/>
                    <a:pt x="58" y="606"/>
                  </a:cubicBezTo>
                  <a:cubicBezTo>
                    <a:pt x="43" y="643"/>
                    <a:pt x="33" y="681"/>
                    <a:pt x="20" y="718"/>
                  </a:cubicBezTo>
                  <a:cubicBezTo>
                    <a:pt x="17" y="737"/>
                    <a:pt x="11" y="753"/>
                    <a:pt x="8" y="772"/>
                  </a:cubicBezTo>
                  <a:cubicBezTo>
                    <a:pt x="5" y="793"/>
                    <a:pt x="0" y="835"/>
                    <a:pt x="0" y="835"/>
                  </a:cubicBezTo>
                  <a:cubicBezTo>
                    <a:pt x="21" y="895"/>
                    <a:pt x="69" y="956"/>
                    <a:pt x="116" y="1001"/>
                  </a:cubicBezTo>
                  <a:cubicBezTo>
                    <a:pt x="141" y="1025"/>
                    <a:pt x="167" y="1034"/>
                    <a:pt x="199" y="1045"/>
                  </a:cubicBezTo>
                  <a:cubicBezTo>
                    <a:pt x="229" y="1058"/>
                    <a:pt x="211" y="1057"/>
                    <a:pt x="289" y="1079"/>
                  </a:cubicBezTo>
                  <a:cubicBezTo>
                    <a:pt x="327" y="1099"/>
                    <a:pt x="392" y="1130"/>
                    <a:pt x="445" y="1145"/>
                  </a:cubicBezTo>
                  <a:cubicBezTo>
                    <a:pt x="498" y="1160"/>
                    <a:pt x="550" y="1164"/>
                    <a:pt x="609" y="1172"/>
                  </a:cubicBezTo>
                  <a:cubicBezTo>
                    <a:pt x="693" y="1192"/>
                    <a:pt x="736" y="1194"/>
                    <a:pt x="800" y="1191"/>
                  </a:cubicBezTo>
                  <a:cubicBezTo>
                    <a:pt x="865" y="1187"/>
                    <a:pt x="977" y="1226"/>
                    <a:pt x="1000" y="1145"/>
                  </a:cubicBezTo>
                  <a:close/>
                </a:path>
              </a:pathLst>
            </a:custGeom>
            <a:solidFill>
              <a:srgbClr val="000080"/>
            </a:solidFill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39" name="AutoShape 11"/>
            <p:cNvSpPr>
              <a:spLocks noChangeArrowheads="1"/>
            </p:cNvSpPr>
            <p:nvPr/>
          </p:nvSpPr>
          <p:spPr bwMode="auto">
            <a:xfrm>
              <a:off x="2832" y="1053"/>
              <a:ext cx="122" cy="243"/>
            </a:xfrm>
            <a:prstGeom prst="can">
              <a:avLst>
                <a:gd name="adj" fmla="val 49795"/>
              </a:avLst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200" b="1">
                  <a:solidFill>
                    <a:srgbClr val="FFFFFF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1200" b="1">
                  <a:solidFill>
                    <a:srgbClr val="FFFFFF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1200" b="1">
                  <a:solidFill>
                    <a:srgbClr val="FFFFFF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1200" b="1">
                  <a:solidFill>
                    <a:srgbClr val="FFFFFF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1200" b="1">
                  <a:solidFill>
                    <a:srgbClr val="FFFFFF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rgbClr val="FFFFFF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rgbClr val="FFFFFF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rgbClr val="FFFFFF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rgbClr val="FFFFFF"/>
                  </a:solidFill>
                  <a:latin typeface="Tahoma" panose="020B0604030504040204" pitchFamily="34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3340" name="AutoShape 12"/>
            <p:cNvSpPr>
              <a:spLocks noChangeArrowheads="1"/>
            </p:cNvSpPr>
            <p:nvPr/>
          </p:nvSpPr>
          <p:spPr bwMode="auto">
            <a:xfrm rot="-664682">
              <a:off x="2634" y="1152"/>
              <a:ext cx="145" cy="240"/>
            </a:xfrm>
            <a:prstGeom prst="can">
              <a:avLst>
                <a:gd name="adj" fmla="val 46521"/>
              </a:avLst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200" b="1">
                  <a:solidFill>
                    <a:srgbClr val="FFFFFF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1200" b="1">
                  <a:solidFill>
                    <a:srgbClr val="FFFFFF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1200" b="1">
                  <a:solidFill>
                    <a:srgbClr val="FFFFFF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1200" b="1">
                  <a:solidFill>
                    <a:srgbClr val="FFFFFF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1200" b="1">
                  <a:solidFill>
                    <a:srgbClr val="FFFFFF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rgbClr val="FFFFFF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rgbClr val="FFFFFF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rgbClr val="FFFFFF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rgbClr val="FFFFFF"/>
                  </a:solidFill>
                  <a:latin typeface="Tahoma" panose="020B0604030504040204" pitchFamily="34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3341" name="AutoShape 13"/>
            <p:cNvSpPr>
              <a:spLocks noChangeArrowheads="1"/>
            </p:cNvSpPr>
            <p:nvPr/>
          </p:nvSpPr>
          <p:spPr bwMode="auto">
            <a:xfrm rot="687186">
              <a:off x="3027" y="1079"/>
              <a:ext cx="122" cy="243"/>
            </a:xfrm>
            <a:prstGeom prst="can">
              <a:avLst>
                <a:gd name="adj" fmla="val 49795"/>
              </a:avLst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200" b="1">
                  <a:solidFill>
                    <a:srgbClr val="FFFFFF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1200" b="1">
                  <a:solidFill>
                    <a:srgbClr val="FFFFFF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1200" b="1">
                  <a:solidFill>
                    <a:srgbClr val="FFFFFF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1200" b="1">
                  <a:solidFill>
                    <a:srgbClr val="FFFFFF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1200" b="1">
                  <a:solidFill>
                    <a:srgbClr val="FFFFFF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rgbClr val="FFFFFF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rgbClr val="FFFFFF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rgbClr val="FFFFFF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rgbClr val="FFFFFF"/>
                  </a:solidFill>
                  <a:latin typeface="Tahoma" panose="020B0604030504040204" pitchFamily="34" charset="0"/>
                </a:defRPr>
              </a:lvl9pPr>
            </a:lstStyle>
            <a:p>
              <a:endParaRPr lang="it-IT" altLang="it-IT"/>
            </a:p>
          </p:txBody>
        </p:sp>
      </p:grpSp>
      <p:sp>
        <p:nvSpPr>
          <p:cNvPr id="13315" name="Freeform 14"/>
          <p:cNvSpPr>
            <a:spLocks/>
          </p:cNvSpPr>
          <p:nvPr/>
        </p:nvSpPr>
        <p:spPr bwMode="auto">
          <a:xfrm>
            <a:off x="3260725" y="2395538"/>
            <a:ext cx="577850" cy="2857500"/>
          </a:xfrm>
          <a:custGeom>
            <a:avLst/>
            <a:gdLst>
              <a:gd name="T0" fmla="*/ 2147483647 w 364"/>
              <a:gd name="T1" fmla="*/ 0 h 1800"/>
              <a:gd name="T2" fmla="*/ 2147483647 w 364"/>
              <a:gd name="T3" fmla="*/ 2147483647 h 1800"/>
              <a:gd name="T4" fmla="*/ 2147483647 w 364"/>
              <a:gd name="T5" fmla="*/ 2147483647 h 1800"/>
              <a:gd name="T6" fmla="*/ 2147483647 w 364"/>
              <a:gd name="T7" fmla="*/ 2147483647 h 1800"/>
              <a:gd name="T8" fmla="*/ 2147483647 w 364"/>
              <a:gd name="T9" fmla="*/ 2147483647 h 1800"/>
              <a:gd name="T10" fmla="*/ 2147483647 w 364"/>
              <a:gd name="T11" fmla="*/ 2147483647 h 1800"/>
              <a:gd name="T12" fmla="*/ 2147483647 w 364"/>
              <a:gd name="T13" fmla="*/ 2147483647 h 1800"/>
              <a:gd name="T14" fmla="*/ 2147483647 w 364"/>
              <a:gd name="T15" fmla="*/ 2147483647 h 1800"/>
              <a:gd name="T16" fmla="*/ 2147483647 w 364"/>
              <a:gd name="T17" fmla="*/ 2147483647 h 1800"/>
              <a:gd name="T18" fmla="*/ 2147483647 w 364"/>
              <a:gd name="T19" fmla="*/ 2147483647 h 1800"/>
              <a:gd name="T20" fmla="*/ 2147483647 w 364"/>
              <a:gd name="T21" fmla="*/ 2147483647 h 1800"/>
              <a:gd name="T22" fmla="*/ 2147483647 w 364"/>
              <a:gd name="T23" fmla="*/ 2147483647 h 1800"/>
              <a:gd name="T24" fmla="*/ 0 w 364"/>
              <a:gd name="T25" fmla="*/ 2147483647 h 1800"/>
              <a:gd name="T26" fmla="*/ 2147483647 w 364"/>
              <a:gd name="T27" fmla="*/ 0 h 18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64"/>
              <a:gd name="T43" fmla="*/ 0 h 1800"/>
              <a:gd name="T44" fmla="*/ 364 w 364"/>
              <a:gd name="T45" fmla="*/ 1800 h 18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64" h="1800">
                <a:moveTo>
                  <a:pt x="355" y="0"/>
                </a:moveTo>
                <a:lnTo>
                  <a:pt x="364" y="146"/>
                </a:lnTo>
                <a:lnTo>
                  <a:pt x="355" y="391"/>
                </a:lnTo>
                <a:cubicBezTo>
                  <a:pt x="352" y="442"/>
                  <a:pt x="357" y="426"/>
                  <a:pt x="346" y="455"/>
                </a:cubicBezTo>
                <a:cubicBezTo>
                  <a:pt x="335" y="484"/>
                  <a:pt x="308" y="517"/>
                  <a:pt x="291" y="564"/>
                </a:cubicBezTo>
                <a:cubicBezTo>
                  <a:pt x="274" y="611"/>
                  <a:pt x="256" y="676"/>
                  <a:pt x="246" y="737"/>
                </a:cubicBezTo>
                <a:cubicBezTo>
                  <a:pt x="236" y="798"/>
                  <a:pt x="231" y="877"/>
                  <a:pt x="228" y="928"/>
                </a:cubicBezTo>
                <a:cubicBezTo>
                  <a:pt x="225" y="979"/>
                  <a:pt x="224" y="1002"/>
                  <a:pt x="228" y="1046"/>
                </a:cubicBezTo>
                <a:cubicBezTo>
                  <a:pt x="232" y="1090"/>
                  <a:pt x="251" y="1150"/>
                  <a:pt x="255" y="1191"/>
                </a:cubicBezTo>
                <a:cubicBezTo>
                  <a:pt x="259" y="1232"/>
                  <a:pt x="255" y="1258"/>
                  <a:pt x="255" y="1291"/>
                </a:cubicBezTo>
                <a:cubicBezTo>
                  <a:pt x="255" y="1324"/>
                  <a:pt x="256" y="1356"/>
                  <a:pt x="255" y="1391"/>
                </a:cubicBezTo>
                <a:lnTo>
                  <a:pt x="246" y="1500"/>
                </a:lnTo>
                <a:lnTo>
                  <a:pt x="0" y="1800"/>
                </a:lnTo>
                <a:lnTo>
                  <a:pt x="355" y="0"/>
                </a:lnTo>
                <a:close/>
              </a:path>
            </a:pathLst>
          </a:custGeom>
          <a:solidFill>
            <a:schemeClr val="tx1">
              <a:alpha val="50195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3316" name="Group 15"/>
          <p:cNvGrpSpPr>
            <a:grpSpLocks noChangeAspect="1"/>
          </p:cNvGrpSpPr>
          <p:nvPr/>
        </p:nvGrpSpPr>
        <p:grpSpPr bwMode="auto">
          <a:xfrm rot="1432232">
            <a:off x="2971800" y="5089525"/>
            <a:ext cx="258763" cy="1082675"/>
            <a:chOff x="4272" y="816"/>
            <a:chExt cx="181" cy="757"/>
          </a:xfrm>
        </p:grpSpPr>
        <p:sp>
          <p:nvSpPr>
            <p:cNvPr id="13329" name="Freeform 16"/>
            <p:cNvSpPr>
              <a:spLocks noChangeAspect="1"/>
            </p:cNvSpPr>
            <p:nvPr/>
          </p:nvSpPr>
          <p:spPr bwMode="auto">
            <a:xfrm>
              <a:off x="4272" y="816"/>
              <a:ext cx="181" cy="491"/>
            </a:xfrm>
            <a:custGeom>
              <a:avLst/>
              <a:gdLst>
                <a:gd name="T0" fmla="*/ 5 w 288"/>
                <a:gd name="T1" fmla="*/ 1 h 782"/>
                <a:gd name="T2" fmla="*/ 0 w 288"/>
                <a:gd name="T3" fmla="*/ 12 h 782"/>
                <a:gd name="T4" fmla="*/ 6 w 288"/>
                <a:gd name="T5" fmla="*/ 76 h 782"/>
                <a:gd name="T6" fmla="*/ 22 w 288"/>
                <a:gd name="T7" fmla="*/ 76 h 782"/>
                <a:gd name="T8" fmla="*/ 28 w 288"/>
                <a:gd name="T9" fmla="*/ 12 h 782"/>
                <a:gd name="T10" fmla="*/ 23 w 288"/>
                <a:gd name="T11" fmla="*/ 0 h 782"/>
                <a:gd name="T12" fmla="*/ 5 w 288"/>
                <a:gd name="T13" fmla="*/ 1 h 78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8"/>
                <a:gd name="T22" fmla="*/ 0 h 782"/>
                <a:gd name="T23" fmla="*/ 288 w 288"/>
                <a:gd name="T24" fmla="*/ 782 h 78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8" h="782">
                  <a:moveTo>
                    <a:pt x="54" y="1"/>
                  </a:moveTo>
                  <a:lnTo>
                    <a:pt x="0" y="120"/>
                  </a:lnTo>
                  <a:lnTo>
                    <a:pt x="64" y="782"/>
                  </a:lnTo>
                  <a:lnTo>
                    <a:pt x="224" y="782"/>
                  </a:lnTo>
                  <a:lnTo>
                    <a:pt x="288" y="120"/>
                  </a:lnTo>
                  <a:lnTo>
                    <a:pt x="227" y="0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FFFFFF"/>
            </a:solidFill>
            <a:ln w="25400" cmpd="sng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30" name="Freeform 17"/>
            <p:cNvSpPr>
              <a:spLocks noChangeAspect="1"/>
            </p:cNvSpPr>
            <p:nvPr/>
          </p:nvSpPr>
          <p:spPr bwMode="auto">
            <a:xfrm>
              <a:off x="4283" y="1306"/>
              <a:ext cx="107" cy="267"/>
            </a:xfrm>
            <a:custGeom>
              <a:avLst/>
              <a:gdLst>
                <a:gd name="T0" fmla="*/ 74 w 107"/>
                <a:gd name="T1" fmla="*/ 0 h 267"/>
                <a:gd name="T2" fmla="*/ 74 w 107"/>
                <a:gd name="T3" fmla="*/ 114 h 267"/>
                <a:gd name="T4" fmla="*/ 5 w 107"/>
                <a:gd name="T5" fmla="*/ 183 h 267"/>
                <a:gd name="T6" fmla="*/ 107 w 107"/>
                <a:gd name="T7" fmla="*/ 267 h 2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267"/>
                <a:gd name="T14" fmla="*/ 107 w 107"/>
                <a:gd name="T15" fmla="*/ 267 h 2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267">
                  <a:moveTo>
                    <a:pt x="74" y="0"/>
                  </a:moveTo>
                  <a:cubicBezTo>
                    <a:pt x="74" y="19"/>
                    <a:pt x="85" y="84"/>
                    <a:pt x="74" y="114"/>
                  </a:cubicBezTo>
                  <a:cubicBezTo>
                    <a:pt x="62" y="145"/>
                    <a:pt x="0" y="158"/>
                    <a:pt x="5" y="183"/>
                  </a:cubicBezTo>
                  <a:cubicBezTo>
                    <a:pt x="10" y="208"/>
                    <a:pt x="86" y="250"/>
                    <a:pt x="107" y="267"/>
                  </a:cubicBezTo>
                </a:path>
              </a:pathLst>
            </a:custGeom>
            <a:noFill/>
            <a:ln w="88900" cmpd="sng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3317" name="Text Box 18"/>
          <p:cNvSpPr txBox="1">
            <a:spLocks noChangeArrowheads="1"/>
          </p:cNvSpPr>
          <p:nvPr/>
        </p:nvSpPr>
        <p:spPr bwMode="auto">
          <a:xfrm>
            <a:off x="233363" y="6415088"/>
            <a:ext cx="25495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200" b="1">
                <a:solidFill>
                  <a:srgbClr val="FFFFFF"/>
                </a:solidFill>
                <a:latin typeface="Tahoma" panose="020B0604030504040204" pitchFamily="34" charset="0"/>
              </a:defRPr>
            </a:lvl1pPr>
            <a:lvl2pPr marL="742950" indent="-285750">
              <a:defRPr sz="1200" b="1">
                <a:solidFill>
                  <a:srgbClr val="FFFFFF"/>
                </a:solidFill>
                <a:latin typeface="Tahoma" panose="020B0604030504040204" pitchFamily="34" charset="0"/>
              </a:defRPr>
            </a:lvl2pPr>
            <a:lvl3pPr marL="1143000" indent="-228600">
              <a:defRPr sz="1200" b="1">
                <a:solidFill>
                  <a:srgbClr val="FFFFFF"/>
                </a:solidFill>
                <a:latin typeface="Tahoma" panose="020B0604030504040204" pitchFamily="34" charset="0"/>
              </a:defRPr>
            </a:lvl3pPr>
            <a:lvl4pPr marL="1600200" indent="-228600">
              <a:defRPr sz="1200" b="1">
                <a:solidFill>
                  <a:srgbClr val="FFFFFF"/>
                </a:solidFill>
                <a:latin typeface="Tahoma" panose="020B0604030504040204" pitchFamily="34" charset="0"/>
              </a:defRPr>
            </a:lvl4pPr>
            <a:lvl5pPr marL="2057400" indent="-228600">
              <a:defRPr sz="1200" b="1">
                <a:solidFill>
                  <a:srgbClr val="FFFFFF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FF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FF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FF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FF"/>
                </a:solidFill>
                <a:latin typeface="Tahoma" panose="020B0604030504040204" pitchFamily="34" charset="0"/>
              </a:defRPr>
            </a:lvl9pPr>
          </a:lstStyle>
          <a:p>
            <a:r>
              <a:rPr lang="it-IT" altLang="it-IT" sz="1600" dirty="0" err="1">
                <a:solidFill>
                  <a:srgbClr val="FF0000"/>
                </a:solidFill>
                <a:latin typeface="Arial" panose="020B0604020202020204" pitchFamily="34" charset="0"/>
              </a:rPr>
              <a:t>repere</a:t>
            </a:r>
            <a:r>
              <a:rPr lang="it-IT" altLang="it-IT" sz="1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it-IT" altLang="it-IT" sz="1600" dirty="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it-IT" altLang="it-IT" sz="1600" dirty="0" err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antero-superiore</a:t>
            </a:r>
            <a:endParaRPr lang="it-IT" altLang="it-IT" sz="1600" dirty="0">
              <a:solidFill>
                <a:srgbClr val="FF0000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10259" name="Text Box 19"/>
          <p:cNvSpPr txBox="1">
            <a:spLocks noChangeArrowheads="1"/>
          </p:cNvSpPr>
          <p:nvPr/>
        </p:nvSpPr>
        <p:spPr bwMode="auto">
          <a:xfrm>
            <a:off x="171450" y="228600"/>
            <a:ext cx="4113213" cy="14954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36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SOTTOCOSTALE </a:t>
            </a:r>
            <a:r>
              <a:rPr lang="it-IT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ASSE LUNGO VENE CAVE </a:t>
            </a:r>
            <a:r>
              <a:rPr lang="it-IT" sz="36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AL VENE CAVE</a:t>
            </a:r>
            <a:endParaRPr lang="it-IT" sz="32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3319" name="Picture 20" descr="DilMcp01"/>
          <p:cNvPicPr>
            <a:picLocks noChangeAspect="1" noChangeArrowheads="1"/>
          </p:cNvPicPr>
          <p:nvPr/>
        </p:nvPicPr>
        <p:blipFill>
          <a:blip r:embed="rId3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16666" r="28751" b="20000"/>
          <a:stretch>
            <a:fillRect/>
          </a:stretch>
        </p:blipFill>
        <p:spPr bwMode="auto">
          <a:xfrm>
            <a:off x="6019800" y="3657600"/>
            <a:ext cx="2971800" cy="2895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21" descr="DilMcp03"/>
          <p:cNvPicPr>
            <a:picLocks noChangeAspect="1" noChangeArrowheads="1"/>
          </p:cNvPicPr>
          <p:nvPr/>
        </p:nvPicPr>
        <p:blipFill>
          <a:blip r:embed="rId4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14999" r="28751" b="21666"/>
          <a:stretch>
            <a:fillRect/>
          </a:stretch>
        </p:blipFill>
        <p:spPr bwMode="auto">
          <a:xfrm>
            <a:off x="6019800" y="3657600"/>
            <a:ext cx="2971800" cy="2895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321" name="Group 22"/>
          <p:cNvGrpSpPr>
            <a:grpSpLocks noChangeAspect="1"/>
          </p:cNvGrpSpPr>
          <p:nvPr/>
        </p:nvGrpSpPr>
        <p:grpSpPr bwMode="auto">
          <a:xfrm>
            <a:off x="6019800" y="381000"/>
            <a:ext cx="2895600" cy="2720975"/>
            <a:chOff x="3024" y="1584"/>
            <a:chExt cx="2400" cy="2256"/>
          </a:xfrm>
        </p:grpSpPr>
        <p:sp>
          <p:nvSpPr>
            <p:cNvPr id="13325" name="Rectangle 23"/>
            <p:cNvSpPr>
              <a:spLocks noChangeAspect="1" noChangeArrowheads="1"/>
            </p:cNvSpPr>
            <p:nvPr/>
          </p:nvSpPr>
          <p:spPr bwMode="auto">
            <a:xfrm>
              <a:off x="3024" y="1584"/>
              <a:ext cx="2400" cy="2256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200" b="1">
                  <a:solidFill>
                    <a:srgbClr val="FFFFFF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1200" b="1">
                  <a:solidFill>
                    <a:srgbClr val="FFFFFF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1200" b="1">
                  <a:solidFill>
                    <a:srgbClr val="FFFFFF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1200" b="1">
                  <a:solidFill>
                    <a:srgbClr val="FFFFFF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1200" b="1">
                  <a:solidFill>
                    <a:srgbClr val="FFFFFF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rgbClr val="FFFFFF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rgbClr val="FFFFFF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rgbClr val="FFFFFF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rgbClr val="FFFFFF"/>
                  </a:solidFill>
                  <a:latin typeface="Tahoma" panose="020B0604030504040204" pitchFamily="34" charset="0"/>
                </a:defRPr>
              </a:lvl9pPr>
            </a:lstStyle>
            <a:p>
              <a:endParaRPr lang="it-IT" altLang="it-IT"/>
            </a:p>
          </p:txBody>
        </p:sp>
        <p:grpSp>
          <p:nvGrpSpPr>
            <p:cNvPr id="13326" name="Group 24"/>
            <p:cNvGrpSpPr>
              <a:grpSpLocks noChangeAspect="1"/>
            </p:cNvGrpSpPr>
            <p:nvPr/>
          </p:nvGrpSpPr>
          <p:grpSpPr bwMode="auto">
            <a:xfrm>
              <a:off x="3087" y="1635"/>
              <a:ext cx="2275" cy="2150"/>
              <a:chOff x="3087" y="1635"/>
              <a:chExt cx="2275" cy="2150"/>
            </a:xfrm>
          </p:grpSpPr>
          <p:sp>
            <p:nvSpPr>
              <p:cNvPr id="13327" name="Freeform 25" descr="Granito"/>
              <p:cNvSpPr>
                <a:spLocks noChangeAspect="1"/>
              </p:cNvSpPr>
              <p:nvPr/>
            </p:nvSpPr>
            <p:spPr bwMode="auto">
              <a:xfrm>
                <a:off x="3087" y="1635"/>
                <a:ext cx="2275" cy="2150"/>
              </a:xfrm>
              <a:custGeom>
                <a:avLst/>
                <a:gdLst>
                  <a:gd name="T0" fmla="*/ 1118 w 2275"/>
                  <a:gd name="T1" fmla="*/ 219 h 2150"/>
                  <a:gd name="T2" fmla="*/ 1074 w 2275"/>
                  <a:gd name="T3" fmla="*/ 283 h 2150"/>
                  <a:gd name="T4" fmla="*/ 975 w 2275"/>
                  <a:gd name="T5" fmla="*/ 426 h 2150"/>
                  <a:gd name="T6" fmla="*/ 782 w 2275"/>
                  <a:gd name="T7" fmla="*/ 520 h 2150"/>
                  <a:gd name="T8" fmla="*/ 655 w 2275"/>
                  <a:gd name="T9" fmla="*/ 528 h 2150"/>
                  <a:gd name="T10" fmla="*/ 545 w 2275"/>
                  <a:gd name="T11" fmla="*/ 504 h 2150"/>
                  <a:gd name="T12" fmla="*/ 536 w 2275"/>
                  <a:gd name="T13" fmla="*/ 502 h 2150"/>
                  <a:gd name="T14" fmla="*/ 299 w 2275"/>
                  <a:gd name="T15" fmla="*/ 491 h 2150"/>
                  <a:gd name="T16" fmla="*/ 142 w 2275"/>
                  <a:gd name="T17" fmla="*/ 410 h 2150"/>
                  <a:gd name="T18" fmla="*/ 0 w 2275"/>
                  <a:gd name="T19" fmla="*/ 567 h 2150"/>
                  <a:gd name="T20" fmla="*/ 32 w 2275"/>
                  <a:gd name="T21" fmla="*/ 860 h 2150"/>
                  <a:gd name="T22" fmla="*/ 313 w 2275"/>
                  <a:gd name="T23" fmla="*/ 988 h 2150"/>
                  <a:gd name="T24" fmla="*/ 504 w 2275"/>
                  <a:gd name="T25" fmla="*/ 1045 h 2150"/>
                  <a:gd name="T26" fmla="*/ 600 w 2275"/>
                  <a:gd name="T27" fmla="*/ 1057 h 2150"/>
                  <a:gd name="T28" fmla="*/ 774 w 2275"/>
                  <a:gd name="T29" fmla="*/ 1104 h 2150"/>
                  <a:gd name="T30" fmla="*/ 971 w 2275"/>
                  <a:gd name="T31" fmla="*/ 1136 h 2150"/>
                  <a:gd name="T32" fmla="*/ 1184 w 2275"/>
                  <a:gd name="T33" fmla="*/ 1160 h 2150"/>
                  <a:gd name="T34" fmla="*/ 1295 w 2275"/>
                  <a:gd name="T35" fmla="*/ 1373 h 2150"/>
                  <a:gd name="T36" fmla="*/ 1397 w 2275"/>
                  <a:gd name="T37" fmla="*/ 1507 h 2150"/>
                  <a:gd name="T38" fmla="*/ 1461 w 2275"/>
                  <a:gd name="T39" fmla="*/ 1712 h 2150"/>
                  <a:gd name="T40" fmla="*/ 1658 w 2275"/>
                  <a:gd name="T41" fmla="*/ 2004 h 2150"/>
                  <a:gd name="T42" fmla="*/ 1784 w 2275"/>
                  <a:gd name="T43" fmla="*/ 2091 h 2150"/>
                  <a:gd name="T44" fmla="*/ 1879 w 2275"/>
                  <a:gd name="T45" fmla="*/ 2146 h 2150"/>
                  <a:gd name="T46" fmla="*/ 2054 w 2275"/>
                  <a:gd name="T47" fmla="*/ 2113 h 2150"/>
                  <a:gd name="T48" fmla="*/ 2214 w 2275"/>
                  <a:gd name="T49" fmla="*/ 1990 h 2150"/>
                  <a:gd name="T50" fmla="*/ 2252 w 2275"/>
                  <a:gd name="T51" fmla="*/ 1947 h 2150"/>
                  <a:gd name="T52" fmla="*/ 2269 w 2275"/>
                  <a:gd name="T53" fmla="*/ 1832 h 2150"/>
                  <a:gd name="T54" fmla="*/ 2258 w 2275"/>
                  <a:gd name="T55" fmla="*/ 1775 h 2150"/>
                  <a:gd name="T56" fmla="*/ 2131 w 2275"/>
                  <a:gd name="T57" fmla="*/ 1628 h 2150"/>
                  <a:gd name="T58" fmla="*/ 2058 w 2275"/>
                  <a:gd name="T59" fmla="*/ 1555 h 2150"/>
                  <a:gd name="T60" fmla="*/ 1952 w 2275"/>
                  <a:gd name="T61" fmla="*/ 1353 h 2150"/>
                  <a:gd name="T62" fmla="*/ 1930 w 2275"/>
                  <a:gd name="T63" fmla="*/ 1261 h 2150"/>
                  <a:gd name="T64" fmla="*/ 1918 w 2275"/>
                  <a:gd name="T65" fmla="*/ 1205 h 2150"/>
                  <a:gd name="T66" fmla="*/ 1928 w 2275"/>
                  <a:gd name="T67" fmla="*/ 1095 h 2150"/>
                  <a:gd name="T68" fmla="*/ 1998 w 2275"/>
                  <a:gd name="T69" fmla="*/ 980 h 2150"/>
                  <a:gd name="T70" fmla="*/ 2016 w 2275"/>
                  <a:gd name="T71" fmla="*/ 939 h 2150"/>
                  <a:gd name="T72" fmla="*/ 2080 w 2275"/>
                  <a:gd name="T73" fmla="*/ 849 h 2150"/>
                  <a:gd name="T74" fmla="*/ 2155 w 2275"/>
                  <a:gd name="T75" fmla="*/ 733 h 2150"/>
                  <a:gd name="T76" fmla="*/ 2171 w 2275"/>
                  <a:gd name="T77" fmla="*/ 631 h 2150"/>
                  <a:gd name="T78" fmla="*/ 2139 w 2275"/>
                  <a:gd name="T79" fmla="*/ 425 h 2150"/>
                  <a:gd name="T80" fmla="*/ 2109 w 2275"/>
                  <a:gd name="T81" fmla="*/ 318 h 2150"/>
                  <a:gd name="T82" fmla="*/ 2061 w 2275"/>
                  <a:gd name="T83" fmla="*/ 236 h 2150"/>
                  <a:gd name="T84" fmla="*/ 1918 w 2275"/>
                  <a:gd name="T85" fmla="*/ 165 h 2150"/>
                  <a:gd name="T86" fmla="*/ 1705 w 2275"/>
                  <a:gd name="T87" fmla="*/ 38 h 2150"/>
                  <a:gd name="T88" fmla="*/ 1579 w 2275"/>
                  <a:gd name="T89" fmla="*/ 7 h 2150"/>
                  <a:gd name="T90" fmla="*/ 1445 w 2275"/>
                  <a:gd name="T91" fmla="*/ 15 h 2150"/>
                  <a:gd name="T92" fmla="*/ 1303 w 2275"/>
                  <a:gd name="T93" fmla="*/ 23 h 2150"/>
                  <a:gd name="T94" fmla="*/ 1177 w 2275"/>
                  <a:gd name="T95" fmla="*/ 122 h 2150"/>
                  <a:gd name="T96" fmla="*/ 1118 w 2275"/>
                  <a:gd name="T97" fmla="*/ 219 h 215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275"/>
                  <a:gd name="T148" fmla="*/ 0 h 2150"/>
                  <a:gd name="T149" fmla="*/ 2275 w 2275"/>
                  <a:gd name="T150" fmla="*/ 2150 h 215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275" h="2150">
                    <a:moveTo>
                      <a:pt x="1118" y="219"/>
                    </a:moveTo>
                    <a:cubicBezTo>
                      <a:pt x="1106" y="243"/>
                      <a:pt x="1098" y="249"/>
                      <a:pt x="1074" y="283"/>
                    </a:cubicBezTo>
                    <a:cubicBezTo>
                      <a:pt x="1042" y="344"/>
                      <a:pt x="1027" y="382"/>
                      <a:pt x="975" y="426"/>
                    </a:cubicBezTo>
                    <a:cubicBezTo>
                      <a:pt x="878" y="469"/>
                      <a:pt x="885" y="526"/>
                      <a:pt x="782" y="520"/>
                    </a:cubicBezTo>
                    <a:cubicBezTo>
                      <a:pt x="745" y="529"/>
                      <a:pt x="693" y="525"/>
                      <a:pt x="655" y="528"/>
                    </a:cubicBezTo>
                    <a:cubicBezTo>
                      <a:pt x="616" y="525"/>
                      <a:pt x="565" y="508"/>
                      <a:pt x="545" y="504"/>
                    </a:cubicBezTo>
                    <a:cubicBezTo>
                      <a:pt x="525" y="500"/>
                      <a:pt x="577" y="504"/>
                      <a:pt x="536" y="502"/>
                    </a:cubicBezTo>
                    <a:cubicBezTo>
                      <a:pt x="477" y="503"/>
                      <a:pt x="376" y="493"/>
                      <a:pt x="299" y="491"/>
                    </a:cubicBezTo>
                    <a:cubicBezTo>
                      <a:pt x="239" y="488"/>
                      <a:pt x="192" y="397"/>
                      <a:pt x="142" y="410"/>
                    </a:cubicBezTo>
                    <a:cubicBezTo>
                      <a:pt x="92" y="423"/>
                      <a:pt x="18" y="492"/>
                      <a:pt x="0" y="567"/>
                    </a:cubicBezTo>
                    <a:cubicBezTo>
                      <a:pt x="16" y="643"/>
                      <a:pt x="2" y="782"/>
                      <a:pt x="32" y="860"/>
                    </a:cubicBezTo>
                    <a:cubicBezTo>
                      <a:pt x="26" y="953"/>
                      <a:pt x="270" y="922"/>
                      <a:pt x="313" y="988"/>
                    </a:cubicBezTo>
                    <a:cubicBezTo>
                      <a:pt x="369" y="1039"/>
                      <a:pt x="436" y="1029"/>
                      <a:pt x="504" y="1045"/>
                    </a:cubicBezTo>
                    <a:cubicBezTo>
                      <a:pt x="550" y="1052"/>
                      <a:pt x="576" y="1058"/>
                      <a:pt x="600" y="1057"/>
                    </a:cubicBezTo>
                    <a:cubicBezTo>
                      <a:pt x="637" y="1067"/>
                      <a:pt x="733" y="1101"/>
                      <a:pt x="774" y="1104"/>
                    </a:cubicBezTo>
                    <a:cubicBezTo>
                      <a:pt x="892" y="1120"/>
                      <a:pt x="821" y="1088"/>
                      <a:pt x="971" y="1136"/>
                    </a:cubicBezTo>
                    <a:cubicBezTo>
                      <a:pt x="1074" y="1152"/>
                      <a:pt x="1144" y="1134"/>
                      <a:pt x="1184" y="1160"/>
                    </a:cubicBezTo>
                    <a:cubicBezTo>
                      <a:pt x="1228" y="1154"/>
                      <a:pt x="1272" y="1339"/>
                      <a:pt x="1295" y="1373"/>
                    </a:cubicBezTo>
                    <a:cubicBezTo>
                      <a:pt x="1280" y="1409"/>
                      <a:pt x="1369" y="1451"/>
                      <a:pt x="1397" y="1507"/>
                    </a:cubicBezTo>
                    <a:cubicBezTo>
                      <a:pt x="1425" y="1563"/>
                      <a:pt x="1417" y="1629"/>
                      <a:pt x="1461" y="1712"/>
                    </a:cubicBezTo>
                    <a:cubicBezTo>
                      <a:pt x="1589" y="1817"/>
                      <a:pt x="1559" y="1866"/>
                      <a:pt x="1658" y="2004"/>
                    </a:cubicBezTo>
                    <a:cubicBezTo>
                      <a:pt x="1697" y="2058"/>
                      <a:pt x="1748" y="2034"/>
                      <a:pt x="1784" y="2091"/>
                    </a:cubicBezTo>
                    <a:cubicBezTo>
                      <a:pt x="1822" y="2126"/>
                      <a:pt x="1834" y="2142"/>
                      <a:pt x="1879" y="2146"/>
                    </a:cubicBezTo>
                    <a:cubicBezTo>
                      <a:pt x="1924" y="2150"/>
                      <a:pt x="1998" y="2139"/>
                      <a:pt x="2054" y="2113"/>
                    </a:cubicBezTo>
                    <a:cubicBezTo>
                      <a:pt x="2190" y="2023"/>
                      <a:pt x="2144" y="2068"/>
                      <a:pt x="2214" y="1990"/>
                    </a:cubicBezTo>
                    <a:cubicBezTo>
                      <a:pt x="2227" y="1975"/>
                      <a:pt x="2247" y="1965"/>
                      <a:pt x="2252" y="1947"/>
                    </a:cubicBezTo>
                    <a:cubicBezTo>
                      <a:pt x="2264" y="1902"/>
                      <a:pt x="2275" y="1881"/>
                      <a:pt x="2269" y="1832"/>
                    </a:cubicBezTo>
                    <a:cubicBezTo>
                      <a:pt x="2267" y="1812"/>
                      <a:pt x="2258" y="1775"/>
                      <a:pt x="2258" y="1775"/>
                    </a:cubicBezTo>
                    <a:cubicBezTo>
                      <a:pt x="2217" y="1723"/>
                      <a:pt x="2171" y="1679"/>
                      <a:pt x="2131" y="1628"/>
                    </a:cubicBezTo>
                    <a:cubicBezTo>
                      <a:pt x="2105" y="1605"/>
                      <a:pt x="2084" y="1578"/>
                      <a:pt x="2058" y="1555"/>
                    </a:cubicBezTo>
                    <a:cubicBezTo>
                      <a:pt x="2022" y="1487"/>
                      <a:pt x="1985" y="1422"/>
                      <a:pt x="1952" y="1353"/>
                    </a:cubicBezTo>
                    <a:cubicBezTo>
                      <a:pt x="1920" y="1291"/>
                      <a:pt x="1938" y="1318"/>
                      <a:pt x="1930" y="1261"/>
                    </a:cubicBezTo>
                    <a:cubicBezTo>
                      <a:pt x="1927" y="1242"/>
                      <a:pt x="1918" y="1205"/>
                      <a:pt x="1918" y="1205"/>
                    </a:cubicBezTo>
                    <a:cubicBezTo>
                      <a:pt x="1928" y="1165"/>
                      <a:pt x="1931" y="1136"/>
                      <a:pt x="1928" y="1095"/>
                    </a:cubicBezTo>
                    <a:cubicBezTo>
                      <a:pt x="1946" y="1050"/>
                      <a:pt x="1976" y="1022"/>
                      <a:pt x="1998" y="980"/>
                    </a:cubicBezTo>
                    <a:cubicBezTo>
                      <a:pt x="2006" y="967"/>
                      <a:pt x="2008" y="951"/>
                      <a:pt x="2016" y="939"/>
                    </a:cubicBezTo>
                    <a:cubicBezTo>
                      <a:pt x="2036" y="907"/>
                      <a:pt x="2069" y="887"/>
                      <a:pt x="2080" y="849"/>
                    </a:cubicBezTo>
                    <a:cubicBezTo>
                      <a:pt x="2090" y="809"/>
                      <a:pt x="2149" y="775"/>
                      <a:pt x="2155" y="733"/>
                    </a:cubicBezTo>
                    <a:cubicBezTo>
                      <a:pt x="2159" y="708"/>
                      <a:pt x="2171" y="631"/>
                      <a:pt x="2171" y="631"/>
                    </a:cubicBezTo>
                    <a:cubicBezTo>
                      <a:pt x="2176" y="621"/>
                      <a:pt x="2136" y="435"/>
                      <a:pt x="2139" y="425"/>
                    </a:cubicBezTo>
                    <a:cubicBezTo>
                      <a:pt x="2139" y="371"/>
                      <a:pt x="2122" y="349"/>
                      <a:pt x="2109" y="318"/>
                    </a:cubicBezTo>
                    <a:cubicBezTo>
                      <a:pt x="2057" y="328"/>
                      <a:pt x="2111" y="253"/>
                      <a:pt x="2061" y="236"/>
                    </a:cubicBezTo>
                    <a:cubicBezTo>
                      <a:pt x="1995" y="214"/>
                      <a:pt x="1979" y="196"/>
                      <a:pt x="1918" y="165"/>
                    </a:cubicBezTo>
                    <a:cubicBezTo>
                      <a:pt x="1869" y="127"/>
                      <a:pt x="1761" y="64"/>
                      <a:pt x="1705" y="38"/>
                    </a:cubicBezTo>
                    <a:cubicBezTo>
                      <a:pt x="1674" y="32"/>
                      <a:pt x="1610" y="17"/>
                      <a:pt x="1579" y="7"/>
                    </a:cubicBezTo>
                    <a:cubicBezTo>
                      <a:pt x="1559" y="0"/>
                      <a:pt x="1464" y="25"/>
                      <a:pt x="1445" y="15"/>
                    </a:cubicBezTo>
                    <a:cubicBezTo>
                      <a:pt x="1396" y="18"/>
                      <a:pt x="1341" y="10"/>
                      <a:pt x="1303" y="23"/>
                    </a:cubicBezTo>
                    <a:cubicBezTo>
                      <a:pt x="1296" y="34"/>
                      <a:pt x="1185" y="111"/>
                      <a:pt x="1177" y="122"/>
                    </a:cubicBezTo>
                    <a:cubicBezTo>
                      <a:pt x="1163" y="143"/>
                      <a:pt x="1131" y="199"/>
                      <a:pt x="1118" y="219"/>
                    </a:cubicBezTo>
                    <a:close/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328" name="Freeform 26"/>
              <p:cNvSpPr>
                <a:spLocks noChangeAspect="1"/>
              </p:cNvSpPr>
              <p:nvPr/>
            </p:nvSpPr>
            <p:spPr bwMode="auto">
              <a:xfrm>
                <a:off x="3119" y="1712"/>
                <a:ext cx="2143" cy="2016"/>
              </a:xfrm>
              <a:custGeom>
                <a:avLst/>
                <a:gdLst>
                  <a:gd name="T0" fmla="*/ 1197 w 2143"/>
                  <a:gd name="T1" fmla="*/ 102 h 2016"/>
                  <a:gd name="T2" fmla="*/ 1099 w 2143"/>
                  <a:gd name="T3" fmla="*/ 222 h 2016"/>
                  <a:gd name="T4" fmla="*/ 1050 w 2143"/>
                  <a:gd name="T5" fmla="*/ 301 h 2016"/>
                  <a:gd name="T6" fmla="*/ 987 w 2143"/>
                  <a:gd name="T7" fmla="*/ 419 h 2016"/>
                  <a:gd name="T8" fmla="*/ 868 w 2143"/>
                  <a:gd name="T9" fmla="*/ 490 h 2016"/>
                  <a:gd name="T10" fmla="*/ 734 w 2143"/>
                  <a:gd name="T11" fmla="*/ 514 h 2016"/>
                  <a:gd name="T12" fmla="*/ 608 w 2143"/>
                  <a:gd name="T13" fmla="*/ 514 h 2016"/>
                  <a:gd name="T14" fmla="*/ 505 w 2143"/>
                  <a:gd name="T15" fmla="*/ 506 h 2016"/>
                  <a:gd name="T16" fmla="*/ 402 w 2143"/>
                  <a:gd name="T17" fmla="*/ 459 h 2016"/>
                  <a:gd name="T18" fmla="*/ 260 w 2143"/>
                  <a:gd name="T19" fmla="*/ 443 h 2016"/>
                  <a:gd name="T20" fmla="*/ 126 w 2143"/>
                  <a:gd name="T21" fmla="*/ 388 h 2016"/>
                  <a:gd name="T22" fmla="*/ 16 w 2143"/>
                  <a:gd name="T23" fmla="*/ 577 h 2016"/>
                  <a:gd name="T24" fmla="*/ 47 w 2143"/>
                  <a:gd name="T25" fmla="*/ 775 h 2016"/>
                  <a:gd name="T26" fmla="*/ 213 w 2143"/>
                  <a:gd name="T27" fmla="*/ 814 h 2016"/>
                  <a:gd name="T28" fmla="*/ 323 w 2143"/>
                  <a:gd name="T29" fmla="*/ 846 h 2016"/>
                  <a:gd name="T30" fmla="*/ 394 w 2143"/>
                  <a:gd name="T31" fmla="*/ 877 h 2016"/>
                  <a:gd name="T32" fmla="*/ 544 w 2143"/>
                  <a:gd name="T33" fmla="*/ 893 h 2016"/>
                  <a:gd name="T34" fmla="*/ 650 w 2143"/>
                  <a:gd name="T35" fmla="*/ 880 h 2016"/>
                  <a:gd name="T36" fmla="*/ 790 w 2143"/>
                  <a:gd name="T37" fmla="*/ 904 h 2016"/>
                  <a:gd name="T38" fmla="*/ 887 w 2143"/>
                  <a:gd name="T39" fmla="*/ 911 h 2016"/>
                  <a:gd name="T40" fmla="*/ 1026 w 2143"/>
                  <a:gd name="T41" fmla="*/ 901 h 2016"/>
                  <a:gd name="T42" fmla="*/ 1152 w 2143"/>
                  <a:gd name="T43" fmla="*/ 885 h 2016"/>
                  <a:gd name="T44" fmla="*/ 1271 w 2143"/>
                  <a:gd name="T45" fmla="*/ 956 h 2016"/>
                  <a:gd name="T46" fmla="*/ 1350 w 2143"/>
                  <a:gd name="T47" fmla="*/ 1043 h 2016"/>
                  <a:gd name="T48" fmla="*/ 1405 w 2143"/>
                  <a:gd name="T49" fmla="*/ 1154 h 2016"/>
                  <a:gd name="T50" fmla="*/ 1500 w 2143"/>
                  <a:gd name="T51" fmla="*/ 1390 h 2016"/>
                  <a:gd name="T52" fmla="*/ 1586 w 2143"/>
                  <a:gd name="T53" fmla="*/ 1548 h 2016"/>
                  <a:gd name="T54" fmla="*/ 1650 w 2143"/>
                  <a:gd name="T55" fmla="*/ 1683 h 2016"/>
                  <a:gd name="T56" fmla="*/ 1815 w 2143"/>
                  <a:gd name="T57" fmla="*/ 1912 h 2016"/>
                  <a:gd name="T58" fmla="*/ 1918 w 2143"/>
                  <a:gd name="T59" fmla="*/ 1991 h 2016"/>
                  <a:gd name="T60" fmla="*/ 1997 w 2143"/>
                  <a:gd name="T61" fmla="*/ 2006 h 2016"/>
                  <a:gd name="T62" fmla="*/ 2131 w 2143"/>
                  <a:gd name="T63" fmla="*/ 1864 h 2016"/>
                  <a:gd name="T64" fmla="*/ 2092 w 2143"/>
                  <a:gd name="T65" fmla="*/ 1769 h 2016"/>
                  <a:gd name="T66" fmla="*/ 2013 w 2143"/>
                  <a:gd name="T67" fmla="*/ 1714 h 2016"/>
                  <a:gd name="T68" fmla="*/ 1950 w 2143"/>
                  <a:gd name="T69" fmla="*/ 1612 h 2016"/>
                  <a:gd name="T70" fmla="*/ 1906 w 2143"/>
                  <a:gd name="T71" fmla="*/ 1529 h 2016"/>
                  <a:gd name="T72" fmla="*/ 1820 w 2143"/>
                  <a:gd name="T73" fmla="*/ 1327 h 2016"/>
                  <a:gd name="T74" fmla="*/ 1814 w 2143"/>
                  <a:gd name="T75" fmla="*/ 1278 h 2016"/>
                  <a:gd name="T76" fmla="*/ 1768 w 2143"/>
                  <a:gd name="T77" fmla="*/ 1177 h 2016"/>
                  <a:gd name="T78" fmla="*/ 1745 w 2143"/>
                  <a:gd name="T79" fmla="*/ 1014 h 2016"/>
                  <a:gd name="T80" fmla="*/ 1816 w 2143"/>
                  <a:gd name="T81" fmla="*/ 899 h 2016"/>
                  <a:gd name="T82" fmla="*/ 1902 w 2143"/>
                  <a:gd name="T83" fmla="*/ 846 h 2016"/>
                  <a:gd name="T84" fmla="*/ 1963 w 2143"/>
                  <a:gd name="T85" fmla="*/ 719 h 2016"/>
                  <a:gd name="T86" fmla="*/ 2013 w 2143"/>
                  <a:gd name="T87" fmla="*/ 659 h 2016"/>
                  <a:gd name="T88" fmla="*/ 2010 w 2143"/>
                  <a:gd name="T89" fmla="*/ 599 h 2016"/>
                  <a:gd name="T90" fmla="*/ 2060 w 2143"/>
                  <a:gd name="T91" fmla="*/ 432 h 2016"/>
                  <a:gd name="T92" fmla="*/ 2013 w 2143"/>
                  <a:gd name="T93" fmla="*/ 340 h 2016"/>
                  <a:gd name="T94" fmla="*/ 1979 w 2143"/>
                  <a:gd name="T95" fmla="*/ 238 h 2016"/>
                  <a:gd name="T96" fmla="*/ 1958 w 2143"/>
                  <a:gd name="T97" fmla="*/ 219 h 2016"/>
                  <a:gd name="T98" fmla="*/ 1836 w 2143"/>
                  <a:gd name="T99" fmla="*/ 153 h 2016"/>
                  <a:gd name="T100" fmla="*/ 1735 w 2143"/>
                  <a:gd name="T101" fmla="*/ 106 h 2016"/>
                  <a:gd name="T102" fmla="*/ 1603 w 2143"/>
                  <a:gd name="T103" fmla="*/ 77 h 2016"/>
                  <a:gd name="T104" fmla="*/ 1397 w 2143"/>
                  <a:gd name="T105" fmla="*/ 9 h 2016"/>
                  <a:gd name="T106" fmla="*/ 1264 w 2143"/>
                  <a:gd name="T107" fmla="*/ 0 h 2016"/>
                  <a:gd name="T108" fmla="*/ 1197 w 2143"/>
                  <a:gd name="T109" fmla="*/ 102 h 201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143"/>
                  <a:gd name="T166" fmla="*/ 0 h 2016"/>
                  <a:gd name="T167" fmla="*/ 2143 w 2143"/>
                  <a:gd name="T168" fmla="*/ 2016 h 201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143" h="2016">
                    <a:moveTo>
                      <a:pt x="1197" y="102"/>
                    </a:moveTo>
                    <a:cubicBezTo>
                      <a:pt x="1158" y="137"/>
                      <a:pt x="1122" y="175"/>
                      <a:pt x="1099" y="222"/>
                    </a:cubicBezTo>
                    <a:cubicBezTo>
                      <a:pt x="1073" y="251"/>
                      <a:pt x="1042" y="264"/>
                      <a:pt x="1050" y="301"/>
                    </a:cubicBezTo>
                    <a:cubicBezTo>
                      <a:pt x="1040" y="342"/>
                      <a:pt x="978" y="377"/>
                      <a:pt x="987" y="419"/>
                    </a:cubicBezTo>
                    <a:cubicBezTo>
                      <a:pt x="960" y="474"/>
                      <a:pt x="927" y="475"/>
                      <a:pt x="868" y="490"/>
                    </a:cubicBezTo>
                    <a:cubicBezTo>
                      <a:pt x="826" y="511"/>
                      <a:pt x="776" y="506"/>
                      <a:pt x="734" y="514"/>
                    </a:cubicBezTo>
                    <a:lnTo>
                      <a:pt x="608" y="514"/>
                    </a:lnTo>
                    <a:cubicBezTo>
                      <a:pt x="575" y="496"/>
                      <a:pt x="531" y="532"/>
                      <a:pt x="505" y="506"/>
                    </a:cubicBezTo>
                    <a:lnTo>
                      <a:pt x="402" y="459"/>
                    </a:lnTo>
                    <a:lnTo>
                      <a:pt x="260" y="443"/>
                    </a:lnTo>
                    <a:cubicBezTo>
                      <a:pt x="218" y="444"/>
                      <a:pt x="167" y="366"/>
                      <a:pt x="126" y="388"/>
                    </a:cubicBezTo>
                    <a:cubicBezTo>
                      <a:pt x="85" y="410"/>
                      <a:pt x="29" y="513"/>
                      <a:pt x="16" y="577"/>
                    </a:cubicBezTo>
                    <a:cubicBezTo>
                      <a:pt x="14" y="622"/>
                      <a:pt x="0" y="734"/>
                      <a:pt x="47" y="775"/>
                    </a:cubicBezTo>
                    <a:cubicBezTo>
                      <a:pt x="62" y="789"/>
                      <a:pt x="196" y="803"/>
                      <a:pt x="213" y="814"/>
                    </a:cubicBezTo>
                    <a:cubicBezTo>
                      <a:pt x="238" y="831"/>
                      <a:pt x="298" y="832"/>
                      <a:pt x="323" y="846"/>
                    </a:cubicBezTo>
                    <a:cubicBezTo>
                      <a:pt x="358" y="867"/>
                      <a:pt x="357" y="858"/>
                      <a:pt x="394" y="877"/>
                    </a:cubicBezTo>
                    <a:cubicBezTo>
                      <a:pt x="424" y="880"/>
                      <a:pt x="523" y="887"/>
                      <a:pt x="544" y="893"/>
                    </a:cubicBezTo>
                    <a:cubicBezTo>
                      <a:pt x="579" y="903"/>
                      <a:pt x="614" y="876"/>
                      <a:pt x="650" y="880"/>
                    </a:cubicBezTo>
                    <a:cubicBezTo>
                      <a:pt x="691" y="882"/>
                      <a:pt x="751" y="899"/>
                      <a:pt x="790" y="904"/>
                    </a:cubicBezTo>
                    <a:cubicBezTo>
                      <a:pt x="885" y="929"/>
                      <a:pt x="823" y="895"/>
                      <a:pt x="887" y="911"/>
                    </a:cubicBezTo>
                    <a:cubicBezTo>
                      <a:pt x="926" y="910"/>
                      <a:pt x="982" y="905"/>
                      <a:pt x="1026" y="901"/>
                    </a:cubicBezTo>
                    <a:cubicBezTo>
                      <a:pt x="1070" y="897"/>
                      <a:pt x="1111" y="876"/>
                      <a:pt x="1152" y="885"/>
                    </a:cubicBezTo>
                    <a:cubicBezTo>
                      <a:pt x="1186" y="898"/>
                      <a:pt x="1249" y="927"/>
                      <a:pt x="1271" y="956"/>
                    </a:cubicBezTo>
                    <a:cubicBezTo>
                      <a:pt x="1304" y="982"/>
                      <a:pt x="1328" y="1010"/>
                      <a:pt x="1350" y="1043"/>
                    </a:cubicBezTo>
                    <a:cubicBezTo>
                      <a:pt x="1394" y="1079"/>
                      <a:pt x="1380" y="1096"/>
                      <a:pt x="1405" y="1154"/>
                    </a:cubicBezTo>
                    <a:cubicBezTo>
                      <a:pt x="1430" y="1212"/>
                      <a:pt x="1470" y="1324"/>
                      <a:pt x="1500" y="1390"/>
                    </a:cubicBezTo>
                    <a:cubicBezTo>
                      <a:pt x="1530" y="1456"/>
                      <a:pt x="1561" y="1499"/>
                      <a:pt x="1586" y="1548"/>
                    </a:cubicBezTo>
                    <a:cubicBezTo>
                      <a:pt x="1654" y="1618"/>
                      <a:pt x="1568" y="1565"/>
                      <a:pt x="1650" y="1683"/>
                    </a:cubicBezTo>
                    <a:cubicBezTo>
                      <a:pt x="1771" y="1775"/>
                      <a:pt x="1732" y="1786"/>
                      <a:pt x="1815" y="1912"/>
                    </a:cubicBezTo>
                    <a:cubicBezTo>
                      <a:pt x="1860" y="1963"/>
                      <a:pt x="1884" y="1983"/>
                      <a:pt x="1918" y="1991"/>
                    </a:cubicBezTo>
                    <a:cubicBezTo>
                      <a:pt x="1943" y="1984"/>
                      <a:pt x="1992" y="2016"/>
                      <a:pt x="1997" y="2006"/>
                    </a:cubicBezTo>
                    <a:cubicBezTo>
                      <a:pt x="2021" y="1959"/>
                      <a:pt x="2108" y="1911"/>
                      <a:pt x="2131" y="1864"/>
                    </a:cubicBezTo>
                    <a:cubicBezTo>
                      <a:pt x="2143" y="1817"/>
                      <a:pt x="2109" y="1813"/>
                      <a:pt x="2092" y="1769"/>
                    </a:cubicBezTo>
                    <a:cubicBezTo>
                      <a:pt x="2053" y="1758"/>
                      <a:pt x="2051" y="1741"/>
                      <a:pt x="2013" y="1714"/>
                    </a:cubicBezTo>
                    <a:cubicBezTo>
                      <a:pt x="1998" y="1703"/>
                      <a:pt x="1950" y="1612"/>
                      <a:pt x="1950" y="1612"/>
                    </a:cubicBezTo>
                    <a:cubicBezTo>
                      <a:pt x="1916" y="1596"/>
                      <a:pt x="1932" y="1557"/>
                      <a:pt x="1906" y="1529"/>
                    </a:cubicBezTo>
                    <a:cubicBezTo>
                      <a:pt x="1875" y="1460"/>
                      <a:pt x="1853" y="1397"/>
                      <a:pt x="1820" y="1327"/>
                    </a:cubicBezTo>
                    <a:cubicBezTo>
                      <a:pt x="1818" y="1311"/>
                      <a:pt x="1817" y="1294"/>
                      <a:pt x="1814" y="1278"/>
                    </a:cubicBezTo>
                    <a:cubicBezTo>
                      <a:pt x="1804" y="1235"/>
                      <a:pt x="1768" y="1177"/>
                      <a:pt x="1768" y="1177"/>
                    </a:cubicBezTo>
                    <a:cubicBezTo>
                      <a:pt x="1757" y="1133"/>
                      <a:pt x="1739" y="1056"/>
                      <a:pt x="1745" y="1014"/>
                    </a:cubicBezTo>
                    <a:cubicBezTo>
                      <a:pt x="1795" y="959"/>
                      <a:pt x="1796" y="963"/>
                      <a:pt x="1816" y="899"/>
                    </a:cubicBezTo>
                    <a:cubicBezTo>
                      <a:pt x="1839" y="866"/>
                      <a:pt x="1878" y="876"/>
                      <a:pt x="1902" y="846"/>
                    </a:cubicBezTo>
                    <a:cubicBezTo>
                      <a:pt x="1926" y="816"/>
                      <a:pt x="1945" y="750"/>
                      <a:pt x="1963" y="719"/>
                    </a:cubicBezTo>
                    <a:cubicBezTo>
                      <a:pt x="1979" y="702"/>
                      <a:pt x="2006" y="683"/>
                      <a:pt x="2013" y="659"/>
                    </a:cubicBezTo>
                    <a:cubicBezTo>
                      <a:pt x="2018" y="640"/>
                      <a:pt x="2009" y="619"/>
                      <a:pt x="2010" y="599"/>
                    </a:cubicBezTo>
                    <a:cubicBezTo>
                      <a:pt x="2029" y="559"/>
                      <a:pt x="2063" y="476"/>
                      <a:pt x="2060" y="432"/>
                    </a:cubicBezTo>
                    <a:cubicBezTo>
                      <a:pt x="2057" y="381"/>
                      <a:pt x="2010" y="385"/>
                      <a:pt x="2013" y="340"/>
                    </a:cubicBezTo>
                    <a:cubicBezTo>
                      <a:pt x="2000" y="308"/>
                      <a:pt x="1996" y="261"/>
                      <a:pt x="1979" y="238"/>
                    </a:cubicBezTo>
                    <a:cubicBezTo>
                      <a:pt x="1971" y="234"/>
                      <a:pt x="1966" y="223"/>
                      <a:pt x="1958" y="219"/>
                    </a:cubicBezTo>
                    <a:cubicBezTo>
                      <a:pt x="1926" y="199"/>
                      <a:pt x="1872" y="166"/>
                      <a:pt x="1836" y="153"/>
                    </a:cubicBezTo>
                    <a:cubicBezTo>
                      <a:pt x="1798" y="138"/>
                      <a:pt x="1768" y="135"/>
                      <a:pt x="1735" y="106"/>
                    </a:cubicBezTo>
                    <a:cubicBezTo>
                      <a:pt x="1696" y="93"/>
                      <a:pt x="1659" y="93"/>
                      <a:pt x="1603" y="77"/>
                    </a:cubicBezTo>
                    <a:cubicBezTo>
                      <a:pt x="1524" y="56"/>
                      <a:pt x="1473" y="29"/>
                      <a:pt x="1397" y="9"/>
                    </a:cubicBezTo>
                    <a:cubicBezTo>
                      <a:pt x="1342" y="20"/>
                      <a:pt x="1303" y="35"/>
                      <a:pt x="1264" y="0"/>
                    </a:cubicBezTo>
                    <a:cubicBezTo>
                      <a:pt x="1231" y="15"/>
                      <a:pt x="1224" y="65"/>
                      <a:pt x="1197" y="102"/>
                    </a:cubicBezTo>
                    <a:close/>
                  </a:path>
                </a:pathLst>
              </a:custGeom>
              <a:solidFill>
                <a:srgbClr val="000080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pic>
        <p:nvPicPr>
          <p:cNvPr id="13322" name="Picture 27" descr="SC-AC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0"/>
            <a:ext cx="2343150" cy="17573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reccia ad arco 27"/>
          <p:cNvSpPr/>
          <p:nvPr/>
        </p:nvSpPr>
        <p:spPr bwMode="auto">
          <a:xfrm>
            <a:off x="2286000" y="3857625"/>
            <a:ext cx="1785938" cy="3000375"/>
          </a:xfrm>
          <a:prstGeom prst="circularArrow">
            <a:avLst>
              <a:gd name="adj1" fmla="val 12500"/>
              <a:gd name="adj2" fmla="val 3199829"/>
              <a:gd name="adj3" fmla="val 20457681"/>
              <a:gd name="adj4" fmla="val 10800000"/>
              <a:gd name="adj5" fmla="val 12500"/>
            </a:avLst>
          </a:prstGeom>
          <a:solidFill>
            <a:schemeClr val="tx1">
              <a:alpha val="5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2895600" y="5876925"/>
            <a:ext cx="316509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200" b="1">
                <a:solidFill>
                  <a:srgbClr val="FFFFFF"/>
                </a:solidFill>
                <a:latin typeface="Tahoma" panose="020B0604030504040204" pitchFamily="34" charset="0"/>
              </a:defRPr>
            </a:lvl1pPr>
            <a:lvl2pPr marL="742950" indent="-285750">
              <a:defRPr sz="1200" b="1">
                <a:solidFill>
                  <a:srgbClr val="FFFFFF"/>
                </a:solidFill>
                <a:latin typeface="Tahoma" panose="020B0604030504040204" pitchFamily="34" charset="0"/>
              </a:defRPr>
            </a:lvl2pPr>
            <a:lvl3pPr marL="1143000" indent="-228600">
              <a:defRPr sz="1200" b="1">
                <a:solidFill>
                  <a:srgbClr val="FFFFFF"/>
                </a:solidFill>
                <a:latin typeface="Tahoma" panose="020B0604030504040204" pitchFamily="34" charset="0"/>
              </a:defRPr>
            </a:lvl3pPr>
            <a:lvl4pPr marL="1600200" indent="-228600">
              <a:defRPr sz="1200" b="1">
                <a:solidFill>
                  <a:srgbClr val="FFFFFF"/>
                </a:solidFill>
                <a:latin typeface="Tahoma" panose="020B0604030504040204" pitchFamily="34" charset="0"/>
              </a:defRPr>
            </a:lvl4pPr>
            <a:lvl5pPr marL="2057400" indent="-228600">
              <a:defRPr sz="1200" b="1">
                <a:solidFill>
                  <a:srgbClr val="FFFFFF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FF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FF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FF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FF"/>
                </a:solidFill>
                <a:latin typeface="Tahoma" panose="020B0604030504040204" pitchFamily="34" charset="0"/>
              </a:defRPr>
            </a:lvl9pPr>
          </a:lstStyle>
          <a:p>
            <a:r>
              <a:rPr lang="it-IT" altLang="it-IT" sz="1600" dirty="0" smtClean="0">
                <a:solidFill>
                  <a:schemeClr val="hlink"/>
                </a:solidFill>
                <a:latin typeface="Arial" panose="020B0604020202020204" pitchFamily="34" charset="0"/>
              </a:rPr>
              <a:t>ROTAZIONE </a:t>
            </a:r>
            <a:r>
              <a:rPr lang="it-IT" altLang="it-IT" sz="1600" dirty="0">
                <a:solidFill>
                  <a:schemeClr val="hlink"/>
                </a:solidFill>
                <a:latin typeface="Arial" panose="020B0604020202020204" pitchFamily="34" charset="0"/>
              </a:rPr>
              <a:t>IN SENSO ORARIO</a:t>
            </a:r>
            <a:endParaRPr lang="it-IT" altLang="it-IT" sz="1600" dirty="0">
              <a:solidFill>
                <a:schemeClr val="hlink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961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5713" y="2420938"/>
            <a:ext cx="6618287" cy="443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Immagin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850" y="1184275"/>
            <a:ext cx="306387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3851920" y="1412776"/>
            <a:ext cx="372678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</a:rPr>
              <a:t>Subcostal</a:t>
            </a:r>
            <a:r>
              <a:rPr lang="it-IT" sz="2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</a:rPr>
              <a:t> Long </a:t>
            </a:r>
            <a:r>
              <a:rPr lang="it-IT" sz="2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</a:rPr>
              <a:t>Axis</a:t>
            </a:r>
            <a:endParaRPr lang="it-IT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34069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5" y="1411288"/>
            <a:ext cx="3335338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4188674" y="1412776"/>
            <a:ext cx="376256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</a:rPr>
              <a:t>Apicale-4C</a:t>
            </a:r>
          </a:p>
        </p:txBody>
      </p:sp>
      <p:pic>
        <p:nvPicPr>
          <p:cNvPr id="9221" name="Immagin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313" y="2528888"/>
            <a:ext cx="6516687" cy="432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377138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it-IT" sz="3200" dirty="0" smtClean="0"/>
              <a:t>Per valutare cosa……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</p:spPr>
        <p:txBody>
          <a:bodyPr/>
          <a:lstStyle/>
          <a:p>
            <a:endParaRPr lang="it-IT" sz="2400" b="1" dirty="0" smtClean="0"/>
          </a:p>
          <a:p>
            <a:r>
              <a:rPr lang="it-IT" sz="2400" b="1" dirty="0" smtClean="0"/>
              <a:t>  Tank           </a:t>
            </a:r>
            <a:r>
              <a:rPr lang="it-IT" sz="2400" b="1" dirty="0"/>
              <a:t>per </a:t>
            </a:r>
            <a:r>
              <a:rPr lang="it-IT" sz="2400" b="1" dirty="0" err="1"/>
              <a:t>ipov</a:t>
            </a:r>
            <a:r>
              <a:rPr lang="it-IT" sz="2400" b="1" dirty="0"/>
              <a:t>                  </a:t>
            </a:r>
            <a:r>
              <a:rPr lang="it-IT" sz="2400" b="1" dirty="0" err="1"/>
              <a:t>efast</a:t>
            </a:r>
            <a:r>
              <a:rPr lang="it-IT" sz="2400" b="1" dirty="0"/>
              <a:t> per </a:t>
            </a:r>
            <a:r>
              <a:rPr lang="it-IT" sz="2400" b="1" dirty="0" smtClean="0"/>
              <a:t>sede</a:t>
            </a:r>
          </a:p>
          <a:p>
            <a:pPr marL="0" indent="0">
              <a:buNone/>
            </a:pPr>
            <a:endParaRPr lang="it-IT" sz="2400" b="1" dirty="0" smtClean="0"/>
          </a:p>
          <a:p>
            <a:r>
              <a:rPr lang="it-IT" sz="2400" b="1" dirty="0" smtClean="0"/>
              <a:t>   </a:t>
            </a:r>
            <a:r>
              <a:rPr lang="it-IT" sz="2400" b="1" dirty="0" err="1"/>
              <a:t>Pump</a:t>
            </a:r>
            <a:r>
              <a:rPr lang="it-IT" sz="2400" b="1" dirty="0"/>
              <a:t>        per </a:t>
            </a:r>
            <a:r>
              <a:rPr lang="it-IT" sz="2400" b="1" dirty="0" err="1"/>
              <a:t>pump</a:t>
            </a:r>
            <a:r>
              <a:rPr lang="it-IT" sz="2400" b="1" dirty="0"/>
              <a:t> </a:t>
            </a:r>
            <a:r>
              <a:rPr lang="it-IT" sz="2400" b="1" dirty="0" err="1"/>
              <a:t>failure</a:t>
            </a:r>
            <a:r>
              <a:rPr lang="it-IT" sz="2400" b="1" dirty="0"/>
              <a:t>     rottura di cuore</a:t>
            </a:r>
          </a:p>
          <a:p>
            <a:endParaRPr lang="it-IT" sz="2400" b="1" dirty="0"/>
          </a:p>
          <a:p>
            <a:r>
              <a:rPr lang="it-IT" sz="2400" b="1" dirty="0" smtClean="0"/>
              <a:t>   </a:t>
            </a:r>
            <a:r>
              <a:rPr lang="it-IT" sz="2400" b="1" dirty="0"/>
              <a:t>Pipe          per </a:t>
            </a:r>
            <a:r>
              <a:rPr lang="it-IT" sz="2400" b="1" dirty="0" err="1"/>
              <a:t>obstruction</a:t>
            </a:r>
            <a:r>
              <a:rPr lang="it-IT" sz="2400" b="1" dirty="0"/>
              <a:t> to </a:t>
            </a:r>
            <a:r>
              <a:rPr lang="it-IT" sz="2400" b="1" dirty="0" err="1" smtClean="0"/>
              <a:t>circulation</a:t>
            </a:r>
            <a:endParaRPr lang="it-IT" sz="2400" b="1" dirty="0" smtClean="0"/>
          </a:p>
          <a:p>
            <a:pPr marL="0" indent="0">
              <a:buNone/>
            </a:pPr>
            <a:r>
              <a:rPr lang="it-IT" sz="2400" b="1" dirty="0" smtClean="0"/>
              <a:t>                         </a:t>
            </a:r>
            <a:r>
              <a:rPr lang="it-IT" sz="2400" b="1" dirty="0" err="1"/>
              <a:t>tamp</a:t>
            </a:r>
            <a:r>
              <a:rPr lang="it-IT" sz="2400" b="1" dirty="0"/>
              <a:t>/</a:t>
            </a:r>
            <a:r>
              <a:rPr lang="it-IT" sz="2400" b="1" dirty="0" err="1"/>
              <a:t>tepa</a:t>
            </a:r>
            <a:r>
              <a:rPr lang="it-IT" sz="2400" b="1" dirty="0"/>
              <a:t>/</a:t>
            </a:r>
            <a:r>
              <a:rPr lang="it-IT" sz="2400" b="1" dirty="0" err="1"/>
              <a:t>pnx</a:t>
            </a:r>
            <a:endParaRPr lang="it-IT" sz="2400" b="1" dirty="0"/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</p:txBody>
      </p:sp>
      <p:pic>
        <p:nvPicPr>
          <p:cNvPr id="1026" name="Picture 2" descr="C:\Users\Gian\Desktop\Sherlock-Holmes-coloring-pag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620" y="3901499"/>
            <a:ext cx="1448215" cy="198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9748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it-IT" dirty="0" smtClean="0"/>
              <a:t>quindi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</p:spPr>
        <p:txBody>
          <a:bodyPr/>
          <a:lstStyle/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sz="2800" dirty="0" smtClean="0"/>
              <a:t>                        </a:t>
            </a:r>
            <a:r>
              <a:rPr lang="it-IT" sz="2800" dirty="0" err="1" smtClean="0"/>
              <a:t>Ecocardiofocus</a:t>
            </a:r>
            <a:r>
              <a:rPr lang="it-IT" sz="2800" dirty="0" smtClean="0"/>
              <a:t> 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r>
              <a:rPr lang="it-IT" sz="2400" dirty="0" err="1" smtClean="0"/>
              <a:t>EcoTorace</a:t>
            </a:r>
            <a:r>
              <a:rPr lang="it-IT" sz="2400" dirty="0" smtClean="0"/>
              <a:t> o </a:t>
            </a:r>
            <a:r>
              <a:rPr lang="it-IT" sz="2400" dirty="0" err="1" smtClean="0"/>
              <a:t>Ecoaddome</a:t>
            </a:r>
            <a:r>
              <a:rPr lang="it-IT" sz="2400" dirty="0" smtClean="0"/>
              <a:t> in base a contesto clinico e riscontri ….(Vene se possibile)</a:t>
            </a:r>
          </a:p>
          <a:p>
            <a:endParaRPr lang="it-IT" sz="2400" dirty="0"/>
          </a:p>
          <a:p>
            <a:endParaRPr lang="it-IT" sz="2400" dirty="0" smtClean="0"/>
          </a:p>
          <a:p>
            <a:pPr marL="0" indent="0">
              <a:buNone/>
            </a:pPr>
            <a:r>
              <a:rPr lang="it-IT" sz="2400" dirty="0" smtClean="0"/>
              <a:t>         Contestualizzando </a:t>
            </a:r>
            <a:r>
              <a:rPr lang="it-IT" sz="2400" dirty="0"/>
              <a:t>e </a:t>
            </a:r>
            <a:r>
              <a:rPr lang="it-IT" sz="2400" dirty="0" smtClean="0"/>
              <a:t>velocizzando la terapia</a:t>
            </a:r>
            <a:endParaRPr lang="it-IT" sz="2400" dirty="0"/>
          </a:p>
        </p:txBody>
      </p:sp>
      <p:sp>
        <p:nvSpPr>
          <p:cNvPr id="4" name="Freccia in giù 3"/>
          <p:cNvSpPr/>
          <p:nvPr/>
        </p:nvSpPr>
        <p:spPr>
          <a:xfrm>
            <a:off x="4034217" y="2830463"/>
            <a:ext cx="334155" cy="68798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in giù 4"/>
          <p:cNvSpPr/>
          <p:nvPr/>
        </p:nvSpPr>
        <p:spPr>
          <a:xfrm>
            <a:off x="4034217" y="4611757"/>
            <a:ext cx="371775" cy="74543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844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it-IT" dirty="0" smtClean="0"/>
              <a:t>fattibile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endParaRPr lang="en-US" sz="2400" b="1" dirty="0" smtClean="0"/>
          </a:p>
          <a:p>
            <a:endParaRPr lang="en-US" sz="2400" b="1" dirty="0"/>
          </a:p>
          <a:p>
            <a:pPr marL="0" indent="0">
              <a:buNone/>
            </a:pPr>
            <a:r>
              <a:rPr lang="en-US" sz="2400" b="1" dirty="0" smtClean="0"/>
              <a:t>  International </a:t>
            </a:r>
            <a:r>
              <a:rPr lang="en-US" sz="2400" b="1" dirty="0"/>
              <a:t>Evidence-Based Recommendations</a:t>
            </a:r>
            <a:br>
              <a:rPr lang="en-US" sz="2400" b="1" dirty="0"/>
            </a:br>
            <a:r>
              <a:rPr lang="en-US" sz="2400" b="1" dirty="0" smtClean="0"/>
              <a:t>  for </a:t>
            </a:r>
            <a:r>
              <a:rPr lang="en-US" sz="2400" b="1" dirty="0"/>
              <a:t>Focused Cardiac </a:t>
            </a:r>
            <a:r>
              <a:rPr lang="en-US" sz="2400" b="1" dirty="0" smtClean="0"/>
              <a:t>Ultrasound</a:t>
            </a:r>
          </a:p>
          <a:p>
            <a:pPr marL="0" indent="0">
              <a:buNone/>
            </a:pP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  </a:t>
            </a:r>
            <a:r>
              <a:rPr lang="en-US" sz="2800" dirty="0" smtClean="0"/>
              <a:t>J </a:t>
            </a:r>
            <a:r>
              <a:rPr lang="en-US" sz="2800" dirty="0"/>
              <a:t>Am </a:t>
            </a:r>
            <a:r>
              <a:rPr lang="en-US" sz="2800" dirty="0" err="1"/>
              <a:t>Soc</a:t>
            </a:r>
            <a:r>
              <a:rPr lang="en-US" sz="2800" dirty="0"/>
              <a:t> </a:t>
            </a:r>
            <a:r>
              <a:rPr lang="en-US" sz="2800" dirty="0" err="1"/>
              <a:t>Echocardiogr</a:t>
            </a:r>
            <a:r>
              <a:rPr lang="en-US" sz="2800" dirty="0"/>
              <a:t> 2014;27:683.e1-e33.)</a:t>
            </a:r>
            <a:br>
              <a:rPr lang="en-US" sz="2800" dirty="0"/>
            </a:b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3953067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it-IT" dirty="0" smtClean="0"/>
              <a:t>Rimarrebbero </a:t>
            </a:r>
            <a:r>
              <a:rPr lang="it-IT" dirty="0" err="1" smtClean="0"/>
              <a:t>cosi’</a:t>
            </a:r>
            <a:r>
              <a:rPr lang="it-IT" dirty="0"/>
              <a:t> </a:t>
            </a:r>
            <a:r>
              <a:rPr lang="it-IT" dirty="0" smtClean="0"/>
              <a:t>solo le 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</p:spPr>
        <p:txBody>
          <a:bodyPr/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smtClean="0"/>
              <a:t>Ipotermia</a:t>
            </a:r>
          </a:p>
          <a:p>
            <a:pPr marL="0" indent="0">
              <a:buNone/>
            </a:pPr>
            <a:r>
              <a:rPr lang="it-IT" dirty="0" smtClean="0"/>
              <a:t>Ipossia</a:t>
            </a:r>
          </a:p>
          <a:p>
            <a:pPr marL="0" indent="0">
              <a:buNone/>
            </a:pPr>
            <a:r>
              <a:rPr lang="it-IT" dirty="0" smtClean="0"/>
              <a:t>Ioni</a:t>
            </a:r>
          </a:p>
          <a:p>
            <a:pPr marL="0" indent="0">
              <a:buNone/>
            </a:pPr>
            <a:r>
              <a:rPr lang="it-IT" dirty="0" smtClean="0"/>
              <a:t>Ipoglicemia</a:t>
            </a:r>
          </a:p>
          <a:p>
            <a:pPr marL="0" indent="0">
              <a:buNone/>
            </a:pPr>
            <a:r>
              <a:rPr lang="it-IT" dirty="0"/>
              <a:t>I</a:t>
            </a:r>
            <a:r>
              <a:rPr lang="it-IT" dirty="0" smtClean="0"/>
              <a:t>ntossicazione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4652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it-IT" sz="3200" dirty="0" smtClean="0"/>
              <a:t>E quindi…..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</p:spPr>
        <p:txBody>
          <a:bodyPr/>
          <a:lstStyle/>
          <a:p>
            <a:pPr marL="0" indent="0">
              <a:buNone/>
            </a:pPr>
            <a:endParaRPr lang="it-IT" dirty="0" smtClean="0"/>
          </a:p>
          <a:p>
            <a:r>
              <a:rPr lang="it-IT" dirty="0"/>
              <a:t> </a:t>
            </a:r>
            <a:r>
              <a:rPr lang="it-IT" dirty="0" smtClean="0"/>
              <a:t>     Fatelo come volete ma fatelo</a:t>
            </a:r>
          </a:p>
          <a:p>
            <a:endParaRPr lang="it-IT" dirty="0"/>
          </a:p>
          <a:p>
            <a:pPr marL="0" indent="0">
              <a:buNone/>
            </a:pPr>
            <a:r>
              <a:rPr lang="it-IT" dirty="0"/>
              <a:t> </a:t>
            </a:r>
            <a:r>
              <a:rPr lang="it-IT" dirty="0" smtClean="0"/>
              <a:t>                     </a:t>
            </a:r>
            <a:r>
              <a:rPr lang="it-IT" dirty="0" err="1" smtClean="0"/>
              <a:t>perchè</a:t>
            </a:r>
            <a:r>
              <a:rPr lang="it-IT" dirty="0" smtClean="0"/>
              <a:t>…….</a:t>
            </a:r>
          </a:p>
        </p:txBody>
      </p:sp>
      <p:sp>
        <p:nvSpPr>
          <p:cNvPr id="4" name="Freccia in giù 3"/>
          <p:cNvSpPr/>
          <p:nvPr/>
        </p:nvSpPr>
        <p:spPr>
          <a:xfrm>
            <a:off x="4170658" y="4393096"/>
            <a:ext cx="484632" cy="97840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8950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it-IT" sz="3200" b="1" dirty="0" smtClean="0">
                <a:latin typeface="+mn-lt"/>
              </a:rPr>
              <a:t>ACC: Ma </a:t>
            </a:r>
            <a:r>
              <a:rPr lang="it-IT" sz="3200" b="1" dirty="0" err="1" smtClean="0">
                <a:latin typeface="+mn-lt"/>
              </a:rPr>
              <a:t>e’</a:t>
            </a:r>
            <a:r>
              <a:rPr lang="it-IT" sz="3200" b="1" dirty="0" smtClean="0">
                <a:latin typeface="+mn-lt"/>
              </a:rPr>
              <a:t> un nostro problema?</a:t>
            </a:r>
            <a:endParaRPr lang="it-IT" sz="3200" b="1" dirty="0"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  <a:ln>
            <a:solidFill>
              <a:srgbClr val="00206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smtClean="0"/>
              <a:t> </a:t>
            </a:r>
          </a:p>
          <a:p>
            <a:pPr marL="0" indent="0">
              <a:buNone/>
            </a:pPr>
            <a:r>
              <a:rPr lang="it-IT" b="1" dirty="0" smtClean="0"/>
              <a:t>  60.000 casi/anno  in Italia</a:t>
            </a:r>
          </a:p>
          <a:p>
            <a:pPr marL="0" indent="0">
              <a:buNone/>
            </a:pPr>
            <a:endParaRPr lang="it-IT" b="1" dirty="0" smtClean="0"/>
          </a:p>
          <a:p>
            <a:pPr marL="0" indent="0">
              <a:buNone/>
            </a:pPr>
            <a:r>
              <a:rPr lang="it-IT" b="1" dirty="0" smtClean="0"/>
              <a:t>  1 ogni 1000 abitanti</a:t>
            </a:r>
          </a:p>
          <a:p>
            <a:pPr marL="0" indent="0">
              <a:buNone/>
            </a:pPr>
            <a:r>
              <a:rPr lang="it-IT" b="1" dirty="0" smtClean="0"/>
              <a:t> </a:t>
            </a:r>
          </a:p>
          <a:p>
            <a:pPr marL="0" indent="0">
              <a:buNone/>
            </a:pPr>
            <a:r>
              <a:rPr lang="it-IT" b="1" dirty="0" smtClean="0"/>
              <a:t>  </a:t>
            </a:r>
            <a:r>
              <a:rPr lang="it-IT" b="1" dirty="0" err="1" smtClean="0"/>
              <a:t>Survival</a:t>
            </a:r>
            <a:r>
              <a:rPr lang="it-IT" b="1" dirty="0" smtClean="0"/>
              <a:t> 1-2%</a:t>
            </a:r>
          </a:p>
          <a:p>
            <a:pPr marL="0" indent="0">
              <a:buNone/>
            </a:pPr>
            <a:r>
              <a:rPr lang="it-IT" b="1" dirty="0" smtClean="0"/>
              <a:t> 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83196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it-IT" sz="3200" b="1" dirty="0" smtClean="0"/>
              <a:t> </a:t>
            </a:r>
            <a:r>
              <a:rPr lang="it-IT" sz="3200" b="1" dirty="0"/>
              <a:t>L</a:t>
            </a:r>
            <a:r>
              <a:rPr lang="it-IT" sz="3200" b="1" dirty="0" smtClean="0"/>
              <a:t>’</a:t>
            </a:r>
            <a:r>
              <a:rPr lang="it-IT" sz="3200" b="1" dirty="0" err="1" smtClean="0"/>
              <a:t>Evidece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Based</a:t>
            </a:r>
            <a:r>
              <a:rPr lang="it-IT" sz="3200" b="1" dirty="0" smtClean="0"/>
              <a:t> ci dice che ……</a:t>
            </a:r>
            <a:endParaRPr lang="it-IT" sz="32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</p:spPr>
        <p:txBody>
          <a:bodyPr/>
          <a:lstStyle/>
          <a:p>
            <a:pPr marL="0" indent="0">
              <a:buNone/>
            </a:pPr>
            <a:endParaRPr lang="it-IT" dirty="0" smtClean="0"/>
          </a:p>
          <a:p>
            <a:r>
              <a:rPr lang="it-IT" sz="2400" b="1" dirty="0" smtClean="0"/>
              <a:t>Fattibile senza interrompere l’</a:t>
            </a:r>
            <a:r>
              <a:rPr lang="it-IT" sz="2400" b="1" dirty="0" err="1" smtClean="0"/>
              <a:t>rcp</a:t>
            </a:r>
            <a:endParaRPr lang="it-IT" sz="2400" b="1" dirty="0" smtClean="0"/>
          </a:p>
          <a:p>
            <a:r>
              <a:rPr lang="it-IT" sz="2400" b="1" dirty="0" smtClean="0"/>
              <a:t>Cambia la gestione (89%)</a:t>
            </a:r>
          </a:p>
          <a:p>
            <a:r>
              <a:rPr lang="it-IT" sz="2400" b="1" dirty="0" err="1" smtClean="0"/>
              <a:t>Piu’</a:t>
            </a:r>
            <a:r>
              <a:rPr lang="it-IT" sz="2400" b="1" dirty="0" smtClean="0"/>
              <a:t> accurato della sola clinica per diagnosi di causa</a:t>
            </a:r>
          </a:p>
          <a:p>
            <a:r>
              <a:rPr lang="it-IT" sz="2400" b="1" dirty="0" smtClean="0"/>
              <a:t>Aumenta </a:t>
            </a:r>
            <a:r>
              <a:rPr lang="it-IT" sz="2400" b="1" dirty="0" err="1" smtClean="0"/>
              <a:t>capacita’</a:t>
            </a:r>
            <a:r>
              <a:rPr lang="it-IT" sz="2400" b="1" dirty="0" smtClean="0"/>
              <a:t> prognostica</a:t>
            </a:r>
          </a:p>
          <a:p>
            <a:endParaRPr lang="it-IT" sz="2400" b="1" dirty="0" smtClean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8691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be</a:t>
            </a:r>
            <a:r>
              <a:rPr lang="it-IT" dirty="0" err="1" smtClean="0">
                <a:solidFill>
                  <a:srgbClr val="FF0000"/>
                </a:solidFill>
              </a:rPr>
              <a:t>brr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84" y="274638"/>
            <a:ext cx="8058819" cy="4525963"/>
          </a:xfrm>
        </p:spPr>
      </p:pic>
      <p:sp>
        <p:nvSpPr>
          <p:cNvPr id="5" name="CasellaDiTesto 4"/>
          <p:cNvSpPr txBox="1"/>
          <p:nvPr/>
        </p:nvSpPr>
        <p:spPr>
          <a:xfrm>
            <a:off x="1709530" y="3200163"/>
            <a:ext cx="2504661" cy="523220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 PRACTICE </a:t>
            </a:r>
            <a:endParaRPr lang="it-IT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516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it-IT" dirty="0" smtClean="0"/>
              <a:t>Caso clinico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</p:spPr>
        <p:txBody>
          <a:bodyPr>
            <a:normAutofit fontScale="92500" lnSpcReduction="10000"/>
          </a:bodyPr>
          <a:lstStyle/>
          <a:p>
            <a:r>
              <a:rPr lang="it-IT" dirty="0" smtClean="0"/>
              <a:t>72 anni femmina diabetica ipertesa risveglio improvviso con sensazione di dispnea e morte imminente</a:t>
            </a:r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Arresto cardiaco testimoniato con IPA eseguite correttamente</a:t>
            </a:r>
          </a:p>
          <a:p>
            <a:endParaRPr lang="it-IT" dirty="0" smtClean="0"/>
          </a:p>
          <a:p>
            <a:r>
              <a:rPr lang="it-IT" dirty="0" smtClean="0"/>
              <a:t>MSB                      DAE non scarica</a:t>
            </a:r>
            <a:endParaRPr lang="it-IT" dirty="0"/>
          </a:p>
        </p:txBody>
      </p:sp>
      <p:sp>
        <p:nvSpPr>
          <p:cNvPr id="4" name="Freccia in giù 3"/>
          <p:cNvSpPr/>
          <p:nvPr/>
        </p:nvSpPr>
        <p:spPr>
          <a:xfrm>
            <a:off x="3924763" y="2877976"/>
            <a:ext cx="494571" cy="8094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a destra 4"/>
          <p:cNvSpPr/>
          <p:nvPr/>
        </p:nvSpPr>
        <p:spPr>
          <a:xfrm>
            <a:off x="2308064" y="531743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94450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it-IT" dirty="0" err="1" smtClean="0"/>
              <a:t>ECG:no</a:t>
            </a:r>
            <a:r>
              <a:rPr lang="it-IT" dirty="0" smtClean="0"/>
              <a:t> </a:t>
            </a:r>
            <a:r>
              <a:rPr lang="it-IT" dirty="0" err="1" smtClean="0"/>
              <a:t>attivita’</a:t>
            </a:r>
            <a:r>
              <a:rPr lang="it-IT" dirty="0" smtClean="0"/>
              <a:t> elettrica</a:t>
            </a:r>
            <a:endParaRPr lang="it-IT" dirty="0"/>
          </a:p>
        </p:txBody>
      </p:sp>
      <p:pic>
        <p:nvPicPr>
          <p:cNvPr id="4" name="cuore fermo asis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4963" y="1620078"/>
            <a:ext cx="3394075" cy="4525963"/>
          </a:xfrm>
        </p:spPr>
      </p:pic>
    </p:spTree>
    <p:extLst>
      <p:ext uri="{BB962C8B-B14F-4D97-AF65-F5344CB8AC3E}">
        <p14:creationId xmlns:p14="http://schemas.microsoft.com/office/powerpoint/2010/main" val="426756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</p:spPr>
        <p:txBody>
          <a:bodyPr/>
          <a:lstStyle/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r>
              <a:rPr lang="it-IT" dirty="0" smtClean="0"/>
              <a:t>RCP                farmaci (adrenalina)+ IOT</a:t>
            </a: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Freccia a destra 3"/>
          <p:cNvSpPr/>
          <p:nvPr/>
        </p:nvSpPr>
        <p:spPr>
          <a:xfrm>
            <a:off x="2146853" y="341906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in giù 4"/>
          <p:cNvSpPr/>
          <p:nvPr/>
        </p:nvSpPr>
        <p:spPr>
          <a:xfrm>
            <a:off x="4114800" y="45720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7062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 descr="C:\Users\Gian\AppData\Local\Temp\20170327_0604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3034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VH005530PC_000988_20170323T040551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5363" y="2174875"/>
            <a:ext cx="2963862" cy="3951288"/>
          </a:xfrm>
        </p:spPr>
      </p:pic>
      <p:sp>
        <p:nvSpPr>
          <p:cNvPr id="7" name="Segnaposto testo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VH005530PC_000988_20170323T041432.MP4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83188" y="2174875"/>
            <a:ext cx="2963862" cy="3951288"/>
          </a:xfrm>
        </p:spPr>
      </p:pic>
    </p:spTree>
    <p:extLst>
      <p:ext uri="{BB962C8B-B14F-4D97-AF65-F5344CB8AC3E}">
        <p14:creationId xmlns:p14="http://schemas.microsoft.com/office/powerpoint/2010/main" val="242827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it-IT" dirty="0" smtClean="0"/>
              <a:t>Goal </a:t>
            </a:r>
            <a:r>
              <a:rPr lang="it-IT" dirty="0" err="1" smtClean="0"/>
              <a:t>directed</a:t>
            </a:r>
            <a:r>
              <a:rPr lang="it-IT" dirty="0" smtClean="0"/>
              <a:t> </a:t>
            </a:r>
            <a:r>
              <a:rPr lang="it-IT" dirty="0" err="1" smtClean="0"/>
              <a:t>ecography</a:t>
            </a:r>
            <a:endParaRPr lang="it-IT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</p:spPr>
        <p:txBody>
          <a:bodyPr>
            <a:normAutofit fontScale="92500"/>
          </a:bodyPr>
          <a:lstStyle/>
          <a:p>
            <a:endParaRPr lang="it-IT" dirty="0" smtClean="0"/>
          </a:p>
          <a:p>
            <a:r>
              <a:rPr lang="it-IT" sz="3000" dirty="0" smtClean="0"/>
              <a:t>Assenza di versamento </a:t>
            </a:r>
            <a:r>
              <a:rPr lang="it-IT" sz="3000" dirty="0" smtClean="0"/>
              <a:t>pericardico/ipovolemia</a:t>
            </a:r>
            <a:endParaRPr lang="it-IT" sz="3000" dirty="0" smtClean="0"/>
          </a:p>
          <a:p>
            <a:r>
              <a:rPr lang="it-IT" sz="3000" dirty="0" smtClean="0"/>
              <a:t>Volumetria delle </a:t>
            </a:r>
            <a:r>
              <a:rPr lang="it-IT" sz="3000" dirty="0" err="1" smtClean="0"/>
              <a:t>cavita’</a:t>
            </a:r>
            <a:r>
              <a:rPr lang="it-IT" sz="3000" dirty="0" smtClean="0"/>
              <a:t> dx e </a:t>
            </a:r>
            <a:r>
              <a:rPr lang="it-IT" sz="3000" dirty="0" err="1" smtClean="0"/>
              <a:t>sx</a:t>
            </a:r>
            <a:endParaRPr lang="it-IT" sz="3000" dirty="0" smtClean="0"/>
          </a:p>
          <a:p>
            <a:r>
              <a:rPr lang="it-IT" sz="3000" dirty="0" smtClean="0"/>
              <a:t>Cinetica qualitativa globale ventricolo dx e </a:t>
            </a:r>
            <a:r>
              <a:rPr lang="it-IT" sz="3000" dirty="0" err="1" smtClean="0"/>
              <a:t>sx</a:t>
            </a:r>
            <a:r>
              <a:rPr lang="it-IT" sz="3000" dirty="0" smtClean="0"/>
              <a:t>                    </a:t>
            </a:r>
          </a:p>
          <a:p>
            <a:endParaRPr lang="it-IT" sz="3000" dirty="0"/>
          </a:p>
          <a:p>
            <a:endParaRPr lang="it-IT" dirty="0" smtClean="0"/>
          </a:p>
          <a:p>
            <a:r>
              <a:rPr lang="it-IT" dirty="0" smtClean="0"/>
              <a:t>Rottura di cuore              </a:t>
            </a:r>
            <a:r>
              <a:rPr lang="it-IT" dirty="0" err="1" smtClean="0"/>
              <a:t>trombolisi</a:t>
            </a:r>
            <a:r>
              <a:rPr lang="it-IT" dirty="0" smtClean="0"/>
              <a:t>? ECMO?  </a:t>
            </a:r>
            <a:r>
              <a:rPr lang="it-IT" dirty="0" smtClean="0"/>
              <a:t>                   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                                 </a:t>
            </a:r>
            <a:r>
              <a:rPr lang="it-IT" dirty="0" smtClean="0"/>
              <a:t>          emodinamica?</a:t>
            </a:r>
            <a:endParaRPr lang="it-IT" dirty="0"/>
          </a:p>
        </p:txBody>
      </p:sp>
      <p:sp>
        <p:nvSpPr>
          <p:cNvPr id="9" name="Freccia in giù 8"/>
          <p:cNvSpPr/>
          <p:nvPr/>
        </p:nvSpPr>
        <p:spPr>
          <a:xfrm>
            <a:off x="1918251" y="3659289"/>
            <a:ext cx="347871" cy="6482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a destra 9"/>
          <p:cNvSpPr/>
          <p:nvPr/>
        </p:nvSpPr>
        <p:spPr>
          <a:xfrm>
            <a:off x="3874075" y="4870171"/>
            <a:ext cx="847012" cy="3776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72391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it-IT" sz="3600" b="1" dirty="0" smtClean="0"/>
              <a:t>Rimane un quesito a cui rispondere</a:t>
            </a:r>
            <a:r>
              <a:rPr lang="it-IT" dirty="0" smtClean="0"/>
              <a:t>….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it-IT" dirty="0" err="1" smtClean="0"/>
              <a:t>Peudopea</a:t>
            </a:r>
            <a:r>
              <a:rPr lang="it-IT" dirty="0" smtClean="0"/>
              <a:t>=«</a:t>
            </a:r>
            <a:r>
              <a:rPr lang="it-IT" dirty="0" err="1" smtClean="0"/>
              <a:t>any</a:t>
            </a:r>
            <a:r>
              <a:rPr lang="it-IT" dirty="0" smtClean="0"/>
              <a:t> </a:t>
            </a:r>
            <a:r>
              <a:rPr lang="it-IT" dirty="0" err="1"/>
              <a:t>detecting</a:t>
            </a:r>
            <a:r>
              <a:rPr lang="it-IT" dirty="0"/>
              <a:t> </a:t>
            </a:r>
            <a:r>
              <a:rPr lang="it-IT" dirty="0" err="1"/>
              <a:t>motion</a:t>
            </a:r>
            <a:r>
              <a:rPr lang="it-IT" dirty="0"/>
              <a:t> of the </a:t>
            </a:r>
            <a:r>
              <a:rPr lang="it-IT" dirty="0" err="1"/>
              <a:t>heart:atrial</a:t>
            </a:r>
            <a:r>
              <a:rPr lang="it-IT" dirty="0"/>
              <a:t> </a:t>
            </a:r>
            <a:r>
              <a:rPr lang="it-IT" dirty="0" err="1"/>
              <a:t>valvular</a:t>
            </a:r>
            <a:r>
              <a:rPr lang="it-IT" dirty="0"/>
              <a:t> or </a:t>
            </a:r>
            <a:r>
              <a:rPr lang="it-IT" dirty="0" err="1"/>
              <a:t>ventricular</a:t>
            </a:r>
            <a:r>
              <a:rPr lang="it-IT" dirty="0"/>
              <a:t> </a:t>
            </a:r>
            <a:r>
              <a:rPr lang="it-IT" dirty="0" smtClean="0"/>
              <a:t>»</a:t>
            </a:r>
          </a:p>
          <a:p>
            <a:pPr marL="0" indent="0">
              <a:buNone/>
            </a:pPr>
            <a:r>
              <a:rPr lang="it-IT" dirty="0" smtClean="0"/>
              <a:t>  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smtClean="0"/>
              <a:t>     Hanno </a:t>
            </a:r>
            <a:r>
              <a:rPr lang="it-IT" dirty="0" smtClean="0"/>
              <a:t>la stessa </a:t>
            </a:r>
            <a:r>
              <a:rPr lang="it-IT" dirty="0" err="1" smtClean="0"/>
              <a:t>probabilita’</a:t>
            </a:r>
            <a:r>
              <a:rPr lang="it-IT" dirty="0" smtClean="0"/>
              <a:t> di ROSC ?</a:t>
            </a:r>
          </a:p>
          <a:p>
            <a:endParaRPr lang="it-IT" dirty="0"/>
          </a:p>
          <a:p>
            <a:pPr marL="0" indent="0">
              <a:buNone/>
            </a:pPr>
            <a:endParaRPr lang="it-IT" dirty="0" smtClean="0"/>
          </a:p>
        </p:txBody>
      </p:sp>
      <p:sp>
        <p:nvSpPr>
          <p:cNvPr id="4" name="Freccia in giù 3"/>
          <p:cNvSpPr/>
          <p:nvPr/>
        </p:nvSpPr>
        <p:spPr>
          <a:xfrm>
            <a:off x="3866322" y="283265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524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ian\Desktop\bennat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35931"/>
            <a:ext cx="7620000" cy="425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7880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it-IT" sz="3600" b="1" dirty="0" smtClean="0"/>
              <a:t>In Hospital………</a:t>
            </a:r>
            <a:endParaRPr lang="it-IT" sz="36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  <a:ln>
            <a:solidFill>
              <a:srgbClr val="00206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   </a:t>
            </a:r>
          </a:p>
          <a:p>
            <a:pPr marL="0" indent="0">
              <a:buNone/>
            </a:pPr>
            <a:r>
              <a:rPr lang="it-IT" dirty="0"/>
              <a:t> 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    </a:t>
            </a:r>
            <a:r>
              <a:rPr lang="it-IT" b="1" dirty="0" smtClean="0"/>
              <a:t> 2% ricoveri                 ACC </a:t>
            </a:r>
          </a:p>
          <a:p>
            <a:pPr marL="0" indent="0">
              <a:buNone/>
            </a:pPr>
            <a:r>
              <a:rPr lang="it-IT" b="1" dirty="0" smtClean="0"/>
              <a:t> </a:t>
            </a:r>
          </a:p>
          <a:p>
            <a:pPr marL="0" indent="0">
              <a:buNone/>
            </a:pPr>
            <a:r>
              <a:rPr lang="it-IT" b="1" dirty="0" smtClean="0"/>
              <a:t>     </a:t>
            </a:r>
            <a:r>
              <a:rPr lang="it-IT" b="1" dirty="0" err="1" smtClean="0"/>
              <a:t>Survival</a:t>
            </a:r>
            <a:r>
              <a:rPr lang="it-IT" b="1" dirty="0" smtClean="0"/>
              <a:t> 1.6%</a:t>
            </a:r>
            <a:endParaRPr lang="it-IT" b="1" dirty="0"/>
          </a:p>
        </p:txBody>
      </p:sp>
      <p:sp>
        <p:nvSpPr>
          <p:cNvPr id="4" name="Freccia a destra 3"/>
          <p:cNvSpPr/>
          <p:nvPr/>
        </p:nvSpPr>
        <p:spPr>
          <a:xfrm>
            <a:off x="4045226" y="2902226"/>
            <a:ext cx="655983" cy="3367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453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it-IT" dirty="0" smtClean="0"/>
              <a:t>Ma soprattutto………..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it-IT" dirty="0" smtClean="0"/>
              <a:t> </a:t>
            </a:r>
            <a:r>
              <a:rPr lang="it-IT" dirty="0"/>
              <a:t>ROSC come punto di partenza </a:t>
            </a:r>
            <a:endParaRPr lang="it-IT" dirty="0" smtClean="0"/>
          </a:p>
          <a:p>
            <a:endParaRPr lang="it-IT" dirty="0"/>
          </a:p>
          <a:p>
            <a:r>
              <a:rPr lang="it-IT" dirty="0"/>
              <a:t>Dimissione dall’Ospedale e indice di performance come arrivo</a:t>
            </a:r>
          </a:p>
          <a:p>
            <a:pPr marL="0" indent="0">
              <a:buNone/>
            </a:pPr>
            <a:r>
              <a:rPr lang="it-IT" dirty="0" smtClean="0"/>
              <a:t>   </a:t>
            </a:r>
          </a:p>
          <a:p>
            <a:pPr marL="0" indent="0">
              <a:buNone/>
            </a:pPr>
            <a:r>
              <a:rPr lang="it-IT" dirty="0" smtClean="0"/>
              <a:t>                Grazie </a:t>
            </a:r>
            <a:r>
              <a:rPr lang="it-IT" dirty="0" smtClean="0"/>
              <a:t>dell’attenzione</a:t>
            </a:r>
          </a:p>
          <a:p>
            <a:pPr marL="0" indent="0">
              <a:buNone/>
            </a:pPr>
            <a:r>
              <a:rPr lang="it-IT"/>
              <a:t> </a:t>
            </a:r>
            <a:r>
              <a:rPr lang="it-IT" smtClean="0"/>
              <a:t>                   </a:t>
            </a:r>
            <a:r>
              <a:rPr lang="it-IT" sz="2400" b="1" dirty="0" smtClean="0"/>
              <a:t>Giancarlo </a:t>
            </a:r>
            <a:r>
              <a:rPr lang="it-IT" sz="2400" b="1" dirty="0" err="1" smtClean="0"/>
              <a:t>Abregal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885405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it-IT" sz="3600" b="1" dirty="0" smtClean="0"/>
              <a:t>Out of Hospital…………..</a:t>
            </a:r>
            <a:endParaRPr lang="it-IT" sz="3600" b="1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023322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6181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it-IT" sz="3600" b="1" dirty="0" smtClean="0"/>
              <a:t>Out of hospital…….</a:t>
            </a:r>
            <a:endParaRPr lang="it-IT" sz="3600" b="1" dirty="0"/>
          </a:p>
        </p:txBody>
      </p:sp>
      <p:graphicFrame>
        <p:nvGraphicFramePr>
          <p:cNvPr id="6" name="Segnaposto contenut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4217339"/>
              </p:ext>
            </p:extLst>
          </p:nvPr>
        </p:nvGraphicFramePr>
        <p:xfrm>
          <a:off x="367748" y="1639957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8792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it-IT" sz="3600" b="1" dirty="0" smtClean="0"/>
              <a:t>Out of hospital</a:t>
            </a:r>
            <a:endParaRPr lang="it-IT" sz="3600" b="1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649760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89836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it-IT" sz="3600" dirty="0" smtClean="0"/>
              <a:t>Nei Lavori di analisi futura 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r>
              <a:rPr lang="it-IT" dirty="0" smtClean="0"/>
              <a:t>Tenere conto ed escludere :</a:t>
            </a:r>
          </a:p>
          <a:p>
            <a:endParaRPr lang="it-IT" dirty="0" smtClean="0"/>
          </a:p>
          <a:p>
            <a:r>
              <a:rPr lang="it-IT" dirty="0" smtClean="0"/>
              <a:t>Morti attese (terminali/ </a:t>
            </a:r>
            <a:r>
              <a:rPr lang="it-IT" dirty="0" err="1" smtClean="0"/>
              <a:t>old</a:t>
            </a:r>
            <a:r>
              <a:rPr lang="it-IT" dirty="0" smtClean="0"/>
              <a:t> </a:t>
            </a:r>
            <a:r>
              <a:rPr lang="it-IT" dirty="0" err="1" smtClean="0"/>
              <a:t>oldest</a:t>
            </a:r>
            <a:r>
              <a:rPr lang="it-IT" dirty="0" smtClean="0"/>
              <a:t>)</a:t>
            </a:r>
          </a:p>
          <a:p>
            <a:r>
              <a:rPr lang="it-IT" dirty="0" smtClean="0"/>
              <a:t>ACC non testimoniati/ IPA non erogate o non eseguite</a:t>
            </a:r>
          </a:p>
          <a:p>
            <a:r>
              <a:rPr lang="it-IT" dirty="0" smtClean="0"/>
              <a:t>ACC traumatico e non</a:t>
            </a:r>
          </a:p>
          <a:p>
            <a:endParaRPr lang="it-IT" dirty="0" smtClean="0"/>
          </a:p>
        </p:txBody>
      </p:sp>
      <p:sp>
        <p:nvSpPr>
          <p:cNvPr id="5" name="Ovale 4"/>
          <p:cNvSpPr/>
          <p:nvPr/>
        </p:nvSpPr>
        <p:spPr>
          <a:xfrm>
            <a:off x="6231835" y="1878496"/>
            <a:ext cx="1928191" cy="9883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Medical</a:t>
            </a:r>
            <a:endParaRPr lang="it-IT" dirty="0" smtClean="0">
              <a:solidFill>
                <a:schemeClr val="tx1"/>
              </a:solidFill>
            </a:endParaRPr>
          </a:p>
          <a:p>
            <a:pPr algn="ctr"/>
            <a:r>
              <a:rPr lang="it-IT" dirty="0" err="1" smtClean="0">
                <a:solidFill>
                  <a:schemeClr val="tx1"/>
                </a:solidFill>
              </a:rPr>
              <a:t>Priority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Dispatch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2689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4045</TotalTime>
  <Words>1058</Words>
  <Application>Microsoft Office PowerPoint</Application>
  <PresentationFormat>Presentazione su schermo (4:3)</PresentationFormat>
  <Paragraphs>440</Paragraphs>
  <Slides>50</Slides>
  <Notes>1</Notes>
  <HiddenSlides>0</HiddenSlides>
  <MMClips>12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50</vt:i4>
      </vt:variant>
    </vt:vector>
  </HeadingPairs>
  <TitlesOfParts>
    <vt:vector size="51" baseType="lpstr">
      <vt:lpstr>Tema di Office</vt:lpstr>
      <vt:lpstr>ARRESTO CARDIACO DA RITMO NON DEFIBRILLABILE:GESTIONE ECOGUIDATA</vt:lpstr>
      <vt:lpstr>scopo della relazione </vt:lpstr>
      <vt:lpstr>Morte improvvisa: un problema antico</vt:lpstr>
      <vt:lpstr>ACC: Ma e’ un nostro problema?</vt:lpstr>
      <vt:lpstr>In Hospital………</vt:lpstr>
      <vt:lpstr>Out of Hospital…………..</vt:lpstr>
      <vt:lpstr>Out of hospital…….</vt:lpstr>
      <vt:lpstr>Out of hospital</vt:lpstr>
      <vt:lpstr>Nei Lavori di analisi futura </vt:lpstr>
      <vt:lpstr>Ma di cosa stiamo parlando?</vt:lpstr>
      <vt:lpstr>Quindi e’ un problema elettrico !</vt:lpstr>
      <vt:lpstr>Ma  e’ quello che troviamo sul territorio ?….</vt:lpstr>
      <vt:lpstr>I due volti del problema</vt:lpstr>
      <vt:lpstr>E allora cosa facciamo…….</vt:lpstr>
      <vt:lpstr>Ritmi non defibrillabli ACLS non ci aiuta……..</vt:lpstr>
      <vt:lpstr>…..ci troviamo di fronte 3 situazioni</vt:lpstr>
      <vt:lpstr>Due scenari diversi</vt:lpstr>
      <vt:lpstr>valvola</vt:lpstr>
      <vt:lpstr>ventricolo</vt:lpstr>
      <vt:lpstr>ventricolo</vt:lpstr>
      <vt:lpstr>Setto e valvola</vt:lpstr>
      <vt:lpstr>Ventr </vt:lpstr>
      <vt:lpstr>Valvola e dx</vt:lpstr>
      <vt:lpstr>Questo per dire che ……</vt:lpstr>
      <vt:lpstr>In pratica possiamo trovare..</vt:lpstr>
      <vt:lpstr>Perché………</vt:lpstr>
      <vt:lpstr>Quindi se c’e’ attivita’ meccanica…..</vt:lpstr>
      <vt:lpstr>Algoritmo basato sulla clinica…….</vt:lpstr>
      <vt:lpstr>Algoritmo basato sulla morfologia ECG……</vt:lpstr>
      <vt:lpstr>Algoritmo basato sull’eco</vt:lpstr>
      <vt:lpstr>Ma si potrebbe anche fare…</vt:lpstr>
      <vt:lpstr>Presentazione standard di PowerPoint</vt:lpstr>
      <vt:lpstr>Presentazione standard di PowerPoint</vt:lpstr>
      <vt:lpstr>Presentazione standard di PowerPoint</vt:lpstr>
      <vt:lpstr>Per valutare cosa……</vt:lpstr>
      <vt:lpstr>quindi</vt:lpstr>
      <vt:lpstr>fattibile</vt:lpstr>
      <vt:lpstr>Rimarrebbero cosi’ solo le I</vt:lpstr>
      <vt:lpstr>E quindi…..</vt:lpstr>
      <vt:lpstr> L’Evidece Based ci dice che ……</vt:lpstr>
      <vt:lpstr>         bebrr</vt:lpstr>
      <vt:lpstr>Caso clinico</vt:lpstr>
      <vt:lpstr>ECG:no attivita’ elettrica</vt:lpstr>
      <vt:lpstr>Presentazione standard di PowerPoint</vt:lpstr>
      <vt:lpstr>Presentazione standard di PowerPoint</vt:lpstr>
      <vt:lpstr>Presentazione standard di PowerPoint</vt:lpstr>
      <vt:lpstr>Goal directed ecography</vt:lpstr>
      <vt:lpstr>Rimane un quesito a cui rispondere….</vt:lpstr>
      <vt:lpstr>Presentazione standard di PowerPoint</vt:lpstr>
      <vt:lpstr>Ma soprattutto………..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Paul</dc:creator>
  <cp:lastModifiedBy>Gian</cp:lastModifiedBy>
  <cp:revision>452</cp:revision>
  <dcterms:created xsi:type="dcterms:W3CDTF">2014-03-05T21:32:29Z</dcterms:created>
  <dcterms:modified xsi:type="dcterms:W3CDTF">2017-03-27T10:20:29Z</dcterms:modified>
</cp:coreProperties>
</file>