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2" r:id="rId2"/>
    <p:sldMasterId id="2147483868" r:id="rId3"/>
    <p:sldMasterId id="2147483880" r:id="rId4"/>
    <p:sldMasterId id="2147483892" r:id="rId5"/>
    <p:sldMasterId id="2147483904" r:id="rId6"/>
  </p:sldMasterIdLst>
  <p:notesMasterIdLst>
    <p:notesMasterId r:id="rId94"/>
  </p:notesMasterIdLst>
  <p:sldIdLst>
    <p:sldId id="260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4" r:id="rId17"/>
    <p:sldId id="475" r:id="rId18"/>
    <p:sldId id="476" r:id="rId19"/>
    <p:sldId id="477" r:id="rId20"/>
    <p:sldId id="478" r:id="rId21"/>
    <p:sldId id="479" r:id="rId22"/>
    <p:sldId id="480" r:id="rId23"/>
    <p:sldId id="454" r:id="rId24"/>
    <p:sldId id="492" r:id="rId25"/>
    <p:sldId id="482" r:id="rId26"/>
    <p:sldId id="463" r:id="rId27"/>
    <p:sldId id="510" r:id="rId28"/>
    <p:sldId id="515" r:id="rId29"/>
    <p:sldId id="459" r:id="rId30"/>
    <p:sldId id="483" r:id="rId31"/>
    <p:sldId id="484" r:id="rId32"/>
    <p:sldId id="457" r:id="rId33"/>
    <p:sldId id="458" r:id="rId34"/>
    <p:sldId id="461" r:id="rId35"/>
    <p:sldId id="485" r:id="rId36"/>
    <p:sldId id="505" r:id="rId37"/>
    <p:sldId id="486" r:id="rId38"/>
    <p:sldId id="487" r:id="rId39"/>
    <p:sldId id="488" r:id="rId40"/>
    <p:sldId id="489" r:id="rId41"/>
    <p:sldId id="490" r:id="rId42"/>
    <p:sldId id="516" r:id="rId43"/>
    <p:sldId id="517" r:id="rId44"/>
    <p:sldId id="491" r:id="rId45"/>
    <p:sldId id="431" r:id="rId46"/>
    <p:sldId id="494" r:id="rId47"/>
    <p:sldId id="512" r:id="rId48"/>
    <p:sldId id="518" r:id="rId49"/>
    <p:sldId id="432" r:id="rId50"/>
    <p:sldId id="514" r:id="rId51"/>
    <p:sldId id="521" r:id="rId52"/>
    <p:sldId id="522" r:id="rId53"/>
    <p:sldId id="524" r:id="rId54"/>
    <p:sldId id="525" r:id="rId55"/>
    <p:sldId id="526" r:id="rId56"/>
    <p:sldId id="536" r:id="rId57"/>
    <p:sldId id="537" r:id="rId58"/>
    <p:sldId id="539" r:id="rId59"/>
    <p:sldId id="540" r:id="rId60"/>
    <p:sldId id="541" r:id="rId61"/>
    <p:sldId id="542" r:id="rId62"/>
    <p:sldId id="543" r:id="rId63"/>
    <p:sldId id="544" r:id="rId64"/>
    <p:sldId id="545" r:id="rId65"/>
    <p:sldId id="546" r:id="rId66"/>
    <p:sldId id="547" r:id="rId67"/>
    <p:sldId id="553" r:id="rId68"/>
    <p:sldId id="554" r:id="rId69"/>
    <p:sldId id="555" r:id="rId70"/>
    <p:sldId id="556" r:id="rId71"/>
    <p:sldId id="557" r:id="rId72"/>
    <p:sldId id="558" r:id="rId73"/>
    <p:sldId id="550" r:id="rId74"/>
    <p:sldId id="527" r:id="rId75"/>
    <p:sldId id="528" r:id="rId76"/>
    <p:sldId id="549" r:id="rId77"/>
    <p:sldId id="529" r:id="rId78"/>
    <p:sldId id="530" r:id="rId79"/>
    <p:sldId id="531" r:id="rId80"/>
    <p:sldId id="532" r:id="rId81"/>
    <p:sldId id="533" r:id="rId82"/>
    <p:sldId id="534" r:id="rId83"/>
    <p:sldId id="535" r:id="rId84"/>
    <p:sldId id="496" r:id="rId85"/>
    <p:sldId id="499" r:id="rId86"/>
    <p:sldId id="504" r:id="rId87"/>
    <p:sldId id="506" r:id="rId88"/>
    <p:sldId id="498" r:id="rId89"/>
    <p:sldId id="551" r:id="rId90"/>
    <p:sldId id="398" r:id="rId91"/>
    <p:sldId id="559" r:id="rId92"/>
    <p:sldId id="397" r:id="rId9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00"/>
    <a:srgbClr val="FF99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 autoAdjust="0"/>
    <p:restoredTop sz="94697" autoAdjust="0"/>
  </p:normalViewPr>
  <p:slideViewPr>
    <p:cSldViewPr>
      <p:cViewPr varScale="1">
        <p:scale>
          <a:sx n="66" d="100"/>
          <a:sy n="66" d="100"/>
        </p:scale>
        <p:origin x="-12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29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A6DD7-66E5-4771-B8F1-820CE7C2F42C}" type="datetimeFigureOut">
              <a:rPr lang="it-IT" smtClean="0"/>
              <a:t>20/04/2015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F9D81-5015-49FE-B7F7-350E64BD02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8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174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27D4483-BDE2-4CFD-8313-234A2AAD3075}" type="slidenum">
              <a:rPr lang="it-IT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eaLnBrk="1" hangingPunct="1"/>
            <a:fld id="{687A7422-D184-4BD0-9D4D-F2CA55D2DB06}" type="slidenum">
              <a:rPr lang="it-IT" b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19</a:t>
            </a:fld>
            <a:endParaRPr lang="it-IT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1688"/>
            <a:ext cx="4260850" cy="3195637"/>
          </a:xfrm>
          <a:solidFill>
            <a:srgbClr val="FFFFFF"/>
          </a:solidFill>
          <a:ln w="12700" cap="flat"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9750"/>
            <a:ext cx="5029200" cy="3602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D9E90-6237-4855-83DB-45EE4D963260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0AEF7-C0B7-43D5-9F34-DF00A36B34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33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/>
          <p:nvPr/>
        </p:nvSpPr>
        <p:spPr bwMode="white">
          <a:xfrm>
            <a:off x="6096001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7"/>
          <p:cNvSpPr/>
          <p:nvPr/>
        </p:nvSpPr>
        <p:spPr>
          <a:xfrm>
            <a:off x="6142039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tangolo 8"/>
          <p:cNvSpPr/>
          <p:nvPr/>
        </p:nvSpPr>
        <p:spPr>
          <a:xfrm>
            <a:off x="6142039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6790-2B1F-4C91-99BD-49F385C423E6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402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3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9ACBA-51D4-4414-95B1-32CC60630F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455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DFD5B-3777-4950-80EE-BC2C272449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83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60808-8FCC-462A-BC21-11EA72907F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0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3B723-9BAE-413F-A0AC-B1A681FFAD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7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22A7-DC3D-4967-957C-44D256B69E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17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F0E78-BAA5-43CF-8C77-FF02972C11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353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F48DB-E461-48DD-A73C-C593AF2B0C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85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6CC2-1AE2-49AD-8AC2-CA9F409CF0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57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43264-0859-4D5C-947D-DD3A44921D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989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4B7BE-4D2F-4CDA-853B-FBD55A05AC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69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DD1F3-1885-45FA-8F1B-15717767CEE1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1CAAAF-5FF5-4B60-B0A0-425A3509AE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79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20542-311F-410C-A92B-032699D30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81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03CC8-6500-44C2-9091-34BC5EB68F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1663" cy="14335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1" y="1600200"/>
            <a:ext cx="8221663" cy="45180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>
          <a:xfrm>
            <a:off x="6553201" y="6245227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65C0F-78F0-45E1-BB1F-478D418D18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31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1663" cy="14335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3439" y="1600202"/>
            <a:ext cx="4035425" cy="21828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3439" y="3935413"/>
            <a:ext cx="4035425" cy="21828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0"/>
          </p:nvPr>
        </p:nvSpPr>
        <p:spPr>
          <a:xfrm>
            <a:off x="6553201" y="6245227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11EC-AFC3-47A4-BA1D-0BB5DA30B5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062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EDD226-F588-4991-8ABE-557B08D512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820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63D6D5-F585-4A98-A902-7FDBABE38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651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550A-58C0-4842-9E51-5966117517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24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CEE64-1F7A-4BFD-8230-A0218F64E7D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7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0B1E6-6187-462B-8D3D-736BAB8AE05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37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DD9BD-8A70-4231-B69E-3541E851B1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6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2" y="1589567"/>
            <a:ext cx="38862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37CF345-350D-4A4E-9A79-45499451935D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egnaposto numero diapositiva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BD4FBB-44EA-405F-B3C5-B5A6C8F91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Segnaposto piè di pagina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81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F68D-09FA-4829-A605-FF80D218154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41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F264-9C63-4CE6-991F-25E93B60F5A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90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DAD17-6CB7-4E07-A78C-35E40AD280D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31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CDFE2-25E9-426B-A47E-8CFD261C8B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09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3CBF-D077-4E9A-8E19-C78D8D11623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933B5-F272-4A4A-BE2F-99CFA49602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56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765D1-D04C-4875-9BB0-263D22A2E40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31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43CB-0408-4B67-AC88-F249754A24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4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6492E-6322-4A27-BFFF-779CBC72D6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37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02EE5-36D8-4DA0-94C4-44C4B48843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3ABC023-EC2B-4056-99DB-642AC8D65A10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852A4A-7304-435D-A082-43D47A1B0E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27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B39C9-88E1-4FBB-BB35-8D424BCEBE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95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057F-232B-4059-B471-CCF81E212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54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4CC6-C075-4877-B995-602C1565BF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13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CD866-B5DE-4CDF-B20D-C2BFA34870C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82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5C77-EBE5-438B-A0EA-EA10C655AD1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23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3D5AC-FD6C-49B4-86DF-80CF105D519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30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1B3F8-79D4-4391-960F-82DA032508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71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06A32-6ADE-4326-8379-E3EAB28CE6A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61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88F0-85FB-41F3-B6E9-118E104FCEA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083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23ECB-0B39-4CF7-B889-D4B866050F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4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B071-D52F-47D7-B60E-FDA1D5E00885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5E8D1-94A1-4B20-94D0-B006BD33A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167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EFD3-DE04-4990-BF13-5122AD581B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35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939A-4F25-410A-AE27-A95FB4F15E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86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F6CB4-0A6D-4542-8ED4-F81DF7FB937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8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080B4-76A5-4F74-9915-DE2E1BF48E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59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8EDC5-38DC-4442-B38A-FC5484C339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6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C18A3-702F-45ED-9AD0-4E77CE953B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58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576C6-9026-4483-AF2A-3E961D12EF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1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B1514-9710-4709-B4D6-69DC612320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78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EEB80-0CC8-450F-BB90-49FB2AB9B1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34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43CB-0408-4B67-AC88-F249754A24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3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BD2B2-0353-43E8-87EC-85C9A8280C05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461B83-1558-4DFE-8F20-17470DE002EE}" type="slidenum">
              <a:rPr lang="it-IT">
                <a:solidFill>
                  <a:srgbClr val="775F55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63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6492E-6322-4A27-BFFF-779CBC72D6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17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02EE5-36D8-4DA0-94C4-44C4B48843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70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B39C9-88E1-4FBB-BB35-8D424BCEBE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4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057F-232B-4059-B471-CCF81E212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98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4CC6-C075-4877-B995-602C1565BF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8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CD866-B5DE-4CDF-B20D-C2BFA34870C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5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5C77-EBE5-438B-A0EA-EA10C655AD1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8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3D5AC-FD6C-49B4-86DF-80CF105D519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19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1B3F8-79D4-4391-960F-82DA032508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66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06A32-6ADE-4326-8379-E3EAB28CE6A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5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9A95-F510-43F3-9BC7-7FF4E2A9C31A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A3A44-A021-4488-9014-23E221BECA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16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 bwMode="white"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tangolo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tangolo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tangolo 10"/>
          <p:cNvSpPr/>
          <p:nvPr/>
        </p:nvSpPr>
        <p:spPr bwMode="white"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7F28AB-B97C-439C-A99D-018227C539E2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10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A20CB9F-1474-4252-8F7E-A31522F203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1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16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EA97-DD94-49F0-9CC7-209139E4137D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20/04/2015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425ED-6D88-4652-96C0-5E33735A4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1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titolo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9830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612776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82E33E-0E82-4974-9195-93518A031A75}" type="datetimeFigureOut">
              <a:rPr lang="it-IT">
                <a:solidFill>
                  <a:srgbClr val="775F55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20/04/2015</a:t>
            </a:fld>
            <a:endParaRPr lang="it-IT">
              <a:solidFill>
                <a:srgbClr val="775F55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1" y="6248402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775F55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859D11-6A44-4104-A13E-8F3E36E8A2DA}" type="slidenum">
              <a:rPr 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2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8AC168-1261-46A3-ABFD-6B695D3AC80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56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73B33E-1D77-4DC8-A9CF-4B52A8274148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3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DAA5B-A4B9-4A4F-9423-7DF5AB9665D2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9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91BB58-B159-4F39-B39E-60BFF633A557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2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DAA5B-A4B9-4A4F-9423-7DF5AB9665D2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0351" y="332658"/>
            <a:ext cx="864076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dirty="0">
                <a:solidFill>
                  <a:srgbClr val="FF0000"/>
                </a:solidFill>
                <a:latin typeface="Arial Narrow" pitchFamily="34" charset="0"/>
              </a:rPr>
              <a:t>La gestione del paziente ustionato in Pronto Soccorso</a:t>
            </a:r>
            <a:endParaRPr lang="it-IT" sz="3200" dirty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3314" name="CasellaDiTesto 7"/>
          <p:cNvSpPr txBox="1">
            <a:spLocks noChangeArrowheads="1"/>
          </p:cNvSpPr>
          <p:nvPr/>
        </p:nvSpPr>
        <p:spPr bwMode="auto">
          <a:xfrm>
            <a:off x="260351" y="1196752"/>
            <a:ext cx="8640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7C5F1E"/>
                </a:solidFill>
                <a:latin typeface="Arial Narrow" pitchFamily="34" charset="0"/>
                <a:cs typeface="Arial" charset="0"/>
              </a:rPr>
              <a:t>DAVIDE MELANDRI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7C5F1E"/>
                </a:solidFill>
                <a:latin typeface="Arial Narrow" pitchFamily="34" charset="0"/>
                <a:cs typeface="Arial" charset="0"/>
              </a:rPr>
              <a:t>Direttore U.O. Centro Grandi Ustionati, Banca Cute, Cellule e Tessuti Ingegnerizzati della Regione Emilia Romagna, Cesena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7C5F1E"/>
                </a:solidFill>
                <a:latin typeface="Arial Narrow" pitchFamily="34" charset="0"/>
                <a:cs typeface="Arial" charset="0"/>
              </a:rPr>
              <a:t>Direttore U.O. Dermatologia Ravenna, AUSL della Romagna</a:t>
            </a:r>
          </a:p>
        </p:txBody>
      </p:sp>
      <p:sp>
        <p:nvSpPr>
          <p:cNvPr id="13315" name="Rettangolo 8"/>
          <p:cNvSpPr>
            <a:spLocks noChangeArrowheads="1"/>
          </p:cNvSpPr>
          <p:nvPr/>
        </p:nvSpPr>
        <p:spPr bwMode="auto">
          <a:xfrm>
            <a:off x="1994692" y="5719964"/>
            <a:ext cx="5256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C00000"/>
                </a:solidFill>
                <a:latin typeface="Arial" charset="0"/>
                <a:cs typeface="Arial" charset="0"/>
              </a:rPr>
              <a:t> </a:t>
            </a:r>
            <a:r>
              <a:rPr lang="it-IT" sz="24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Seminario di Medicina di urgenza</a:t>
            </a:r>
            <a:endParaRPr lang="it-IT" sz="2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Rettangolo 9"/>
          <p:cNvSpPr>
            <a:spLocks noChangeArrowheads="1"/>
          </p:cNvSpPr>
          <p:nvPr/>
        </p:nvSpPr>
        <p:spPr bwMode="auto">
          <a:xfrm>
            <a:off x="3149480" y="6181926"/>
            <a:ext cx="2946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Perugia, 20 aprile </a:t>
            </a:r>
            <a:r>
              <a:rPr lang="it-IT" sz="2000" b="1" dirty="0">
                <a:solidFill>
                  <a:srgbClr val="006600"/>
                </a:solidFill>
                <a:latin typeface="Arial" charset="0"/>
                <a:cs typeface="Arial" charset="0"/>
              </a:rPr>
              <a:t>2015</a:t>
            </a:r>
          </a:p>
        </p:txBody>
      </p:sp>
      <p:pic>
        <p:nvPicPr>
          <p:cNvPr id="13317" name="Picture 2" descr="C:\Users\Davide\Pictures\Bufalini_O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314" y="2564905"/>
            <a:ext cx="5514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AutoShape 4" descr="CopertinaLeaflet"/>
          <p:cNvSpPr>
            <a:spLocks noChangeAspect="1" noChangeArrowheads="1"/>
          </p:cNvSpPr>
          <p:nvPr/>
        </p:nvSpPr>
        <p:spPr bwMode="auto">
          <a:xfrm>
            <a:off x="155576" y="-2751138"/>
            <a:ext cx="8153400" cy="574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9154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038600" y="304800"/>
            <a:ext cx="204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AREA STAFF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200400" y="304800"/>
            <a:ext cx="457200" cy="457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755650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MEDICO </a:t>
            </a:r>
            <a:r>
              <a:rPr lang="it-IT" sz="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it-IT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it-IT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GUARDIA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219200" y="1828800"/>
            <a:ext cx="936625" cy="4619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SMALTIMENTO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MATERIALI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SPORCHI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286000" y="1905000"/>
            <a:ext cx="582613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CUCINA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048000" y="1447800"/>
            <a:ext cx="109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FFFFFF"/>
                  </a:outerShdw>
                </a:effectLst>
              </a:rPr>
              <a:t>AREA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FFFFFF"/>
                  </a:outerShdw>
                </a:effectLst>
              </a:rPr>
              <a:t>STERILIZZAZIONE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FFFFFF"/>
                  </a:outerShdw>
                </a:effectLst>
              </a:rPr>
              <a:t>E DEPOSITO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FFFFFF"/>
                  </a:outerShdw>
                </a:effectLst>
              </a:rPr>
              <a:t>MATERIALI 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FFFFFF"/>
                  </a:outerShdw>
                </a:effectLst>
              </a:rPr>
              <a:t>PULITI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632325" y="57467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343400" y="1600200"/>
            <a:ext cx="804863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GUARDIOLA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MEDICI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562600" y="1676400"/>
            <a:ext cx="804863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GUARDIOLA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INFERMIERI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4724400" y="2743200"/>
            <a:ext cx="1455738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FRONT DESK CAPOSALA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629400" y="1905000"/>
            <a:ext cx="982663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BALNEAZIONE 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SUB-INTENSIVA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7848600" y="1905000"/>
            <a:ext cx="738188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PALESTRA</a:t>
            </a:r>
          </a:p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FKT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81000" y="2286000"/>
            <a:ext cx="38417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W.C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057400" y="2895600"/>
            <a:ext cx="38417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W.C</a:t>
            </a:r>
            <a:endParaRPr lang="it-IT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476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4191000" y="3505200"/>
            <a:ext cx="1809750" cy="2762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CORRIDOIO INTERNO</a:t>
            </a:r>
          </a:p>
        </p:txBody>
      </p:sp>
    </p:spTree>
    <p:extLst>
      <p:ext uri="{BB962C8B-B14F-4D97-AF65-F5344CB8AC3E}">
        <p14:creationId xmlns:p14="http://schemas.microsoft.com/office/powerpoint/2010/main" val="215268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257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>
                <a:solidFill>
                  <a:schemeClr val="tx2"/>
                </a:solidFill>
              </a:rPr>
              <a:t>AREA DEGENZA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228600" y="2286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610600" cy="41132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429000" y="2819400"/>
            <a:ext cx="1538288" cy="2460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CORRIDOIO INTERNO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581400" y="6172200"/>
            <a:ext cx="1677988" cy="2460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CORRIDOIO VISITATORI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762000" y="2590800"/>
            <a:ext cx="838200" cy="533400"/>
          </a:xfrm>
          <a:prstGeom prst="lef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USCITA</a:t>
            </a:r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>
            <a:off x="6172200" y="2971800"/>
            <a:ext cx="76200" cy="2971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69925" y="434816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85800" y="4976813"/>
            <a:ext cx="544513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VASCA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667000" y="42910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581400" y="42910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410200" y="4267200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324600" y="42148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324600" y="49006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8153400" y="42148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8229600" y="4900613"/>
            <a:ext cx="5207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LETTO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2667000" y="4976813"/>
            <a:ext cx="544513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VASCA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505200" y="4991100"/>
            <a:ext cx="495300" cy="2000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VASCA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486400" y="4900613"/>
            <a:ext cx="544513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VASCA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609600" y="33766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2667000" y="33766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3352800" y="33766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410200" y="33766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6096000" y="33766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8001000" y="3300413"/>
            <a:ext cx="5556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1219200" y="57388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2133600" y="57388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4191000" y="57388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5029200" y="57388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6934200" y="56626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7772400" y="5662613"/>
            <a:ext cx="41275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W.C.</a:t>
            </a: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4214813" y="214313"/>
            <a:ext cx="468153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it-IT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it-IT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STANZE CON CONTROLLO</a:t>
            </a:r>
          </a:p>
          <a:p>
            <a:pPr marL="457200" indent="-457200" algn="just">
              <a:buFontTx/>
              <a:buChar char="•"/>
              <a:defRPr/>
            </a:pPr>
            <a:endParaRPr lang="it-IT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just">
              <a:buFontTx/>
              <a:buChar char="•"/>
              <a:defRPr/>
            </a:pPr>
            <a:r>
              <a:rPr lang="it-IT" sz="1400" dirty="0">
                <a:solidFill>
                  <a:schemeClr val="tx2"/>
                </a:solidFill>
              </a:rPr>
              <a:t>UMIDITA’ </a:t>
            </a:r>
          </a:p>
          <a:p>
            <a:pPr marL="457200" indent="-457200" algn="just">
              <a:lnSpc>
                <a:spcPct val="120000"/>
              </a:lnSpc>
              <a:buFontTx/>
              <a:buChar char="•"/>
              <a:defRPr/>
            </a:pPr>
            <a:r>
              <a:rPr lang="it-IT" sz="1400" dirty="0">
                <a:solidFill>
                  <a:schemeClr val="tx2"/>
                </a:solidFill>
              </a:rPr>
              <a:t>TEMPERATURA </a:t>
            </a:r>
          </a:p>
          <a:p>
            <a:pPr marL="457200" indent="-457200" algn="just">
              <a:lnSpc>
                <a:spcPct val="120000"/>
              </a:lnSpc>
              <a:buFontTx/>
              <a:buChar char="•"/>
              <a:defRPr/>
            </a:pPr>
            <a:r>
              <a:rPr lang="it-IT" sz="1400" dirty="0">
                <a:solidFill>
                  <a:schemeClr val="tx2"/>
                </a:solidFill>
              </a:rPr>
              <a:t>RICIRCOLO DELL’ARIA CON FLUSSI LAMINARI A PRESSIONE POSITIVA </a:t>
            </a:r>
          </a:p>
          <a:p>
            <a:pPr marL="457200" indent="-457200" algn="just">
              <a:lnSpc>
                <a:spcPct val="120000"/>
              </a:lnSpc>
              <a:buFontTx/>
              <a:buChar char="•"/>
              <a:defRPr/>
            </a:pPr>
            <a:r>
              <a:rPr lang="it-IT" sz="1400" dirty="0">
                <a:solidFill>
                  <a:schemeClr val="tx2"/>
                </a:solidFill>
              </a:rPr>
              <a:t>FILTRI ASSOLUTI</a:t>
            </a: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214313" y="928688"/>
            <a:ext cx="3763962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PREVENZIONE CROSS-CONTAMINAZIONI</a:t>
            </a:r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304800" y="1371600"/>
            <a:ext cx="2497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it-IT" sz="1400">
                <a:solidFill>
                  <a:schemeClr val="tx2"/>
                </a:solidFill>
              </a:rPr>
              <a:t>INTERFONO</a:t>
            </a:r>
          </a:p>
          <a:p>
            <a:pPr>
              <a:buFontTx/>
              <a:buChar char="•"/>
            </a:pPr>
            <a:r>
              <a:rPr lang="it-IT" sz="1400">
                <a:solidFill>
                  <a:schemeClr val="tx2"/>
                </a:solidFill>
              </a:rPr>
              <a:t>FILTRO DI INGRESSO</a:t>
            </a:r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5791200" y="6172200"/>
            <a:ext cx="1800225" cy="2301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>
                <a:effectLst>
                  <a:outerShdw blurRad="38100" dist="38100" dir="2700000" algn="tl">
                    <a:srgbClr val="000000"/>
                  </a:outerShdw>
                </a:effectLst>
              </a:rPr>
              <a:t>FINESTRE dotate di interfono</a:t>
            </a:r>
          </a:p>
        </p:txBody>
      </p:sp>
      <p:sp>
        <p:nvSpPr>
          <p:cNvPr id="77861" name="Line 37"/>
          <p:cNvSpPr>
            <a:spLocks noChangeShapeType="1"/>
          </p:cNvSpPr>
          <p:nvPr/>
        </p:nvSpPr>
        <p:spPr bwMode="auto">
          <a:xfrm flipH="1" flipV="1">
            <a:off x="5867400" y="57150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7862" name="Line 38"/>
          <p:cNvSpPr>
            <a:spLocks noChangeShapeType="1"/>
          </p:cNvSpPr>
          <p:nvPr/>
        </p:nvSpPr>
        <p:spPr bwMode="auto">
          <a:xfrm flipV="1">
            <a:off x="6172200" y="5715000"/>
            <a:ext cx="457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1524000" y="47244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2133600" y="47244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5641" name="Text Box 41"/>
          <p:cNvSpPr txBox="1">
            <a:spLocks noChangeArrowheads="1"/>
          </p:cNvSpPr>
          <p:nvPr/>
        </p:nvSpPr>
        <p:spPr bwMode="auto">
          <a:xfrm>
            <a:off x="4419600" y="48006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5642" name="Text Box 42"/>
          <p:cNvSpPr txBox="1">
            <a:spLocks noChangeArrowheads="1"/>
          </p:cNvSpPr>
          <p:nvPr/>
        </p:nvSpPr>
        <p:spPr bwMode="auto">
          <a:xfrm>
            <a:off x="4953000" y="48006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5643" name="Text Box 43"/>
          <p:cNvSpPr txBox="1">
            <a:spLocks noChangeArrowheads="1"/>
          </p:cNvSpPr>
          <p:nvPr/>
        </p:nvSpPr>
        <p:spPr bwMode="auto">
          <a:xfrm>
            <a:off x="7162800" y="48006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25644" name="Text Box 44"/>
          <p:cNvSpPr txBox="1">
            <a:spLocks noChangeArrowheads="1"/>
          </p:cNvSpPr>
          <p:nvPr/>
        </p:nvSpPr>
        <p:spPr bwMode="auto">
          <a:xfrm>
            <a:off x="7696200" y="4800600"/>
            <a:ext cx="312738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25645" name="Text Box 45"/>
          <p:cNvSpPr txBox="1">
            <a:spLocks noChangeArrowheads="1"/>
          </p:cNvSpPr>
          <p:nvPr/>
        </p:nvSpPr>
        <p:spPr bwMode="auto">
          <a:xfrm>
            <a:off x="304800" y="652145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 sz="1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753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96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17446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3048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286250" y="2428875"/>
            <a:ext cx="2897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1600">
                <a:solidFill>
                  <a:schemeClr val="tx2"/>
                </a:solidFill>
              </a:rPr>
              <a:t>VENTILATORE MECCANICO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714875" y="3643313"/>
            <a:ext cx="3970338" cy="3381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MONITORAGGIO MULTIPARAMETRICO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28600" y="2743200"/>
            <a:ext cx="3321050" cy="1108075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STANZA INTENSIVA</a:t>
            </a:r>
          </a:p>
          <a:p>
            <a:pPr>
              <a:defRPr/>
            </a:pPr>
            <a:endParaRPr lang="it-IT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LETTO SINGOLO</a:t>
            </a:r>
          </a:p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VASCA DI BALNEAZIONE DEDICATA</a:t>
            </a:r>
          </a:p>
        </p:txBody>
      </p:sp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4067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00600"/>
            <a:ext cx="2667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29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962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121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3886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36004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04800" y="6096000"/>
            <a:ext cx="2914650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STANZA PER PAZIENTE ACUTO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248400" y="6096000"/>
            <a:ext cx="1231900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EMODIALISI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479925" y="1841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25733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848600" y="228600"/>
            <a:ext cx="947738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BAGNO</a:t>
            </a:r>
          </a:p>
        </p:txBody>
      </p:sp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228600"/>
            <a:ext cx="2012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0" y="2667000"/>
            <a:ext cx="3727450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FILTRO DI INGRESSO STANZE DEGENZA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410200" y="2438400"/>
            <a:ext cx="531813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FKT</a:t>
            </a:r>
          </a:p>
        </p:txBody>
      </p:sp>
    </p:spTree>
    <p:extLst>
      <p:ext uri="{BB962C8B-B14F-4D97-AF65-F5344CB8AC3E}">
        <p14:creationId xmlns:p14="http://schemas.microsoft.com/office/powerpoint/2010/main" val="339836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048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981200" y="2895600"/>
            <a:ext cx="468313" cy="33813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1600">
                <a:solidFill>
                  <a:srgbClr val="7030A0"/>
                </a:solidFill>
              </a:rPr>
              <a:t>RX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0767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981200" y="5715000"/>
            <a:ext cx="615950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SDD</a:t>
            </a:r>
          </a:p>
        </p:txBody>
      </p:sp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243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495800" y="3429000"/>
            <a:ext cx="1671638" cy="523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FIBRO E </a:t>
            </a:r>
          </a:p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BRONCOSCOPIA</a:t>
            </a:r>
          </a:p>
        </p:txBody>
      </p:sp>
      <p:pic>
        <p:nvPicPr>
          <p:cNvPr id="809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3"/>
          <a:stretch>
            <a:fillRect/>
          </a:stretch>
        </p:blipFill>
        <p:spPr bwMode="auto">
          <a:xfrm>
            <a:off x="7010400" y="1524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924800" y="3200400"/>
            <a:ext cx="671513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CPAP</a:t>
            </a:r>
          </a:p>
        </p:txBody>
      </p:sp>
      <p:pic>
        <p:nvPicPr>
          <p:cNvPr id="809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1814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172200" y="6299200"/>
            <a:ext cx="1414463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ECOGRAFIA</a:t>
            </a:r>
          </a:p>
        </p:txBody>
      </p:sp>
    </p:spTree>
    <p:extLst>
      <p:ext uri="{BB962C8B-B14F-4D97-AF65-F5344CB8AC3E}">
        <p14:creationId xmlns:p14="http://schemas.microsoft.com/office/powerpoint/2010/main" val="3874093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16239" y="591994"/>
            <a:ext cx="63321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C00000"/>
                </a:solidFill>
              </a:rPr>
              <a:t>STANZE </a:t>
            </a:r>
            <a:r>
              <a:rPr lang="it-IT" sz="3200" dirty="0" err="1">
                <a:solidFill>
                  <a:srgbClr val="C00000"/>
                </a:solidFill>
              </a:rPr>
              <a:t>DI</a:t>
            </a:r>
            <a:r>
              <a:rPr lang="it-IT" sz="3200" dirty="0">
                <a:solidFill>
                  <a:srgbClr val="C00000"/>
                </a:solidFill>
              </a:rPr>
              <a:t> DEGENZA SUB INTENSIVA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048000" y="1447800"/>
            <a:ext cx="32686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2000">
                <a:solidFill>
                  <a:srgbClr val="7030A0"/>
                </a:solidFill>
              </a:rPr>
              <a:t>2 LETTI PER STANZA</a:t>
            </a:r>
          </a:p>
          <a:p>
            <a:endParaRPr lang="it-IT" sz="2000">
              <a:solidFill>
                <a:srgbClr val="7030A0"/>
              </a:solidFill>
            </a:endParaRPr>
          </a:p>
          <a:p>
            <a:r>
              <a:rPr lang="it-IT" sz="2000">
                <a:solidFill>
                  <a:srgbClr val="7030A0"/>
                </a:solidFill>
              </a:rPr>
              <a:t>BALNEAZIONE ESTERNA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08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1963"/>
            <a:ext cx="4724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6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8768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04800" y="457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295400" y="685800"/>
            <a:ext cx="304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AREA CHIRURGICA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438400" y="3505200"/>
            <a:ext cx="1176338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SALA OPERATORIA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43000" y="4038600"/>
            <a:ext cx="6699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>
                <a:effectLst>
                  <a:outerShdw blurRad="38100" dist="38100" dir="2700000" algn="tl">
                    <a:srgbClr val="000000"/>
                  </a:outerShdw>
                </a:effectLst>
              </a:rPr>
              <a:t>STERILIZ.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886200" y="3581400"/>
            <a:ext cx="1000125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PREPARAZIONE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048000" y="5410200"/>
            <a:ext cx="1677988" cy="2460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CORRIDOIO VISITATORI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038600" y="2362200"/>
            <a:ext cx="850900" cy="21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 REPARTO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4419600" y="1905000"/>
            <a:ext cx="5334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29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8290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800"/>
            <a:ext cx="3810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4867275" cy="307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SALA OPERATORIA DEDICATA INTERNA AL REPARTO</a:t>
            </a:r>
          </a:p>
        </p:txBody>
      </p:sp>
    </p:spTree>
    <p:extLst>
      <p:ext uri="{BB962C8B-B14F-4D97-AF65-F5344CB8AC3E}">
        <p14:creationId xmlns:p14="http://schemas.microsoft.com/office/powerpoint/2010/main" val="212336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asellaDiTesto 3"/>
          <p:cNvSpPr txBox="1">
            <a:spLocks noChangeArrowheads="1"/>
          </p:cNvSpPr>
          <p:nvPr/>
        </p:nvSpPr>
        <p:spPr bwMode="auto">
          <a:xfrm>
            <a:off x="323850" y="1125538"/>
            <a:ext cx="84577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rgbClr val="C00000"/>
                </a:solidFill>
                <a:latin typeface="Candara" pitchFamily="34" charset="0"/>
              </a:rPr>
              <a:t>Ustioni denunciate ai PS/anno: 120.000 (SIMEU)</a:t>
            </a:r>
          </a:p>
          <a:p>
            <a:pPr>
              <a:defRPr/>
            </a:pPr>
            <a:r>
              <a:rPr lang="it-IT" sz="3200" b="1" dirty="0" smtClean="0">
                <a:solidFill>
                  <a:srgbClr val="C00000"/>
                </a:solidFill>
                <a:latin typeface="Candara" pitchFamily="34" charset="0"/>
              </a:rPr>
              <a:t>N</a:t>
            </a:r>
            <a:r>
              <a:rPr lang="it-IT" sz="3200" b="1" dirty="0">
                <a:solidFill>
                  <a:srgbClr val="C00000"/>
                </a:solidFill>
                <a:latin typeface="Candara" pitchFamily="34" charset="0"/>
              </a:rPr>
              <a:t>° ricoveri/anno: </a:t>
            </a:r>
            <a:r>
              <a:rPr lang="it-IT" sz="3200" b="1" dirty="0" smtClean="0">
                <a:solidFill>
                  <a:srgbClr val="C00000"/>
                </a:solidFill>
                <a:latin typeface="Candara" pitchFamily="34" charset="0"/>
              </a:rPr>
              <a:t>7000</a:t>
            </a:r>
          </a:p>
          <a:p>
            <a:pPr>
              <a:defRPr/>
            </a:pPr>
            <a:r>
              <a:rPr lang="it-IT" sz="3200" b="1" dirty="0" smtClean="0">
                <a:solidFill>
                  <a:srgbClr val="C00000"/>
                </a:solidFill>
                <a:latin typeface="Candara" pitchFamily="34" charset="0"/>
              </a:rPr>
              <a:t>N° ricoveri CGU: 1500-2000</a:t>
            </a:r>
            <a:endParaRPr lang="it-IT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83971" name="CasellaDiTesto 2"/>
          <p:cNvSpPr txBox="1">
            <a:spLocks noChangeArrowheads="1"/>
          </p:cNvSpPr>
          <p:nvPr/>
        </p:nvSpPr>
        <p:spPr bwMode="auto">
          <a:xfrm>
            <a:off x="2268538" y="404813"/>
            <a:ext cx="4073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3200" b="1" dirty="0">
                <a:solidFill>
                  <a:srgbClr val="006600"/>
                </a:solidFill>
                <a:latin typeface="Candara" pitchFamily="34" charset="0"/>
              </a:rPr>
              <a:t>DATI EPIDEMIOLOGICI</a:t>
            </a:r>
          </a:p>
        </p:txBody>
      </p:sp>
      <p:sp>
        <p:nvSpPr>
          <p:cNvPr id="83972" name="Rectangle 2"/>
          <p:cNvSpPr>
            <a:spLocks noChangeArrowheads="1"/>
          </p:cNvSpPr>
          <p:nvPr/>
        </p:nvSpPr>
        <p:spPr bwMode="auto">
          <a:xfrm>
            <a:off x="395288" y="2924175"/>
            <a:ext cx="5176097" cy="2118145"/>
          </a:xfrm>
          <a:prstGeom prst="rect">
            <a:avLst/>
          </a:prstGeom>
          <a:solidFill>
            <a:srgbClr val="0000FF">
              <a:alpha val="50195"/>
            </a:srgbClr>
          </a:solidFill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it-IT" sz="2800" b="1">
                <a:solidFill>
                  <a:srgbClr val="FFFF00"/>
                </a:solidFill>
                <a:latin typeface="Verdana" pitchFamily="34" charset="0"/>
              </a:rPr>
              <a:t>70%     </a:t>
            </a:r>
            <a:r>
              <a:rPr lang="it-IT" sz="2800" b="1" u="sng">
                <a:solidFill>
                  <a:srgbClr val="FFFF00"/>
                </a:solidFill>
                <a:latin typeface="Verdana" pitchFamily="34" charset="0"/>
              </a:rPr>
              <a:t>domestiche</a:t>
            </a:r>
          </a:p>
          <a:p>
            <a:pPr defTabSz="762000">
              <a:lnSpc>
                <a:spcPct val="130000"/>
              </a:lnSpc>
            </a:pPr>
            <a:r>
              <a:rPr lang="it-IT" sz="2800" b="1">
                <a:solidFill>
                  <a:srgbClr val="FFFF00"/>
                </a:solidFill>
                <a:latin typeface="Verdana" pitchFamily="34" charset="0"/>
              </a:rPr>
              <a:t>15%     professionali</a:t>
            </a:r>
          </a:p>
          <a:p>
            <a:pPr defTabSz="762000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latin typeface="Verdana" pitchFamily="34" charset="0"/>
              </a:rPr>
              <a:t>10%     incidenti stradali</a:t>
            </a:r>
          </a:p>
          <a:p>
            <a:pPr defTabSz="762000">
              <a:lnSpc>
                <a:spcPct val="120000"/>
              </a:lnSpc>
            </a:pPr>
            <a:r>
              <a:rPr lang="it-IT" sz="2800" b="1">
                <a:solidFill>
                  <a:srgbClr val="FFFF00"/>
                </a:solidFill>
                <a:latin typeface="Verdana" pitchFamily="34" charset="0"/>
              </a:rPr>
              <a:t>   5%    altre situazioni</a:t>
            </a:r>
          </a:p>
        </p:txBody>
      </p:sp>
      <p:sp>
        <p:nvSpPr>
          <p:cNvPr id="83973" name="Rectangle 3"/>
          <p:cNvSpPr>
            <a:spLocks noChangeArrowheads="1"/>
          </p:cNvSpPr>
          <p:nvPr/>
        </p:nvSpPr>
        <p:spPr bwMode="auto">
          <a:xfrm>
            <a:off x="5003800" y="5229225"/>
            <a:ext cx="3643313" cy="1246188"/>
          </a:xfrm>
          <a:prstGeom prst="rect">
            <a:avLst/>
          </a:prstGeom>
          <a:solidFill>
            <a:srgbClr val="0000FF">
              <a:alpha val="49804"/>
            </a:srgbClr>
          </a:solidFill>
          <a:ln>
            <a:noFill/>
          </a:ln>
        </p:spPr>
        <p:txBody>
          <a:bodyPr wrap="none" lIns="92075" tIns="46038" rIns="92075" bIns="46038">
            <a:spAutoFit/>
          </a:bodyPr>
          <a:lstStyle/>
          <a:p>
            <a:pPr defTabSz="762000">
              <a:lnSpc>
                <a:spcPct val="110000"/>
              </a:lnSpc>
            </a:pPr>
            <a:r>
              <a:rPr lang="it-IT" sz="3600" b="1">
                <a:solidFill>
                  <a:srgbClr val="FFFF00"/>
                </a:solidFill>
                <a:latin typeface="Verdana" pitchFamily="34" charset="0"/>
              </a:rPr>
              <a:t>Fiamma  </a:t>
            </a:r>
            <a:r>
              <a:rPr lang="it-IT" sz="3200" b="1">
                <a:solidFill>
                  <a:srgbClr val="FFFF00"/>
                </a:solidFill>
                <a:latin typeface="Verdana" pitchFamily="34" charset="0"/>
              </a:rPr>
              <a:t>70%</a:t>
            </a:r>
            <a:endParaRPr lang="it-IT" sz="3600" b="1">
              <a:solidFill>
                <a:srgbClr val="FFFF00"/>
              </a:solidFill>
              <a:latin typeface="Verdana" pitchFamily="34" charset="0"/>
            </a:endParaRPr>
          </a:p>
          <a:p>
            <a:pPr defTabSz="762000"/>
            <a:r>
              <a:rPr lang="it-IT" sz="3600" b="1">
                <a:solidFill>
                  <a:srgbClr val="FFFF00"/>
                </a:solidFill>
                <a:latin typeface="Verdana" pitchFamily="34" charset="0"/>
              </a:rPr>
              <a:t>liquidi     </a:t>
            </a:r>
            <a:r>
              <a:rPr lang="it-IT" sz="3200" b="1">
                <a:solidFill>
                  <a:srgbClr val="FFFF00"/>
                </a:solidFill>
                <a:latin typeface="Verdana" pitchFamily="34" charset="0"/>
              </a:rPr>
              <a:t>20%</a:t>
            </a:r>
            <a:endParaRPr lang="it-IT" sz="3600" b="1">
              <a:solidFill>
                <a:srgbClr val="FFFF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 smtClean="0"/>
              <a:t>USTIONE: COSA E’?</a:t>
            </a:r>
            <a:endParaRPr lang="it-IT" sz="3600" b="1" dirty="0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it-IT" sz="4000" u="none" dirty="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580063" y="5805488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80728" y="1844824"/>
            <a:ext cx="7134944" cy="321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 defTabSz="762000">
              <a:lnSpc>
                <a:spcPct val="130000"/>
              </a:lnSpc>
            </a:pP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lesione </a:t>
            </a:r>
            <a:r>
              <a:rPr lang="it-IT" sz="3200" b="1" u="sng" dirty="0">
                <a:solidFill>
                  <a:srgbClr val="C00000"/>
                </a:solidFill>
                <a:latin typeface="Verdana" pitchFamily="34" charset="0"/>
              </a:rPr>
              <a:t>traumatica</a:t>
            </a: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 causata dall’azione del calore sui      tessuti  in  seguito a contatto con fiamma,   liquidi  o solidi  surriscaldati</a:t>
            </a:r>
            <a:r>
              <a:rPr lang="it-IT" sz="3200" b="1" dirty="0" smtClean="0">
                <a:solidFill>
                  <a:srgbClr val="C00000"/>
                </a:solidFill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4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1117600" y="6248400"/>
            <a:ext cx="1693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886213" y="446243"/>
            <a:ext cx="7492821" cy="103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it-IT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 TRE FASI </a:t>
            </a:r>
            <a:r>
              <a:rPr lang="it-IT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DEL  DECORSO  DI </a:t>
            </a:r>
          </a:p>
          <a:p>
            <a:pPr algn="ctr" eaLnBrk="0" hangingPunct="0">
              <a:lnSpc>
                <a:spcPct val="70000"/>
              </a:lnSpc>
            </a:pPr>
            <a:r>
              <a:rPr lang="it-IT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  PAZIENTE  USTIONATO 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1461905" y="2070217"/>
            <a:ext cx="27066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it-IT" sz="3200" dirty="0">
                <a:solidFill>
                  <a:srgbClr val="0070C0"/>
                </a:solidFill>
                <a:latin typeface="Myriad Web" pitchFamily="34" charset="0"/>
              </a:rPr>
              <a:t>  periodo </a:t>
            </a:r>
          </a:p>
          <a:p>
            <a:pPr eaLnBrk="0" hangingPunct="0">
              <a:lnSpc>
                <a:spcPct val="80000"/>
              </a:lnSpc>
            </a:pPr>
            <a:r>
              <a:rPr lang="it-IT" sz="3200" dirty="0">
                <a:solidFill>
                  <a:srgbClr val="0070C0"/>
                </a:solidFill>
                <a:latin typeface="Myriad Web" pitchFamily="34" charset="0"/>
              </a:rPr>
              <a:t>di emergenza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4562313" y="2070217"/>
            <a:ext cx="316706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it-IT" sz="3200" dirty="0">
                <a:solidFill>
                  <a:srgbClr val="0070C0"/>
                </a:solidFill>
                <a:latin typeface="Myriad Web" pitchFamily="34" charset="0"/>
              </a:rPr>
              <a:t>  prime 48-72hh </a:t>
            </a:r>
          </a:p>
          <a:p>
            <a:pPr algn="ctr" eaLnBrk="0" hangingPunct="0">
              <a:lnSpc>
                <a:spcPct val="80000"/>
              </a:lnSpc>
            </a:pPr>
            <a:r>
              <a:rPr lang="it-IT" sz="3200" dirty="0">
                <a:solidFill>
                  <a:srgbClr val="0070C0"/>
                </a:solidFill>
                <a:latin typeface="Myriad Web" pitchFamily="34" charset="0"/>
              </a:rPr>
              <a:t>dal trauma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1600200" y="3329263"/>
            <a:ext cx="19065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it-IT" sz="3200" dirty="0">
                <a:solidFill>
                  <a:srgbClr val="006600"/>
                </a:solidFill>
                <a:latin typeface="Myriad Web" pitchFamily="34" charset="0"/>
              </a:rPr>
              <a:t>  periodo </a:t>
            </a:r>
          </a:p>
          <a:p>
            <a:pPr algn="ctr" eaLnBrk="0" hangingPunct="0">
              <a:lnSpc>
                <a:spcPct val="80000"/>
              </a:lnSpc>
            </a:pPr>
            <a:r>
              <a:rPr lang="it-IT" sz="3200" dirty="0">
                <a:solidFill>
                  <a:srgbClr val="006600"/>
                </a:solidFill>
                <a:latin typeface="Myriad Web" pitchFamily="34" charset="0"/>
              </a:rPr>
              <a:t>acuto</a:t>
            </a: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962400" y="3329263"/>
            <a:ext cx="40274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it-IT" sz="3200" dirty="0">
                <a:solidFill>
                  <a:srgbClr val="006600"/>
                </a:solidFill>
                <a:latin typeface="Myriad Web" pitchFamily="34" charset="0"/>
              </a:rPr>
              <a:t>giorni successivi </a:t>
            </a:r>
          </a:p>
          <a:p>
            <a:pPr algn="ctr" eaLnBrk="0" hangingPunct="0">
              <a:lnSpc>
                <a:spcPct val="80000"/>
              </a:lnSpc>
            </a:pPr>
            <a:r>
              <a:rPr lang="it-IT" sz="3200" dirty="0">
                <a:solidFill>
                  <a:srgbClr val="006600"/>
                </a:solidFill>
                <a:latin typeface="Myriad Web" pitchFamily="34" charset="0"/>
              </a:rPr>
              <a:t>fino alla </a:t>
            </a:r>
            <a:r>
              <a:rPr lang="it-IT" sz="3200" dirty="0" smtClean="0">
                <a:solidFill>
                  <a:srgbClr val="006600"/>
                </a:solidFill>
                <a:latin typeface="Myriad Web" pitchFamily="34" charset="0"/>
              </a:rPr>
              <a:t>dimissione</a:t>
            </a:r>
            <a:endParaRPr lang="it-IT" sz="3200" dirty="0">
              <a:solidFill>
                <a:srgbClr val="006600"/>
              </a:solidFill>
              <a:latin typeface="Myriad Web" pitchFamily="34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1428750" y="4562301"/>
            <a:ext cx="23637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it-IT" sz="3200" dirty="0">
                <a:solidFill>
                  <a:srgbClr val="33CC33"/>
                </a:solidFill>
                <a:latin typeface="Myriad Web" pitchFamily="34" charset="0"/>
              </a:rPr>
              <a:t>  periodo </a:t>
            </a:r>
          </a:p>
          <a:p>
            <a:pPr algn="ctr" eaLnBrk="0" hangingPunct="0">
              <a:lnSpc>
                <a:spcPct val="80000"/>
              </a:lnSpc>
            </a:pPr>
            <a:r>
              <a:rPr lang="it-IT" sz="3200" dirty="0">
                <a:solidFill>
                  <a:srgbClr val="33CC33"/>
                </a:solidFill>
                <a:latin typeface="Myriad Web" pitchFamily="34" charset="0"/>
              </a:rPr>
              <a:t>riabilitativo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4894906" y="4562301"/>
            <a:ext cx="26812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it-IT" sz="3200" dirty="0">
                <a:solidFill>
                  <a:srgbClr val="33CC33"/>
                </a:solidFill>
                <a:latin typeface="Myriad Web" pitchFamily="34" charset="0"/>
              </a:rPr>
              <a:t>  mesi </a:t>
            </a:r>
          </a:p>
          <a:p>
            <a:pPr algn="ctr" eaLnBrk="0" hangingPunct="0">
              <a:lnSpc>
                <a:spcPct val="80000"/>
              </a:lnSpc>
            </a:pPr>
            <a:r>
              <a:rPr lang="it-IT" sz="3200" dirty="0">
                <a:solidFill>
                  <a:srgbClr val="33CC33"/>
                </a:solidFill>
                <a:latin typeface="Myriad Web" pitchFamily="34" charset="0"/>
              </a:rPr>
              <a:t>post-ricovero</a:t>
            </a:r>
          </a:p>
        </p:txBody>
      </p:sp>
      <p:sp>
        <p:nvSpPr>
          <p:cNvPr id="168971" name="Rectangle 11"/>
          <p:cNvSpPr>
            <a:spLocks noChangeArrowheads="1"/>
          </p:cNvSpPr>
          <p:nvPr/>
        </p:nvSpPr>
        <p:spPr bwMode="auto">
          <a:xfrm>
            <a:off x="1301749" y="2017036"/>
            <a:ext cx="6575425" cy="1073150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1428750" y="2741613"/>
            <a:ext cx="6354763" cy="91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1311737" y="3273425"/>
            <a:ext cx="6575425" cy="1073150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974" name="Rectangle 14"/>
          <p:cNvSpPr>
            <a:spLocks noChangeArrowheads="1"/>
          </p:cNvSpPr>
          <p:nvPr/>
        </p:nvSpPr>
        <p:spPr bwMode="auto">
          <a:xfrm>
            <a:off x="1301748" y="4509120"/>
            <a:ext cx="6575425" cy="1073150"/>
          </a:xfrm>
          <a:prstGeom prst="rect">
            <a:avLst/>
          </a:prstGeom>
          <a:noFill/>
          <a:ln w="5080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43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861787" y="666690"/>
            <a:ext cx="51310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U.O. CENTRO GRANDI USTIONATI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2296649" y="1644820"/>
            <a:ext cx="426129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Alta Specialità</a:t>
            </a:r>
          </a:p>
          <a:p>
            <a:pPr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 regionale per le ustioni</a:t>
            </a:r>
          </a:p>
          <a:p>
            <a:pPr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 di II livello</a:t>
            </a:r>
          </a:p>
          <a:p>
            <a:pPr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Ospedale sede di trauma center </a:t>
            </a:r>
          </a:p>
          <a:p>
            <a:pPr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Banca Regionale della Cute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285750" y="4286250"/>
            <a:ext cx="857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unico CGU italiano diretto e gestito da DERMATOLOGI</a:t>
            </a: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57188" y="4857750"/>
            <a:ext cx="8034337" cy="4001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ASSISTENZA 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INTENSIVA DERMATOLOGICA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1702528" y="3742677"/>
            <a:ext cx="5778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7030A0"/>
                </a:solidFill>
              </a:rPr>
              <a:t>ustioni in fase acuta e esiti cicatriziali</a:t>
            </a:r>
            <a:endParaRPr lang="it-IT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708363" y="5661248"/>
            <a:ext cx="7437869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ferite e perdite di sostanza post traumatiche e non</a:t>
            </a:r>
          </a:p>
        </p:txBody>
      </p:sp>
    </p:spTree>
    <p:extLst>
      <p:ext uri="{BB962C8B-B14F-4D97-AF65-F5344CB8AC3E}">
        <p14:creationId xmlns:p14="http://schemas.microsoft.com/office/powerpoint/2010/main" val="35866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914400"/>
            <a:ext cx="7531100" cy="1130300"/>
          </a:xfrm>
          <a:solidFill>
            <a:schemeClr val="hlink"/>
          </a:solidFill>
        </p:spPr>
        <p:txBody>
          <a:bodyPr lIns="92075" tIns="46038" rIns="92075" bIns="46038"/>
          <a:lstStyle/>
          <a:p>
            <a:r>
              <a:rPr lang="it-IT" b="1" smtClean="0">
                <a:solidFill>
                  <a:schemeClr val="accent2"/>
                </a:solidFill>
                <a:latin typeface="Verdana" pitchFamily="34" charset="0"/>
              </a:rPr>
              <a:t>CAUSE DELLE USTIONI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895600" y="2819400"/>
            <a:ext cx="3079369" cy="3472362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it-IT" sz="2800" b="1" dirty="0">
                <a:solidFill>
                  <a:schemeClr val="bg1"/>
                </a:solidFill>
                <a:latin typeface="Verdana" pitchFamily="34" charset="0"/>
              </a:rPr>
              <a:t>TERMICHE</a:t>
            </a:r>
          </a:p>
          <a:p>
            <a:pPr defTabSz="762000">
              <a:lnSpc>
                <a:spcPct val="170000"/>
              </a:lnSpc>
            </a:pPr>
            <a:r>
              <a:rPr lang="it-IT" sz="2800" b="1" dirty="0">
                <a:solidFill>
                  <a:schemeClr val="bg1"/>
                </a:solidFill>
                <a:latin typeface="Verdana" pitchFamily="34" charset="0"/>
              </a:rPr>
              <a:t>ELETTRICHE </a:t>
            </a:r>
          </a:p>
          <a:p>
            <a:pPr defTabSz="762000">
              <a:lnSpc>
                <a:spcPct val="150000"/>
              </a:lnSpc>
            </a:pPr>
            <a:r>
              <a:rPr lang="it-IT" sz="2800" b="1" dirty="0">
                <a:solidFill>
                  <a:schemeClr val="bg1"/>
                </a:solidFill>
                <a:latin typeface="Verdana" pitchFamily="34" charset="0"/>
              </a:rPr>
              <a:t>CHIMICHE </a:t>
            </a:r>
            <a:endParaRPr lang="it-IT" sz="2800" b="1" dirty="0" smtClean="0">
              <a:solidFill>
                <a:schemeClr val="bg1"/>
              </a:solidFill>
              <a:latin typeface="Verdana" pitchFamily="34" charset="0"/>
            </a:endParaRPr>
          </a:p>
          <a:p>
            <a:pPr defTabSz="762000">
              <a:lnSpc>
                <a:spcPct val="150000"/>
              </a:lnSpc>
            </a:pPr>
            <a:endParaRPr lang="it-IT" sz="2800" b="1" dirty="0">
              <a:solidFill>
                <a:schemeClr val="bg1"/>
              </a:solidFill>
              <a:latin typeface="Verdana" pitchFamily="34" charset="0"/>
            </a:endParaRPr>
          </a:p>
          <a:p>
            <a:pPr defTabSz="762000">
              <a:lnSpc>
                <a:spcPct val="150000"/>
              </a:lnSpc>
            </a:pPr>
            <a:r>
              <a:rPr lang="it-IT" sz="2000" b="1" i="1" dirty="0" smtClean="0">
                <a:latin typeface="Verdana" pitchFamily="34" charset="0"/>
              </a:rPr>
              <a:t>DA RADIAZIONE</a:t>
            </a:r>
          </a:p>
          <a:p>
            <a:pPr defTabSz="762000">
              <a:lnSpc>
                <a:spcPct val="150000"/>
              </a:lnSpc>
            </a:pPr>
            <a:r>
              <a:rPr lang="it-IT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DA CONGELAMENTO</a:t>
            </a:r>
            <a:endParaRPr lang="it-IT" sz="2000" i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0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533400" y="457200"/>
            <a:ext cx="7727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99"/>
                </a:solidFill>
                <a:latin typeface="Arial" pitchFamily="34" charset="0"/>
              </a:rPr>
              <a:t>FISIOPATOLOGIA DEL DANNO DA USTIONE</a:t>
            </a:r>
          </a:p>
        </p:txBody>
      </p:sp>
      <p:sp>
        <p:nvSpPr>
          <p:cNvPr id="86019" name="Arc 3"/>
          <p:cNvSpPr>
            <a:spLocks/>
          </p:cNvSpPr>
          <p:nvPr/>
        </p:nvSpPr>
        <p:spPr bwMode="auto">
          <a:xfrm>
            <a:off x="3429000" y="2516188"/>
            <a:ext cx="23813" cy="2133600"/>
          </a:xfrm>
          <a:custGeom>
            <a:avLst/>
            <a:gdLst>
              <a:gd name="T0" fmla="*/ 0 w 321"/>
              <a:gd name="T1" fmla="*/ 0 h 21600"/>
              <a:gd name="T2" fmla="*/ 2147483647 w 321"/>
              <a:gd name="T3" fmla="*/ 2147483647 h 21600"/>
              <a:gd name="T4" fmla="*/ 2147483647 w 321"/>
              <a:gd name="T5" fmla="*/ 2147483647 h 21600"/>
              <a:gd name="T6" fmla="*/ 0 60000 65536"/>
              <a:gd name="T7" fmla="*/ 0 60000 65536"/>
              <a:gd name="T8" fmla="*/ 0 60000 65536"/>
              <a:gd name="T9" fmla="*/ 0 w 321"/>
              <a:gd name="T10" fmla="*/ 0 h 21600"/>
              <a:gd name="T11" fmla="*/ 321 w 32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" h="21600" fill="none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21" y="0"/>
                  <a:pt x="221" y="0"/>
                  <a:pt x="320" y="2"/>
                </a:cubicBezTo>
              </a:path>
              <a:path w="321" h="21600" stroke="0" extrusionOk="0">
                <a:moveTo>
                  <a:pt x="0" y="0"/>
                </a:moveTo>
                <a:cubicBezTo>
                  <a:pt x="7" y="0"/>
                  <a:pt x="14" y="-1"/>
                  <a:pt x="21" y="0"/>
                </a:cubicBezTo>
                <a:cubicBezTo>
                  <a:pt x="121" y="0"/>
                  <a:pt x="221" y="0"/>
                  <a:pt x="320" y="2"/>
                </a:cubicBezTo>
                <a:lnTo>
                  <a:pt x="21" y="21600"/>
                </a:ln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1752600" y="1676400"/>
            <a:ext cx="3187700" cy="3340100"/>
          </a:xfrm>
          <a:prstGeom prst="ellipse">
            <a:avLst/>
          </a:prstGeom>
          <a:solidFill>
            <a:srgbClr val="FF9933"/>
          </a:solidFill>
          <a:ln w="127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H="1">
            <a:off x="685800" y="4419600"/>
            <a:ext cx="1905000" cy="1066800"/>
          </a:xfrm>
          <a:prstGeom prst="line">
            <a:avLst/>
          </a:prstGeom>
          <a:noFill/>
          <a:ln w="38100">
            <a:solidFill>
              <a:srgbClr val="FF0033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533400" y="5562600"/>
            <a:ext cx="1647825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99"/>
                </a:solidFill>
                <a:latin typeface="Arial" pitchFamily="34" charset="0"/>
              </a:rPr>
              <a:t>iperemia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5410200" y="1295400"/>
            <a:ext cx="996950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99"/>
                </a:solidFill>
                <a:latin typeface="Arial" pitchFamily="34" charset="0"/>
              </a:rPr>
              <a:t>stasi</a:t>
            </a: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6172200" y="3505200"/>
            <a:ext cx="2439988" cy="9461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99"/>
                </a:solidFill>
                <a:latin typeface="Arial" pitchFamily="34" charset="0"/>
              </a:rPr>
              <a:t>coagulazione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99"/>
                </a:solidFill>
                <a:latin typeface="Arial" pitchFamily="34" charset="0"/>
              </a:rPr>
              <a:t>necrosi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2819400" y="5105400"/>
            <a:ext cx="6126163" cy="1552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permeabilità del microcircolo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in seguito alla liberazione di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sostanze vasoattive e</a:t>
            </a:r>
            <a:r>
              <a:rPr lang="it-IT" sz="2400" smtClean="0">
                <a:solidFill>
                  <a:srgbClr val="3333CC"/>
                </a:solidFill>
                <a:latin typeface="Verdana" pitchFamily="34" charset="0"/>
              </a:rPr>
              <a:t> 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conseguente </a:t>
            </a:r>
            <a:r>
              <a:rPr lang="it-IT" sz="2400" b="1" u="sng" smtClean="0">
                <a:solidFill>
                  <a:srgbClr val="3333CC"/>
                </a:solidFill>
                <a:latin typeface="Verdana" pitchFamily="34" charset="0"/>
              </a:rPr>
              <a:t>edema interstiziale</a:t>
            </a:r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2286000" y="2590800"/>
            <a:ext cx="2044700" cy="1663700"/>
          </a:xfrm>
          <a:prstGeom prst="ellipse">
            <a:avLst/>
          </a:prstGeom>
          <a:solidFill>
            <a:srgbClr val="FF3300"/>
          </a:solidFill>
          <a:ln w="127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2819400" y="2971800"/>
            <a:ext cx="1054100" cy="977900"/>
          </a:xfrm>
          <a:prstGeom prst="ellipse">
            <a:avLst/>
          </a:prstGeom>
          <a:solidFill>
            <a:srgbClr val="990000"/>
          </a:solidFill>
          <a:ln w="127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4038600" y="1447800"/>
            <a:ext cx="1295400" cy="1676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>
            <a:off x="3581400" y="3505200"/>
            <a:ext cx="31242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88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966634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4196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24756" y="368303"/>
            <a:ext cx="3518912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Grave </a:t>
            </a:r>
            <a:r>
              <a:rPr lang="it-IT" sz="2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edema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del capo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e collo poche ore dopo</a:t>
            </a: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ustioni da fiamma</a:t>
            </a:r>
          </a:p>
        </p:txBody>
      </p:sp>
    </p:spTree>
    <p:extLst>
      <p:ext uri="{BB962C8B-B14F-4D97-AF65-F5344CB8AC3E}">
        <p14:creationId xmlns:p14="http://schemas.microsoft.com/office/powerpoint/2010/main" val="34451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sellaDiTesto 1"/>
          <p:cNvSpPr txBox="1">
            <a:spLocks noChangeArrowheads="1"/>
          </p:cNvSpPr>
          <p:nvPr/>
        </p:nvSpPr>
        <p:spPr bwMode="auto">
          <a:xfrm>
            <a:off x="762001" y="1928814"/>
            <a:ext cx="79207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4000" dirty="0">
                <a:solidFill>
                  <a:srgbClr val="FFFF00"/>
                </a:solidFill>
              </a:rPr>
              <a:t>Insufficienza respiratoria acuta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it-IT" sz="400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it-IT" sz="4000" dirty="0">
                <a:solidFill>
                  <a:srgbClr val="FFFF00"/>
                </a:solidFill>
              </a:rPr>
              <a:t>Shock </a:t>
            </a:r>
            <a:r>
              <a:rPr lang="it-IT" sz="4000" dirty="0" err="1">
                <a:solidFill>
                  <a:srgbClr val="FFFF00"/>
                </a:solidFill>
              </a:rPr>
              <a:t>ipovolemico</a:t>
            </a:r>
            <a:endParaRPr lang="it-IT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it-IT" sz="4000" u="none" dirty="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580063" y="5805488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80728" y="1916832"/>
            <a:ext cx="7134944" cy="265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 defTabSz="762000">
              <a:lnSpc>
                <a:spcPct val="130000"/>
              </a:lnSpc>
            </a:pP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la  </a:t>
            </a:r>
            <a:r>
              <a:rPr lang="it-IT" sz="3200" b="1" u="sng" dirty="0">
                <a:solidFill>
                  <a:srgbClr val="C00000"/>
                </a:solidFill>
                <a:latin typeface="Verdana" pitchFamily="34" charset="0"/>
              </a:rPr>
              <a:t>gravità</a:t>
            </a: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, la </a:t>
            </a:r>
            <a:r>
              <a:rPr lang="it-IT" sz="3200" b="1" u="sng" dirty="0">
                <a:solidFill>
                  <a:srgbClr val="C00000"/>
                </a:solidFill>
                <a:latin typeface="Verdana" pitchFamily="34" charset="0"/>
              </a:rPr>
              <a:t>prognosi</a:t>
            </a: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 e il </a:t>
            </a:r>
            <a:r>
              <a:rPr lang="it-IT" sz="3200" b="1" u="sng" dirty="0">
                <a:solidFill>
                  <a:srgbClr val="C00000"/>
                </a:solidFill>
                <a:latin typeface="Verdana" pitchFamily="34" charset="0"/>
              </a:rPr>
              <a:t>relativo trattamento</a:t>
            </a:r>
            <a:r>
              <a:rPr lang="it-IT" sz="3200" b="1" dirty="0">
                <a:solidFill>
                  <a:srgbClr val="C00000"/>
                </a:solidFill>
                <a:latin typeface="Verdana" pitchFamily="34" charset="0"/>
              </a:rPr>
              <a:t> di una ustione sono correlati alla sua </a:t>
            </a:r>
            <a:r>
              <a:rPr lang="it-IT" sz="3200" b="1" u="sng" dirty="0">
                <a:solidFill>
                  <a:srgbClr val="C00000"/>
                </a:solidFill>
                <a:latin typeface="Verdana" pitchFamily="34" charset="0"/>
              </a:rPr>
              <a:t>estensione, sede e profondità</a:t>
            </a:r>
          </a:p>
        </p:txBody>
      </p:sp>
    </p:spTree>
    <p:extLst>
      <p:ext uri="{BB962C8B-B14F-4D97-AF65-F5344CB8AC3E}">
        <p14:creationId xmlns:p14="http://schemas.microsoft.com/office/powerpoint/2010/main" val="2408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 Box 1026"/>
          <p:cNvSpPr txBox="1">
            <a:spLocks noChangeArrowheads="1"/>
          </p:cNvSpPr>
          <p:nvPr/>
        </p:nvSpPr>
        <p:spPr bwMode="auto">
          <a:xfrm>
            <a:off x="1219200" y="2057400"/>
            <a:ext cx="65690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it-IT" sz="2800" b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Nelle ustioni al di sotto del 15% di estensione nell’adulto e 10% nel bambino il coinvolgimento sistemico è minimo </a:t>
            </a:r>
          </a:p>
        </p:txBody>
      </p:sp>
    </p:spTree>
    <p:extLst>
      <p:ext uri="{BB962C8B-B14F-4D97-AF65-F5344CB8AC3E}">
        <p14:creationId xmlns:p14="http://schemas.microsoft.com/office/powerpoint/2010/main" val="1725755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609600" y="908720"/>
            <a:ext cx="78486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160000"/>
              </a:lnSpc>
              <a:defRPr/>
            </a:pPr>
            <a:r>
              <a:rPr lang="it-IT" sz="2800" b="1" dirty="0">
                <a:latin typeface="Verdana" pitchFamily="34" charset="0"/>
              </a:rPr>
              <a:t>NELLE USTIONI PROFONDE DI ESTENSIONE SUPERIORE AL 20% S.C. </a:t>
            </a:r>
            <a:r>
              <a:rPr lang="it-IT" sz="2800" b="1" u="sng" dirty="0">
                <a:latin typeface="Verdana" pitchFamily="34" charset="0"/>
              </a:rPr>
              <a:t>INDIPENDENTEMENTE </a:t>
            </a:r>
            <a:r>
              <a:rPr lang="it-IT" sz="2800" b="1" u="sng" dirty="0">
                <a:solidFill>
                  <a:srgbClr val="FF9900"/>
                </a:solidFill>
                <a:latin typeface="Verdana" pitchFamily="34" charset="0"/>
              </a:rPr>
              <a:t>DALL’AGENTE</a:t>
            </a:r>
            <a:r>
              <a:rPr lang="it-IT" sz="2800" b="1" u="sng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it-IT" sz="2800" b="1" u="sng" dirty="0">
                <a:solidFill>
                  <a:srgbClr val="FF9900"/>
                </a:solidFill>
                <a:latin typeface="Verdana" pitchFamily="34" charset="0"/>
              </a:rPr>
              <a:t>USTIONANTE</a:t>
            </a:r>
            <a:r>
              <a:rPr lang="it-IT" sz="2800" b="1" u="sng" dirty="0">
                <a:latin typeface="Verdana" pitchFamily="34" charset="0"/>
              </a:rPr>
              <a:t> E DALLA </a:t>
            </a:r>
            <a:r>
              <a:rPr lang="it-IT" sz="2800" b="1" u="sng" dirty="0">
                <a:solidFill>
                  <a:srgbClr val="FF9900"/>
                </a:solidFill>
                <a:latin typeface="Verdana" pitchFamily="34" charset="0"/>
              </a:rPr>
              <a:t>SEDE</a:t>
            </a:r>
            <a:r>
              <a:rPr lang="it-IT" sz="2800" b="1" dirty="0">
                <a:latin typeface="Verdana" pitchFamily="34" charset="0"/>
              </a:rPr>
              <a:t> SI POSSONO AVERE RIPERCUSSIONI SISTEMICHE CON EDEMA ANCHE IN SEDI NON USTIONATE </a:t>
            </a:r>
            <a:r>
              <a:rPr lang="it-IT" b="1" dirty="0">
                <a:solidFill>
                  <a:srgbClr val="C00000"/>
                </a:solidFill>
                <a:latin typeface="Verdana" pitchFamily="34" charset="0"/>
              </a:rPr>
              <a:t>(m. da ustione)</a:t>
            </a:r>
          </a:p>
        </p:txBody>
      </p:sp>
    </p:spTree>
    <p:extLst>
      <p:ext uri="{BB962C8B-B14F-4D97-AF65-F5344CB8AC3E}">
        <p14:creationId xmlns:p14="http://schemas.microsoft.com/office/powerpoint/2010/main" val="4289886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2895600" y="2438400"/>
            <a:ext cx="346075" cy="366713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2667000" y="4495800"/>
            <a:ext cx="508000" cy="366713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146927"/>
            <a:ext cx="50704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709131" y="6048959"/>
            <a:ext cx="4953000" cy="4572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defTabSz="7620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defTabSz="7620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defTabSz="7620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defTabSz="7620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r>
              <a:rPr lang="it-IT" sz="2400"/>
              <a:t>Valutazione dell’estensione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1285875" y="2286000"/>
            <a:ext cx="619125" cy="4572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1006496" y="3962400"/>
            <a:ext cx="619125" cy="4572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2219325" y="146927"/>
            <a:ext cx="1438664" cy="461665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ADULTO</a:t>
            </a:r>
          </a:p>
        </p:txBody>
      </p:sp>
      <p:pic>
        <p:nvPicPr>
          <p:cNvPr id="9" name="Picture 8" descr="L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90" y="146927"/>
            <a:ext cx="3924069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82518" y="5413326"/>
            <a:ext cx="2979613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u="none" dirty="0">
                <a:solidFill>
                  <a:schemeClr val="accent5">
                    <a:lumMod val="10000"/>
                  </a:schemeClr>
                </a:solidFill>
              </a:rPr>
              <a:t>Lund e </a:t>
            </a:r>
            <a:r>
              <a:rPr lang="it-IT" sz="2400" b="1" u="none" dirty="0" err="1">
                <a:solidFill>
                  <a:schemeClr val="accent5">
                    <a:lumMod val="10000"/>
                  </a:schemeClr>
                </a:solidFill>
              </a:rPr>
              <a:t>Browder</a:t>
            </a:r>
            <a:endParaRPr lang="it-IT" sz="2400" b="1" u="none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2250" y="6458985"/>
            <a:ext cx="2952750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none" dirty="0">
                <a:solidFill>
                  <a:srgbClr val="C00000"/>
                </a:solidFill>
              </a:rPr>
              <a:t>Regola del 9 di Wallace</a:t>
            </a:r>
          </a:p>
        </p:txBody>
      </p:sp>
    </p:spTree>
    <p:extLst>
      <p:ext uri="{BB962C8B-B14F-4D97-AF65-F5344CB8AC3E}">
        <p14:creationId xmlns:p14="http://schemas.microsoft.com/office/powerpoint/2010/main" val="16358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3432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5410200" y="4419600"/>
            <a:ext cx="35814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C00000"/>
                </a:solidFill>
                <a:latin typeface="Myriad Web" pitchFamily="34" charset="0"/>
              </a:rPr>
              <a:t>Variazioni % della estensione con l’età</a:t>
            </a:r>
          </a:p>
        </p:txBody>
      </p:sp>
    </p:spTree>
    <p:extLst>
      <p:ext uri="{BB962C8B-B14F-4D97-AF65-F5344CB8AC3E}">
        <p14:creationId xmlns:p14="http://schemas.microsoft.com/office/powerpoint/2010/main" val="1241441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95300"/>
            <a:ext cx="7772400" cy="1066800"/>
          </a:xfrm>
          <a:solidFill>
            <a:schemeClr val="hlink"/>
          </a:solidFill>
        </p:spPr>
        <p:txBody>
          <a:bodyPr lIns="92075" tIns="46038" rIns="92075" bIns="46038"/>
          <a:lstStyle/>
          <a:p>
            <a:pPr defTabSz="762000" eaLnBrk="1" hangingPunct="1">
              <a:defRPr/>
            </a:pPr>
            <a:r>
              <a:rPr lang="it-IT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CLASSIFICAZIONE SECONDO LA PROFONDITA’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2667000"/>
            <a:ext cx="4267200" cy="3521075"/>
          </a:xfrm>
          <a:prstGeom prst="rect">
            <a:avLst/>
          </a:prstGeom>
          <a:solidFill>
            <a:srgbClr val="990033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66"/>
                </a:solidFill>
                <a:latin typeface="Arial" pitchFamily="34" charset="0"/>
              </a:rPr>
              <a:t>1° GRADO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FFFF66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66"/>
                </a:solidFill>
                <a:latin typeface="Arial" pitchFamily="34" charset="0"/>
              </a:rPr>
              <a:t>2° GRADO superficiale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FFFF66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FFFF66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66"/>
                </a:solidFill>
                <a:latin typeface="Arial" pitchFamily="34" charset="0"/>
              </a:rPr>
              <a:t>2°GRADO profondo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FFFF66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66"/>
                </a:solidFill>
                <a:latin typeface="Arial" pitchFamily="34" charset="0"/>
              </a:rPr>
              <a:t>3° GRADO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95800" y="2667000"/>
            <a:ext cx="4356100" cy="35210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33CC"/>
                </a:solidFill>
                <a:latin typeface="Arial" pitchFamily="34" charset="0"/>
              </a:rPr>
              <a:t>EPIDERMICHE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0033CC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33CC"/>
                </a:solidFill>
                <a:latin typeface="Arial" pitchFamily="34" charset="0"/>
              </a:rPr>
              <a:t>DERMICHE SUPERFICIALI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0033CC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33CC"/>
                </a:solidFill>
                <a:latin typeface="Arial" pitchFamily="34" charset="0"/>
              </a:rPr>
              <a:t>DERMICHE PROFONDE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800" b="1" smtClean="0">
              <a:solidFill>
                <a:srgbClr val="0033CC"/>
              </a:solidFill>
              <a:latin typeface="Arial" pitchFamily="34" charset="0"/>
            </a:endParaRP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33CC"/>
                </a:solidFill>
                <a:latin typeface="Arial" pitchFamily="34" charset="0"/>
              </a:rPr>
              <a:t>A TUTTO SPESSORE</a:t>
            </a:r>
          </a:p>
        </p:txBody>
      </p:sp>
      <p:sp>
        <p:nvSpPr>
          <p:cNvPr id="185349" name="Line 5"/>
          <p:cNvSpPr>
            <a:spLocks noChangeShapeType="1"/>
          </p:cNvSpPr>
          <p:nvPr/>
        </p:nvSpPr>
        <p:spPr bwMode="auto">
          <a:xfrm>
            <a:off x="152400" y="45720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6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471183" y="1331104"/>
            <a:ext cx="6201634" cy="230832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DERMATOLOGI e CHIRURGHI PLASTICI esperti in</a:t>
            </a:r>
          </a:p>
          <a:p>
            <a:pPr>
              <a:defRPr/>
            </a:pP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WOUND CARE</a:t>
            </a:r>
          </a:p>
          <a:p>
            <a:pPr>
              <a:buFontTx/>
              <a:buChar char="-"/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TRAUMATOLOGIA CUTANEA</a:t>
            </a:r>
          </a:p>
          <a:p>
            <a:pPr>
              <a:buFontTx/>
              <a:buChar char="-"/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TERAPIA INTENSIVA</a:t>
            </a:r>
          </a:p>
          <a:p>
            <a:pPr>
              <a:buFontTx/>
              <a:buChar char="-"/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DERMOCHIRURGIA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1643063" y="428625"/>
            <a:ext cx="56673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COMPETENZE PROFESSIONALI</a:t>
            </a:r>
          </a:p>
          <a:p>
            <a:pPr>
              <a:defRPr/>
            </a:pPr>
            <a:r>
              <a:rPr lang="it-IT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FORMAZIONE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071688" y="3929063"/>
            <a:ext cx="485504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7030A0"/>
                </a:solidFill>
              </a:rPr>
              <a:t>INFERMIERE </a:t>
            </a:r>
            <a:r>
              <a:rPr lang="it-IT" sz="1600" dirty="0">
                <a:solidFill>
                  <a:srgbClr val="7030A0"/>
                </a:solidFill>
              </a:rPr>
              <a:t>(TERAPIA INTENSIVA E WOUND CARE)</a:t>
            </a: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2286000" y="4500563"/>
            <a:ext cx="4572000" cy="224676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C00000"/>
                </a:solidFill>
              </a:rPr>
              <a:t>FISIATRA/FISIOTERAPISTA</a:t>
            </a:r>
            <a:endParaRPr lang="it-IT" sz="20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C00000"/>
                </a:solidFill>
              </a:rPr>
              <a:t>PSICOLOGO</a:t>
            </a:r>
            <a:endParaRPr lang="it-IT" sz="20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C00000"/>
                </a:solidFill>
              </a:rPr>
              <a:t>ASSISTENTE SOCIALE</a:t>
            </a:r>
            <a:endParaRPr lang="it-IT" sz="2000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C00000"/>
                </a:solidFill>
              </a:rPr>
              <a:t>BIOLOGO</a:t>
            </a:r>
          </a:p>
          <a:p>
            <a:pPr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C00000"/>
                </a:solidFill>
              </a:rPr>
              <a:t>BIOTECNOLOGO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ust1°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987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13414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1°</a:t>
            </a:r>
          </a:p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grado</a:t>
            </a:r>
            <a:endParaRPr lang="it-IT" sz="2800">
              <a:latin typeface="Verdana" pitchFamily="34" charset="0"/>
            </a:endParaRPr>
          </a:p>
        </p:txBody>
      </p:sp>
      <p:pic>
        <p:nvPicPr>
          <p:cNvPr id="96260" name="Picture 4" descr="ust2°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b="3696"/>
          <a:stretch>
            <a:fillRect/>
          </a:stretch>
        </p:blipFill>
        <p:spPr bwMode="auto">
          <a:xfrm>
            <a:off x="609600" y="358140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85800" y="5791200"/>
            <a:ext cx="3860800" cy="51911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2800" b="1">
                <a:latin typeface="Verdana" pitchFamily="34" charset="0"/>
              </a:rPr>
              <a:t>2° grado profondo</a:t>
            </a:r>
            <a:endParaRPr lang="it-IT" sz="28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/>
          <a:stretch>
            <a:fillRect/>
          </a:stretch>
        </p:blipFill>
        <p:spPr bwMode="auto">
          <a:xfrm>
            <a:off x="4724400" y="3581400"/>
            <a:ext cx="38195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4800600" y="5715000"/>
            <a:ext cx="1341438" cy="6032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3° </a:t>
            </a:r>
          </a:p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grado</a:t>
            </a:r>
            <a:endParaRPr lang="it-IT" sz="2800">
              <a:latin typeface="Verdana" pitchFamily="34" charset="0"/>
            </a:endParaRPr>
          </a:p>
        </p:txBody>
      </p:sp>
      <p:pic>
        <p:nvPicPr>
          <p:cNvPr id="96264" name="Picture 8" descr="ust2°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" r="1091"/>
          <a:stretch>
            <a:fillRect/>
          </a:stretch>
        </p:blipFill>
        <p:spPr bwMode="auto">
          <a:xfrm>
            <a:off x="4648200" y="609600"/>
            <a:ext cx="3886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239000" y="533400"/>
            <a:ext cx="13414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2° </a:t>
            </a:r>
          </a:p>
          <a:p>
            <a:pPr>
              <a:lnSpc>
                <a:spcPct val="60000"/>
              </a:lnSpc>
            </a:pPr>
            <a:r>
              <a:rPr lang="it-IT" sz="2800" b="1">
                <a:latin typeface="Verdana" pitchFamily="34" charset="0"/>
              </a:rPr>
              <a:t>grado</a:t>
            </a:r>
            <a:endParaRPr lang="it-IT" sz="28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60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189888" y="476672"/>
            <a:ext cx="57006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marL="0" indent="0" algn="ctr">
              <a:lnSpc>
                <a:spcPct val="80000"/>
              </a:lnSpc>
            </a:pPr>
            <a:r>
              <a:rPr lang="it-IT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USTIONI PEDIATRICHE</a:t>
            </a:r>
          </a:p>
          <a:p>
            <a:pPr marL="0" indent="0" algn="ctr">
              <a:lnSpc>
                <a:spcPct val="80000"/>
              </a:lnSpc>
            </a:pPr>
            <a:r>
              <a:rPr lang="it-IT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diversa </a:t>
            </a:r>
            <a:r>
              <a:rPr lang="it-IT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valutazione della gravità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552" y="2615198"/>
            <a:ext cx="3246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parametri da </a:t>
            </a:r>
            <a:r>
              <a:rPr lang="it-IT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considerare</a:t>
            </a:r>
            <a:endParaRPr lang="it-IT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721225" y="2230438"/>
            <a:ext cx="554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r>
              <a:rPr lang="it-IT" sz="2000" i="1">
                <a:solidFill>
                  <a:srgbClr val="CCFF33"/>
                </a:solidFill>
                <a:latin typeface="Myriad Web" pitchFamily="34" charset="0"/>
              </a:rPr>
              <a:t>età</a:t>
            </a:r>
          </a:p>
        </p:txBody>
      </p:sp>
      <p:grpSp>
        <p:nvGrpSpPr>
          <p:cNvPr id="38918" name="Group 6"/>
          <p:cNvGrpSpPr>
            <a:grpSpLocks/>
          </p:cNvGrpSpPr>
          <p:nvPr/>
        </p:nvGrpSpPr>
        <p:grpSpPr bwMode="auto">
          <a:xfrm>
            <a:off x="4643438" y="2941638"/>
            <a:ext cx="3017837" cy="1093787"/>
            <a:chOff x="2925" y="1853"/>
            <a:chExt cx="1901" cy="689"/>
          </a:xfrm>
        </p:grpSpPr>
        <p:sp>
          <p:nvSpPr>
            <p:cNvPr id="38938" name="Text Box 7"/>
            <p:cNvSpPr txBox="1">
              <a:spLocks noChangeArrowheads="1"/>
            </p:cNvSpPr>
            <p:nvPr/>
          </p:nvSpPr>
          <p:spPr bwMode="auto">
            <a:xfrm>
              <a:off x="2963" y="1853"/>
              <a:ext cx="4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r>
                <a:rPr lang="it-IT" sz="2000" i="1">
                  <a:solidFill>
                    <a:srgbClr val="FFFFFF"/>
                  </a:solidFill>
                  <a:latin typeface="Myriad Web" pitchFamily="34" charset="0"/>
                </a:rPr>
                <a:t>sede</a:t>
              </a:r>
            </a:p>
          </p:txBody>
        </p:sp>
        <p:sp>
          <p:nvSpPr>
            <p:cNvPr id="38939" name="Text Box 8"/>
            <p:cNvSpPr txBox="1">
              <a:spLocks noChangeArrowheads="1"/>
            </p:cNvSpPr>
            <p:nvPr/>
          </p:nvSpPr>
          <p:spPr bwMode="auto">
            <a:xfrm>
              <a:off x="2934" y="2122"/>
              <a:ext cx="14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it-IT" sz="2000" i="1">
                  <a:solidFill>
                    <a:srgbClr val="FFFFFF"/>
                  </a:solidFill>
                  <a:latin typeface="Myriad Web" pitchFamily="34" charset="0"/>
                </a:rPr>
                <a:t>agente ustionante</a:t>
              </a:r>
              <a:endParaRPr lang="it-IT" sz="2000" b="0">
                <a:solidFill>
                  <a:srgbClr val="FFFFFF"/>
                </a:solidFill>
                <a:latin typeface="Myriad Web" pitchFamily="34" charset="0"/>
              </a:endParaRPr>
            </a:p>
          </p:txBody>
        </p:sp>
        <p:sp>
          <p:nvSpPr>
            <p:cNvPr id="38940" name="Text Box 9"/>
            <p:cNvSpPr txBox="1">
              <a:spLocks noChangeArrowheads="1"/>
            </p:cNvSpPr>
            <p:nvPr/>
          </p:nvSpPr>
          <p:spPr bwMode="auto">
            <a:xfrm>
              <a:off x="2925" y="2350"/>
              <a:ext cx="19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it-IT" sz="2000" i="1">
                  <a:solidFill>
                    <a:srgbClr val="FFFFFF"/>
                  </a:solidFill>
                  <a:latin typeface="Myriad Web" pitchFamily="34" charset="0"/>
                </a:rPr>
                <a:t>altre lesioni traumatiche</a:t>
              </a:r>
              <a:endParaRPr lang="it-IT" sz="2000" b="0">
                <a:solidFill>
                  <a:srgbClr val="FFFFFF"/>
                </a:solidFill>
                <a:latin typeface="Myriad Web" pitchFamily="34" charset="0"/>
              </a:endParaRPr>
            </a:p>
          </p:txBody>
        </p:sp>
      </p:grpSp>
      <p:grpSp>
        <p:nvGrpSpPr>
          <p:cNvPr id="38919" name="Group 10"/>
          <p:cNvGrpSpPr>
            <a:grpSpLocks/>
          </p:cNvGrpSpPr>
          <p:nvPr/>
        </p:nvGrpSpPr>
        <p:grpSpPr bwMode="auto">
          <a:xfrm>
            <a:off x="4114800" y="2916238"/>
            <a:ext cx="4800600" cy="3200400"/>
            <a:chOff x="2592" y="2160"/>
            <a:chExt cx="3024" cy="2016"/>
          </a:xfrm>
        </p:grpSpPr>
        <p:sp>
          <p:nvSpPr>
            <p:cNvPr id="71691" name="Line 11"/>
            <p:cNvSpPr>
              <a:spLocks noChangeShapeType="1"/>
            </p:cNvSpPr>
            <p:nvPr/>
          </p:nvSpPr>
          <p:spPr bwMode="auto">
            <a:xfrm rot="4391164">
              <a:off x="2969" y="2597"/>
              <a:ext cx="998" cy="125"/>
            </a:xfrm>
            <a:prstGeom prst="line">
              <a:avLst/>
            </a:prstGeom>
            <a:noFill/>
            <a:ln w="38100">
              <a:solidFill>
                <a:srgbClr val="FFF3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692" name="Rectangle 12"/>
            <p:cNvSpPr>
              <a:spLocks noChangeArrowheads="1"/>
            </p:cNvSpPr>
            <p:nvPr/>
          </p:nvSpPr>
          <p:spPr bwMode="auto">
            <a:xfrm>
              <a:off x="2592" y="3216"/>
              <a:ext cx="3024" cy="960"/>
            </a:xfrm>
            <a:prstGeom prst="rect">
              <a:avLst/>
            </a:prstGeom>
            <a:noFill/>
            <a:ln w="38100">
              <a:solidFill>
                <a:srgbClr val="FF9E0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34" name="Text Box 13"/>
            <p:cNvSpPr txBox="1">
              <a:spLocks noChangeArrowheads="1"/>
            </p:cNvSpPr>
            <p:nvPr/>
          </p:nvSpPr>
          <p:spPr bwMode="auto">
            <a:xfrm>
              <a:off x="2736" y="3465"/>
              <a:ext cx="24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r>
                <a:rPr lang="it-IT" sz="2000">
                  <a:solidFill>
                    <a:srgbClr val="FFF301"/>
                  </a:solidFill>
                  <a:latin typeface="Myriad Web" pitchFamily="34" charset="0"/>
                </a:rPr>
                <a:t>Ustione lieve: </a:t>
              </a:r>
              <a:r>
                <a:rPr lang="it-IT" sz="2000">
                  <a:solidFill>
                    <a:srgbClr val="FFF301"/>
                  </a:solidFill>
                  <a:latin typeface="Myriad Web" pitchFamily="34" charset="0"/>
                  <a:sym typeface="Symbol" pitchFamily="18" charset="2"/>
                </a:rPr>
                <a:t></a:t>
              </a:r>
              <a:r>
                <a:rPr lang="it-IT" sz="2000">
                  <a:solidFill>
                    <a:srgbClr val="FFF301"/>
                  </a:solidFill>
                  <a:latin typeface="Myriad Web" pitchFamily="34" charset="0"/>
                </a:rPr>
                <a:t> 5-8-10% sec. età</a:t>
              </a:r>
            </a:p>
          </p:txBody>
        </p:sp>
        <p:sp>
          <p:nvSpPr>
            <p:cNvPr id="38935" name="Text Box 14"/>
            <p:cNvSpPr txBox="1">
              <a:spLocks noChangeArrowheads="1"/>
            </p:cNvSpPr>
            <p:nvPr/>
          </p:nvSpPr>
          <p:spPr bwMode="auto">
            <a:xfrm>
              <a:off x="2592" y="3251"/>
              <a:ext cx="2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r>
                <a:rPr lang="it-IT" sz="2000">
                  <a:solidFill>
                    <a:schemeClr val="accent1"/>
                  </a:solidFill>
                  <a:latin typeface="Myriad Web" pitchFamily="34" charset="0"/>
                </a:rPr>
                <a:t>Gravità dell’u. secondo l’estensione</a:t>
              </a:r>
            </a:p>
          </p:txBody>
        </p:sp>
        <p:sp>
          <p:nvSpPr>
            <p:cNvPr id="38936" name="Text Box 15"/>
            <p:cNvSpPr txBox="1">
              <a:spLocks noChangeArrowheads="1"/>
            </p:cNvSpPr>
            <p:nvPr/>
          </p:nvSpPr>
          <p:spPr bwMode="auto">
            <a:xfrm>
              <a:off x="2736" y="3659"/>
              <a:ext cx="23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r>
                <a:rPr lang="it-IT" sz="2000">
                  <a:solidFill>
                    <a:srgbClr val="FFF301"/>
                  </a:solidFill>
                  <a:latin typeface="Myriad Web" pitchFamily="34" charset="0"/>
                </a:rPr>
                <a:t>Ustione grave:  &gt; 5-8-10 </a:t>
              </a:r>
              <a:r>
                <a:rPr lang="it-IT" sz="2000">
                  <a:solidFill>
                    <a:srgbClr val="FFF301"/>
                  </a:solidFill>
                  <a:latin typeface="Myriad Web" pitchFamily="34" charset="0"/>
                  <a:sym typeface="Wingdings" pitchFamily="2" charset="2"/>
                </a:rPr>
                <a:t> 30%</a:t>
              </a:r>
              <a:endParaRPr lang="it-IT" sz="2000">
                <a:solidFill>
                  <a:srgbClr val="FFF301"/>
                </a:solidFill>
                <a:latin typeface="Myriad Web" pitchFamily="34" charset="0"/>
              </a:endParaRPr>
            </a:p>
          </p:txBody>
        </p:sp>
        <p:sp>
          <p:nvSpPr>
            <p:cNvPr id="38937" name="Text Box 16"/>
            <p:cNvSpPr txBox="1">
              <a:spLocks noChangeArrowheads="1"/>
            </p:cNvSpPr>
            <p:nvPr/>
          </p:nvSpPr>
          <p:spPr bwMode="auto">
            <a:xfrm>
              <a:off x="2736" y="3875"/>
              <a:ext cx="21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r>
                <a:rPr lang="it-IT" sz="2000">
                  <a:solidFill>
                    <a:srgbClr val="FFF301"/>
                  </a:solidFill>
                  <a:latin typeface="Myriad Web" pitchFamily="34" charset="0"/>
                </a:rPr>
                <a:t>Ustione molto grave:  &gt; </a:t>
              </a:r>
              <a:r>
                <a:rPr lang="it-IT" sz="2000">
                  <a:solidFill>
                    <a:srgbClr val="FFF301"/>
                  </a:solidFill>
                  <a:latin typeface="Myriad Web" pitchFamily="34" charset="0"/>
                  <a:sym typeface="Wingdings" pitchFamily="2" charset="2"/>
                </a:rPr>
                <a:t>30%</a:t>
              </a:r>
              <a:endParaRPr lang="it-IT" sz="2000">
                <a:solidFill>
                  <a:srgbClr val="FFF301"/>
                </a:solidFill>
                <a:latin typeface="Myriad Web" pitchFamily="34" charset="0"/>
              </a:endParaRPr>
            </a:p>
          </p:txBody>
        </p:sp>
      </p:grpSp>
      <p:grpSp>
        <p:nvGrpSpPr>
          <p:cNvPr id="38920" name="Group 17"/>
          <p:cNvGrpSpPr>
            <a:grpSpLocks/>
          </p:cNvGrpSpPr>
          <p:nvPr/>
        </p:nvGrpSpPr>
        <p:grpSpPr bwMode="auto">
          <a:xfrm>
            <a:off x="323850" y="2205038"/>
            <a:ext cx="8632825" cy="3579812"/>
            <a:chOff x="192" y="1405"/>
            <a:chExt cx="5438" cy="2255"/>
          </a:xfrm>
        </p:grpSpPr>
        <p:sp>
          <p:nvSpPr>
            <p:cNvPr id="71698" name="Line 18"/>
            <p:cNvSpPr>
              <a:spLocks noChangeShapeType="1"/>
            </p:cNvSpPr>
            <p:nvPr/>
          </p:nvSpPr>
          <p:spPr bwMode="auto">
            <a:xfrm flipV="1">
              <a:off x="3892" y="1536"/>
              <a:ext cx="192" cy="1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699" name="Line 19"/>
            <p:cNvSpPr>
              <a:spLocks noChangeShapeType="1"/>
            </p:cNvSpPr>
            <p:nvPr/>
          </p:nvSpPr>
          <p:spPr bwMode="auto">
            <a:xfrm>
              <a:off x="3892" y="1776"/>
              <a:ext cx="19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00" name="Line 20"/>
            <p:cNvSpPr>
              <a:spLocks noChangeShapeType="1"/>
            </p:cNvSpPr>
            <p:nvPr/>
          </p:nvSpPr>
          <p:spPr bwMode="auto">
            <a:xfrm>
              <a:off x="3892" y="1824"/>
              <a:ext cx="192" cy="14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8924" name="Group 21"/>
            <p:cNvGrpSpPr>
              <a:grpSpLocks/>
            </p:cNvGrpSpPr>
            <p:nvPr/>
          </p:nvGrpSpPr>
          <p:grpSpPr bwMode="auto">
            <a:xfrm>
              <a:off x="192" y="1405"/>
              <a:ext cx="5438" cy="2255"/>
              <a:chOff x="192" y="1405"/>
              <a:chExt cx="5438" cy="2255"/>
            </a:xfrm>
          </p:grpSpPr>
          <p:sp>
            <p:nvSpPr>
              <p:cNvPr id="38925" name="Text Box 22"/>
              <p:cNvSpPr txBox="1">
                <a:spLocks noChangeArrowheads="1"/>
              </p:cNvSpPr>
              <p:nvPr/>
            </p:nvSpPr>
            <p:spPr bwMode="auto">
              <a:xfrm>
                <a:off x="2966" y="1645"/>
                <a:ext cx="9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000" i="1">
                    <a:solidFill>
                      <a:srgbClr val="CCFF33"/>
                    </a:solidFill>
                    <a:latin typeface="Myriad Web" pitchFamily="34" charset="0"/>
                  </a:rPr>
                  <a:t>estensione</a:t>
                </a:r>
              </a:p>
            </p:txBody>
          </p:sp>
          <p:sp>
            <p:nvSpPr>
              <p:cNvPr id="71703" name="Line 23"/>
              <p:cNvSpPr>
                <a:spLocks noChangeShapeType="1"/>
              </p:cNvSpPr>
              <p:nvPr/>
            </p:nvSpPr>
            <p:spPr bwMode="auto">
              <a:xfrm rot="1237200" flipH="1">
                <a:off x="2245" y="1693"/>
                <a:ext cx="576" cy="768"/>
              </a:xfrm>
              <a:prstGeom prst="line">
                <a:avLst/>
              </a:prstGeom>
              <a:noFill/>
              <a:ln w="38100">
                <a:solidFill>
                  <a:srgbClr val="FFF30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927" name="Text Box 24"/>
              <p:cNvSpPr txBox="1">
                <a:spLocks noChangeArrowheads="1"/>
              </p:cNvSpPr>
              <p:nvPr/>
            </p:nvSpPr>
            <p:spPr bwMode="auto">
              <a:xfrm>
                <a:off x="284" y="2345"/>
                <a:ext cx="2451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it-IT" sz="2000" i="1">
                    <a:solidFill>
                      <a:srgbClr val="FF4791"/>
                    </a:solidFill>
                    <a:latin typeface="Myriad Web" pitchFamily="34" charset="0"/>
                  </a:rPr>
                  <a:t>la regione palmare della mano </a:t>
                </a:r>
              </a:p>
              <a:p>
                <a:pPr>
                  <a:lnSpc>
                    <a:spcPct val="80000"/>
                  </a:lnSpc>
                </a:pPr>
                <a:r>
                  <a:rPr lang="it-IT" sz="2000" i="1">
                    <a:solidFill>
                      <a:srgbClr val="FF4791"/>
                    </a:solidFill>
                    <a:latin typeface="Myriad Web" pitchFamily="34" charset="0"/>
                  </a:rPr>
                  <a:t>del paziente = 1% della sua SC</a:t>
                </a:r>
              </a:p>
            </p:txBody>
          </p:sp>
          <p:sp>
            <p:nvSpPr>
              <p:cNvPr id="38928" name="Text Box 25"/>
              <p:cNvSpPr txBox="1">
                <a:spLocks noChangeArrowheads="1"/>
              </p:cNvSpPr>
              <p:nvPr/>
            </p:nvSpPr>
            <p:spPr bwMode="auto">
              <a:xfrm>
                <a:off x="4118" y="1405"/>
                <a:ext cx="151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000">
                    <a:solidFill>
                      <a:srgbClr val="FFFFFF"/>
                    </a:solidFill>
                    <a:latin typeface="Myriad Web" pitchFamily="34" charset="0"/>
                  </a:rPr>
                  <a:t>&gt;   5%  1 – 12 mesi</a:t>
                </a:r>
              </a:p>
            </p:txBody>
          </p:sp>
          <p:sp>
            <p:nvSpPr>
              <p:cNvPr id="38929" name="Text Box 26"/>
              <p:cNvSpPr txBox="1">
                <a:spLocks noChangeArrowheads="1"/>
              </p:cNvSpPr>
              <p:nvPr/>
            </p:nvSpPr>
            <p:spPr bwMode="auto">
              <a:xfrm>
                <a:off x="4084" y="1584"/>
                <a:ext cx="146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400">
                    <a:solidFill>
                      <a:srgbClr val="FFFFFF"/>
                    </a:solidFill>
                    <a:latin typeface="Times New Roman" pitchFamily="18" charset="0"/>
                  </a:rPr>
                  <a:t> &gt;   </a:t>
                </a:r>
                <a:r>
                  <a:rPr lang="it-IT" sz="2000">
                    <a:solidFill>
                      <a:srgbClr val="FFFFFF"/>
                    </a:solidFill>
                    <a:latin typeface="Myriad Web" pitchFamily="34" charset="0"/>
                  </a:rPr>
                  <a:t>8%  1 – 4 anni</a:t>
                </a:r>
              </a:p>
            </p:txBody>
          </p:sp>
          <p:sp>
            <p:nvSpPr>
              <p:cNvPr id="38930" name="Text Box 27"/>
              <p:cNvSpPr txBox="1">
                <a:spLocks noChangeArrowheads="1"/>
              </p:cNvSpPr>
              <p:nvPr/>
            </p:nvSpPr>
            <p:spPr bwMode="auto">
              <a:xfrm>
                <a:off x="4121" y="1811"/>
                <a:ext cx="130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000">
                    <a:solidFill>
                      <a:srgbClr val="FFFFFF"/>
                    </a:solidFill>
                    <a:latin typeface="Myriad Web" pitchFamily="34" charset="0"/>
                  </a:rPr>
                  <a:t>&gt; 10%   &gt; 4 anni</a:t>
                </a:r>
              </a:p>
            </p:txBody>
          </p:sp>
          <p:sp>
            <p:nvSpPr>
              <p:cNvPr id="38931" name="Text Box 28"/>
              <p:cNvSpPr txBox="1">
                <a:spLocks noChangeArrowheads="1"/>
              </p:cNvSpPr>
              <p:nvPr/>
            </p:nvSpPr>
            <p:spPr bwMode="auto">
              <a:xfrm>
                <a:off x="192" y="3194"/>
                <a:ext cx="2053" cy="466"/>
              </a:xfrm>
              <a:prstGeom prst="rect">
                <a:avLst/>
              </a:prstGeom>
              <a:noFill/>
              <a:ln w="38100">
                <a:solidFill>
                  <a:srgbClr val="FFF30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000" i="1">
                    <a:solidFill>
                      <a:srgbClr val="FFFFFF"/>
                    </a:solidFill>
                    <a:latin typeface="Myriad Web" pitchFamily="34" charset="0"/>
                  </a:rPr>
                  <a:t>N.B.: considerare le aree</a:t>
                </a:r>
              </a:p>
              <a:p>
                <a:r>
                  <a:rPr lang="it-IT" sz="2000" i="1">
                    <a:solidFill>
                      <a:srgbClr val="FFFFFF"/>
                    </a:solidFill>
                    <a:latin typeface="Myriad Web" pitchFamily="34" charset="0"/>
                  </a:rPr>
                  <a:t>ustionate di 2° e 3° grado</a:t>
                </a:r>
              </a:p>
            </p:txBody>
          </p:sp>
        </p:grpSp>
      </p:grpSp>
      <p:sp>
        <p:nvSpPr>
          <p:cNvPr id="2" name="Freccia a destra 1"/>
          <p:cNvSpPr/>
          <p:nvPr/>
        </p:nvSpPr>
        <p:spPr bwMode="auto">
          <a:xfrm>
            <a:off x="3785954" y="2636912"/>
            <a:ext cx="557446" cy="20439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smtClean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1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Davide\Desktop\Bologna novembre 2011\Immagine 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74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Davide\Desktop\Bologna novembre 2011\Immagine 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77275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195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Davide\Desktop\Bologna novembre 2011\Copia di TORCHIA FRANCESCO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9213"/>
            <a:ext cx="754538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365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Davide\Desktop\Bologna novembre 2011\CEREDI TOMMASO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83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C:\Users\Davide\Desktop\Bologna novembre 2011\CEREDI TOMMASO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04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Davide\Desktop\Bologna novembre 2011\DSC01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5003800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C:\Users\Davide\Desktop\Bologna novembre 2011\DSC01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3"/>
          <a:stretch>
            <a:fillRect/>
          </a:stretch>
        </p:blipFill>
        <p:spPr bwMode="auto">
          <a:xfrm>
            <a:off x="5024438" y="115888"/>
            <a:ext cx="4119562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89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8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6"/>
          <a:stretch>
            <a:fillRect/>
          </a:stretch>
        </p:blipFill>
        <p:spPr bwMode="auto">
          <a:xfrm>
            <a:off x="3059113" y="0"/>
            <a:ext cx="3352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0"/>
            <a:ext cx="29686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5"/>
            <a:ext cx="27908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00438"/>
            <a:ext cx="26019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71888"/>
            <a:ext cx="3203575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6876256" y="4941168"/>
            <a:ext cx="432048" cy="323776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7812360" y="4883479"/>
            <a:ext cx="432048" cy="323776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85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Davide\Desktop\Bologna novembre 2011\ustione da sigaretta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63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85938" y="428625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ASPETTI STRUTTURALI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85750" y="1643063"/>
            <a:ext cx="8534400" cy="1797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just">
              <a:defRPr/>
            </a:pPr>
            <a:r>
              <a:rPr lang="it-IT" smtClean="0">
                <a:solidFill>
                  <a:srgbClr val="7030A0"/>
                </a:solidFill>
              </a:rPr>
              <a:t>Rischio infettivo: </a:t>
            </a:r>
            <a:r>
              <a:rPr lang="it-IT" sz="1400" smtClean="0">
                <a:solidFill>
                  <a:srgbClr val="7030A0"/>
                </a:solidFill>
              </a:rPr>
              <a:t>(cause endogene ed esogene)</a:t>
            </a:r>
            <a:endParaRPr lang="it-IT" sz="1600" smtClean="0">
              <a:solidFill>
                <a:srgbClr val="7030A0"/>
              </a:solidFill>
            </a:endParaRPr>
          </a:p>
          <a:p>
            <a:pPr algn="just">
              <a:defRPr/>
            </a:pPr>
            <a:endParaRPr lang="it-IT" sz="1600" smtClean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it-IT" smtClean="0">
                <a:solidFill>
                  <a:srgbClr val="7030A0"/>
                </a:solidFill>
              </a:rPr>
              <a:t>		</a:t>
            </a:r>
          </a:p>
          <a:p>
            <a:pPr algn="just">
              <a:defRPr/>
            </a:pPr>
            <a:r>
              <a:rPr lang="it-IT" smtClean="0">
                <a:solidFill>
                  <a:srgbClr val="7030A0"/>
                </a:solidFill>
              </a:rPr>
              <a:t>INFEZIONE E SEPSI ANCORA LA PRIMA CAUSA DI MORTE 	          NELL’USTIONATO GRAVE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57250" y="3500438"/>
            <a:ext cx="7500938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2"/>
                </a:solidFill>
              </a:rPr>
              <a:t>OBIETTIVO: ridurre i rischi legati alla contaminazione   </a:t>
            </a:r>
          </a:p>
          <a:p>
            <a:pPr>
              <a:defRPr/>
            </a:pPr>
            <a:r>
              <a:rPr lang="it-IT" dirty="0">
                <a:solidFill>
                  <a:schemeClr val="tx2"/>
                </a:solidFill>
              </a:rPr>
              <a:t>                     ambientale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00313" y="2071688"/>
            <a:ext cx="6091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Perdita di integrità del rivestimento cutaneo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914400" y="4724400"/>
            <a:ext cx="73152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GB" sz="1400">
                <a:solidFill>
                  <a:schemeClr val="tx2"/>
                </a:solidFill>
                <a:cs typeface="Times New Roman" pitchFamily="18" charset="0"/>
              </a:rPr>
              <a:t>Weber JM, Sheridan RL, Schulz JT, Tompkins RG, Ryan CM</a:t>
            </a:r>
            <a:r>
              <a:rPr lang="it-IT" sz="1500">
                <a:solidFill>
                  <a:schemeClr val="tx2"/>
                </a:solidFill>
              </a:rPr>
              <a:t> </a:t>
            </a:r>
            <a:endParaRPr lang="it-IT" sz="3200">
              <a:solidFill>
                <a:schemeClr val="tx2"/>
              </a:solidFill>
            </a:endParaRPr>
          </a:p>
          <a:p>
            <a:pPr algn="just"/>
            <a:r>
              <a:rPr lang="en-GB" sz="1400">
                <a:solidFill>
                  <a:schemeClr val="tx2"/>
                </a:solidFill>
                <a:cs typeface="Times New Roman" pitchFamily="18" charset="0"/>
              </a:rPr>
              <a:t>Effectiveness of bacteria-controlled nursing units in preventing cross-colonization with resistant bacteria in severely burned children. Infect Control Hosp Epidemiol. 2002 Sep;23(9):549-51. </a:t>
            </a:r>
            <a:endParaRPr lang="it-IT" sz="14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990600" y="5867400"/>
            <a:ext cx="7010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400">
                <a:solidFill>
                  <a:schemeClr val="tx2"/>
                </a:solidFill>
                <a:cs typeface="Times New Roman" pitchFamily="18" charset="0"/>
              </a:rPr>
              <a:t>Thompson JT, Meredith JW, Molnar JA.</a:t>
            </a:r>
          </a:p>
          <a:p>
            <a:pPr algn="just"/>
            <a:r>
              <a:rPr lang="en-GB" sz="1400">
                <a:solidFill>
                  <a:schemeClr val="tx2"/>
                </a:solidFill>
                <a:cs typeface="Times New Roman" pitchFamily="18" charset="0"/>
              </a:rPr>
              <a:t>The effect of burn nursing units on burn wound infections.</a:t>
            </a:r>
            <a:br>
              <a:rPr lang="en-GB" sz="1400">
                <a:solidFill>
                  <a:schemeClr val="tx2"/>
                </a:solidFill>
                <a:cs typeface="Times New Roman" pitchFamily="18" charset="0"/>
              </a:rPr>
            </a:br>
            <a:r>
              <a:rPr lang="en-GB" sz="1400">
                <a:solidFill>
                  <a:schemeClr val="tx2"/>
                </a:solidFill>
                <a:cs typeface="Times New Roman" pitchFamily="18" charset="0"/>
              </a:rPr>
              <a:t>J Burn Care Rehabil. </a:t>
            </a:r>
            <a:r>
              <a:rPr lang="it-IT" sz="1400">
                <a:solidFill>
                  <a:schemeClr val="tx2"/>
                </a:solidFill>
                <a:cs typeface="Times New Roman" pitchFamily="18" charset="0"/>
              </a:rPr>
              <a:t>2002 Jul-Aug;23(4):281-6; discussion 280 </a:t>
            </a:r>
            <a:endParaRPr lang="it-IT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08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L’USTIONATO: LE PRIORITA’ DELLE PRIME 24 ORE</a:t>
            </a:r>
            <a:r>
              <a:rPr lang="it-IT" sz="3600"/>
              <a:t> </a:t>
            </a:r>
            <a:endParaRPr lang="it-IT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62000" y="2438400"/>
            <a:ext cx="78486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u="none"/>
              <a:t> La maggior parte dei pazienti ustionati si presenta per le prime cure in ospedali che non sono dotati di un centro grandi ustionati. Per questo motivo è essenziale che medici ed infermieri siano adeguatamente addestrati nella valutazione e nel trattamento iniziale di questi pazienti.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it-IT" u="none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u="none"/>
              <a:t> Un appropriato trattamento iniziale può fare la differenza tra la morte o sequele invalidanti a lungo termine ed un buon outcome 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it-IT" u="none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it-IT" u="none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553200" y="5867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0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34144"/>
            <a:ext cx="8784976" cy="990600"/>
          </a:xfrm>
        </p:spPr>
        <p:txBody>
          <a:bodyPr/>
          <a:lstStyle/>
          <a:p>
            <a:pPr algn="ctr"/>
            <a:r>
              <a:rPr lang="it-IT" sz="2800" b="1" dirty="0" smtClean="0">
                <a:latin typeface="Arial" pitchFamily="34" charset="0"/>
                <a:cs typeface="Arial" pitchFamily="34" charset="0"/>
              </a:rPr>
              <a:t>IL TRAUMA USTIONE: 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LE PRIORITA’ DELLE PRIME 24 ORE</a:t>
            </a:r>
            <a:r>
              <a:rPr lang="it-IT" sz="3600" dirty="0">
                <a:latin typeface="Arial" pitchFamily="34" charset="0"/>
                <a:cs typeface="Arial" pitchFamily="34" charset="0"/>
              </a:rPr>
              <a:t>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553200" y="5867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841364" y="1844824"/>
            <a:ext cx="528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LUOGO DELL’INCIDENTE  </a:t>
            </a:r>
            <a:r>
              <a:rPr lang="it-IT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(valutazione primaria)</a:t>
            </a:r>
            <a:endParaRPr lang="it-IT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4132292" y="2430180"/>
            <a:ext cx="360040" cy="566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140549" y="3203684"/>
            <a:ext cx="5220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itchFamily="34" charset="0"/>
                <a:cs typeface="Arial" pitchFamily="34" charset="0"/>
              </a:rPr>
              <a:t>PRONTO SOCCORSO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(valutazione secondaria)</a:t>
            </a:r>
            <a:endParaRPr lang="it-IT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0413" y="4725144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itchFamily="34" charset="0"/>
                <a:cs typeface="Arial" pitchFamily="34" charset="0"/>
              </a:rPr>
              <a:t>RICOVERO ORDINARIO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523953" y="4725144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itchFamily="34" charset="0"/>
                <a:cs typeface="Arial" pitchFamily="34" charset="0"/>
              </a:rPr>
              <a:t>CENTRO USTIONI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5680528" y="4725144"/>
            <a:ext cx="3343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Arial" pitchFamily="34" charset="0"/>
                <a:cs typeface="Arial" pitchFamily="34" charset="0"/>
              </a:rPr>
              <a:t>GESTIONE AMBULATORIALE</a:t>
            </a:r>
            <a:endParaRPr lang="it-IT" dirty="0"/>
          </a:p>
        </p:txBody>
      </p:sp>
      <p:sp>
        <p:nvSpPr>
          <p:cNvPr id="15" name="Freccia in giù 14"/>
          <p:cNvSpPr/>
          <p:nvPr/>
        </p:nvSpPr>
        <p:spPr>
          <a:xfrm>
            <a:off x="4132292" y="3852407"/>
            <a:ext cx="360040" cy="566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 rot="2430113">
            <a:off x="2764313" y="3852407"/>
            <a:ext cx="360040" cy="566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 rot="19178237">
            <a:off x="5649019" y="3901421"/>
            <a:ext cx="360040" cy="566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8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1" y="5105401"/>
            <a:ext cx="6166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FFFF00"/>
                </a:solidFill>
              </a:rPr>
              <a:t>QUALE E’ IL PRIMO INTERVENTO?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143000"/>
            <a:ext cx="260491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4800600" y="1981200"/>
            <a:ext cx="457200" cy="381000"/>
          </a:xfrm>
          <a:prstGeom prst="rect">
            <a:avLst/>
          </a:prstGeom>
          <a:solidFill>
            <a:srgbClr val="1111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6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/>
          </p:cNvSpPr>
          <p:nvPr>
            <p:ph type="body" idx="4294967295"/>
          </p:nvPr>
        </p:nvSpPr>
        <p:spPr>
          <a:xfrm>
            <a:off x="611560" y="980728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ARRIVO SULLA  SCENA</a:t>
            </a:r>
          </a:p>
          <a:p>
            <a:pPr marL="0" indent="0" algn="ctr">
              <a:buNone/>
            </a:pPr>
            <a:endParaRPr lang="it-IT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3333CC"/>
              </a:buClr>
              <a:buNone/>
            </a:pP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Assicurarsi che non ci siano pericoli per chi deve prestare i primi soccorsi. Messa in sicurezza del paziente. </a:t>
            </a:r>
          </a:p>
          <a:p>
            <a:pPr marL="0" indent="0">
              <a:buClr>
                <a:srgbClr val="3333CC"/>
              </a:buClr>
              <a:buNone/>
            </a:pP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Attenzione soprattutto ai pericoli nascosti e a quelli meno evidenti: fughe di gas, perdite di olio o benzina, cavi elettrici scoperti, oggetti pericolanti o taglienti. </a:t>
            </a:r>
          </a:p>
        </p:txBody>
      </p:sp>
    </p:spTree>
    <p:extLst>
      <p:ext uri="{BB962C8B-B14F-4D97-AF65-F5344CB8AC3E}">
        <p14:creationId xmlns:p14="http://schemas.microsoft.com/office/powerpoint/2010/main" val="2314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/>
              <a:t>Valutazione e trattamento primario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it-IT" sz="4000" u="none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51520" y="1772816"/>
            <a:ext cx="864096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2400" u="none" dirty="0"/>
              <a:t> </a:t>
            </a:r>
            <a:r>
              <a:rPr lang="it-IT" sz="3200" b="1" u="none" dirty="0" err="1" smtClean="0">
                <a:solidFill>
                  <a:schemeClr val="accent2"/>
                </a:solidFill>
              </a:rPr>
              <a:t>A</a:t>
            </a:r>
            <a:r>
              <a:rPr lang="it-IT" sz="2400" u="none" dirty="0" err="1" smtClean="0"/>
              <a:t>irway</a:t>
            </a:r>
            <a:r>
              <a:rPr lang="it-IT" sz="2400" u="none" dirty="0" smtClean="0"/>
              <a:t> (ricerca danni da fumi caldi, irritanti o CO)</a:t>
            </a:r>
            <a:endParaRPr lang="it-IT" sz="2400" u="none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2400" u="none" dirty="0"/>
              <a:t> </a:t>
            </a:r>
            <a:r>
              <a:rPr lang="it-IT" sz="3200" b="1" u="none" dirty="0" err="1" smtClean="0">
                <a:solidFill>
                  <a:schemeClr val="accent2"/>
                </a:solidFill>
              </a:rPr>
              <a:t>B</a:t>
            </a:r>
            <a:r>
              <a:rPr lang="it-IT" sz="2400" u="none" dirty="0" err="1" smtClean="0"/>
              <a:t>reathing</a:t>
            </a:r>
            <a:r>
              <a:rPr lang="it-IT" sz="2400" u="none" dirty="0" smtClean="0"/>
              <a:t> (valutare necessità di supporto </a:t>
            </a:r>
            <a:r>
              <a:rPr lang="it-IT" sz="2400" u="none" dirty="0" err="1" smtClean="0"/>
              <a:t>ventilatorio</a:t>
            </a:r>
            <a:r>
              <a:rPr lang="it-IT" sz="2400" u="none" dirty="0" smtClean="0"/>
              <a:t> precoce)</a:t>
            </a:r>
            <a:endParaRPr lang="it-IT" sz="2400" u="none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2400" u="none" dirty="0"/>
              <a:t> </a:t>
            </a:r>
            <a:r>
              <a:rPr lang="it-IT" sz="3200" b="1" u="none" dirty="0" err="1" smtClean="0">
                <a:solidFill>
                  <a:schemeClr val="accent2"/>
                </a:solidFill>
              </a:rPr>
              <a:t>C</a:t>
            </a:r>
            <a:r>
              <a:rPr lang="it-IT" sz="2400" u="none" dirty="0" err="1" smtClean="0"/>
              <a:t>irculation</a:t>
            </a:r>
            <a:r>
              <a:rPr lang="it-IT" sz="2400" u="none" dirty="0" smtClean="0"/>
              <a:t> (</a:t>
            </a:r>
            <a:r>
              <a:rPr lang="it-IT" sz="2400" u="none" dirty="0" err="1" smtClean="0"/>
              <a:t>ipoperfusione</a:t>
            </a:r>
            <a:r>
              <a:rPr lang="it-IT" sz="2400" u="none" dirty="0" smtClean="0"/>
              <a:t> e ischemia periferica, valutazione polsi)</a:t>
            </a:r>
            <a:endParaRPr lang="it-IT" sz="2400" u="none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2400" u="none" dirty="0"/>
              <a:t> </a:t>
            </a:r>
            <a:r>
              <a:rPr lang="it-IT" sz="3200" b="1" u="none" dirty="0" err="1" smtClean="0">
                <a:solidFill>
                  <a:schemeClr val="accent2"/>
                </a:solidFill>
              </a:rPr>
              <a:t>D</a:t>
            </a:r>
            <a:r>
              <a:rPr lang="it-IT" sz="2400" u="none" dirty="0" err="1" smtClean="0"/>
              <a:t>isability</a:t>
            </a:r>
            <a:r>
              <a:rPr lang="it-IT" sz="2400" u="none" dirty="0" smtClean="0"/>
              <a:t> (neurologo, oculista, se richiesto)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3200" b="1" u="none" dirty="0" err="1" smtClean="0">
                <a:solidFill>
                  <a:schemeClr val="accent2"/>
                </a:solidFill>
              </a:rPr>
              <a:t>E</a:t>
            </a:r>
            <a:r>
              <a:rPr lang="it-IT" sz="2400" u="none" dirty="0" err="1" smtClean="0"/>
              <a:t>xposure</a:t>
            </a:r>
            <a:endParaRPr lang="it-IT" sz="2400" u="none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it-IT" sz="2400" u="none" dirty="0"/>
              <a:t> </a:t>
            </a:r>
            <a:r>
              <a:rPr lang="it-IT" sz="3200" b="1" u="none" dirty="0" err="1">
                <a:solidFill>
                  <a:schemeClr val="accent2"/>
                </a:solidFill>
              </a:rPr>
              <a:t>F</a:t>
            </a:r>
            <a:r>
              <a:rPr lang="it-IT" sz="2400" u="none" dirty="0" err="1"/>
              <a:t>luid</a:t>
            </a:r>
            <a:r>
              <a:rPr lang="it-IT" sz="2400" u="none" dirty="0"/>
              <a:t> </a:t>
            </a:r>
            <a:r>
              <a:rPr lang="it-IT" sz="2400" u="none" dirty="0" err="1" smtClean="0"/>
              <a:t>resuscitation</a:t>
            </a:r>
            <a:r>
              <a:rPr lang="it-IT" sz="2400" u="none" dirty="0" smtClean="0"/>
              <a:t> (RL: &gt; 14 aa. 500 ml/h; 6-14 aa. 250 ml/h</a:t>
            </a:r>
          </a:p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it-IT" sz="2400" dirty="0"/>
              <a:t> </a:t>
            </a:r>
            <a:r>
              <a:rPr lang="it-IT" sz="2400" dirty="0" smtClean="0"/>
              <a:t>                                     &lt; 5 aa. 125 ml/h    </a:t>
            </a:r>
            <a:endParaRPr lang="it-IT" sz="2400" u="none" dirty="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580063" y="5805488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60501" y="5143502"/>
            <a:ext cx="5905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TUTTI I PAZIENTI CON USTIONI &gt; 10 – 15% S.C.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NECESSITANO 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FLUIDOTERAPIA E RICOVERO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57200" y="1066803"/>
            <a:ext cx="81534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PRIORITA’ INIZIALI NEL TRATTAMENTO </a:t>
            </a:r>
            <a:r>
              <a:rPr lang="it-IT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</a:t>
            </a:r>
            <a:r>
              <a:rPr lang="it-IT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UNA USTIONE GRAVE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it-IT" sz="20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Garantire la pervietà delle vie aeree e una adeguata         ossigenazione (criterio ABC); valutare se è presente danno da inalazione.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Fornire ossigeno umidificato 100% in maschera anche senza segni di danno respiratorio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latin typeface="Arial" pitchFamily="34" charset="0"/>
              </a:rPr>
              <a:t>Calcolare estensione dell’ustione e iniziare idratazione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latin typeface="Arial" pitchFamily="34" charset="0"/>
              </a:rPr>
              <a:t>Lesioni associate</a:t>
            </a:r>
          </a:p>
        </p:txBody>
      </p:sp>
    </p:spTree>
    <p:extLst>
      <p:ext uri="{BB962C8B-B14F-4D97-AF65-F5344CB8AC3E}">
        <p14:creationId xmlns:p14="http://schemas.microsoft.com/office/powerpoint/2010/main" val="5976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511330" y="577990"/>
            <a:ext cx="61927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QUANDO </a:t>
            </a:r>
            <a:r>
              <a:rPr lang="it-IT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INTUBARE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sul luogo dell’incidente?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103891" y="2590800"/>
            <a:ext cx="4761240" cy="280692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Pazienti privi di coscienza</a:t>
            </a:r>
          </a:p>
          <a:p>
            <a:pPr algn="ctr" fontAlgn="base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Distress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respiratorio acuto</a:t>
            </a:r>
          </a:p>
          <a:p>
            <a:pPr algn="ctr" fontAlgn="base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Ustioni  del volto e collo 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07357" y="4984751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219200"/>
            <a:ext cx="413314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3"/>
            <a:ext cx="44958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81743" y="1295402"/>
            <a:ext cx="40190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Intubazione per via 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è preferibile</a:t>
            </a:r>
          </a:p>
        </p:txBody>
      </p:sp>
    </p:spTree>
    <p:extLst>
      <p:ext uri="{BB962C8B-B14F-4D97-AF65-F5344CB8AC3E}">
        <p14:creationId xmlns:p14="http://schemas.microsoft.com/office/powerpoint/2010/main" val="1604052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b="13580"/>
          <a:stretch>
            <a:fillRect/>
          </a:stretch>
        </p:blipFill>
        <p:spPr bwMode="auto">
          <a:xfrm>
            <a:off x="4267200" y="838200"/>
            <a:ext cx="399767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86721" y="641350"/>
            <a:ext cx="3502882" cy="33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Ustione di 2° grado</a:t>
            </a:r>
          </a:p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del volto e collo da</a:t>
            </a:r>
          </a:p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liquidi bollenti e di</a:t>
            </a:r>
          </a:p>
          <a:p>
            <a:pPr algn="ctr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estensione parziale</a:t>
            </a:r>
          </a:p>
        </p:txBody>
      </p:sp>
    </p:spTree>
    <p:extLst>
      <p:ext uri="{BB962C8B-B14F-4D97-AF65-F5344CB8AC3E}">
        <p14:creationId xmlns:p14="http://schemas.microsoft.com/office/powerpoint/2010/main" val="3860930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"/>
          <a:stretch>
            <a:fillRect/>
          </a:stretch>
        </p:blipFill>
        <p:spPr bwMode="auto">
          <a:xfrm>
            <a:off x="430391" y="533400"/>
            <a:ext cx="399908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"/>
          <a:stretch>
            <a:fillRect/>
          </a:stretch>
        </p:blipFill>
        <p:spPr bwMode="auto">
          <a:xfrm>
            <a:off x="4800600" y="533400"/>
            <a:ext cx="3911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743200" y="29718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524000" y="29718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858000" y="32766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096000" y="32766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120693" y="585789"/>
            <a:ext cx="43508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Situazione borderline</a:t>
            </a:r>
          </a:p>
        </p:txBody>
      </p:sp>
    </p:spTree>
    <p:extLst>
      <p:ext uri="{BB962C8B-B14F-4D97-AF65-F5344CB8AC3E}">
        <p14:creationId xmlns:p14="http://schemas.microsoft.com/office/powerpoint/2010/main" val="212760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2816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1054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3716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376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/>
              <a:t>Flussi laminari a pressione positiva</a:t>
            </a: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H="1">
            <a:off x="914400" y="533400"/>
            <a:ext cx="11430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2057400" y="533400"/>
            <a:ext cx="1447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500438" y="3857625"/>
            <a:ext cx="1611312" cy="4000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2000">
                <a:solidFill>
                  <a:srgbClr val="7030A0"/>
                </a:solidFill>
              </a:rPr>
              <a:t>Filtri assoluti</a:t>
            </a: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H="1">
            <a:off x="3276600" y="4267200"/>
            <a:ext cx="9144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191000" y="4267200"/>
            <a:ext cx="18288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929313" y="642938"/>
            <a:ext cx="3027362" cy="46196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>
                <a:solidFill>
                  <a:srgbClr val="7030A0"/>
                </a:solidFill>
              </a:rPr>
              <a:t>Filtri stanze degenza</a:t>
            </a:r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7543800" y="1066800"/>
            <a:ext cx="1524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5410200" y="152400"/>
            <a:ext cx="3159125" cy="3698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1800"/>
              <a:t>Aria climatizzata con ricircolo</a:t>
            </a:r>
          </a:p>
        </p:txBody>
      </p:sp>
    </p:spTree>
    <p:extLst>
      <p:ext uri="{BB962C8B-B14F-4D97-AF65-F5344CB8AC3E}">
        <p14:creationId xmlns:p14="http://schemas.microsoft.com/office/powerpoint/2010/main" val="145131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6"/>
          <a:stretch>
            <a:fillRect/>
          </a:stretch>
        </p:blipFill>
        <p:spPr bwMode="auto">
          <a:xfrm>
            <a:off x="762000" y="1219200"/>
            <a:ext cx="3657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219200"/>
            <a:ext cx="365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964557" y="107951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-83151" y="304802"/>
            <a:ext cx="83535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Intubazione profilattica o attento monitoraggio?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Cosa ci orienta?</a:t>
            </a:r>
          </a:p>
        </p:txBody>
      </p:sp>
    </p:spTree>
    <p:extLst>
      <p:ext uri="{BB962C8B-B14F-4D97-AF65-F5344CB8AC3E}">
        <p14:creationId xmlns:p14="http://schemas.microsoft.com/office/powerpoint/2010/main" val="2608977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Segni di ostruzione delle vie aeree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67544" y="2109354"/>
            <a:ext cx="80010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Ustioni avvenute in spazi chiusi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Stridore, raucedine, tosse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Ustioni a livello del viso, labbra, bocca, faringe, mucosa nasale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Fuliggine nello sputo, naso, bocca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Dispena</a:t>
            </a:r>
            <a:r>
              <a:rPr lang="it-IT" sz="2000" dirty="0">
                <a:solidFill>
                  <a:prstClr val="black"/>
                </a:solidFill>
              </a:rPr>
              <a:t>, ridotto livello di coscienza, confusione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Ipossia, aumentati livelli di carbossiemoglobina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None/>
            </a:pPr>
            <a:endParaRPr lang="it-IT" sz="20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None/>
            </a:pPr>
            <a:endParaRPr lang="it-IT" sz="20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endParaRPr lang="it-IT" sz="2000" dirty="0">
              <a:solidFill>
                <a:prstClr val="black"/>
              </a:solidFill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11560" y="5157192"/>
            <a:ext cx="8064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>
                <a:solidFill>
                  <a:srgbClr val="DD8047"/>
                </a:solidFill>
              </a:rPr>
              <a:t>Se una ostruzione acuta delle vie aeree è sospettata medici esperti dovranno eseguire una intubazione tracheale</a:t>
            </a:r>
          </a:p>
        </p:txBody>
      </p:sp>
    </p:spTree>
    <p:extLst>
      <p:ext uri="{BB962C8B-B14F-4D97-AF65-F5344CB8AC3E}">
        <p14:creationId xmlns:p14="http://schemas.microsoft.com/office/powerpoint/2010/main" val="32029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Alterazione della respirazione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071563" y="2708275"/>
            <a:ext cx="702945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Ustioni profonde circonferenziali al torace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endParaRPr lang="it-IT" sz="24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Contusioni polmonari, edema alveolare e     pneumotorace in caso di lesioni da esplosione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None/>
            </a:pPr>
            <a:endParaRPr lang="it-IT" sz="24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Lesioni da inalazione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None/>
            </a:pP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Parametri EGA del paziente ventilato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62000" y="2708275"/>
            <a:ext cx="7772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pH</a:t>
            </a:r>
            <a:r>
              <a:rPr lang="it-IT" sz="2400" dirty="0">
                <a:solidFill>
                  <a:prstClr val="black"/>
                </a:solidFill>
              </a:rPr>
              <a:t> di 7,25-7,45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endParaRPr lang="it-IT" sz="24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PaO</a:t>
            </a:r>
            <a:r>
              <a:rPr lang="it-IT" sz="2400" b="1" baseline="-12000" dirty="0">
                <a:solidFill>
                  <a:prstClr val="black"/>
                </a:solidFill>
              </a:rPr>
              <a:t>2</a:t>
            </a:r>
            <a:r>
              <a:rPr lang="it-IT" sz="2400" baseline="-12000" dirty="0">
                <a:solidFill>
                  <a:prstClr val="black"/>
                </a:solidFill>
              </a:rPr>
              <a:t> </a:t>
            </a:r>
            <a:r>
              <a:rPr lang="it-IT" sz="2400" dirty="0">
                <a:solidFill>
                  <a:prstClr val="black"/>
                </a:solidFill>
              </a:rPr>
              <a:t>55-80 </a:t>
            </a:r>
            <a:r>
              <a:rPr lang="it-IT" sz="2400" dirty="0" err="1">
                <a:solidFill>
                  <a:prstClr val="black"/>
                </a:solidFill>
              </a:rPr>
              <a:t>mmHg</a:t>
            </a:r>
            <a:r>
              <a:rPr lang="it-IT" sz="2400" dirty="0">
                <a:solidFill>
                  <a:prstClr val="black"/>
                </a:solidFill>
              </a:rPr>
              <a:t> o una SatO</a:t>
            </a:r>
            <a:r>
              <a:rPr lang="it-IT" sz="2400" baseline="-12000" dirty="0">
                <a:solidFill>
                  <a:prstClr val="black"/>
                </a:solidFill>
              </a:rPr>
              <a:t>2 </a:t>
            </a:r>
            <a:r>
              <a:rPr lang="it-IT" sz="2400" dirty="0">
                <a:solidFill>
                  <a:prstClr val="black"/>
                </a:solidFill>
              </a:rPr>
              <a:t>di 88-95%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endParaRPr lang="it-IT" sz="24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PaCO</a:t>
            </a:r>
            <a:r>
              <a:rPr lang="it-IT" sz="2400" b="1" baseline="-12000" dirty="0">
                <a:solidFill>
                  <a:prstClr val="black"/>
                </a:solidFill>
              </a:rPr>
              <a:t>2</a:t>
            </a:r>
            <a:r>
              <a:rPr lang="it-IT" sz="2400" baseline="-12000" dirty="0">
                <a:solidFill>
                  <a:prstClr val="black"/>
                </a:solidFill>
              </a:rPr>
              <a:t> </a:t>
            </a:r>
            <a:r>
              <a:rPr lang="it-IT" sz="2400" dirty="0">
                <a:solidFill>
                  <a:prstClr val="black"/>
                </a:solidFill>
              </a:rPr>
              <a:t>di 35-55 </a:t>
            </a:r>
            <a:r>
              <a:rPr lang="it-IT" sz="2400" dirty="0" err="1">
                <a:solidFill>
                  <a:prstClr val="black"/>
                </a:solidFill>
              </a:rPr>
              <a:t>mmHg</a:t>
            </a:r>
            <a:r>
              <a:rPr lang="it-IT" sz="2400" dirty="0">
                <a:solidFill>
                  <a:prstClr val="black"/>
                </a:solidFill>
              </a:rPr>
              <a:t> (una ipercapnia permissiva può essere accettata per un </a:t>
            </a:r>
            <a:r>
              <a:rPr lang="it-IT" sz="2400" dirty="0" err="1">
                <a:solidFill>
                  <a:prstClr val="black"/>
                </a:solidFill>
              </a:rPr>
              <a:t>pH</a:t>
            </a:r>
            <a:r>
              <a:rPr lang="it-IT" sz="2400" dirty="0">
                <a:solidFill>
                  <a:prstClr val="black"/>
                </a:solidFill>
              </a:rPr>
              <a:t>&gt;7,24)</a:t>
            </a:r>
            <a:endParaRPr lang="it-IT" sz="2400" baseline="-1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Ventilazione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823913" y="2057400"/>
            <a:ext cx="7924800" cy="36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Tidal</a:t>
            </a:r>
            <a:r>
              <a:rPr lang="it-IT" dirty="0">
                <a:solidFill>
                  <a:prstClr val="black"/>
                </a:solidFill>
              </a:rPr>
              <a:t> volume iniziale di 6 ml/kg del </a:t>
            </a:r>
            <a:r>
              <a:rPr lang="it-IT" dirty="0" smtClean="0">
                <a:solidFill>
                  <a:prstClr val="black"/>
                </a:solidFill>
              </a:rPr>
              <a:t>PBW per </a:t>
            </a:r>
            <a:r>
              <a:rPr lang="it-IT" dirty="0">
                <a:solidFill>
                  <a:prstClr val="black"/>
                </a:solidFill>
              </a:rPr>
              <a:t>ottenere una pressione di plateau ≤ 30 cm H</a:t>
            </a:r>
            <a:r>
              <a:rPr lang="it-IT" b="1" baseline="-12000" dirty="0">
                <a:solidFill>
                  <a:prstClr val="black"/>
                </a:solidFill>
              </a:rPr>
              <a:t>2</a:t>
            </a:r>
            <a:r>
              <a:rPr lang="it-IT" dirty="0">
                <a:solidFill>
                  <a:prstClr val="black"/>
                </a:solidFill>
              </a:rPr>
              <a:t>O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Tidal</a:t>
            </a:r>
            <a:r>
              <a:rPr lang="it-IT" dirty="0">
                <a:solidFill>
                  <a:prstClr val="black"/>
                </a:solidFill>
              </a:rPr>
              <a:t> volume di 8-10 ml/kg del </a:t>
            </a:r>
            <a:r>
              <a:rPr lang="it-IT" dirty="0" smtClean="0">
                <a:solidFill>
                  <a:prstClr val="black"/>
                </a:solidFill>
              </a:rPr>
              <a:t>PBW possono </a:t>
            </a:r>
            <a:r>
              <a:rPr lang="it-IT" dirty="0">
                <a:solidFill>
                  <a:prstClr val="black"/>
                </a:solidFill>
              </a:rPr>
              <a:t>essere utilizzati per migliorare la PaO2 o la PaCO2 se l’uso di strategie di ventilazione protettiva si sono rivelate inefficaci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Con condizioni cliniche associate a ridotta </a:t>
            </a:r>
            <a:r>
              <a:rPr lang="it-IT" dirty="0" err="1">
                <a:solidFill>
                  <a:prstClr val="black"/>
                </a:solidFill>
              </a:rPr>
              <a:t>compliance</a:t>
            </a:r>
            <a:r>
              <a:rPr lang="it-IT" dirty="0">
                <a:solidFill>
                  <a:prstClr val="black"/>
                </a:solidFill>
              </a:rPr>
              <a:t> della parete toracica una pressione di plateau &gt;35 cm H</a:t>
            </a:r>
            <a:r>
              <a:rPr lang="it-IT" b="1" baseline="-12000" dirty="0">
                <a:solidFill>
                  <a:prstClr val="black"/>
                </a:solidFill>
              </a:rPr>
              <a:t>2</a:t>
            </a:r>
            <a:r>
              <a:rPr lang="it-IT" dirty="0">
                <a:solidFill>
                  <a:prstClr val="black"/>
                </a:solidFill>
              </a:rPr>
              <a:t>0 può essere accettata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PEEP adeguata per ottenere una buona ossigenazione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Dare O</a:t>
            </a:r>
            <a:r>
              <a:rPr lang="it-IT" baseline="-12000" dirty="0">
                <a:solidFill>
                  <a:prstClr val="black"/>
                </a:solidFill>
              </a:rPr>
              <a:t>2</a:t>
            </a:r>
            <a:r>
              <a:rPr lang="it-IT" dirty="0">
                <a:solidFill>
                  <a:prstClr val="black"/>
                </a:solidFill>
              </a:rPr>
              <a:t> al 100% fino a che un’intossicazione da CO non è stata esclusa</a:t>
            </a:r>
          </a:p>
        </p:txBody>
      </p:sp>
    </p:spTree>
    <p:extLst>
      <p:ext uri="{BB962C8B-B14F-4D97-AF65-F5344CB8AC3E}">
        <p14:creationId xmlns:p14="http://schemas.microsoft.com/office/powerpoint/2010/main" val="26691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it-IT" sz="2800" b="1"/>
              <a:t>Ventilazione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611188" y="2205038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756171" y="2433285"/>
            <a:ext cx="7488237" cy="224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In caso di ustioni circonferenziali al torace che determinano ostacolo meccanico alla ventilazione è necessario eseguire una </a:t>
            </a:r>
            <a:r>
              <a:rPr lang="it-IT" sz="2400" dirty="0" err="1" smtClean="0">
                <a:solidFill>
                  <a:prstClr val="black"/>
                </a:solidFill>
              </a:rPr>
              <a:t>escarotomia</a:t>
            </a:r>
            <a:r>
              <a:rPr lang="it-IT" sz="2400" dirty="0" smtClean="0">
                <a:solidFill>
                  <a:prstClr val="black"/>
                </a:solidFill>
              </a:rPr>
              <a:t> chirurgica o enzimatica (in particolare alle mani ma entro le 24-48 ore)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it-IT" sz="2800" b="1"/>
              <a:t>L’USTIONATO: LE PRIORITA’ DELLE PRIME 24 ORE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84213" y="2414588"/>
            <a:ext cx="7993062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err="1">
                <a:solidFill>
                  <a:srgbClr val="C00000"/>
                </a:solidFill>
              </a:rPr>
              <a:t>Circulation</a:t>
            </a:r>
            <a:endParaRPr lang="it-IT" sz="32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sz="2400" dirty="0">
                <a:solidFill>
                  <a:prstClr val="black"/>
                </a:solidFill>
              </a:rPr>
              <a:t>Se un paziente ustionato è ipoteso al momento dell’ingresso in ospedale è necessario escludere altre cause che possono essere responsabili dell’ipotensione stessa ( shock cardiogeno, neurogeno, perdite occulte di sangue in torace, addome, bacino)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Ustioni circonferenziali agli arti e al collo possono peggiorare la perfusione periferica per cui può essere necessario eseguire un’</a:t>
            </a:r>
            <a:r>
              <a:rPr lang="it-IT" sz="2400" dirty="0" err="1">
                <a:solidFill>
                  <a:prstClr val="black"/>
                </a:solidFill>
              </a:rPr>
              <a:t>escarotomia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endParaRPr lang="it-IT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827088" y="2276475"/>
            <a:ext cx="7777162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dirty="0" err="1">
                <a:solidFill>
                  <a:srgbClr val="C00000"/>
                </a:solidFill>
              </a:rPr>
              <a:t>Disability</a:t>
            </a:r>
            <a:endParaRPr lang="it-IT" sz="2800" b="1" dirty="0">
              <a:solidFill>
                <a:srgbClr val="C00000"/>
              </a:solidFill>
            </a:endParaRPr>
          </a:p>
          <a:p>
            <a:pPr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Tutti i pazienti devono essere valutate tramite Glasgow Coma Score </a:t>
            </a:r>
          </a:p>
          <a:p>
            <a:pPr>
              <a:spcBef>
                <a:spcPct val="50000"/>
              </a:spcBef>
            </a:pPr>
            <a:endParaRPr lang="it-IT" sz="2400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2800" b="1" dirty="0" err="1">
                <a:solidFill>
                  <a:srgbClr val="C00000"/>
                </a:solidFill>
              </a:rPr>
              <a:t>Exposure</a:t>
            </a:r>
            <a:endParaRPr lang="it-IT" sz="28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E’ necessario ispezionare totalmente la superficie corporea ma ricordiamo che questi pazienti diventano rapidamente ipotermici e ciò può determinare </a:t>
            </a:r>
            <a:r>
              <a:rPr lang="it-IT" sz="2400" dirty="0" err="1">
                <a:solidFill>
                  <a:prstClr val="black"/>
                </a:solidFill>
              </a:rPr>
              <a:t>ipoperfusione</a:t>
            </a:r>
            <a:r>
              <a:rPr lang="it-IT" sz="2400" dirty="0">
                <a:solidFill>
                  <a:prstClr val="black"/>
                </a:solidFill>
              </a:rPr>
              <a:t> con conseguente approfondimento delle ustioni</a:t>
            </a:r>
          </a:p>
        </p:txBody>
      </p:sp>
      <p:sp>
        <p:nvSpPr>
          <p:cNvPr id="65542" name="Text Box 6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it-IT" sz="2800" b="1"/>
              <a:t>L’USTIONATO: LE PRIORITA’ DELLE PRIME 24 ORE</a:t>
            </a:r>
          </a:p>
        </p:txBody>
      </p:sp>
    </p:spTree>
    <p:extLst>
      <p:ext uri="{BB962C8B-B14F-4D97-AF65-F5344CB8AC3E}">
        <p14:creationId xmlns:p14="http://schemas.microsoft.com/office/powerpoint/2010/main" val="7552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Fluid resuscitation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51520" y="2060575"/>
            <a:ext cx="8568951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</a:rPr>
              <a:t>ABA </a:t>
            </a:r>
            <a:r>
              <a:rPr lang="it-IT" sz="2400" b="1" dirty="0" err="1">
                <a:solidFill>
                  <a:srgbClr val="C00000"/>
                </a:solidFill>
              </a:rPr>
              <a:t>Practice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Guidelines</a:t>
            </a:r>
            <a:r>
              <a:rPr lang="it-IT" sz="2400" b="1" dirty="0">
                <a:solidFill>
                  <a:srgbClr val="C00000"/>
                </a:solidFill>
              </a:rPr>
              <a:t> 2008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Adulti e bambini con ustioni superiori al 20% TBSA dovrebbero essere sottoposti a </a:t>
            </a:r>
            <a:r>
              <a:rPr lang="it-IT" sz="2000" dirty="0" err="1">
                <a:solidFill>
                  <a:prstClr val="black"/>
                </a:solidFill>
              </a:rPr>
              <a:t>fluid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resuscitation</a:t>
            </a:r>
            <a:r>
              <a:rPr lang="it-IT" sz="2000" dirty="0">
                <a:solidFill>
                  <a:prstClr val="black"/>
                </a:solidFill>
              </a:rPr>
              <a:t> basandosi sulle dimensioni corporee e sulla superficie ustionata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Le comuni formule utilizzate per intraprendere la </a:t>
            </a:r>
            <a:r>
              <a:rPr lang="it-IT" sz="2000" dirty="0" err="1">
                <a:solidFill>
                  <a:prstClr val="black"/>
                </a:solidFill>
              </a:rPr>
              <a:t>fluid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resuscitation</a:t>
            </a:r>
            <a:r>
              <a:rPr lang="it-IT" sz="2000" dirty="0">
                <a:solidFill>
                  <a:prstClr val="black"/>
                </a:solidFill>
              </a:rPr>
              <a:t> stimano un </a:t>
            </a:r>
            <a:r>
              <a:rPr lang="it-IT" sz="2000" dirty="0" smtClean="0">
                <a:solidFill>
                  <a:prstClr val="black"/>
                </a:solidFill>
              </a:rPr>
              <a:t>fabbisogno </a:t>
            </a:r>
            <a:r>
              <a:rPr lang="it-IT" sz="2000" dirty="0">
                <a:solidFill>
                  <a:prstClr val="black"/>
                </a:solidFill>
              </a:rPr>
              <a:t>di cristalloidi da 2 a 4 ml/ kg/ % ustione durante le prime 24 </a:t>
            </a:r>
            <a:r>
              <a:rPr lang="it-IT" sz="2000" dirty="0" smtClean="0">
                <a:solidFill>
                  <a:prstClr val="black"/>
                </a:solidFill>
              </a:rPr>
              <a:t>ore (ABLS 2010 formula è 2 ml/kg/%TBSA che è la </a:t>
            </a:r>
            <a:r>
              <a:rPr lang="it-IT" sz="2000" dirty="0" err="1" smtClean="0">
                <a:solidFill>
                  <a:prstClr val="black"/>
                </a:solidFill>
              </a:rPr>
              <a:t>Brooke</a:t>
            </a:r>
            <a:r>
              <a:rPr lang="it-IT" sz="2000" dirty="0" smtClean="0">
                <a:solidFill>
                  <a:prstClr val="black"/>
                </a:solidFill>
              </a:rPr>
              <a:t> modificata)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 sz="2000" dirty="0" smtClean="0">
                <a:solidFill>
                  <a:prstClr val="black"/>
                </a:solidFill>
              </a:rPr>
              <a:t> </a:t>
            </a:r>
            <a:r>
              <a:rPr lang="it-IT" sz="2000" dirty="0">
                <a:solidFill>
                  <a:prstClr val="black"/>
                </a:solidFill>
              </a:rPr>
              <a:t>Indipendentemente dal tipo di soluzione scelta o dalle necessità stimate, l’obiettivo da raggiungere è quello di mantenere una diuresi di 0.5-1.0 ml/kg/h negli adulti e 1.0-1.5 ml/kg/h nei bambini</a:t>
            </a:r>
          </a:p>
        </p:txBody>
      </p:sp>
    </p:spTree>
    <p:extLst>
      <p:ext uri="{BB962C8B-B14F-4D97-AF65-F5344CB8AC3E}">
        <p14:creationId xmlns:p14="http://schemas.microsoft.com/office/powerpoint/2010/main" val="16579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it-IT" sz="2800" b="1"/>
              <a:t>Fluid resuscitation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95536" y="2204864"/>
            <a:ext cx="82804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</a:rPr>
              <a:t>ABA </a:t>
            </a:r>
            <a:r>
              <a:rPr lang="it-IT" sz="2800" b="1" dirty="0" err="1">
                <a:solidFill>
                  <a:srgbClr val="C00000"/>
                </a:solidFill>
              </a:rPr>
              <a:t>Practice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solidFill>
                  <a:srgbClr val="C00000"/>
                </a:solidFill>
              </a:rPr>
              <a:t>Guidelines</a:t>
            </a:r>
            <a:r>
              <a:rPr lang="it-IT" sz="2800" b="1" dirty="0">
                <a:solidFill>
                  <a:srgbClr val="C00000"/>
                </a:solidFill>
              </a:rPr>
              <a:t> 2008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Liquidi di mantenimento dovrebbero essere somministrati ai bambini in aggiunta a quelli calcolati in base alla superficie corporea ustionata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400" dirty="0">
                <a:solidFill>
                  <a:prstClr val="black"/>
                </a:solidFill>
              </a:rPr>
              <a:t> Una maggior richiesta di liquidi può essere preventivata in pazienti con ustioni a tutto spessore, </a:t>
            </a:r>
            <a:r>
              <a:rPr lang="it-IT" sz="2400" dirty="0" smtClean="0">
                <a:solidFill>
                  <a:prstClr val="black"/>
                </a:solidFill>
              </a:rPr>
              <a:t>lesioni con associato danno </a:t>
            </a:r>
            <a:r>
              <a:rPr lang="it-IT" sz="2400" dirty="0">
                <a:solidFill>
                  <a:prstClr val="black"/>
                </a:solidFill>
              </a:rPr>
              <a:t>da inalazione, </a:t>
            </a:r>
            <a:r>
              <a:rPr lang="it-IT" sz="2400" u="sng" dirty="0" smtClean="0">
                <a:solidFill>
                  <a:prstClr val="black"/>
                </a:solidFill>
              </a:rPr>
              <a:t>ustioni elettriche (alcalinizzare)</a:t>
            </a:r>
            <a:r>
              <a:rPr lang="it-IT" sz="2400" dirty="0" smtClean="0">
                <a:solidFill>
                  <a:prstClr val="black"/>
                </a:solidFill>
              </a:rPr>
              <a:t>, traumi associati e ritardo </a:t>
            </a:r>
            <a:r>
              <a:rPr lang="it-IT" sz="2400" dirty="0" err="1" smtClean="0">
                <a:solidFill>
                  <a:prstClr val="black"/>
                </a:solidFill>
              </a:rPr>
              <a:t>infusionale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90600" y="914400"/>
            <a:ext cx="7115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ASPETTI GEOGRAFICI E LOGISTICI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2895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038600" y="1905000"/>
            <a:ext cx="4503738" cy="3970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7030A0"/>
                </a:solidFill>
              </a:rPr>
              <a:t>Elisoccorso</a:t>
            </a:r>
          </a:p>
          <a:p>
            <a:pPr>
              <a:defRPr/>
            </a:pPr>
            <a:endParaRPr lang="it-IT" sz="28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it-IT" sz="2800" dirty="0">
                <a:solidFill>
                  <a:srgbClr val="7030A0"/>
                </a:solidFill>
              </a:rPr>
              <a:t>Accesso diretto ambulanze</a:t>
            </a:r>
          </a:p>
          <a:p>
            <a:pPr>
              <a:defRPr/>
            </a:pPr>
            <a:endParaRPr lang="it-IT" sz="28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it-IT" sz="2800" dirty="0">
                <a:solidFill>
                  <a:srgbClr val="7030A0"/>
                </a:solidFill>
              </a:rPr>
              <a:t>Ascensori diretti e idonei</a:t>
            </a:r>
          </a:p>
          <a:p>
            <a:pPr>
              <a:defRPr/>
            </a:pPr>
            <a:endParaRPr lang="it-IT" sz="28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it-IT" sz="2800" dirty="0">
                <a:solidFill>
                  <a:srgbClr val="7030A0"/>
                </a:solidFill>
              </a:rPr>
              <a:t>Posizione rispetto al DEA</a:t>
            </a:r>
          </a:p>
          <a:p>
            <a:pPr>
              <a:defRPr/>
            </a:pPr>
            <a:endParaRPr lang="it-IT" sz="28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it-IT" sz="2800" dirty="0">
                <a:solidFill>
                  <a:srgbClr val="7030A0"/>
                </a:solidFill>
              </a:rPr>
              <a:t>Banca della cute</a:t>
            </a:r>
          </a:p>
        </p:txBody>
      </p:sp>
    </p:spTree>
    <p:extLst>
      <p:ext uri="{BB962C8B-B14F-4D97-AF65-F5344CB8AC3E}">
        <p14:creationId xmlns:p14="http://schemas.microsoft.com/office/powerpoint/2010/main" val="1565581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it-IT" sz="2800" b="1"/>
              <a:t>Fluid resuscitation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84213" y="2205038"/>
            <a:ext cx="799147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</a:rPr>
              <a:t>Formula di </a:t>
            </a:r>
            <a:r>
              <a:rPr lang="it-IT" sz="2400" b="1" dirty="0" err="1">
                <a:solidFill>
                  <a:srgbClr val="C00000"/>
                </a:solidFill>
              </a:rPr>
              <a:t>Parkland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it-IT" sz="20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Ringer</a:t>
            </a:r>
            <a:r>
              <a:rPr lang="it-IT" sz="2000" dirty="0">
                <a:solidFill>
                  <a:prstClr val="black"/>
                </a:solidFill>
              </a:rPr>
              <a:t> Lattato </a:t>
            </a:r>
            <a:r>
              <a:rPr lang="it-IT" sz="2000" dirty="0" smtClean="0">
                <a:solidFill>
                  <a:prstClr val="black"/>
                </a:solidFill>
              </a:rPr>
              <a:t>4ml </a:t>
            </a:r>
            <a:r>
              <a:rPr lang="it-IT" sz="2000" dirty="0">
                <a:solidFill>
                  <a:prstClr val="black"/>
                </a:solidFill>
              </a:rPr>
              <a:t>/kg/ % ustione:  infondere metà del volume le prime 8 ore e l’altra metà le 16 ore successive calcolando a partire dal momento dell’ustione e non dal momento dell’arrivo in ospedale </a:t>
            </a:r>
            <a:endParaRPr lang="it-IT" sz="20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sz="2000" dirty="0" smtClean="0">
                <a:solidFill>
                  <a:prstClr val="black"/>
                </a:solidFill>
              </a:rPr>
              <a:t>Colloidi: no nelle prime 8 ore, meglio dopo 24 ore</a:t>
            </a:r>
            <a:endParaRPr lang="it-IT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it-IT" sz="2800" b="1"/>
              <a:t>Pazienti pediatrici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611188" y="2336800"/>
            <a:ext cx="80645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Le formule oltre a tener conto della superficie corporea ustionata includono anche liquidi di mantenimento la cui quantità si basa sulla superficie corporea totale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Shriners</a:t>
            </a:r>
            <a:r>
              <a:rPr lang="it-IT" dirty="0">
                <a:solidFill>
                  <a:prstClr val="black"/>
                </a:solidFill>
              </a:rPr>
              <a:t> Hospital Cincinnati: </a:t>
            </a:r>
            <a:r>
              <a:rPr lang="it-IT" dirty="0" err="1">
                <a:solidFill>
                  <a:prstClr val="black"/>
                </a:solidFill>
              </a:rPr>
              <a:t>Ringer</a:t>
            </a:r>
            <a:r>
              <a:rPr lang="it-IT" dirty="0">
                <a:solidFill>
                  <a:prstClr val="black"/>
                </a:solidFill>
              </a:rPr>
              <a:t> Lattato 4 ml/ kg/ % ustione + 1500 ml / m</a:t>
            </a:r>
            <a:r>
              <a:rPr lang="it-IT" b="1" baseline="30000" dirty="0">
                <a:solidFill>
                  <a:prstClr val="black"/>
                </a:solidFill>
              </a:rPr>
              <a:t>2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BSA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 smtClean="0">
                <a:solidFill>
                  <a:prstClr val="black"/>
                </a:solidFill>
              </a:rPr>
              <a:t>Galveston prime 24 ore: RL 5000 ml/m2 ustione + 2000 ml/m2 di superfice corporea (metà nelle prime 8 ore </a:t>
            </a:r>
            <a:r>
              <a:rPr lang="it-IT" dirty="0" err="1" smtClean="0">
                <a:solidFill>
                  <a:prstClr val="black"/>
                </a:solidFill>
              </a:rPr>
              <a:t>ela</a:t>
            </a:r>
            <a:r>
              <a:rPr lang="it-IT" dirty="0" smtClean="0">
                <a:solidFill>
                  <a:prstClr val="black"/>
                </a:solidFill>
              </a:rPr>
              <a:t> restante nelle 16 ore successive) </a:t>
            </a:r>
            <a:endParaRPr lang="it-IT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Nei bambini più piccoli si ha la deplezione dei depositi di glicogeno epatico dopo 12-14 ore di digiuno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</a:rPr>
              <a:t> Fornire sufficienti quantità di glucosio durante le prime 24 ore o aggiungendo glucosio ai liquidi di mantenimento o tramite l’alimentazione enterale precoce  </a:t>
            </a:r>
          </a:p>
        </p:txBody>
      </p:sp>
    </p:spTree>
    <p:extLst>
      <p:ext uri="{BB962C8B-B14F-4D97-AF65-F5344CB8AC3E}">
        <p14:creationId xmlns:p14="http://schemas.microsoft.com/office/powerpoint/2010/main" val="38757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026"/>
          <p:cNvSpPr txBox="1">
            <a:spLocks noChangeArrowheads="1"/>
          </p:cNvSpPr>
          <p:nvPr/>
        </p:nvSpPr>
        <p:spPr bwMode="auto">
          <a:xfrm>
            <a:off x="1295400" y="533400"/>
            <a:ext cx="6553200" cy="519113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 sz="2800" b="1">
                <a:latin typeface="Verdana" pitchFamily="34" charset="0"/>
              </a:rPr>
              <a:t>USTIONI: PRIMO INTERVENTO</a:t>
            </a:r>
          </a:p>
        </p:txBody>
      </p:sp>
      <p:sp>
        <p:nvSpPr>
          <p:cNvPr id="107523" name="Text Box 1027"/>
          <p:cNvSpPr txBox="1">
            <a:spLocks noChangeArrowheads="1"/>
          </p:cNvSpPr>
          <p:nvPr/>
        </p:nvSpPr>
        <p:spPr bwMode="auto">
          <a:xfrm>
            <a:off x="513517" y="1268760"/>
            <a:ext cx="8234947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it-IT" sz="2000" dirty="0" smtClean="0">
                <a:solidFill>
                  <a:srgbClr val="FF9900"/>
                </a:solidFill>
                <a:cs typeface="Arial" pitchFamily="34" charset="0"/>
              </a:rPr>
              <a:t>valutare </a:t>
            </a:r>
            <a:r>
              <a:rPr lang="it-IT" sz="2000" dirty="0">
                <a:solidFill>
                  <a:srgbClr val="FF9900"/>
                </a:solidFill>
                <a:cs typeface="Arial" pitchFamily="34" charset="0"/>
              </a:rPr>
              <a:t>condizioni cliniche generali (ABCDE - ATLS</a:t>
            </a:r>
            <a:r>
              <a:rPr lang="it-IT" sz="2000" dirty="0" smtClean="0">
                <a:solidFill>
                  <a:srgbClr val="FF9900"/>
                </a:solidFill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O2 100% umidificato a tutti</a:t>
            </a:r>
            <a:r>
              <a:rPr lang="it-IT" sz="2000" dirty="0" smtClean="0">
                <a:solidFill>
                  <a:srgbClr val="FF9900"/>
                </a:solidFill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(anche intubati)</a:t>
            </a:r>
            <a:endParaRPr lang="it-IT" sz="2000" dirty="0">
              <a:solidFill>
                <a:srgbClr val="FF99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000" u="sng" dirty="0">
                <a:solidFill>
                  <a:srgbClr val="C00000"/>
                </a:solidFill>
                <a:cs typeface="Arial" pitchFamily="34" charset="0"/>
              </a:rPr>
              <a:t>sottrazione di </a:t>
            </a:r>
            <a:r>
              <a:rPr lang="it-IT" sz="2000" u="sng" dirty="0" smtClean="0">
                <a:solidFill>
                  <a:srgbClr val="C00000"/>
                </a:solidFill>
                <a:cs typeface="Arial" pitchFamily="34" charset="0"/>
              </a:rPr>
              <a:t>calore</a:t>
            </a:r>
            <a:endParaRPr lang="it-IT" sz="2000" u="sng" dirty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 estensione, profondità,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sede </a:t>
            </a:r>
            <a:endParaRPr lang="it-IT" sz="2000" dirty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iniziare idratazione (se necessario) EV</a:t>
            </a:r>
            <a:endParaRPr lang="it-IT" sz="2000" dirty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-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anamnesi (AMPLE)</a:t>
            </a:r>
            <a:endParaRPr lang="it-IT" sz="2000" dirty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lavaggio e medicazione (dopo la valutazione </a:t>
            </a:r>
            <a:r>
              <a:rPr lang="it-IT" sz="2000" dirty="0" err="1" smtClean="0">
                <a:solidFill>
                  <a:srgbClr val="C00000"/>
                </a:solidFill>
                <a:cs typeface="Arial" pitchFamily="34" charset="0"/>
              </a:rPr>
              <a:t>prim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 e sec)</a:t>
            </a:r>
            <a:endParaRPr lang="it-IT" sz="2000" dirty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analgesia (morfina </a:t>
            </a:r>
            <a:r>
              <a:rPr lang="it-IT" sz="2000" dirty="0" err="1">
                <a:solidFill>
                  <a:srgbClr val="C00000"/>
                </a:solidFill>
                <a:cs typeface="Arial" pitchFamily="34" charset="0"/>
              </a:rPr>
              <a:t>ev</a:t>
            </a: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 1-4 mg ogni 2-4 ore) 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copertura antitetanica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decompressione dello stomaco (tubo </a:t>
            </a: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naso gastrico nelle ustioni gravi)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no </a:t>
            </a:r>
            <a:r>
              <a:rPr lang="it-IT" sz="2000" dirty="0">
                <a:solidFill>
                  <a:srgbClr val="C00000"/>
                </a:solidFill>
                <a:cs typeface="Arial" pitchFamily="34" charset="0"/>
              </a:rPr>
              <a:t>antibioticoterapia topica o sistemica a scopo 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profilattico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</a:t>
            </a:r>
            <a:r>
              <a:rPr lang="it-IT" sz="2000" u="sng" dirty="0" smtClean="0">
                <a:solidFill>
                  <a:srgbClr val="C00000"/>
                </a:solidFill>
                <a:cs typeface="Arial" pitchFamily="34" charset="0"/>
              </a:rPr>
              <a:t>proteggere dalle perdite di calore</a:t>
            </a: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 (non solo per il trasporto)</a:t>
            </a:r>
            <a:endParaRPr lang="it-IT" sz="2000" u="sng" dirty="0" smtClean="0">
              <a:solidFill>
                <a:srgbClr val="C00000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C00000"/>
                </a:solidFill>
                <a:cs typeface="Arial" pitchFamily="34" charset="0"/>
              </a:rPr>
              <a:t>- immobilizzazione spinale in caso di incidenti o esplosioni</a:t>
            </a:r>
            <a:endParaRPr lang="it-IT" sz="2000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783357"/>
            <a:ext cx="8153400" cy="4525963"/>
          </a:xfrm>
        </p:spPr>
      </p:pic>
    </p:spTree>
    <p:extLst>
      <p:ext uri="{BB962C8B-B14F-4D97-AF65-F5344CB8AC3E}">
        <p14:creationId xmlns:p14="http://schemas.microsoft.com/office/powerpoint/2010/main" val="3973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92671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it-IT" sz="2000" dirty="0" smtClean="0">
                <a:solidFill>
                  <a:srgbClr val="C00000"/>
                </a:solidFill>
              </a:rPr>
              <a:t>MONITORAGGIO </a:t>
            </a:r>
            <a:r>
              <a:rPr lang="it-IT" sz="2000" dirty="0">
                <a:solidFill>
                  <a:srgbClr val="C00000"/>
                </a:solidFill>
              </a:rPr>
              <a:t>DEI PRINCIPALI </a:t>
            </a:r>
            <a:r>
              <a:rPr lang="it-IT" sz="2000" dirty="0" smtClean="0">
                <a:solidFill>
                  <a:srgbClr val="C00000"/>
                </a:solidFill>
              </a:rPr>
              <a:t>PARAMETRI </a:t>
            </a:r>
            <a:r>
              <a:rPr lang="it-IT" sz="2000" dirty="0">
                <a:solidFill>
                  <a:srgbClr val="C00000"/>
                </a:solidFill>
              </a:rPr>
              <a:t>CLINICI NEL PAZIENTE </a:t>
            </a:r>
            <a:r>
              <a:rPr lang="it-IT" sz="2000" dirty="0" smtClean="0">
                <a:solidFill>
                  <a:srgbClr val="C00000"/>
                </a:solidFill>
              </a:rPr>
              <a:t> GRAVEMENTE USTIONATO in PS</a:t>
            </a:r>
            <a:endParaRPr lang="it-IT" sz="2000" dirty="0">
              <a:solidFill>
                <a:srgbClr val="C00000"/>
              </a:solidFill>
            </a:endParaRP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 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</a:t>
            </a:r>
            <a:r>
              <a:rPr lang="it-IT" sz="2000" dirty="0" smtClean="0">
                <a:solidFill>
                  <a:prstClr val="black"/>
                </a:solidFill>
              </a:rPr>
              <a:t>	         </a:t>
            </a:r>
            <a:r>
              <a:rPr lang="it-IT" sz="2000" dirty="0">
                <a:solidFill>
                  <a:prstClr val="black"/>
                </a:solidFill>
              </a:rPr>
              <a:t>diuresi oraria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frequenza cardiaca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</a:t>
            </a:r>
            <a:r>
              <a:rPr lang="it-IT" sz="2000" dirty="0" err="1">
                <a:solidFill>
                  <a:prstClr val="black"/>
                </a:solidFill>
              </a:rPr>
              <a:t>saturimetria</a:t>
            </a:r>
            <a:endParaRPr lang="it-IT" sz="2000" dirty="0">
              <a:solidFill>
                <a:prstClr val="black"/>
              </a:solidFill>
            </a:endParaRP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PA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PVC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peso corporeo</a:t>
            </a:r>
          </a:p>
        </p:txBody>
      </p:sp>
      <p:sp>
        <p:nvSpPr>
          <p:cNvPr id="3" name="Rettangolo 2"/>
          <p:cNvSpPr/>
          <p:nvPr/>
        </p:nvSpPr>
        <p:spPr>
          <a:xfrm>
            <a:off x="1259632" y="4293096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it-IT" sz="2400" dirty="0">
                <a:solidFill>
                  <a:srgbClr val="C00000"/>
                </a:solidFill>
              </a:rPr>
              <a:t>PRINCIPALI ESAMI IN URGENZA</a:t>
            </a:r>
          </a:p>
          <a:p>
            <a:pPr hangingPunct="0"/>
            <a:r>
              <a:rPr lang="it-IT" sz="2400" dirty="0">
                <a:solidFill>
                  <a:prstClr val="black"/>
                </a:solidFill>
              </a:rPr>
              <a:t>  </a:t>
            </a:r>
          </a:p>
          <a:p>
            <a:pPr hangingPunct="0"/>
            <a:r>
              <a:rPr lang="it-IT" sz="2400" dirty="0">
                <a:solidFill>
                  <a:prstClr val="black"/>
                </a:solidFill>
              </a:rPr>
              <a:t>emocromo + HCT, </a:t>
            </a:r>
            <a:r>
              <a:rPr lang="it-IT" sz="2400" dirty="0" smtClean="0">
                <a:solidFill>
                  <a:prstClr val="black"/>
                </a:solidFill>
              </a:rPr>
              <a:t>albuminemia</a:t>
            </a:r>
            <a:r>
              <a:rPr lang="it-IT" sz="2400" dirty="0">
                <a:solidFill>
                  <a:prstClr val="black"/>
                </a:solidFill>
              </a:rPr>
              <a:t>, elettroliti, glicemia, azotemia, </a:t>
            </a:r>
            <a:r>
              <a:rPr lang="it-IT" sz="2400" dirty="0" err="1" smtClean="0">
                <a:solidFill>
                  <a:prstClr val="black"/>
                </a:solidFill>
              </a:rPr>
              <a:t>creatininemia</a:t>
            </a:r>
            <a:r>
              <a:rPr lang="it-IT" sz="2400" dirty="0">
                <a:solidFill>
                  <a:prstClr val="black"/>
                </a:solidFill>
              </a:rPr>
              <a:t>, EGA, </a:t>
            </a:r>
            <a:r>
              <a:rPr lang="it-IT" sz="2400" dirty="0" err="1" smtClean="0">
                <a:solidFill>
                  <a:prstClr val="black"/>
                </a:solidFill>
              </a:rPr>
              <a:t>carbossiemoglobinemia</a:t>
            </a:r>
            <a:r>
              <a:rPr lang="it-IT" sz="2400" dirty="0">
                <a:solidFill>
                  <a:prstClr val="black"/>
                </a:solidFill>
              </a:rPr>
              <a:t>, ECG, </a:t>
            </a:r>
            <a:r>
              <a:rPr lang="it-IT" sz="2400" dirty="0" err="1">
                <a:solidFill>
                  <a:prstClr val="black"/>
                </a:solidFill>
              </a:rPr>
              <a:t>Rx</a:t>
            </a:r>
            <a:r>
              <a:rPr lang="it-IT" sz="2400" dirty="0">
                <a:solidFill>
                  <a:prstClr val="black"/>
                </a:solidFill>
              </a:rPr>
              <a:t> torace</a:t>
            </a:r>
          </a:p>
        </p:txBody>
      </p:sp>
    </p:spTree>
    <p:extLst>
      <p:ext uri="{BB962C8B-B14F-4D97-AF65-F5344CB8AC3E}">
        <p14:creationId xmlns:p14="http://schemas.microsoft.com/office/powerpoint/2010/main" val="3769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582341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it-IT" sz="2800" dirty="0">
                <a:solidFill>
                  <a:srgbClr val="C00000"/>
                </a:solidFill>
              </a:rPr>
              <a:t>TERAPIA INIZIALE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 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controllo efficienza apparato cardiorespiratorio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analgesici, </a:t>
            </a:r>
            <a:r>
              <a:rPr lang="it-IT" sz="2000" dirty="0" smtClean="0">
                <a:solidFill>
                  <a:prstClr val="black"/>
                </a:solidFill>
              </a:rPr>
              <a:t>gastroprotettori</a:t>
            </a:r>
            <a:r>
              <a:rPr lang="it-IT" sz="2000" dirty="0">
                <a:solidFill>
                  <a:prstClr val="black"/>
                </a:solidFill>
              </a:rPr>
              <a:t>, 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decompressione gastrica, eparinici, oftalmici,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profilassi antitetanica, terapia </a:t>
            </a:r>
            <a:r>
              <a:rPr lang="it-IT" sz="2000" dirty="0" err="1">
                <a:solidFill>
                  <a:prstClr val="black"/>
                </a:solidFill>
              </a:rPr>
              <a:t>infusionale</a:t>
            </a:r>
            <a:r>
              <a:rPr lang="it-IT" sz="2000" dirty="0">
                <a:solidFill>
                  <a:prstClr val="black"/>
                </a:solidFill>
              </a:rPr>
              <a:t>,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nutrizione enterale precoce, eventuale O2 terapia         </a:t>
            </a:r>
          </a:p>
          <a:p>
            <a:pPr hangingPunct="0"/>
            <a:r>
              <a:rPr lang="it-IT" sz="2000" dirty="0">
                <a:solidFill>
                  <a:prstClr val="black"/>
                </a:solidFill>
              </a:rPr>
              <a:t>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548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riche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22860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mai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2124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2" name="Rectangle 4"/>
          <p:cNvSpPr>
            <a:spLocks noChangeArrowheads="1"/>
          </p:cNvSpPr>
          <p:nvPr/>
        </p:nvSpPr>
        <p:spPr bwMode="auto">
          <a:xfrm>
            <a:off x="304800" y="4343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it-IT" sz="14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ACQUA TROPPO FREDDA E GHIACCIO</a:t>
            </a:r>
          </a:p>
        </p:txBody>
      </p:sp>
      <p:sp>
        <p:nvSpPr>
          <p:cNvPr id="621573" name="Text Box 5"/>
          <p:cNvSpPr txBox="1">
            <a:spLocks noChangeArrowheads="1"/>
          </p:cNvSpPr>
          <p:nvPr/>
        </p:nvSpPr>
        <p:spPr bwMode="auto">
          <a:xfrm>
            <a:off x="2971800" y="685800"/>
            <a:ext cx="23685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NON SONO</a:t>
            </a:r>
          </a:p>
          <a:p>
            <a:pPr>
              <a:defRPr/>
            </a:pPr>
            <a:r>
              <a:rPr lang="it-IT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INDICATI</a:t>
            </a:r>
          </a:p>
        </p:txBody>
      </p:sp>
      <p:pic>
        <p:nvPicPr>
          <p:cNvPr id="109574" name="Picture 6" descr="BD07306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152876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5" name="Rectangle 7"/>
          <p:cNvSpPr>
            <a:spLocks noChangeArrowheads="1"/>
          </p:cNvSpPr>
          <p:nvPr/>
        </p:nvSpPr>
        <p:spPr bwMode="auto">
          <a:xfrm>
            <a:off x="4800600" y="5638800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it-IT" sz="14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CREME O SOSTANZE GRASSE</a:t>
            </a:r>
          </a:p>
          <a:p>
            <a:pPr>
              <a:defRPr/>
            </a:pPr>
            <a:r>
              <a:rPr lang="it-IT" sz="14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 IMBRATTANTI</a:t>
            </a:r>
          </a:p>
        </p:txBody>
      </p:sp>
    </p:spTree>
    <p:extLst>
      <p:ext uri="{BB962C8B-B14F-4D97-AF65-F5344CB8AC3E}">
        <p14:creationId xmlns:p14="http://schemas.microsoft.com/office/powerpoint/2010/main" val="25662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>
                <a:solidFill>
                  <a:srgbClr val="FFFF66"/>
                </a:solidFill>
                <a:latin typeface="Arial" pitchFamily="34" charset="0"/>
              </a:rPr>
              <a:t>FLITTENE</a:t>
            </a:r>
            <a:endParaRPr lang="it-IT" sz="4000" smtClean="0">
              <a:latin typeface="Arial" pitchFamily="34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51520" y="2054345"/>
            <a:ext cx="871264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Di regola non toccare nelle prime 72 ore perché il contenuto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si mantiene sterile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0" dirty="0">
              <a:solidFill>
                <a:srgbClr val="FFFF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Si procede subito a rottura del tetto della bolla ed eventuale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svuotamento per bolle molto voluminose e/o localizzate in sedi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funzionalmente importanti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b="0" dirty="0">
              <a:solidFill>
                <a:srgbClr val="FFFF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Ripulire eventuali detriti delicatamente ma accuratamente 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0" dirty="0">
                <a:solidFill>
                  <a:srgbClr val="FFFF66"/>
                </a:solidFill>
              </a:rPr>
              <a:t>medicare preferibilmente con medicazione occlusiva</a:t>
            </a:r>
          </a:p>
        </p:txBody>
      </p:sp>
    </p:spTree>
    <p:extLst>
      <p:ext uri="{BB962C8B-B14F-4D97-AF65-F5344CB8AC3E}">
        <p14:creationId xmlns:p14="http://schemas.microsoft.com/office/powerpoint/2010/main" val="36669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34106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57200" y="3657602"/>
            <a:ext cx="815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Il danno da inalazione è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un fattore aggravante l’ustione che ne </a:t>
            </a: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modifica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anche l’approccio e il trattamento (20-30% dei soggetti ustionati)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Aumenta la mortalità precoce e tardiva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anche in assenza di danni cutanei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035791" y="1066801"/>
            <a:ext cx="1423788" cy="70788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danno da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inalazione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521567" y="1071563"/>
            <a:ext cx="1181734" cy="40011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polmoni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235512" y="2819400"/>
            <a:ext cx="1080745" cy="40011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fiamme</a:t>
            </a:r>
          </a:p>
        </p:txBody>
      </p:sp>
    </p:spTree>
    <p:extLst>
      <p:ext uri="{BB962C8B-B14F-4D97-AF65-F5344CB8AC3E}">
        <p14:creationId xmlns:p14="http://schemas.microsoft.com/office/powerpoint/2010/main" val="6445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51520" y="369232"/>
            <a:ext cx="864096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SINTOMI E SEGNI CLINICI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DANNO DA INALAZIONE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Lacrimazione, tosse stizzosa, ansietà, respiro corto e ansimante,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broncorrea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dispnea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Sospettare in caso di: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ANAMNESI (ustione in ambiente chiuso)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ustioni da fiamma del </a:t>
            </a: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capo, volto 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 collo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stato confusionale, disorientamento, letargia, coma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bruciacchiature di sopracciglia, ciglia, peli </a:t>
            </a: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nasali, capelli</a:t>
            </a: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presenza di materiale carbonaceo nella saliva, </a:t>
            </a: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escreato, naso  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 </a:t>
            </a: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bocca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-livelli 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 carbossiemoglobina &gt; 10% </a:t>
            </a:r>
            <a:endParaRPr lang="it-IT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143000" y="457200"/>
            <a:ext cx="6719888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it-IT">
                <a:solidFill>
                  <a:srgbClr val="7030A0"/>
                </a:solidFill>
              </a:rPr>
              <a:t>ORGANIZZAZIONE DEL CENTRO DI CESENA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106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762000" y="1524000"/>
            <a:ext cx="228600" cy="2286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876800" y="1066800"/>
            <a:ext cx="228600" cy="2286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876800" y="1524000"/>
            <a:ext cx="2286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762000" y="1066800"/>
            <a:ext cx="228600" cy="228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127125" y="946150"/>
            <a:ext cx="172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Area ingresso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143000" y="1447800"/>
            <a:ext cx="187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Area chirurgica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410200" y="990600"/>
            <a:ext cx="124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Area staff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410200" y="1447800"/>
            <a:ext cx="168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Area degenza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276600" y="6248400"/>
            <a:ext cx="3098800" cy="523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Corridoio parenti</a:t>
            </a:r>
          </a:p>
        </p:txBody>
      </p:sp>
    </p:spTree>
    <p:extLst>
      <p:ext uri="{BB962C8B-B14F-4D97-AF65-F5344CB8AC3E}">
        <p14:creationId xmlns:p14="http://schemas.microsoft.com/office/powerpoint/2010/main" val="3073206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600" y="990603"/>
            <a:ext cx="7924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SINTOMI E SEGNI CLINICI</a:t>
            </a:r>
            <a:r>
              <a:rPr lang="it-IT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it-IT" sz="2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DISTINTIVI</a:t>
            </a:r>
            <a:r>
              <a:rPr lang="it-IT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DANNO DA INALAZIONE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-Ipossia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Ipercapnia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Raucedine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Stridor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5603" name="Line 9"/>
          <p:cNvSpPr>
            <a:spLocks noChangeShapeType="1"/>
          </p:cNvSpPr>
          <p:nvPr/>
        </p:nvSpPr>
        <p:spPr bwMode="auto">
          <a:xfrm>
            <a:off x="2987824" y="3501008"/>
            <a:ext cx="12954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450777" y="3300953"/>
            <a:ext cx="3573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Segni di parziale ostruzione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838200" y="4800602"/>
            <a:ext cx="739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 queste situazioni è elevato il rischio di trasformazione in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ostruzione completa 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 necessità di intubazione in urgenza</a:t>
            </a:r>
          </a:p>
        </p:txBody>
      </p:sp>
    </p:spTree>
    <p:extLst>
      <p:ext uri="{BB962C8B-B14F-4D97-AF65-F5344CB8AC3E}">
        <p14:creationId xmlns:p14="http://schemas.microsoft.com/office/powerpoint/2010/main" val="32809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/>
              <a:t>Diagnosi di lesione da inalazione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838200" y="2565400"/>
            <a:ext cx="76962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>
                <a:solidFill>
                  <a:prstClr val="black"/>
                </a:solidFill>
              </a:rPr>
              <a:t> La diagnosi è primariamente clinica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endParaRPr lang="it-IT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>
                <a:solidFill>
                  <a:prstClr val="black"/>
                </a:solidFill>
              </a:rPr>
              <a:t> L’Rx torace è quasi sempre negativo</a:t>
            </a: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None/>
            </a:pPr>
            <a:endParaRPr lang="it-IT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  <a:buClr>
                <a:srgbClr val="DD8047"/>
              </a:buClr>
              <a:buFont typeface="Wingdings" pitchFamily="2" charset="2"/>
              <a:buChar char="Ø"/>
            </a:pPr>
            <a:r>
              <a:rPr lang="it-IT">
                <a:solidFill>
                  <a:prstClr val="black"/>
                </a:solidFill>
              </a:rPr>
              <a:t> Una fibrobroncoscopia positiva supporta la diagnosi ma se negativa non la esclude</a:t>
            </a:r>
          </a:p>
        </p:txBody>
      </p:sp>
    </p:spTree>
    <p:extLst>
      <p:ext uri="{BB962C8B-B14F-4D97-AF65-F5344CB8AC3E}">
        <p14:creationId xmlns:p14="http://schemas.microsoft.com/office/powerpoint/2010/main" val="7745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44500" y="609602"/>
            <a:ext cx="4572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FIBROSCOPIA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(accuratezza 87-100%)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Area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sopraglottica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SEGNI:</a:t>
            </a:r>
            <a:r>
              <a:rPr 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eritema, edema, ulcerazioni, emorragie, necrosi, materiale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carbonaceo</a:t>
            </a:r>
            <a:endParaRPr 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BRONCOSCOPIA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(eventualmente associata a </a:t>
            </a: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Rx</a:t>
            </a:r>
            <a:endParaRPr lang="it-IT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Torace con </a:t>
            </a: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mdc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Xenon-133)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Area </a:t>
            </a:r>
            <a:r>
              <a:rPr lang="it-IT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sottoglottica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(diagnostica e terapeutica)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3"/>
            <a:ext cx="2971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2057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444500" y="3357563"/>
            <a:ext cx="4572000" cy="142875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3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62001" y="1981203"/>
            <a:ext cx="75706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MECCANISMO DEL DANNO POLMONARE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 – tossicità da fumo </a:t>
            </a: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2 –</a:t>
            </a:r>
            <a:r>
              <a:rPr lang="it-IT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intossicazione da CO</a:t>
            </a:r>
          </a:p>
        </p:txBody>
      </p:sp>
    </p:spTree>
    <p:extLst>
      <p:ext uri="{BB962C8B-B14F-4D97-AF65-F5344CB8AC3E}">
        <p14:creationId xmlns:p14="http://schemas.microsoft.com/office/powerpoint/2010/main" val="41796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19100" y="328615"/>
            <a:ext cx="807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TOSSICITA’ DA FUMO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danno termico diretto sulle mucose delle alte e (molto meno</a:t>
            </a:r>
            <a:r>
              <a:rPr 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) delle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basse vie respiratorie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1000" y="1928815"/>
            <a:ext cx="8153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inalazione di prodotti surriscaldati della combustione spesso ad azione CHIMICA irritante 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aldeidi, </a:t>
            </a:r>
            <a:r>
              <a:rPr lang="it-IT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acroleina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fosgene, isocianati, acido cloridrico)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Edema acuto delle alte e/o basse vie respiratorie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Pomoniti</a:t>
            </a:r>
            <a:r>
              <a:rPr lang="it-IT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chimiche e irritative</a:t>
            </a:r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2555776" y="3878179"/>
            <a:ext cx="0" cy="838200"/>
          </a:xfrm>
          <a:prstGeom prst="line">
            <a:avLst/>
          </a:prstGeom>
          <a:noFill/>
          <a:ln w="57150">
            <a:solidFill>
              <a:srgbClr val="00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905592" y="3798957"/>
            <a:ext cx="2678938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Danno sopraglottico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Danno sottoglottico</a:t>
            </a:r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6551596" y="3894983"/>
            <a:ext cx="0" cy="838200"/>
          </a:xfrm>
          <a:prstGeom prst="line">
            <a:avLst/>
          </a:prstGeom>
          <a:noFill/>
          <a:ln w="57150">
            <a:solidFill>
              <a:srgbClr val="00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800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90345" y="1600200"/>
            <a:ext cx="3863558" cy="52322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Materiale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carbonaceo</a:t>
            </a: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3"/>
            <a:ext cx="48006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09800"/>
            <a:ext cx="480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143000" y="1295400"/>
            <a:ext cx="7010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DANNO TERMICO DIRETTO SULLE MUCOSE TRACHEO-BRONCHIALI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193157" y="2012951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73282" y="3352803"/>
            <a:ext cx="707918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Blocco della </a:t>
            </a:r>
            <a:r>
              <a:rPr lang="it-IT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clearance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muco ciliare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Broncospasmo (12 – 24 ore)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Aumento delle resistenze nelle vie aeree</a:t>
            </a:r>
          </a:p>
        </p:txBody>
      </p:sp>
    </p:spTree>
    <p:extLst>
      <p:ext uri="{BB962C8B-B14F-4D97-AF65-F5344CB8AC3E}">
        <p14:creationId xmlns:p14="http://schemas.microsoft.com/office/powerpoint/2010/main" val="19087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726263" y="4648202"/>
            <a:ext cx="2544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EDEMA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(0-36 ORE)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038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00091"/>
            <a:ext cx="383822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21128"/>
            <a:ext cx="40386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4495800" y="5105400"/>
            <a:ext cx="12954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52402" y="3581400"/>
            <a:ext cx="7227711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Aumento della pressione idrostatica capillare e interstiziale </a:t>
            </a:r>
            <a:r>
              <a:rPr lang="it-IT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oncotica</a:t>
            </a:r>
            <a:endParaRPr lang="it-IT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			      </a:t>
            </a:r>
            <a:r>
              <a:rPr lang="it-IT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riduz</a:t>
            </a: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della press idrostatica interstiziale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046509" y="6019803"/>
            <a:ext cx="39677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Evidente nei tessuti molli del volto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 orofaringe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870282" y="228601"/>
            <a:ext cx="31945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PATOFISIOLOGIA</a:t>
            </a:r>
          </a:p>
        </p:txBody>
      </p:sp>
    </p:spTree>
    <p:extLst>
      <p:ext uri="{BB962C8B-B14F-4D97-AF65-F5344CB8AC3E}">
        <p14:creationId xmlns:p14="http://schemas.microsoft.com/office/powerpoint/2010/main" val="6034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57200" y="1371602"/>
            <a:ext cx="8077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LA </a:t>
            </a:r>
            <a:r>
              <a:rPr lang="it-IT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TERAPIA INIZIALE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DEI DANNI DA INALAZIONE (con l’eccezione degli avvelenamenti)  E’ ASPECIFICA </a:t>
            </a:r>
            <a:r>
              <a:rPr lang="it-IT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</a:t>
            </a:r>
            <a:r>
              <a:rPr lang="it-IT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SUPPORTO </a:t>
            </a:r>
          </a:p>
        </p:txBody>
      </p:sp>
    </p:spTree>
    <p:extLst>
      <p:ext uri="{BB962C8B-B14F-4D97-AF65-F5344CB8AC3E}">
        <p14:creationId xmlns:p14="http://schemas.microsoft.com/office/powerpoint/2010/main" val="12605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dirty="0" smtClean="0"/>
              <a:t>Il TRASFERIMENTO</a:t>
            </a:r>
            <a:endParaRPr lang="it-IT" sz="4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27584" y="2507137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pic>
        <p:nvPicPr>
          <p:cNvPr id="4" name="Picture 5" descr="telemedic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8840"/>
            <a:ext cx="4349750" cy="35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9512" y="6001483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Trasferire un paziente stabile e ben studiato; la via su ruote è da preferire per distanze brevi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72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657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04800"/>
            <a:ext cx="36385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2228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2714625" cy="4619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AREA INGRESSO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28600" y="3200400"/>
            <a:ext cx="884238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INGRESSO</a:t>
            </a:r>
          </a:p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MATERIALI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28600" y="4038600"/>
            <a:ext cx="981075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INGRESSO</a:t>
            </a:r>
          </a:p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PERSONALE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" y="4572000"/>
            <a:ext cx="858838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INGRESSO</a:t>
            </a:r>
          </a:p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PAZIENTI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28600" y="5486400"/>
            <a:ext cx="903288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INGRESSO</a:t>
            </a:r>
          </a:p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VISITATORI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667000" y="4876800"/>
            <a:ext cx="2092325" cy="2460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PRONTO SOCCORSO - FILTRO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581400" y="762000"/>
            <a:ext cx="1073150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SPOGLIATOIO</a:t>
            </a:r>
          </a:p>
          <a:p>
            <a:pPr>
              <a:defRPr/>
            </a:pPr>
            <a:r>
              <a:rPr lang="it-IT" sz="1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PERSONALE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286000" y="1828800"/>
            <a:ext cx="661988" cy="2460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BAGNO</a:t>
            </a:r>
          </a:p>
        </p:txBody>
      </p:sp>
    </p:spTree>
    <p:extLst>
      <p:ext uri="{BB962C8B-B14F-4D97-AF65-F5344CB8AC3E}">
        <p14:creationId xmlns:p14="http://schemas.microsoft.com/office/powerpoint/2010/main" val="9751559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8569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it-IT" dirty="0" smtClean="0">
                <a:solidFill>
                  <a:srgbClr val="C00000"/>
                </a:solidFill>
              </a:rPr>
              <a:t>CRITERI </a:t>
            </a:r>
            <a:r>
              <a:rPr lang="it-IT" dirty="0">
                <a:solidFill>
                  <a:srgbClr val="C00000"/>
                </a:solidFill>
              </a:rPr>
              <a:t>PER IL TRASFERIMENTO DIRETTO </a:t>
            </a:r>
            <a:r>
              <a:rPr lang="it-IT" dirty="0" smtClean="0">
                <a:solidFill>
                  <a:srgbClr val="C00000"/>
                </a:solidFill>
              </a:rPr>
              <a:t>IN </a:t>
            </a:r>
            <a:r>
              <a:rPr lang="it-IT" dirty="0">
                <a:solidFill>
                  <a:srgbClr val="C00000"/>
                </a:solidFill>
              </a:rPr>
              <a:t>UN CENTRO GRANDI USTIONI</a:t>
            </a:r>
          </a:p>
          <a:p>
            <a:pPr hangingPunct="0"/>
            <a:r>
              <a:rPr lang="it-IT" dirty="0"/>
              <a:t>             </a:t>
            </a:r>
            <a:endParaRPr lang="it-IT" dirty="0" smtClean="0"/>
          </a:p>
          <a:p>
            <a:pPr hangingPunct="0"/>
            <a:r>
              <a:rPr lang="it-IT" dirty="0" smtClean="0"/>
              <a:t>L’American </a:t>
            </a:r>
            <a:r>
              <a:rPr lang="it-IT" dirty="0" err="1"/>
              <a:t>Burn</a:t>
            </a:r>
            <a:r>
              <a:rPr lang="it-IT" dirty="0"/>
              <a:t> </a:t>
            </a:r>
            <a:r>
              <a:rPr lang="it-IT" dirty="0" err="1"/>
              <a:t>Association</a:t>
            </a:r>
            <a:r>
              <a:rPr lang="it-IT" dirty="0"/>
              <a:t> ha definito i seguenti criteri:</a:t>
            </a:r>
          </a:p>
          <a:p>
            <a:pPr hangingPunct="0"/>
            <a:r>
              <a:rPr lang="it-IT" dirty="0"/>
              <a:t> 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di 2° grado con estensione &gt; 10% s.c.t. 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di 3° </a:t>
            </a:r>
            <a:r>
              <a:rPr lang="it-IT" dirty="0" smtClean="0"/>
              <a:t>grado 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di 2° e 3° grado in aree critiche quali volto, mani, piedi, sedi articolari e pieghe, </a:t>
            </a:r>
            <a:r>
              <a:rPr lang="it-IT" dirty="0" smtClean="0"/>
              <a:t>genitali</a:t>
            </a:r>
            <a:endParaRPr lang="it-IT" dirty="0"/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chimiche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elettriche da alto voltaggio e da fulmini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con associati danni da inalazione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Ogni </a:t>
            </a:r>
            <a:r>
              <a:rPr lang="it-IT" dirty="0"/>
              <a:t>ustione associata a traumi in cui l’ustione rappresenti il maggior rischio per il paziente dopo la </a:t>
            </a:r>
            <a:r>
              <a:rPr lang="it-IT" dirty="0" smtClean="0"/>
              <a:t>stabilizzazione dei </a:t>
            </a:r>
            <a:r>
              <a:rPr lang="it-IT" dirty="0"/>
              <a:t>traumi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Pazienti </a:t>
            </a:r>
            <a:r>
              <a:rPr lang="it-IT" dirty="0"/>
              <a:t>con problemi clinici preesistenti che possano complicare o prolungare il ricovero e aumentare la mortalità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Ricovero </a:t>
            </a:r>
            <a:r>
              <a:rPr lang="it-IT" dirty="0"/>
              <a:t>di bambini con ustioni critiche in ospedali privi di personale qualificato o attrezzature</a:t>
            </a:r>
          </a:p>
          <a:p>
            <a:pPr marL="342900" lvl="0" indent="-342900" hangingPunct="0">
              <a:buFont typeface="+mj-lt"/>
              <a:buAutoNum type="arabicPeriod"/>
            </a:pPr>
            <a:r>
              <a:rPr lang="it-IT" dirty="0" smtClean="0"/>
              <a:t>Ustioni </a:t>
            </a:r>
            <a:r>
              <a:rPr lang="it-IT" dirty="0"/>
              <a:t>a carico di bambini in cui si sospettino maltrattamenti o abuso e a carico di pazienti in cui siano necessari </a:t>
            </a:r>
            <a:r>
              <a:rPr lang="it-IT" dirty="0" smtClean="0"/>
              <a:t>particolari </a:t>
            </a:r>
            <a:r>
              <a:rPr lang="it-IT" dirty="0"/>
              <a:t>sostegni psicologici, sociali o riabilitativi a lungo termine</a:t>
            </a:r>
          </a:p>
        </p:txBody>
      </p:sp>
    </p:spTree>
    <p:extLst>
      <p:ext uri="{BB962C8B-B14F-4D97-AF65-F5344CB8AC3E}">
        <p14:creationId xmlns:p14="http://schemas.microsoft.com/office/powerpoint/2010/main" val="16784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39750" y="260648"/>
            <a:ext cx="7853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USTIONE PEDIATRICA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criteri di invio al C.U. di riferimento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365125" y="3254375"/>
            <a:ext cx="378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u="sng" smtClean="0">
                <a:solidFill>
                  <a:srgbClr val="FFFF00"/>
                </a:solidFill>
                <a:latin typeface="Times New Roman" pitchFamily="18" charset="0"/>
              </a:rPr>
              <a:t>indicazione assoluta: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81000" y="4702175"/>
            <a:ext cx="4867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u="sng" smtClean="0">
                <a:solidFill>
                  <a:srgbClr val="FFFF00"/>
                </a:solidFill>
                <a:latin typeface="Times New Roman" pitchFamily="18" charset="0"/>
              </a:rPr>
              <a:t>indicazione raccomandata: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2241825" y="1628800"/>
            <a:ext cx="4660250" cy="127419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FFF301"/>
                </a:solidFill>
                <a:latin typeface="Arial" pitchFamily="34" charset="0"/>
                <a:cs typeface="Arial" pitchFamily="34" charset="0"/>
              </a:rPr>
              <a:t>il bambino ustionato presenta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FFF301"/>
                </a:solidFill>
                <a:latin typeface="Arial" pitchFamily="34" charset="0"/>
                <a:cs typeface="Arial" pitchFamily="34" charset="0"/>
              </a:rPr>
              <a:t>più frequentemente dell’adulto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FFF301"/>
                </a:solidFill>
                <a:latin typeface="Arial" pitchFamily="34" charset="0"/>
                <a:cs typeface="Arial" pitchFamily="34" charset="0"/>
              </a:rPr>
              <a:t>l’indicazione ad un ricovero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FFF301"/>
                </a:solidFill>
                <a:latin typeface="Arial" pitchFamily="34" charset="0"/>
                <a:cs typeface="Arial" pitchFamily="34" charset="0"/>
              </a:rPr>
              <a:t>in un Centro Ustioni</a:t>
            </a:r>
          </a:p>
        </p:txBody>
      </p:sp>
      <p:grpSp>
        <p:nvGrpSpPr>
          <p:cNvPr id="47110" name="Group 7"/>
          <p:cNvGrpSpPr>
            <a:grpSpLocks/>
          </p:cNvGrpSpPr>
          <p:nvPr/>
        </p:nvGrpSpPr>
        <p:grpSpPr bwMode="auto">
          <a:xfrm>
            <a:off x="228600" y="3300413"/>
            <a:ext cx="8867775" cy="1295400"/>
            <a:chOff x="144" y="2160"/>
            <a:chExt cx="5586" cy="816"/>
          </a:xfrm>
        </p:grpSpPr>
        <p:sp>
          <p:nvSpPr>
            <p:cNvPr id="47117" name="Text Box 8"/>
            <p:cNvSpPr txBox="1">
              <a:spLocks noChangeArrowheads="1"/>
            </p:cNvSpPr>
            <p:nvPr/>
          </p:nvSpPr>
          <p:spPr bwMode="auto">
            <a:xfrm>
              <a:off x="4695" y="2664"/>
              <a:ext cx="681" cy="312"/>
            </a:xfrm>
            <a:prstGeom prst="rect">
              <a:avLst/>
            </a:prstGeom>
            <a:noFill/>
            <a:ln w="38100">
              <a:solidFill>
                <a:srgbClr val="FF9E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</a:rPr>
                <a:t>&gt; </a:t>
              </a: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  <a:sym typeface="Wingdings" pitchFamily="2" charset="2"/>
                </a:rPr>
                <a:t>30%</a:t>
              </a:r>
              <a:endParaRPr lang="it-IT" sz="2400" smtClean="0">
                <a:solidFill>
                  <a:srgbClr val="FFF301"/>
                </a:solidFill>
                <a:latin typeface="Times New Roman" pitchFamily="18" charset="0"/>
              </a:endParaRPr>
            </a:p>
          </p:txBody>
        </p:sp>
        <p:sp>
          <p:nvSpPr>
            <p:cNvPr id="47118" name="Text Box 9"/>
            <p:cNvSpPr txBox="1">
              <a:spLocks noChangeArrowheads="1"/>
            </p:cNvSpPr>
            <p:nvPr/>
          </p:nvSpPr>
          <p:spPr bwMode="auto">
            <a:xfrm>
              <a:off x="144" y="2448"/>
              <a:ext cx="451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3200" smtClean="0">
                  <a:solidFill>
                    <a:srgbClr val="FFFFFF"/>
                  </a:solidFill>
                  <a:latin typeface="Times New Roman" pitchFamily="18" charset="0"/>
                </a:rPr>
                <a:t>ustioni gravi o gravissime per estensione</a:t>
              </a:r>
            </a:p>
          </p:txBody>
        </p:sp>
        <p:sp>
          <p:nvSpPr>
            <p:cNvPr id="47119" name="Text Box 10"/>
            <p:cNvSpPr txBox="1">
              <a:spLocks noChangeArrowheads="1"/>
            </p:cNvSpPr>
            <p:nvPr/>
          </p:nvSpPr>
          <p:spPr bwMode="auto">
            <a:xfrm>
              <a:off x="3379" y="2160"/>
              <a:ext cx="2351" cy="312"/>
            </a:xfrm>
            <a:prstGeom prst="rect">
              <a:avLst/>
            </a:prstGeom>
            <a:noFill/>
            <a:ln w="38100">
              <a:solidFill>
                <a:srgbClr val="FF9E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</a:rPr>
                <a:t>&gt; 5-8-10 % sec. età </a:t>
              </a: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  <a:sym typeface="Wingdings" pitchFamily="2" charset="2"/>
                </a:rPr>
                <a:t> 30%</a:t>
              </a:r>
            </a:p>
          </p:txBody>
        </p:sp>
        <p:sp>
          <p:nvSpPr>
            <p:cNvPr id="85003" name="Line 11"/>
            <p:cNvSpPr>
              <a:spLocks noChangeShapeType="1"/>
            </p:cNvSpPr>
            <p:nvPr/>
          </p:nvSpPr>
          <p:spPr bwMode="auto">
            <a:xfrm flipV="1">
              <a:off x="1584" y="2400"/>
              <a:ext cx="1776" cy="192"/>
            </a:xfrm>
            <a:prstGeom prst="line">
              <a:avLst/>
            </a:prstGeom>
            <a:noFill/>
            <a:ln w="38100">
              <a:solidFill>
                <a:srgbClr val="FF9E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85004" name="Line 12"/>
            <p:cNvSpPr>
              <a:spLocks noChangeShapeType="1"/>
            </p:cNvSpPr>
            <p:nvPr/>
          </p:nvSpPr>
          <p:spPr bwMode="auto">
            <a:xfrm>
              <a:off x="2784" y="2736"/>
              <a:ext cx="1728" cy="144"/>
            </a:xfrm>
            <a:prstGeom prst="line">
              <a:avLst/>
            </a:prstGeom>
            <a:noFill/>
            <a:ln w="38100">
              <a:solidFill>
                <a:srgbClr val="FF9E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47111" name="Text Box 13"/>
          <p:cNvSpPr txBox="1">
            <a:spLocks noChangeArrowheads="1"/>
          </p:cNvSpPr>
          <p:nvPr/>
        </p:nvSpPr>
        <p:spPr bwMode="auto">
          <a:xfrm>
            <a:off x="228600" y="4233863"/>
            <a:ext cx="4425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smtClean="0">
                <a:solidFill>
                  <a:srgbClr val="FFFFFF"/>
                </a:solidFill>
                <a:latin typeface="Times New Roman" pitchFamily="18" charset="0"/>
              </a:rPr>
              <a:t>ustioni di 3° grado &gt; 5%</a:t>
            </a:r>
          </a:p>
        </p:txBody>
      </p:sp>
      <p:grpSp>
        <p:nvGrpSpPr>
          <p:cNvPr id="47112" name="Group 14"/>
          <p:cNvGrpSpPr>
            <a:grpSpLocks/>
          </p:cNvGrpSpPr>
          <p:nvPr/>
        </p:nvGrpSpPr>
        <p:grpSpPr bwMode="auto">
          <a:xfrm>
            <a:off x="228600" y="5021263"/>
            <a:ext cx="8072438" cy="1720850"/>
            <a:chOff x="144" y="3163"/>
            <a:chExt cx="5085" cy="1084"/>
          </a:xfrm>
        </p:grpSpPr>
        <p:sp>
          <p:nvSpPr>
            <p:cNvPr id="47113" name="Text Box 15"/>
            <p:cNvSpPr txBox="1">
              <a:spLocks noChangeArrowheads="1"/>
            </p:cNvSpPr>
            <p:nvPr/>
          </p:nvSpPr>
          <p:spPr bwMode="auto">
            <a:xfrm>
              <a:off x="144" y="3360"/>
              <a:ext cx="311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3200" smtClean="0">
                  <a:solidFill>
                    <a:srgbClr val="FFFFFF"/>
                  </a:solidFill>
                  <a:latin typeface="Times New Roman" pitchFamily="18" charset="0"/>
                </a:rPr>
                <a:t>ustioni lievi per estensione, </a:t>
              </a:r>
            </a:p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3200" smtClean="0">
                  <a:solidFill>
                    <a:srgbClr val="FFFFFF"/>
                  </a:solidFill>
                  <a:latin typeface="Times New Roman" pitchFamily="18" charset="0"/>
                </a:rPr>
                <a:t>ma associate a: </a:t>
              </a:r>
            </a:p>
          </p:txBody>
        </p:sp>
        <p:sp>
          <p:nvSpPr>
            <p:cNvPr id="47114" name="Text Box 16"/>
            <p:cNvSpPr txBox="1">
              <a:spLocks noChangeArrowheads="1"/>
            </p:cNvSpPr>
            <p:nvPr/>
          </p:nvSpPr>
          <p:spPr bwMode="auto">
            <a:xfrm>
              <a:off x="3597" y="3163"/>
              <a:ext cx="1632" cy="312"/>
            </a:xfrm>
            <a:prstGeom prst="rect">
              <a:avLst/>
            </a:prstGeom>
            <a:noFill/>
            <a:ln w="38100">
              <a:solidFill>
                <a:srgbClr val="FF9E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  <a:sym typeface="Symbol" pitchFamily="18" charset="2"/>
                </a:rPr>
                <a:t></a:t>
              </a:r>
              <a:r>
                <a:rPr lang="it-IT" sz="2400" smtClean="0">
                  <a:solidFill>
                    <a:srgbClr val="FFF301"/>
                  </a:solidFill>
                  <a:latin typeface="Times New Roman" pitchFamily="18" charset="0"/>
                </a:rPr>
                <a:t> 5-8-10% sec. età</a:t>
              </a:r>
            </a:p>
          </p:txBody>
        </p:sp>
        <p:sp>
          <p:nvSpPr>
            <p:cNvPr id="85009" name="Line 17"/>
            <p:cNvSpPr>
              <a:spLocks noChangeShapeType="1"/>
            </p:cNvSpPr>
            <p:nvPr/>
          </p:nvSpPr>
          <p:spPr bwMode="auto">
            <a:xfrm flipV="1">
              <a:off x="3131" y="3331"/>
              <a:ext cx="384" cy="144"/>
            </a:xfrm>
            <a:prstGeom prst="line">
              <a:avLst/>
            </a:prstGeom>
            <a:noFill/>
            <a:ln w="38100">
              <a:solidFill>
                <a:srgbClr val="FF9E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7116" name="Text Box 18"/>
            <p:cNvSpPr txBox="1">
              <a:spLocks noChangeArrowheads="1"/>
            </p:cNvSpPr>
            <p:nvPr/>
          </p:nvSpPr>
          <p:spPr bwMode="auto">
            <a:xfrm>
              <a:off x="1927" y="3706"/>
              <a:ext cx="2764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rgbClr val="FFFF66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FF66"/>
                  </a:solidFill>
                  <a:latin typeface="Verdana" pitchFamily="34" charset="0"/>
                </a:defRPr>
              </a:lvl9pPr>
            </a:lstStyle>
            <a:p>
              <a:pPr fontAlgn="base">
                <a:lnSpc>
                  <a:spcPct val="6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it-IT" sz="2800" smtClean="0">
                  <a:solidFill>
                    <a:srgbClr val="00CC99"/>
                  </a:solidFill>
                  <a:latin typeface="Times New Roman" pitchFamily="18" charset="0"/>
                </a:rPr>
                <a:t>lesione delle vie aeree </a:t>
              </a:r>
            </a:p>
            <a:p>
              <a:pPr fontAlgn="base">
                <a:lnSpc>
                  <a:spcPct val="6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it-IT" sz="2800" smtClean="0">
                  <a:solidFill>
                    <a:srgbClr val="00CC99"/>
                  </a:solidFill>
                  <a:latin typeface="Times New Roman" pitchFamily="18" charset="0"/>
                </a:rPr>
                <a:t>traumi gravi concomitanti </a:t>
              </a:r>
            </a:p>
            <a:p>
              <a:pPr fontAlgn="base">
                <a:lnSpc>
                  <a:spcPct val="6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it-IT" sz="2800" smtClean="0">
                  <a:solidFill>
                    <a:srgbClr val="00CC99"/>
                  </a:solidFill>
                  <a:latin typeface="Times New Roman" pitchFamily="18" charset="0"/>
                </a:rPr>
                <a:t>malattie importanti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1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1414463" y="3273425"/>
            <a:ext cx="7621587" cy="3179763"/>
            <a:chOff x="891" y="2062"/>
            <a:chExt cx="4801" cy="2003"/>
          </a:xfrm>
        </p:grpSpPr>
        <p:sp>
          <p:nvSpPr>
            <p:cNvPr id="83971" name="Rectangle 3"/>
            <p:cNvSpPr>
              <a:spLocks noChangeArrowheads="1"/>
            </p:cNvSpPr>
            <p:nvPr/>
          </p:nvSpPr>
          <p:spPr bwMode="auto">
            <a:xfrm>
              <a:off x="1919" y="2403"/>
              <a:ext cx="90" cy="1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6092" name="Group 4"/>
            <p:cNvGrpSpPr>
              <a:grpSpLocks/>
            </p:cNvGrpSpPr>
            <p:nvPr/>
          </p:nvGrpSpPr>
          <p:grpSpPr bwMode="auto">
            <a:xfrm>
              <a:off x="891" y="2062"/>
              <a:ext cx="4801" cy="2003"/>
              <a:chOff x="864" y="2062"/>
              <a:chExt cx="4801" cy="2003"/>
            </a:xfrm>
          </p:grpSpPr>
          <p:sp>
            <p:nvSpPr>
              <p:cNvPr id="46093" name="Rectangle 5"/>
              <p:cNvSpPr>
                <a:spLocks noChangeArrowheads="1"/>
              </p:cNvSpPr>
              <p:nvPr/>
            </p:nvSpPr>
            <p:spPr bwMode="auto">
              <a:xfrm>
                <a:off x="3409" y="2193"/>
                <a:ext cx="2256" cy="1872"/>
              </a:xfrm>
              <a:prstGeom prst="rect">
                <a:avLst/>
              </a:prstGeom>
              <a:solidFill>
                <a:srgbClr val="5FFFD5"/>
              </a:solidFill>
              <a:ln w="571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it-IT" sz="2400" b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94" name="Text Box 6"/>
              <p:cNvSpPr txBox="1">
                <a:spLocks noChangeArrowheads="1"/>
              </p:cNvSpPr>
              <p:nvPr/>
            </p:nvSpPr>
            <p:spPr bwMode="auto">
              <a:xfrm>
                <a:off x="864" y="2062"/>
                <a:ext cx="2495" cy="312"/>
              </a:xfrm>
              <a:prstGeom prst="rect">
                <a:avLst/>
              </a:prstGeom>
              <a:noFill/>
              <a:ln w="38100">
                <a:solidFill>
                  <a:srgbClr val="E8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it-IT" sz="2400">
                    <a:solidFill>
                      <a:srgbClr val="FFFFFF"/>
                    </a:solidFill>
                    <a:latin typeface="Times New Roman" pitchFamily="18" charset="0"/>
                  </a:rPr>
                  <a:t> Sospetto di maltrattamento</a:t>
                </a:r>
              </a:p>
            </p:txBody>
          </p:sp>
          <p:sp>
            <p:nvSpPr>
              <p:cNvPr id="83975" name="AutoShape 7"/>
              <p:cNvSpPr>
                <a:spLocks noChangeArrowheads="1"/>
              </p:cNvSpPr>
              <p:nvPr/>
            </p:nvSpPr>
            <p:spPr bwMode="auto">
              <a:xfrm>
                <a:off x="1920" y="2440"/>
                <a:ext cx="1248" cy="144"/>
              </a:xfrm>
              <a:prstGeom prst="rightArrow">
                <a:avLst>
                  <a:gd name="adj1" fmla="val 50000"/>
                  <a:gd name="adj2" fmla="val 216667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096" name="Text Box 8"/>
              <p:cNvSpPr txBox="1">
                <a:spLocks noChangeArrowheads="1"/>
              </p:cNvSpPr>
              <p:nvPr/>
            </p:nvSpPr>
            <p:spPr bwMode="auto">
              <a:xfrm>
                <a:off x="3505" y="2205"/>
                <a:ext cx="216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FFFF66"/>
                    </a:solidFill>
                    <a:latin typeface="Verdana" pitchFamily="34" charset="0"/>
                  </a:defRPr>
                </a:lvl9pPr>
              </a:lstStyle>
              <a:p>
                <a:r>
                  <a:rPr lang="it-IT" sz="2000">
                    <a:solidFill>
                      <a:schemeClr val="tx1"/>
                    </a:solidFill>
                    <a:latin typeface="Times New Roman" pitchFamily="18" charset="0"/>
                  </a:rPr>
                  <a:t>Segni principali da ricercare:</a:t>
                </a:r>
                <a:endParaRPr lang="it-IT" sz="20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1355725" y="2317750"/>
            <a:ext cx="29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buFontTx/>
              <a:buChar char="•"/>
            </a:pPr>
            <a:endParaRPr lang="it-IT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084" name="Text Box 17"/>
          <p:cNvSpPr txBox="1">
            <a:spLocks noChangeArrowheads="1"/>
          </p:cNvSpPr>
          <p:nvPr/>
        </p:nvSpPr>
        <p:spPr bwMode="auto">
          <a:xfrm>
            <a:off x="5624513" y="5715000"/>
            <a:ext cx="2900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- disinteresse del genitore </a:t>
            </a:r>
          </a:p>
          <a:p>
            <a:pPr>
              <a:lnSpc>
                <a:spcPct val="8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 all’incidente</a:t>
            </a:r>
          </a:p>
        </p:txBody>
      </p:sp>
      <p:sp>
        <p:nvSpPr>
          <p:cNvPr id="46085" name="Text Box 18"/>
          <p:cNvSpPr txBox="1">
            <a:spLocks noChangeArrowheads="1"/>
          </p:cNvSpPr>
          <p:nvPr/>
        </p:nvSpPr>
        <p:spPr bwMode="auto">
          <a:xfrm>
            <a:off x="5640388" y="3962400"/>
            <a:ext cx="3284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- lesioni limitate a genitali e/o</a:t>
            </a:r>
          </a:p>
          <a:p>
            <a:pPr>
              <a:lnSpc>
                <a:spcPct val="7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 natiche</a:t>
            </a:r>
          </a:p>
        </p:txBody>
      </p:sp>
      <p:sp>
        <p:nvSpPr>
          <p:cNvPr id="46086" name="Text Box 19"/>
          <p:cNvSpPr txBox="1">
            <a:spLocks noChangeArrowheads="1"/>
          </p:cNvSpPr>
          <p:nvPr/>
        </p:nvSpPr>
        <p:spPr bwMode="auto">
          <a:xfrm>
            <a:off x="5640388" y="4724400"/>
            <a:ext cx="3284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Char char="-"/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discordanza tra dinamica </a:t>
            </a:r>
          </a:p>
          <a:p>
            <a:pPr>
              <a:lnSpc>
                <a:spcPct val="8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 dell’incidente e rilievi clinici</a:t>
            </a:r>
          </a:p>
        </p:txBody>
      </p:sp>
      <p:sp>
        <p:nvSpPr>
          <p:cNvPr id="46087" name="Text Box 20"/>
          <p:cNvSpPr txBox="1">
            <a:spLocks noChangeArrowheads="1"/>
          </p:cNvSpPr>
          <p:nvPr/>
        </p:nvSpPr>
        <p:spPr bwMode="auto">
          <a:xfrm>
            <a:off x="5640388" y="5273675"/>
            <a:ext cx="3217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70000"/>
              </a:lnSpc>
              <a:buFontTx/>
              <a:buChar char="-"/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ritardo  marcato nel ricorso</a:t>
            </a:r>
          </a:p>
          <a:p>
            <a:pPr>
              <a:lnSpc>
                <a:spcPct val="7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  alle cure ospedaliere</a:t>
            </a:r>
          </a:p>
        </p:txBody>
      </p:sp>
      <p:sp>
        <p:nvSpPr>
          <p:cNvPr id="46088" name="Text Box 21"/>
          <p:cNvSpPr txBox="1">
            <a:spLocks noChangeArrowheads="1"/>
          </p:cNvSpPr>
          <p:nvPr/>
        </p:nvSpPr>
        <p:spPr bwMode="auto">
          <a:xfrm>
            <a:off x="5640388" y="4433888"/>
            <a:ext cx="3362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rgbClr val="FFFF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66"/>
                </a:solidFill>
                <a:latin typeface="Verdana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it-IT" sz="2000" i="1">
                <a:solidFill>
                  <a:schemeClr val="tx1"/>
                </a:solidFill>
                <a:latin typeface="Times New Roman" pitchFamily="18" charset="0"/>
              </a:rPr>
              <a:t>- lesioni simmetriche degli arti</a:t>
            </a:r>
          </a:p>
        </p:txBody>
      </p:sp>
      <p:pic>
        <p:nvPicPr>
          <p:cNvPr id="46089" name="Picture 22" descr="C:\Users\Davide\Desktop\Bologna novembre 2011\TOMBA 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692150"/>
            <a:ext cx="30384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3" descr="C:\Users\Davide\Desktop\Bologna novembre 2011\TOMBA 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r="24149"/>
          <a:stretch>
            <a:fillRect/>
          </a:stretch>
        </p:blipFill>
        <p:spPr bwMode="auto">
          <a:xfrm>
            <a:off x="3325813" y="4187825"/>
            <a:ext cx="15113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34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dirty="0" smtClean="0"/>
              <a:t>Il TRASFERIMENTO</a:t>
            </a:r>
            <a:endParaRPr lang="it-IT" sz="4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27584" y="2507137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pic>
        <p:nvPicPr>
          <p:cNvPr id="5" name="Picture 5" descr="B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549650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51920" y="1700808"/>
            <a:ext cx="51970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 smtClean="0"/>
              <a:t>Disponibilità numeri telefonici CGU di riferimento</a:t>
            </a:r>
          </a:p>
          <a:p>
            <a:pPr marL="342900" indent="-342900">
              <a:buAutoNum type="arabicPeriod"/>
            </a:pPr>
            <a:r>
              <a:rPr lang="it-IT" dirty="0" smtClean="0"/>
              <a:t>Contatto tra clinici</a:t>
            </a:r>
          </a:p>
          <a:p>
            <a:pPr marL="342900" indent="-342900">
              <a:buAutoNum type="arabicPeriod"/>
            </a:pPr>
            <a:r>
              <a:rPr lang="it-IT" dirty="0" smtClean="0"/>
              <a:t>Compilazione scheda di invio + eventuali immagini</a:t>
            </a:r>
          </a:p>
          <a:p>
            <a:pPr marL="342900" indent="-342900">
              <a:buAutoNum type="arabicPeriod"/>
            </a:pP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TEAM DI TRASPORTO</a:t>
            </a:r>
          </a:p>
          <a:p>
            <a:endParaRPr lang="it-IT" dirty="0" smtClean="0"/>
          </a:p>
          <a:p>
            <a:pPr marL="342900" indent="-342900">
              <a:buAutoNum type="arabicPeriod"/>
            </a:pPr>
            <a:endParaRPr lang="it-IT" dirty="0"/>
          </a:p>
          <a:p>
            <a:r>
              <a:rPr lang="it-IT" dirty="0" smtClean="0">
                <a:solidFill>
                  <a:srgbClr val="C00000"/>
                </a:solidFill>
              </a:rPr>
              <a:t>PREPARAZIONE DEL PAZIENTE AL TRASPORTO</a:t>
            </a:r>
          </a:p>
          <a:p>
            <a:endParaRPr lang="it-IT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it-IT" dirty="0" smtClean="0"/>
              <a:t>Due CVP di grosso calibro adeguatamente fissati</a:t>
            </a:r>
          </a:p>
          <a:p>
            <a:pPr marL="342900" indent="-342900">
              <a:buAutoNum type="arabicPeriod"/>
            </a:pPr>
            <a:r>
              <a:rPr lang="it-IT" dirty="0" smtClean="0"/>
              <a:t>Catetere </a:t>
            </a:r>
            <a:r>
              <a:rPr lang="it-IT" dirty="0" err="1" smtClean="0"/>
              <a:t>Foley</a:t>
            </a:r>
            <a:r>
              <a:rPr lang="it-IT" dirty="0" smtClean="0"/>
              <a:t> e monitoraggio diuresi</a:t>
            </a:r>
          </a:p>
          <a:p>
            <a:pPr marL="342900" indent="-342900">
              <a:buAutoNum type="arabicPeriod"/>
            </a:pPr>
            <a:r>
              <a:rPr lang="it-IT" dirty="0" smtClean="0"/>
              <a:t>SNG </a:t>
            </a:r>
            <a:r>
              <a:rPr lang="it-IT" dirty="0" err="1" smtClean="0"/>
              <a:t>decompressivo</a:t>
            </a:r>
            <a:endParaRPr lang="it-IT" dirty="0" smtClean="0"/>
          </a:p>
          <a:p>
            <a:pPr marL="342900" indent="-342900">
              <a:buAutoNum type="arabicPeriod"/>
            </a:pPr>
            <a:r>
              <a:rPr lang="it-IT" dirty="0" smtClean="0"/>
              <a:t>Controllo temperatura corporea</a:t>
            </a:r>
          </a:p>
          <a:p>
            <a:pPr marL="342900" indent="-342900">
              <a:buAutoNum type="arabicPeriod"/>
            </a:pPr>
            <a:r>
              <a:rPr lang="it-IT" dirty="0" smtClean="0"/>
              <a:t>Stoppare possibilmente narcotici</a:t>
            </a:r>
          </a:p>
          <a:p>
            <a:pPr marL="342900" indent="-342900">
              <a:buAutoNum type="arabicPeriod"/>
            </a:pPr>
            <a:r>
              <a:rPr lang="it-IT" dirty="0" smtClean="0"/>
              <a:t>Solo RL nelle prime 24 ore secondo formule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27678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800" b="1" dirty="0"/>
              <a:t>L’USTIONATO: LE PRIORITA’ DELLE PRIME 24 </a:t>
            </a:r>
            <a:r>
              <a:rPr lang="it-IT" sz="2800" b="1" dirty="0" smtClean="0"/>
              <a:t>ORE</a:t>
            </a:r>
            <a:br>
              <a:rPr lang="it-IT" sz="2800" b="1" dirty="0" smtClean="0"/>
            </a:br>
            <a:r>
              <a:rPr lang="it-IT" sz="2800" b="1" dirty="0" smtClean="0"/>
              <a:t>SINTESI CONCLUSIVA</a:t>
            </a:r>
            <a:endParaRPr lang="it-IT" sz="2800" b="1" dirty="0"/>
          </a:p>
        </p:txBody>
      </p:sp>
      <p:pic>
        <p:nvPicPr>
          <p:cNvPr id="78853" name="Picture 5" descr="algoritm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6551"/>
            <a:ext cx="2948756" cy="50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algoritm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89" y="1628800"/>
            <a:ext cx="434259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5027" y="612552"/>
            <a:ext cx="89289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600" dirty="0">
                <a:solidFill>
                  <a:srgbClr val="A60000"/>
                </a:solidFill>
                <a:latin typeface="HelveticaNeue-Light"/>
              </a:rPr>
              <a:t>Medicina</a:t>
            </a:r>
          </a:p>
          <a:p>
            <a:r>
              <a:rPr lang="it-IT" sz="6600" dirty="0">
                <a:solidFill>
                  <a:srgbClr val="A60000"/>
                </a:solidFill>
                <a:latin typeface="HelveticaNeue-Light"/>
              </a:rPr>
              <a:t>di Emergenza-Urgenza</a:t>
            </a:r>
          </a:p>
          <a:p>
            <a:r>
              <a:rPr lang="it-IT" sz="1400" dirty="0" smtClean="0">
                <a:solidFill>
                  <a:srgbClr val="000000"/>
                </a:solidFill>
                <a:latin typeface="HelveticaNeue-Light"/>
              </a:rPr>
              <a:t>A </a:t>
            </a:r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cura di</a:t>
            </a:r>
          </a:p>
          <a:p>
            <a:r>
              <a:rPr lang="it-IT" sz="2000" dirty="0">
                <a:solidFill>
                  <a:srgbClr val="000000"/>
                </a:solidFill>
                <a:latin typeface="HelveticaNeue-Light"/>
              </a:rPr>
              <a:t>Anna Maria Ferrari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Direttore della Struttura di Pronto Soccorso-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Medicina d'Urgenza-CO118 e del Dipartimento d'Emergenza-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Urgenza dell'Arcispedale Santa Maria Nuova - Reggio Emilia</a:t>
            </a:r>
          </a:p>
          <a:p>
            <a:r>
              <a:rPr lang="it-IT" sz="1400" dirty="0" err="1">
                <a:solidFill>
                  <a:srgbClr val="000000"/>
                </a:solidFill>
                <a:latin typeface="HelveticaNeue-Light"/>
              </a:rPr>
              <a:t>Past</a:t>
            </a:r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HelveticaNeue-Light"/>
              </a:rPr>
              <a:t>President</a:t>
            </a:r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 SIMEU</a:t>
            </a:r>
          </a:p>
          <a:p>
            <a:r>
              <a:rPr lang="it-IT" sz="2000" dirty="0">
                <a:solidFill>
                  <a:srgbClr val="000000"/>
                </a:solidFill>
                <a:latin typeface="HelveticaNeue-Light"/>
              </a:rPr>
              <a:t>Cinzia Barletta, </a:t>
            </a:r>
            <a:r>
              <a:rPr lang="it-IT" sz="1400" dirty="0" err="1">
                <a:solidFill>
                  <a:srgbClr val="000000"/>
                </a:solidFill>
                <a:latin typeface="HelveticaNeue-Light"/>
              </a:rPr>
              <a:t>PhD</a:t>
            </a:r>
            <a:endParaRPr lang="it-IT" sz="1400" dirty="0">
              <a:solidFill>
                <a:srgbClr val="000000"/>
              </a:solidFill>
              <a:latin typeface="HelveticaNeue-Light"/>
            </a:endParaRP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Medicina d'Urgenza e Pronto Soccorso, Ospedale Sant'Eugenio - Roma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Presidente Nazionale FIMEUC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-Light"/>
              </a:rPr>
              <a:t>Membro SIMEU, </a:t>
            </a:r>
            <a:r>
              <a:rPr lang="it-IT" sz="1400" dirty="0" err="1">
                <a:solidFill>
                  <a:srgbClr val="000000"/>
                </a:solidFill>
                <a:latin typeface="HelveticaNeue-Light"/>
              </a:rPr>
              <a:t>EuSEM</a:t>
            </a:r>
            <a:endParaRPr lang="it-IT" sz="1400" dirty="0"/>
          </a:p>
        </p:txBody>
      </p:sp>
      <p:sp>
        <p:nvSpPr>
          <p:cNvPr id="4" name="Rettangolo 3"/>
          <p:cNvSpPr/>
          <p:nvPr/>
        </p:nvSpPr>
        <p:spPr>
          <a:xfrm>
            <a:off x="2303523" y="57866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latin typeface="MyriadPro-Semibold"/>
              </a:rPr>
              <a:t>95. </a:t>
            </a:r>
            <a:r>
              <a:rPr lang="it-IT" sz="2400" dirty="0">
                <a:latin typeface="MyriadPro-Regular"/>
              </a:rPr>
              <a:t>Ustioni 883</a:t>
            </a:r>
          </a:p>
          <a:p>
            <a:r>
              <a:rPr lang="it-IT" i="1" dirty="0">
                <a:latin typeface="Giovanni-BookItalic"/>
              </a:rPr>
              <a:t>D. Melandri, A.F. </a:t>
            </a:r>
            <a:r>
              <a:rPr lang="it-IT" i="1" dirty="0" smtClean="0">
                <a:latin typeface="Giovanni-BookItalic"/>
              </a:rPr>
              <a:t>Fanciulli</a:t>
            </a:r>
            <a:endParaRPr lang="it-IT" i="1" dirty="0">
              <a:latin typeface="Giovanni-BookItalic"/>
            </a:endParaRPr>
          </a:p>
        </p:txBody>
      </p:sp>
    </p:spTree>
    <p:extLst>
      <p:ext uri="{BB962C8B-B14F-4D97-AF65-F5344CB8AC3E}">
        <p14:creationId xmlns:p14="http://schemas.microsoft.com/office/powerpoint/2010/main" val="25475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624"/>
            <a:ext cx="4533982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/>
          <a:stretch/>
        </p:blipFill>
        <p:spPr bwMode="auto">
          <a:xfrm>
            <a:off x="4597215" y="204624"/>
            <a:ext cx="4511289" cy="639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F:\immagini scaricate maggio 2013\DSC04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1" y="42863"/>
            <a:ext cx="347027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1772816"/>
            <a:ext cx="5649111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200" dirty="0" smtClean="0">
                <a:solidFill>
                  <a:srgbClr val="800000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1740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9624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4099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543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00125" y="3357563"/>
            <a:ext cx="6670675" cy="3381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PRIMA PREPARAZIONE DEL PAZIENTE NEL FILTRO DI INGRESSO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52600" y="2895600"/>
            <a:ext cx="1935163" cy="3381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ARRIVO DIRETTO</a:t>
            </a: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48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11620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6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a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2744</Words>
  <Application>Microsoft Office PowerPoint</Application>
  <PresentationFormat>Presentazione su schermo (4:3)</PresentationFormat>
  <Paragraphs>593</Paragraphs>
  <Slides>87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87</vt:i4>
      </vt:variant>
    </vt:vector>
  </HeadingPairs>
  <TitlesOfParts>
    <vt:vector size="93" baseType="lpstr">
      <vt:lpstr>Luna</vt:lpstr>
      <vt:lpstr>2_Struttura predefinita</vt:lpstr>
      <vt:lpstr>Struttura predefinita</vt:lpstr>
      <vt:lpstr>1_Struttura predefinita</vt:lpstr>
      <vt:lpstr>3_Struttura predefinita</vt:lpstr>
      <vt:lpstr>4_Struttura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USTIONE: COSA E’?</vt:lpstr>
      <vt:lpstr>Presentazione standard di PowerPoint</vt:lpstr>
      <vt:lpstr>CAUSE DELLE USTIONI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CLASSIFICAZIONE SECONDO LA PROFONDITA’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L’USTIONATO: LE PRIORITA’ DELLE PRIME 24 ORE </vt:lpstr>
      <vt:lpstr>IL TRAUMA USTIONE: LE PRIORITA’ DELLE PRIME 24 ORE </vt:lpstr>
      <vt:lpstr>Presentazione standard di PowerPoint</vt:lpstr>
      <vt:lpstr>Presentazione standard di PowerPoint</vt:lpstr>
      <vt:lpstr>Valutazione e trattamento primario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Segni di ostruzione delle vie aeree</vt:lpstr>
      <vt:lpstr>Alterazione della respirazione</vt:lpstr>
      <vt:lpstr>Parametri EGA del paziente ventilato</vt:lpstr>
      <vt:lpstr>Ventilazione</vt:lpstr>
      <vt:lpstr>Ventilazione</vt:lpstr>
      <vt:lpstr>L’USTIONATO: LE PRIORITA’ DELLE PRIME 24 ORE</vt:lpstr>
      <vt:lpstr>L’USTIONATO: LE PRIORITA’ DELLE PRIME 24 ORE</vt:lpstr>
      <vt:lpstr>Fluid resuscitation</vt:lpstr>
      <vt:lpstr>Fluid resuscitation</vt:lpstr>
      <vt:lpstr>Fluid resuscitation</vt:lpstr>
      <vt:lpstr>Pazienti pediatrici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FLITTENE</vt:lpstr>
      <vt:lpstr>Presentazione standard di PowerPoint</vt:lpstr>
      <vt:lpstr>Presentazione standard di PowerPoint</vt:lpstr>
      <vt:lpstr>Presentazione standard di PowerPoint</vt:lpstr>
      <vt:lpstr>Diagnosi di lesione da inalazione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TRASFERIMENTO</vt:lpstr>
      <vt:lpstr>Presentazione standard di PowerPoint</vt:lpstr>
      <vt:lpstr>Presentazione standard di PowerPoint</vt:lpstr>
      <vt:lpstr>Presentazione standard di PowerPoint</vt:lpstr>
      <vt:lpstr>Il TRASFERIMENTO</vt:lpstr>
      <vt:lpstr>L’USTIONATO: LE PRIORITA’ DELLE PRIME 24 ORE SINTESI CONCLUSIVA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Davide</dc:creator>
  <cp:lastModifiedBy>Davide</cp:lastModifiedBy>
  <cp:revision>98</cp:revision>
  <dcterms:created xsi:type="dcterms:W3CDTF">2015-03-22T09:13:05Z</dcterms:created>
  <dcterms:modified xsi:type="dcterms:W3CDTF">2015-04-20T04:55:09Z</dcterms:modified>
</cp:coreProperties>
</file>