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02" r:id="rId3"/>
    <p:sldId id="303" r:id="rId4"/>
    <p:sldId id="304" r:id="rId5"/>
    <p:sldId id="312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97" r:id="rId14"/>
    <p:sldId id="258" r:id="rId15"/>
    <p:sldId id="298" r:id="rId16"/>
    <p:sldId id="295" r:id="rId17"/>
    <p:sldId id="296" r:id="rId18"/>
    <p:sldId id="257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7" r:id="rId33"/>
    <p:sldId id="272" r:id="rId34"/>
    <p:sldId id="273" r:id="rId35"/>
    <p:sldId id="274" r:id="rId36"/>
    <p:sldId id="275" r:id="rId37"/>
    <p:sldId id="276" r:id="rId38"/>
    <p:sldId id="278" r:id="rId39"/>
    <p:sldId id="279" r:id="rId40"/>
    <p:sldId id="280" r:id="rId41"/>
    <p:sldId id="299" r:id="rId42"/>
    <p:sldId id="281" r:id="rId43"/>
    <p:sldId id="300" r:id="rId44"/>
    <p:sldId id="301" r:id="rId45"/>
    <p:sldId id="282" r:id="rId46"/>
    <p:sldId id="283" r:id="rId47"/>
    <p:sldId id="284" r:id="rId48"/>
    <p:sldId id="285" r:id="rId49"/>
    <p:sldId id="287" r:id="rId50"/>
    <p:sldId id="286" r:id="rId51"/>
    <p:sldId id="288" r:id="rId52"/>
    <p:sldId id="291" r:id="rId53"/>
    <p:sldId id="289" r:id="rId54"/>
    <p:sldId id="290" r:id="rId55"/>
    <p:sldId id="292" r:id="rId56"/>
    <p:sldId id="313" r:id="rId57"/>
    <p:sldId id="294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9E6C-D96D-4D5A-8167-C252F9990AE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FD3DB-991F-4AC9-BD9C-445A2DB33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32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AE46D5-AB69-4A1A-AB52-8E4E582EB7FD}" type="slidenum">
              <a:rPr lang="en-GB" altLang="it-IT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it-IT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38000"/>
              </a:lnSpc>
              <a:buClr>
                <a:srgbClr val="000000"/>
              </a:buClr>
            </a:pPr>
            <a:endParaRPr lang="it-IT" altLang="it-IT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C70ADB-84B2-47E1-B99A-9D683C5C672E}" type="slidenum">
              <a:rPr lang="en-GB" altLang="it-IT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it-IT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93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38000"/>
              </a:lnSpc>
              <a:buClr>
                <a:srgbClr val="000000"/>
              </a:buClr>
            </a:pPr>
            <a:endParaRPr lang="it-IT" altLang="it-IT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5963F-D070-41A3-9981-7F7CCC9851FD}" type="slidenum">
              <a:rPr lang="it-IT"/>
              <a:pPr/>
              <a:t>29</a:t>
            </a:fld>
            <a:endParaRPr lang="it-IT"/>
          </a:p>
        </p:txBody>
      </p:sp>
      <p:sp>
        <p:nvSpPr>
          <p:cNvPr id="15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B678D-D660-4E42-A272-AF19F5D88428}" type="slidenum">
              <a:rPr lang="it-IT"/>
              <a:pPr/>
              <a:t>30</a:t>
            </a:fld>
            <a:endParaRPr lang="it-IT"/>
          </a:p>
        </p:txBody>
      </p:sp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7621FFC-11E8-4CFF-AE46-8C88E8D13442}" type="slidenum">
              <a:rPr lang="it-IT" sz="1200">
                <a:ea typeface="ＭＳ Ｐゴシック" charset="-128"/>
              </a:rPr>
              <a:pPr algn="r"/>
              <a:t>30</a:t>
            </a:fld>
            <a:endParaRPr lang="it-IT" sz="1200">
              <a:ea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64785-0B9C-4149-AE83-267359DD6D82}" type="slidenum">
              <a:rPr lang="it-IT"/>
              <a:pPr/>
              <a:t>31</a:t>
            </a:fld>
            <a:endParaRPr lang="it-IT"/>
          </a:p>
        </p:txBody>
      </p:sp>
      <p:sp>
        <p:nvSpPr>
          <p:cNvPr id="13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BC7F5-AB39-46EE-919D-E09FF2C2315F}" type="slidenum">
              <a:rPr lang="it-IT"/>
              <a:pPr/>
              <a:t>46</a:t>
            </a:fld>
            <a:endParaRPr lang="it-IT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27F2A-1A4E-4F41-9F24-701387534428}" type="slidenum">
              <a:rPr lang="it-IT"/>
              <a:pPr/>
              <a:t>53</a:t>
            </a:fld>
            <a:endParaRPr lang="it-IT"/>
          </a:p>
        </p:txBody>
      </p:sp>
      <p:sp>
        <p:nvSpPr>
          <p:cNvPr id="26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F3E222-2CFE-4510-9485-F5DB13B272A3}" type="slidenum">
              <a:rPr lang="it-IT"/>
              <a:pPr eaLnBrk="1" hangingPunct="1"/>
              <a:t>15</a:t>
            </a:fld>
            <a:endParaRPr lang="it-IT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29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9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23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34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73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23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5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97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0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B2F9-2BB2-4F19-88B6-AF5616523795}" type="datetimeFigureOut">
              <a:rPr lang="it-IT" smtClean="0"/>
              <a:t>07/03/2015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A0DC-EC7D-496D-B0C4-1D04F0CF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2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Demoule%20A%5BAuthor%5D&amp;cauthor=true&amp;cauthor_uid=17019559" TargetMode="External"/><Relationship Id="rId7" Type="http://schemas.openxmlformats.org/officeDocument/2006/relationships/hyperlink" Target="http://www.ncbi.nlm.nih.gov/pubmed/?term=Brochard%20L%5BAuthor%5D&amp;cauthor=true&amp;cauthor_uid=17019559" TargetMode="External"/><Relationship Id="rId2" Type="http://schemas.openxmlformats.org/officeDocument/2006/relationships/hyperlink" Target="http://www.ncbi.nlm.nih.gov/pubmed/1701955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?term=Taille%20S%5BAuthor%5D&amp;cauthor=true&amp;cauthor_uid=17019559" TargetMode="External"/><Relationship Id="rId5" Type="http://schemas.openxmlformats.org/officeDocument/2006/relationships/hyperlink" Target="http://www.ncbi.nlm.nih.gov/pubmed/?term=Richard%20JC%5BAuthor%5D&amp;cauthor=true&amp;cauthor_uid=17019559" TargetMode="External"/><Relationship Id="rId4" Type="http://schemas.openxmlformats.org/officeDocument/2006/relationships/hyperlink" Target="http://www.ncbi.nlm.nih.gov/pubmed/?term=Girou%20E%5BAuthor%5D&amp;cauthor=true&amp;cauthor_uid=1701955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wmf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Dalla NIV all’Intubazione oro-tracheale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Paolo </a:t>
            </a:r>
            <a:r>
              <a:rPr lang="it-IT" b="1" dirty="0" err="1" smtClean="0"/>
              <a:t>Groff</a:t>
            </a:r>
            <a:endParaRPr lang="it-IT" b="1" dirty="0" smtClean="0"/>
          </a:p>
          <a:p>
            <a:r>
              <a:rPr lang="it-IT" sz="2400" dirty="0" smtClean="0"/>
              <a:t>PS-MURG</a:t>
            </a:r>
          </a:p>
          <a:p>
            <a:r>
              <a:rPr lang="it-IT" sz="2400" dirty="0" smtClean="0"/>
              <a:t>Ospedale «Madonna del Soccorso»</a:t>
            </a:r>
          </a:p>
          <a:p>
            <a:r>
              <a:rPr lang="it-IT" sz="2400" dirty="0" smtClean="0"/>
              <a:t>San Benedetto del Tronto</a:t>
            </a:r>
            <a:endParaRPr lang="it-IT" sz="2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16561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In MURG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69225" cy="4010025"/>
          </a:xfrm>
        </p:spPr>
        <p:txBody>
          <a:bodyPr/>
          <a:lstStyle/>
          <a:p>
            <a:r>
              <a:rPr lang="it-IT" dirty="0"/>
              <a:t>Consulenza cardiologica + </a:t>
            </a:r>
            <a:r>
              <a:rPr lang="it-IT" dirty="0" err="1"/>
              <a:t>ECOCardio</a:t>
            </a:r>
            <a:r>
              <a:rPr lang="it-IT" dirty="0"/>
              <a:t>: assenza di </a:t>
            </a:r>
            <a:r>
              <a:rPr lang="it-IT" dirty="0" err="1"/>
              <a:t>angor</a:t>
            </a:r>
            <a:r>
              <a:rPr lang="it-IT" dirty="0"/>
              <a:t>; cavità ventricolari normali per dimensioni e cinetica; prosegue terapia in atto</a:t>
            </a:r>
          </a:p>
          <a:p>
            <a:r>
              <a:rPr lang="it-IT" dirty="0"/>
              <a:t>Consulenza rianimatoria: prosecuzione della NIV</a:t>
            </a:r>
          </a:p>
          <a:p>
            <a:r>
              <a:rPr lang="it-IT" dirty="0"/>
              <a:t>Inizia terapia antibiotica e </a:t>
            </a:r>
            <a:r>
              <a:rPr lang="it-IT" dirty="0" err="1"/>
              <a:t>stroidea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46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7" y="25678"/>
            <a:ext cx="7769225" cy="1431925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Bangl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C00000"/>
                </a:solidFill>
              </a:rPr>
              <a:t>Quando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sospendere</a:t>
            </a:r>
            <a:r>
              <a:rPr lang="en-GB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13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CC3300"/>
              </a:buClr>
              <a:buFont typeface="Cooper Black" pitchFamily="18" charset="0"/>
              <a:buNone/>
            </a:pPr>
            <a:r>
              <a:rPr lang="en-GB" sz="3200" b="1" dirty="0">
                <a:solidFill>
                  <a:srgbClr val="CC3300"/>
                </a:solidFill>
                <a:latin typeface="+mn-lt"/>
              </a:rPr>
              <a:t>FR 28      SpO2     90%      </a:t>
            </a:r>
          </a:p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CC3300"/>
              </a:buClr>
              <a:buFont typeface="Cooper Black" pitchFamily="18" charset="0"/>
              <a:buNone/>
            </a:pPr>
            <a:r>
              <a:rPr lang="en-GB" sz="3200" b="1" dirty="0">
                <a:solidFill>
                  <a:srgbClr val="CC3300"/>
                </a:solidFill>
                <a:latin typeface="+mn-lt"/>
              </a:rPr>
              <a:t>FC   85/min     PA 120/70      Kelly 1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819400" y="3352800"/>
            <a:ext cx="3352800" cy="3124200"/>
            <a:chOff x="1776" y="2112"/>
            <a:chExt cx="2112" cy="1968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2832" y="3686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6699FF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6699FF"/>
                  </a:solidFill>
                </a:rPr>
                <a:t>86</a:t>
              </a: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1776" y="3686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</a:rPr>
                <a:t>Sat O</a:t>
              </a:r>
              <a:r>
                <a:rPr lang="en-GB" sz="2800" b="1" baseline="-25000" dirty="0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2832" y="3293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6699FF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6699FF"/>
                  </a:solidFill>
                </a:rPr>
                <a:t>24.8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1776" y="3293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</a:rPr>
                <a:t>HCO</a:t>
              </a:r>
              <a:r>
                <a:rPr lang="en-GB" sz="2800" b="1" baseline="-25000" dirty="0">
                  <a:solidFill>
                    <a:srgbClr val="3333CC"/>
                  </a:solidFill>
                </a:rPr>
                <a:t>3</a:t>
              </a:r>
              <a:r>
                <a:rPr lang="en-GB" sz="2800" b="1" baseline="30000" dirty="0">
                  <a:solidFill>
                    <a:srgbClr val="3333CC"/>
                  </a:solidFill>
                </a:rPr>
                <a:t>-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2832" y="2899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6699FF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6699FF"/>
                  </a:solidFill>
                </a:rPr>
                <a:t>59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1776" y="2899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+mj-lt"/>
                </a:rPr>
                <a:t>pO2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2832" y="2506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6699FF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6699FF"/>
                  </a:solidFill>
                </a:rPr>
                <a:t>54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776" y="2506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+mj-lt"/>
                </a:rPr>
                <a:t>pCO</a:t>
              </a:r>
              <a:r>
                <a:rPr lang="en-GB" sz="2800" b="1" baseline="-25000" dirty="0">
                  <a:solidFill>
                    <a:srgbClr val="3333CC"/>
                  </a:solidFill>
                  <a:latin typeface="+mj-lt"/>
                </a:rPr>
                <a:t>2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832" y="2112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6699FF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6699FF"/>
                  </a:solidFill>
                </a:rPr>
                <a:t>7.27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776" y="2112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</a:rPr>
                <a:t>pH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1776" y="2112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1776" y="4080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1776" y="2112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888" y="2112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2832" y="2112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1776" y="2506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3888" y="2506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1776" y="2899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3888" y="2899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1776" y="3293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3888" y="3293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1776" y="3686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>
              <a:off x="3888" y="3686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>
              <a:off x="2832" y="4080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52400" y="4059238"/>
            <a:ext cx="2514600" cy="1392237"/>
          </a:xfrm>
          <a:prstGeom prst="rect">
            <a:avLst/>
          </a:prstGeom>
          <a:noFill/>
          <a:ln w="936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6699FF"/>
              </a:buClr>
              <a:buFont typeface="Cooper Black" pitchFamily="18" charset="0"/>
              <a:buNone/>
            </a:pPr>
            <a:r>
              <a:rPr lang="en-GB" b="1" dirty="0">
                <a:solidFill>
                  <a:srgbClr val="6699FF"/>
                </a:solidFill>
                <a:latin typeface="+mn-lt"/>
              </a:rPr>
              <a:t>EGA</a:t>
            </a: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6699FF"/>
              </a:buClr>
              <a:buFont typeface="Cooper Black" pitchFamily="18" charset="0"/>
              <a:buNone/>
            </a:pPr>
            <a:r>
              <a:rPr lang="en-GB" b="1" dirty="0">
                <a:solidFill>
                  <a:srgbClr val="6699FF"/>
                </a:solidFill>
                <a:latin typeface="+mn-lt"/>
              </a:rPr>
              <a:t>NIV </a:t>
            </a:r>
            <a:r>
              <a:rPr lang="en-GB" sz="1800" b="1" dirty="0">
                <a:solidFill>
                  <a:srgbClr val="6699FF"/>
                </a:solidFill>
                <a:latin typeface="+mn-lt"/>
              </a:rPr>
              <a:t>15 + 7 cm H2O</a:t>
            </a: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6699FF"/>
              </a:buClr>
              <a:buFont typeface="Cooper Black" pitchFamily="18" charset="0"/>
              <a:buNone/>
            </a:pPr>
            <a:r>
              <a:rPr lang="en-GB" sz="1800" b="1" dirty="0">
                <a:solidFill>
                  <a:srgbClr val="6699FF"/>
                </a:solidFill>
                <a:latin typeface="+mn-lt"/>
              </a:rPr>
              <a:t>                FiO2 85%</a:t>
            </a: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5638800" y="46482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33CC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6172200" y="4540250"/>
            <a:ext cx="2971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2250"/>
              </a:spcBef>
              <a:buClr>
                <a:srgbClr val="FFCC00"/>
              </a:buClr>
              <a:buFont typeface="Cooper Black" pitchFamily="18" charset="0"/>
              <a:buNone/>
            </a:pPr>
            <a:r>
              <a:rPr lang="en-GB" sz="3600" dirty="0">
                <a:solidFill>
                  <a:srgbClr val="FFCC00"/>
                </a:solidFill>
                <a:latin typeface="Cooper Black" pitchFamily="18" charset="0"/>
              </a:rPr>
              <a:t>     </a:t>
            </a:r>
            <a:r>
              <a:rPr lang="en-GB" sz="3600" b="1" dirty="0">
                <a:solidFill>
                  <a:srgbClr val="C00000"/>
                </a:solidFill>
                <a:latin typeface="+mn-lt"/>
              </a:rPr>
              <a:t>P/F = 71</a:t>
            </a:r>
          </a:p>
        </p:txBody>
      </p:sp>
    </p:spTree>
    <p:extLst>
      <p:ext uri="{BB962C8B-B14F-4D97-AF65-F5344CB8AC3E}">
        <p14:creationId xmlns:p14="http://schemas.microsoft.com/office/powerpoint/2010/main" val="36605739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Evoluzione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769225" cy="3649663"/>
          </a:xfrm>
        </p:spPr>
        <p:txBody>
          <a:bodyPr/>
          <a:lstStyle/>
          <a:p>
            <a:r>
              <a:rPr lang="it-IT" dirty="0"/>
              <a:t>Intubazione OT</a:t>
            </a:r>
          </a:p>
          <a:p>
            <a:r>
              <a:rPr lang="it-IT" dirty="0"/>
              <a:t>Ventilazione meccanica convenzionale</a:t>
            </a:r>
          </a:p>
          <a:p>
            <a:r>
              <a:rPr lang="it-IT" dirty="0"/>
              <a:t>Ricovero in ICU</a:t>
            </a:r>
          </a:p>
          <a:p>
            <a:r>
              <a:rPr lang="it-IT" dirty="0" err="1"/>
              <a:t>Exitus</a:t>
            </a:r>
            <a:r>
              <a:rPr lang="it-IT" dirty="0"/>
              <a:t> in terza giornata</a:t>
            </a:r>
          </a:p>
          <a:p>
            <a:r>
              <a:rPr lang="it-IT" dirty="0"/>
              <a:t>Diagnosi, </a:t>
            </a:r>
            <a:r>
              <a:rPr lang="it-IT" dirty="0" err="1"/>
              <a:t>postmortem</a:t>
            </a:r>
            <a:r>
              <a:rPr lang="it-IT" dirty="0"/>
              <a:t> di infezione influenzale H1N1</a:t>
            </a:r>
          </a:p>
        </p:txBody>
      </p:sp>
    </p:spTree>
    <p:extLst>
      <p:ext uri="{BB962C8B-B14F-4D97-AF65-F5344CB8AC3E}">
        <p14:creationId xmlns:p14="http://schemas.microsoft.com/office/powerpoint/2010/main" val="31710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NIV: efficacia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r>
              <a:rPr lang="it-IT" dirty="0" smtClean="0"/>
              <a:t>&gt; 90 % dei pazienti con </a:t>
            </a:r>
            <a:r>
              <a:rPr lang="it-IT" dirty="0" err="1" smtClean="0"/>
              <a:t>EPAc</a:t>
            </a:r>
            <a:endParaRPr lang="it-IT" dirty="0" smtClean="0"/>
          </a:p>
          <a:p>
            <a:r>
              <a:rPr lang="it-IT" dirty="0" smtClean="0"/>
              <a:t>70 % dei pazienti con COPD Ex</a:t>
            </a:r>
          </a:p>
          <a:p>
            <a:r>
              <a:rPr lang="it-IT" dirty="0" smtClean="0"/>
              <a:t>50% dei pazienti con AHRF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75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1450"/>
            <a:ext cx="4552950" cy="6515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770687" cy="1527175"/>
          </a:xfrm>
          <a:ln>
            <a:noFill/>
          </a:ln>
        </p:spPr>
        <p:txBody>
          <a:bodyPr/>
          <a:lstStyle/>
          <a:p>
            <a:pPr algn="ctr" eaLnBrk="1" hangingPunct="1"/>
            <a:r>
              <a:rPr lang="it-IT" b="1" dirty="0" err="1" smtClean="0">
                <a:solidFill>
                  <a:srgbClr val="0070C0"/>
                </a:solidFill>
              </a:rPr>
              <a:t>Failure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criteria</a:t>
            </a:r>
            <a:endParaRPr lang="it-IT" b="1" dirty="0" smtClean="0">
              <a:solidFill>
                <a:srgbClr val="0070C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2349500"/>
            <a:ext cx="7239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 err="1">
                <a:solidFill>
                  <a:srgbClr val="000000"/>
                </a:solidFill>
              </a:rPr>
              <a:t>pH</a:t>
            </a:r>
            <a:r>
              <a:rPr lang="it-IT" sz="2400" dirty="0">
                <a:solidFill>
                  <a:srgbClr val="000000"/>
                </a:solidFill>
              </a:rPr>
              <a:t> &lt; 7.10 – 7.20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dirty="0" err="1">
                <a:solidFill>
                  <a:srgbClr val="000000"/>
                </a:solidFill>
              </a:rPr>
              <a:t>Hypercapnic</a:t>
            </a:r>
            <a:r>
              <a:rPr lang="it-IT" sz="2400" dirty="0">
                <a:solidFill>
                  <a:srgbClr val="000000"/>
                </a:solidFill>
              </a:rPr>
              <a:t> coma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dirty="0">
                <a:solidFill>
                  <a:srgbClr val="000000"/>
                </a:solidFill>
              </a:rPr>
              <a:t>PaO2 &lt; 60 </a:t>
            </a:r>
            <a:r>
              <a:rPr lang="it-IT" sz="2400" dirty="0" err="1">
                <a:solidFill>
                  <a:srgbClr val="000000"/>
                </a:solidFill>
              </a:rPr>
              <a:t>mmHg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notwithsanding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maximal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tolerated</a:t>
            </a:r>
            <a:r>
              <a:rPr lang="it-IT" sz="2400" dirty="0">
                <a:solidFill>
                  <a:srgbClr val="000000"/>
                </a:solidFill>
              </a:rPr>
              <a:t> FiO2  or </a:t>
            </a:r>
            <a:r>
              <a:rPr lang="it-IT" sz="2400" dirty="0" err="1">
                <a:solidFill>
                  <a:srgbClr val="000000"/>
                </a:solidFill>
              </a:rPr>
              <a:t>maximal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tolerated</a:t>
            </a:r>
            <a:r>
              <a:rPr lang="it-IT" sz="2400" dirty="0">
                <a:solidFill>
                  <a:srgbClr val="000000"/>
                </a:solidFill>
              </a:rPr>
              <a:t> IPAP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dirty="0">
                <a:solidFill>
                  <a:srgbClr val="000000"/>
                </a:solidFill>
              </a:rPr>
              <a:t>Shock, </a:t>
            </a:r>
            <a:r>
              <a:rPr lang="it-IT" sz="2400" dirty="0" err="1">
                <a:solidFill>
                  <a:srgbClr val="000000"/>
                </a:solidFill>
              </a:rPr>
              <a:t>cardiac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arrest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it-IT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 tooltip="Intensive care medicine."/>
              </a:rPr>
              <a:t>Intensive Care Med.</a:t>
            </a:r>
            <a:r>
              <a:rPr lang="en-US" dirty="0" smtClean="0"/>
              <a:t> 2006 Nov;32(11):1756-65. </a:t>
            </a:r>
            <a:r>
              <a:rPr lang="en-US" dirty="0" err="1" smtClean="0"/>
              <a:t>Epub</a:t>
            </a:r>
            <a:r>
              <a:rPr lang="en-US" dirty="0" smtClean="0"/>
              <a:t> 2006 Sep 21.</a:t>
            </a:r>
          </a:p>
          <a:p>
            <a:r>
              <a:rPr lang="en-US" b="1" dirty="0" smtClean="0"/>
              <a:t>Benefits and risks of success or failure of noninvasive ventilation.</a:t>
            </a:r>
          </a:p>
          <a:p>
            <a:r>
              <a:rPr lang="en-US" dirty="0" err="1" smtClean="0">
                <a:hlinkClick r:id="rId3"/>
              </a:rPr>
              <a:t>Demoule</a:t>
            </a:r>
            <a:r>
              <a:rPr lang="en-US" dirty="0" smtClean="0">
                <a:hlinkClick r:id="rId3"/>
              </a:rPr>
              <a:t> A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Girou</a:t>
            </a:r>
            <a:r>
              <a:rPr lang="en-US" dirty="0" smtClean="0">
                <a:hlinkClick r:id="rId4"/>
              </a:rPr>
              <a:t> E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Richard JC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Taille</a:t>
            </a:r>
            <a:r>
              <a:rPr lang="en-US" dirty="0" smtClean="0">
                <a:hlinkClick r:id="rId6"/>
              </a:rPr>
              <a:t> S</a:t>
            </a:r>
            <a:r>
              <a:rPr lang="en-US" dirty="0" smtClean="0"/>
              <a:t>, </a:t>
            </a:r>
            <a:r>
              <a:rPr lang="en-US" dirty="0" err="1" smtClean="0">
                <a:hlinkClick r:id="rId7"/>
              </a:rPr>
              <a:t>Brochard</a:t>
            </a:r>
            <a:r>
              <a:rPr lang="en-US" dirty="0" smtClean="0">
                <a:hlinkClick r:id="rId7"/>
              </a:rPr>
              <a:t> 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467544" y="2492896"/>
            <a:ext cx="810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RESULTS: </a:t>
            </a:r>
          </a:p>
          <a:p>
            <a:r>
              <a:rPr lang="en-US" dirty="0" smtClean="0"/>
              <a:t>NIV success was independently associated with survival in both de novo, adjusted OR 0.05 (95% CI 0.01-0.42), and CPE-AOC OR 0.03 (CI 0.01-0.24). NIV failure was associated with ICU mortality in the de novo group (OR 3.24, CI 1.61-6.53) but not in the CPE-AOC group. Nosocomial pneumonia was less common in patients successful with NIV. NIV failure was associated with a longer ICU stay in CPE-AOC only. The overall use of NIV was independently associated with a better outcome only in CPE-AOC patients (OR 0.33, CI 0.15-0.73).</a:t>
            </a:r>
            <a:endParaRPr lang="en-US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6300192" y="3356992"/>
            <a:ext cx="129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11560" y="3647058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11560" y="3933056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627784" y="3933056"/>
            <a:ext cx="5760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11560" y="414908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763688" y="4149080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56450" cy="1536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647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8175"/>
            <a:ext cx="43924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2123728" y="5805264"/>
            <a:ext cx="468052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347864" y="4581128"/>
            <a:ext cx="11304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-5564"/>
            <a:ext cx="81343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944437"/>
            <a:ext cx="2828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0861"/>
            <a:ext cx="45053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68052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9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650"/>
            <a:ext cx="9143999" cy="1790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Risk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factors</a:t>
            </a:r>
            <a:r>
              <a:rPr lang="it-IT" b="1" dirty="0" smtClean="0">
                <a:solidFill>
                  <a:srgbClr val="0070C0"/>
                </a:solidFill>
              </a:rPr>
              <a:t> for Immediate NIV </a:t>
            </a:r>
            <a:r>
              <a:rPr lang="it-IT" b="1" dirty="0" err="1" smtClean="0">
                <a:solidFill>
                  <a:srgbClr val="0070C0"/>
                </a:solidFill>
              </a:rPr>
              <a:t>failure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Cooper Black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Caso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clinico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7924800" cy="32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  <a:buFont typeface="Cooper Black" pitchFamily="18" charset="0"/>
              <a:buNone/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Donna di 51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  <a:buFont typeface="Cooper Black" pitchFamily="18" charset="0"/>
              <a:buNone/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Arriva in PS per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dispnea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ingravescente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Font typeface="Cooper Black" pitchFamily="18" charset="0"/>
              <a:buNone/>
            </a:pPr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Cooper Black" pitchFamily="18" charset="0"/>
              <a:buNone/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In </a:t>
            </a: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ambulanza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: 	PA 160/90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Font typeface="Cooper Black" pitchFamily="18" charset="0"/>
              <a:buNone/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  				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</a:rPr>
              <a:t>      SpO</a:t>
            </a:r>
            <a:r>
              <a:rPr lang="en-GB" b="1" baseline="-25000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GB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&lt; 70% (</a:t>
            </a: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a.a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.) 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Font typeface="Cooper Black" pitchFamily="18" charset="0"/>
              <a:buNone/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              			85% (O</a:t>
            </a:r>
            <a:r>
              <a:rPr lang="en-GB" b="1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con reservoir)</a:t>
            </a:r>
          </a:p>
        </p:txBody>
      </p:sp>
    </p:spTree>
    <p:extLst>
      <p:ext uri="{BB962C8B-B14F-4D97-AF65-F5344CB8AC3E}">
        <p14:creationId xmlns:p14="http://schemas.microsoft.com/office/powerpoint/2010/main" val="53083326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489499" cy="2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6" y="2621159"/>
            <a:ext cx="7191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123728" y="3645024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123728" y="4005064"/>
            <a:ext cx="5904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627784" y="4725144"/>
            <a:ext cx="5400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endCxn id="1028" idx="2"/>
          </p:cNvCxnSpPr>
          <p:nvPr/>
        </p:nvCxnSpPr>
        <p:spPr>
          <a:xfrm>
            <a:off x="1187624" y="5135759"/>
            <a:ext cx="33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671-83C2-4BC8-90D2-877937535F8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7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7339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34" y="1508423"/>
            <a:ext cx="3384376" cy="2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5515"/>
            <a:ext cx="6192688" cy="452751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671-83C2-4BC8-90D2-877937535F8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4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500188"/>
            <a:ext cx="7362825" cy="3857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08104" y="5805264"/>
            <a:ext cx="285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Nilsestuen</a:t>
            </a:r>
            <a:r>
              <a:rPr lang="it-IT" dirty="0" smtClean="0"/>
              <a:t> and </a:t>
            </a:r>
            <a:r>
              <a:rPr lang="it-IT" dirty="0" err="1" smtClean="0"/>
              <a:t>Hargett</a:t>
            </a:r>
            <a:r>
              <a:rPr lang="it-IT" dirty="0" smtClean="0"/>
              <a:t> 2005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671-83C2-4BC8-90D2-877937535F8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7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179388" y="1106488"/>
            <a:ext cx="86518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305" tIns="54964" rIns="81305" bIns="40654"/>
          <a:lstStyle>
            <a:lvl1pPr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7000"/>
              </a:lnSpc>
              <a:buClr>
                <a:srgbClr val="000000"/>
              </a:buClr>
              <a:buSzPct val="100000"/>
            </a:pPr>
            <a:r>
              <a:rPr lang="en-GB" altLang="it-IT" sz="3300" b="1">
                <a:solidFill>
                  <a:srgbClr val="0070C0"/>
                </a:solidFill>
                <a:cs typeface="Lucida Sans Unicode" pitchFamily="34" charset="0"/>
              </a:rPr>
              <a:t>Asincronia ventilatore paziente durante NIV</a:t>
            </a:r>
          </a:p>
        </p:txBody>
      </p:sp>
      <p:grpSp>
        <p:nvGrpSpPr>
          <p:cNvPr id="128003" name="Group 2"/>
          <p:cNvGrpSpPr>
            <a:grpSpLocks/>
          </p:cNvGrpSpPr>
          <p:nvPr/>
        </p:nvGrpSpPr>
        <p:grpSpPr bwMode="auto">
          <a:xfrm>
            <a:off x="138113" y="2351088"/>
            <a:ext cx="8837612" cy="2446337"/>
            <a:chOff x="96" y="1632"/>
            <a:chExt cx="6137" cy="985"/>
          </a:xfrm>
          <a:solidFill>
            <a:srgbClr val="0070C0"/>
          </a:solidFill>
        </p:grpSpPr>
        <p:pic>
          <p:nvPicPr>
            <p:cNvPr id="1280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32"/>
              <a:ext cx="6138" cy="986"/>
            </a:xfrm>
            <a:prstGeom prst="rect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06" name="Line 4"/>
            <p:cNvSpPr>
              <a:spLocks noChangeShapeType="1"/>
            </p:cNvSpPr>
            <p:nvPr/>
          </p:nvSpPr>
          <p:spPr bwMode="auto">
            <a:xfrm>
              <a:off x="3453" y="1852"/>
              <a:ext cx="2686" cy="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8007" name="Line 5"/>
            <p:cNvSpPr>
              <a:spLocks noChangeShapeType="1"/>
            </p:cNvSpPr>
            <p:nvPr/>
          </p:nvSpPr>
          <p:spPr bwMode="auto">
            <a:xfrm>
              <a:off x="144" y="1996"/>
              <a:ext cx="3597" cy="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8008" name="Line 6"/>
            <p:cNvSpPr>
              <a:spLocks noChangeShapeType="1"/>
            </p:cNvSpPr>
            <p:nvPr/>
          </p:nvSpPr>
          <p:spPr bwMode="auto">
            <a:xfrm>
              <a:off x="2639" y="2378"/>
              <a:ext cx="3501" cy="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8009" name="Line 7"/>
            <p:cNvSpPr>
              <a:spLocks noChangeShapeType="1"/>
            </p:cNvSpPr>
            <p:nvPr/>
          </p:nvSpPr>
          <p:spPr bwMode="auto">
            <a:xfrm>
              <a:off x="144" y="2570"/>
              <a:ext cx="5949" cy="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28004" name="Text Box 8"/>
          <p:cNvSpPr txBox="1">
            <a:spLocks noChangeArrowheads="1"/>
          </p:cNvSpPr>
          <p:nvPr/>
        </p:nvSpPr>
        <p:spPr bwMode="auto">
          <a:xfrm>
            <a:off x="5861050" y="5300663"/>
            <a:ext cx="3248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305" tIns="42282" rIns="81305" bIns="42282">
            <a:spAutoFit/>
          </a:bodyPr>
          <a:lstStyle>
            <a:lvl1pPr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>
              <a:lnSpc>
                <a:spcPct val="87000"/>
              </a:lnSpc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it-IT" sz="1500">
                <a:solidFill>
                  <a:srgbClr val="0070C0"/>
                </a:solidFill>
                <a:cs typeface="Lucida Sans Unicode" pitchFamily="34" charset="0"/>
              </a:rPr>
              <a:t>Eur Respi Mon, 2008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671-83C2-4BC8-90D2-877937535F8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713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2416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163"/>
            <a:ext cx="563245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4970463" cy="6985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5734050" cy="13827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671-83C2-4BC8-90D2-877937535F8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2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163513" y="276225"/>
            <a:ext cx="875347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330" tIns="54982" rIns="81330" bIns="40666"/>
          <a:lstStyle>
            <a:lvl1pPr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7000"/>
              </a:lnSpc>
              <a:buClr>
                <a:srgbClr val="000000"/>
              </a:buClr>
              <a:buSzPct val="100000"/>
            </a:pPr>
            <a:r>
              <a:rPr lang="en-GB" altLang="it-IT" sz="3300" b="1">
                <a:solidFill>
                  <a:srgbClr val="0070C0"/>
                </a:solidFill>
                <a:cs typeface="Lucida Sans Unicode" pitchFamily="34" charset="0"/>
              </a:rPr>
              <a:t>Frequenza asincronia ventilatore paziente durante NIV</a:t>
            </a:r>
          </a:p>
        </p:txBody>
      </p:sp>
      <p:grpSp>
        <p:nvGrpSpPr>
          <p:cNvPr id="129027" name="Group 2"/>
          <p:cNvGrpSpPr>
            <a:grpSpLocks/>
          </p:cNvGrpSpPr>
          <p:nvPr/>
        </p:nvGrpSpPr>
        <p:grpSpPr bwMode="auto">
          <a:xfrm>
            <a:off x="25400" y="1658938"/>
            <a:ext cx="4614863" cy="1176337"/>
            <a:chOff x="56" y="912"/>
            <a:chExt cx="3205" cy="816"/>
          </a:xfrm>
        </p:grpSpPr>
        <p:pic>
          <p:nvPicPr>
            <p:cNvPr id="1290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912"/>
              <a:ext cx="320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9036" name="Text Box 4"/>
            <p:cNvSpPr txBox="1">
              <a:spLocks noChangeArrowheads="1"/>
            </p:cNvSpPr>
            <p:nvPr/>
          </p:nvSpPr>
          <p:spPr bwMode="auto">
            <a:xfrm>
              <a:off x="1303" y="1560"/>
              <a:ext cx="1919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0481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0481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0481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0481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0481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04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04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04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04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>
                <a:lnSpc>
                  <a:spcPct val="87000"/>
                </a:lnSpc>
                <a:spcBef>
                  <a:spcPts val="6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it-IT" sz="1100">
                  <a:solidFill>
                    <a:srgbClr val="0070C0"/>
                  </a:solidFill>
                  <a:latin typeface="Arial" pitchFamily="34" charset="0"/>
                  <a:cs typeface="Lucida Sans Unicode" pitchFamily="34" charset="0"/>
                </a:rPr>
                <a:t>Intensive</a:t>
              </a:r>
              <a:r>
                <a:rPr lang="en-GB" altLang="it-IT" sz="1100">
                  <a:solidFill>
                    <a:srgbClr val="FFFFFF"/>
                  </a:solidFill>
                  <a:latin typeface="Arial" pitchFamily="34" charset="0"/>
                  <a:cs typeface="Lucida Sans Unicode" pitchFamily="34" charset="0"/>
                </a:rPr>
                <a:t> </a:t>
              </a:r>
              <a:r>
                <a:rPr lang="en-GB" altLang="it-IT" sz="1100">
                  <a:solidFill>
                    <a:srgbClr val="0070C0"/>
                  </a:solidFill>
                  <a:latin typeface="Arial" pitchFamily="34" charset="0"/>
                  <a:cs typeface="Lucida Sans Unicode" pitchFamily="34" charset="0"/>
                </a:rPr>
                <a:t>Care Med 2009</a:t>
              </a:r>
            </a:p>
          </p:txBody>
        </p:sp>
      </p:grp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346075" y="2971800"/>
            <a:ext cx="4216400" cy="34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330" tIns="42296" rIns="81330" bIns="42296">
            <a:spAutoFit/>
          </a:bodyPr>
          <a:lstStyle>
            <a:lvl1pPr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48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87000"/>
              </a:lnSpc>
              <a:spcBef>
                <a:spcPts val="1025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en-GB" altLang="it-IT" sz="2400" b="1" dirty="0" err="1">
                <a:solidFill>
                  <a:srgbClr val="C00000"/>
                </a:solidFill>
                <a:cs typeface="Lucida Sans Unicode" pitchFamily="34" charset="0"/>
              </a:rPr>
              <a:t>Severa</a:t>
            </a:r>
            <a:r>
              <a:rPr lang="en-GB" altLang="it-IT" sz="2400" b="1" dirty="0">
                <a:solidFill>
                  <a:srgbClr val="C00000"/>
                </a:solidFill>
                <a:cs typeface="Lucida Sans Unicode" pitchFamily="34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cs typeface="Lucida Sans Unicode" pitchFamily="34" charset="0"/>
              </a:rPr>
              <a:t>asincronia</a:t>
            </a:r>
            <a:r>
              <a:rPr lang="en-GB" altLang="it-IT" sz="2400" b="1" dirty="0">
                <a:solidFill>
                  <a:srgbClr val="C00000"/>
                </a:solidFill>
                <a:cs typeface="Lucida Sans Unicode" pitchFamily="34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cs typeface="Lucida Sans Unicode" pitchFamily="34" charset="0"/>
              </a:rPr>
              <a:t>nel</a:t>
            </a:r>
            <a:r>
              <a:rPr lang="en-GB" altLang="it-IT" sz="2400" b="1" dirty="0">
                <a:solidFill>
                  <a:srgbClr val="C00000"/>
                </a:solidFill>
                <a:cs typeface="Lucida Sans Unicode" pitchFamily="34" charset="0"/>
              </a:rPr>
              <a:t> 43% </a:t>
            </a:r>
            <a:r>
              <a:rPr lang="en-GB" altLang="it-IT" sz="2400" b="1" dirty="0" err="1">
                <a:solidFill>
                  <a:srgbClr val="C00000"/>
                </a:solidFill>
                <a:cs typeface="Lucida Sans Unicode" pitchFamily="34" charset="0"/>
              </a:rPr>
              <a:t>dei</a:t>
            </a:r>
            <a:r>
              <a:rPr lang="en-GB" altLang="it-IT" sz="2400" b="1" dirty="0">
                <a:solidFill>
                  <a:srgbClr val="C00000"/>
                </a:solidFill>
                <a:cs typeface="Lucida Sans Unicode" pitchFamily="34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cs typeface="Lucida Sans Unicode" pitchFamily="34" charset="0"/>
              </a:rPr>
              <a:t>pazienti</a:t>
            </a:r>
            <a:endParaRPr lang="en-GB" altLang="it-IT" sz="2400" b="1" dirty="0">
              <a:solidFill>
                <a:srgbClr val="C00000"/>
              </a:solidFill>
              <a:cs typeface="Lucida Sans Unicode" pitchFamily="34" charset="0"/>
            </a:endParaRPr>
          </a:p>
          <a:p>
            <a:pPr eaLnBrk="1">
              <a:lnSpc>
                <a:spcPct val="87000"/>
              </a:lnSpc>
              <a:spcBef>
                <a:spcPts val="1025"/>
              </a:spcBef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GB" altLang="it-IT" sz="2400" dirty="0">
                <a:solidFill>
                  <a:srgbClr val="0070C0"/>
                </a:solidFill>
                <a:cs typeface="Lucida Sans Unicode" pitchFamily="34" charset="0"/>
              </a:rPr>
              <a:t>Auto-triggering		13%</a:t>
            </a:r>
          </a:p>
          <a:p>
            <a:pPr eaLnBrk="1">
              <a:lnSpc>
                <a:spcPct val="87000"/>
              </a:lnSpc>
              <a:spcBef>
                <a:spcPts val="1025"/>
              </a:spcBef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GB" altLang="it-IT" sz="2400" dirty="0">
                <a:solidFill>
                  <a:srgbClr val="0070C0"/>
                </a:solidFill>
                <a:cs typeface="Lucida Sans Unicode" pitchFamily="34" charset="0"/>
              </a:rPr>
              <a:t>Double triggering 	15%</a:t>
            </a:r>
          </a:p>
          <a:p>
            <a:pPr eaLnBrk="1">
              <a:lnSpc>
                <a:spcPct val="87000"/>
              </a:lnSpc>
              <a:spcBef>
                <a:spcPts val="1025"/>
              </a:spcBef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GB" altLang="it-IT" sz="2400" dirty="0">
                <a:solidFill>
                  <a:srgbClr val="0070C0"/>
                </a:solidFill>
                <a:cs typeface="Lucida Sans Unicode" pitchFamily="34" charset="0"/>
              </a:rPr>
              <a:t>Ineffective breaths	13</a:t>
            </a:r>
            <a:r>
              <a:rPr lang="en-GB" altLang="it-IT" sz="2400" dirty="0" smtClean="0">
                <a:solidFill>
                  <a:srgbClr val="0070C0"/>
                </a:solidFill>
                <a:cs typeface="Lucida Sans Unicode" pitchFamily="34" charset="0"/>
              </a:rPr>
              <a:t>%*</a:t>
            </a:r>
            <a:endParaRPr lang="en-GB" altLang="it-IT" sz="2400" dirty="0">
              <a:solidFill>
                <a:srgbClr val="0070C0"/>
              </a:solidFill>
              <a:cs typeface="Lucida Sans Unicode" pitchFamily="34" charset="0"/>
            </a:endParaRPr>
          </a:p>
          <a:p>
            <a:pPr eaLnBrk="1">
              <a:lnSpc>
                <a:spcPct val="87000"/>
              </a:lnSpc>
              <a:spcBef>
                <a:spcPts val="1025"/>
              </a:spcBef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GB" altLang="it-IT" sz="2400" dirty="0">
                <a:solidFill>
                  <a:srgbClr val="0070C0"/>
                </a:solidFill>
                <a:cs typeface="Lucida Sans Unicode" pitchFamily="34" charset="0"/>
              </a:rPr>
              <a:t>Premature cycling	12%</a:t>
            </a:r>
          </a:p>
          <a:p>
            <a:pPr eaLnBrk="1">
              <a:lnSpc>
                <a:spcPct val="87000"/>
              </a:lnSpc>
              <a:spcBef>
                <a:spcPts val="1025"/>
              </a:spcBef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GB" altLang="it-IT" sz="2400" dirty="0">
                <a:solidFill>
                  <a:srgbClr val="0070C0"/>
                </a:solidFill>
                <a:cs typeface="Lucida Sans Unicode" pitchFamily="34" charset="0"/>
              </a:rPr>
              <a:t>Late cycling		       23</a:t>
            </a:r>
            <a:r>
              <a:rPr lang="en-GB" altLang="it-IT" sz="2400" dirty="0" smtClean="0">
                <a:solidFill>
                  <a:srgbClr val="0070C0"/>
                </a:solidFill>
                <a:cs typeface="Lucida Sans Unicode" pitchFamily="34" charset="0"/>
              </a:rPr>
              <a:t>%*</a:t>
            </a:r>
          </a:p>
          <a:p>
            <a:pPr eaLnBrk="1">
              <a:lnSpc>
                <a:spcPct val="87000"/>
              </a:lnSpc>
              <a:spcBef>
                <a:spcPts val="1025"/>
              </a:spcBef>
              <a:buClr>
                <a:srgbClr val="0070C0"/>
              </a:buClr>
              <a:buSzPct val="100000"/>
            </a:pPr>
            <a:r>
              <a:rPr lang="en-GB" altLang="it-IT" sz="2400" dirty="0" smtClean="0">
                <a:solidFill>
                  <a:srgbClr val="0070C0"/>
                </a:solidFill>
                <a:cs typeface="Lucida Sans Unicode" pitchFamily="34" charset="0"/>
              </a:rPr>
              <a:t>*likely to be grouped</a:t>
            </a:r>
            <a:endParaRPr lang="en-GB" altLang="it-IT" sz="2400" dirty="0">
              <a:solidFill>
                <a:srgbClr val="0070C0"/>
              </a:solidFill>
              <a:cs typeface="Lucida Sans Unicode" pitchFamily="34" charset="0"/>
            </a:endParaRP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59188"/>
            <a:ext cx="3468688" cy="2663825"/>
          </a:xfrm>
          <a:prstGeom prst="rect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30" name="Rectangle 7"/>
          <p:cNvSpPr>
            <a:spLocks noChangeArrowheads="1"/>
          </p:cNvSpPr>
          <p:nvPr/>
        </p:nvSpPr>
        <p:spPr bwMode="auto">
          <a:xfrm>
            <a:off x="5737225" y="3663950"/>
            <a:ext cx="1382713" cy="276225"/>
          </a:xfrm>
          <a:prstGeom prst="rect">
            <a:avLst/>
          </a:prstGeom>
          <a:noFill/>
          <a:ln w="381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633" tIns="41317" rIns="82633" bIns="41317" anchor="ctr"/>
          <a:lstStyle/>
          <a:p>
            <a:pPr defTabSz="404813" hangingPunct="0">
              <a:lnSpc>
                <a:spcPct val="38000"/>
              </a:lnSpc>
              <a:buClr>
                <a:srgbClr val="000000"/>
              </a:buClr>
              <a:buSzPct val="100000"/>
            </a:pPr>
            <a:endParaRPr lang="it-IT" altLang="it-IT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</p:txBody>
      </p:sp>
      <p:cxnSp>
        <p:nvCxnSpPr>
          <p:cNvPr id="129031" name="Connettore 1 2"/>
          <p:cNvCxnSpPr>
            <a:cxnSpLocks noChangeShapeType="1"/>
          </p:cNvCxnSpPr>
          <p:nvPr/>
        </p:nvCxnSpPr>
        <p:spPr bwMode="auto">
          <a:xfrm>
            <a:off x="6732588" y="4625975"/>
            <a:ext cx="13684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5003800" y="4868863"/>
            <a:ext cx="3024188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1 6"/>
          <p:cNvCxnSpPr>
            <a:cxnSpLocks noChangeShapeType="1"/>
          </p:cNvCxnSpPr>
          <p:nvPr/>
        </p:nvCxnSpPr>
        <p:spPr bwMode="auto">
          <a:xfrm>
            <a:off x="5076825" y="5084763"/>
            <a:ext cx="28797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1 10"/>
          <p:cNvCxnSpPr>
            <a:cxnSpLocks noChangeShapeType="1"/>
          </p:cNvCxnSpPr>
          <p:nvPr/>
        </p:nvCxnSpPr>
        <p:spPr bwMode="auto">
          <a:xfrm>
            <a:off x="5076825" y="5300663"/>
            <a:ext cx="1223963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D671-83C2-4BC8-90D2-877937535F8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072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565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21732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2224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4556125" cy="2624138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3641725" cy="244792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24175"/>
            <a:ext cx="7004050" cy="21240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6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6121400" cy="5183188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227763" y="611346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>
                <a:cs typeface="Lucida Sans Unicode" pitchFamily="34" charset="0"/>
              </a:rPr>
              <a:t>Di Marco, Nava 2011</a:t>
            </a:r>
          </a:p>
        </p:txBody>
      </p:sp>
    </p:spTree>
    <p:extLst>
      <p:ext uri="{BB962C8B-B14F-4D97-AF65-F5344CB8AC3E}">
        <p14:creationId xmlns:p14="http://schemas.microsoft.com/office/powerpoint/2010/main" val="18128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171700"/>
            <a:ext cx="9029700" cy="2514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Risk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factors</a:t>
            </a:r>
            <a:r>
              <a:rPr lang="it-IT" b="1" dirty="0" smtClean="0">
                <a:solidFill>
                  <a:srgbClr val="0070C0"/>
                </a:solidFill>
              </a:rPr>
              <a:t> for </a:t>
            </a:r>
            <a:r>
              <a:rPr lang="it-IT" b="1" dirty="0" err="1" smtClean="0">
                <a:solidFill>
                  <a:srgbClr val="0070C0"/>
                </a:solidFill>
              </a:rPr>
              <a:t>early</a:t>
            </a:r>
            <a:r>
              <a:rPr lang="it-IT" b="1" dirty="0" smtClean="0">
                <a:solidFill>
                  <a:srgbClr val="0070C0"/>
                </a:solidFill>
              </a:rPr>
              <a:t> NIV </a:t>
            </a:r>
            <a:r>
              <a:rPr lang="it-IT" b="1" dirty="0" err="1" smtClean="0">
                <a:solidFill>
                  <a:srgbClr val="0070C0"/>
                </a:solidFill>
              </a:rPr>
              <a:t>failure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570230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34950" y="1506538"/>
            <a:ext cx="966788" cy="68262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31775" y="2125663"/>
            <a:ext cx="966788" cy="623887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28600" y="3086100"/>
            <a:ext cx="2136775" cy="77628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90500" y="4114800"/>
            <a:ext cx="2203450" cy="81438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40425" y="6480175"/>
            <a:ext cx="25812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940425" y="6021388"/>
            <a:ext cx="4437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 b="1"/>
              <a:t>Antonelli et al. Intensive Care Med 2001</a:t>
            </a:r>
          </a:p>
        </p:txBody>
      </p:sp>
    </p:spTree>
    <p:extLst>
      <p:ext uri="{BB962C8B-B14F-4D97-AF65-F5344CB8AC3E}">
        <p14:creationId xmlns:p14="http://schemas.microsoft.com/office/powerpoint/2010/main" val="731961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4958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Cooper Black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Anamnesi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5400" y="1700213"/>
            <a:ext cx="7086600" cy="47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3333CC"/>
                </a:solidFill>
                <a:latin typeface="Cooper Black" pitchFamily="18" charset="0"/>
              </a:rPr>
              <a:t> </a:t>
            </a:r>
            <a:r>
              <a:rPr lang="en-GB" dirty="0" smtClean="0">
                <a:solidFill>
                  <a:srgbClr val="3333CC"/>
                </a:solidFill>
                <a:latin typeface="Cooper Black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Diabete</a:t>
            </a: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mellito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ID,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Obesità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grave</a:t>
            </a:r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Ipertensione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arteriosa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Ulcere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vascolari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degli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arti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inferiori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 Da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alcuni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giorni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iperpiressia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insensibile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al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paracetamolo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; in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precedenza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transitoria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defervescenza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in sd.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Influenzale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Terapia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domiciliare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: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insulina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glucobay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tiklid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zyloric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glucophage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metformina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valpression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aldactone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GB" dirty="0">
              <a:solidFill>
                <a:srgbClr val="3333CC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705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9342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8"/>
          <p:cNvSpPr txBox="1">
            <a:spLocks noChangeArrowheads="1"/>
          </p:cNvSpPr>
          <p:nvPr/>
        </p:nvSpPr>
        <p:spPr bwMode="auto">
          <a:xfrm>
            <a:off x="3614738" y="6491288"/>
            <a:ext cx="5529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solidFill>
                  <a:srgbClr val="0070C0"/>
                </a:solidFill>
                <a:latin typeface="+mn-lt"/>
                <a:ea typeface="ＭＳ Ｐゴシック" charset="-128"/>
              </a:rPr>
              <a:t>Antonelli M et al. Intensive Care </a:t>
            </a:r>
            <a:r>
              <a:rPr lang="it-IT" dirty="0" err="1">
                <a:solidFill>
                  <a:srgbClr val="0070C0"/>
                </a:solidFill>
                <a:latin typeface="+mn-lt"/>
                <a:ea typeface="ＭＳ Ｐゴシック" charset="-128"/>
              </a:rPr>
              <a:t>Med</a:t>
            </a:r>
            <a:r>
              <a:rPr lang="it-IT" dirty="0">
                <a:solidFill>
                  <a:srgbClr val="0070C0"/>
                </a:solidFill>
                <a:latin typeface="+mn-lt"/>
                <a:ea typeface="ＭＳ Ｐゴシック" charset="-128"/>
              </a:rPr>
              <a:t> 2001;27:1718-1728</a:t>
            </a:r>
          </a:p>
        </p:txBody>
      </p:sp>
    </p:spTree>
    <p:extLst>
      <p:ext uri="{BB962C8B-B14F-4D97-AF65-F5344CB8AC3E}">
        <p14:creationId xmlns:p14="http://schemas.microsoft.com/office/powerpoint/2010/main" val="20759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>
            <a:fillRect/>
          </a:stretch>
        </p:blipFill>
        <p:spPr bwMode="auto">
          <a:xfrm>
            <a:off x="136525" y="152400"/>
            <a:ext cx="8874125" cy="5711825"/>
          </a:xfrm>
          <a:prstGeom prst="rect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 b="306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942263" y="911225"/>
            <a:ext cx="781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942263" y="2970213"/>
            <a:ext cx="781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942263" y="3224213"/>
            <a:ext cx="7810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  <a:p>
            <a:pPr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942263" y="3838575"/>
            <a:ext cx="781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   0.03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   0.003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942263" y="4646613"/>
            <a:ext cx="781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942263" y="5253038"/>
            <a:ext cx="7810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  <a:p>
            <a:pPr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400" b="1">
                <a:solidFill>
                  <a:srgbClr val="FF0000"/>
                </a:solidFill>
              </a:rPr>
              <a:t>&lt; 0.001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300788" y="6480175"/>
            <a:ext cx="29495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580063" y="6021388"/>
            <a:ext cx="5003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 b="1"/>
              <a:t>Antonelli et al. Intensive Care Med 2001</a:t>
            </a:r>
          </a:p>
        </p:txBody>
      </p:sp>
    </p:spTree>
    <p:extLst>
      <p:ext uri="{BB962C8B-B14F-4D97-AF65-F5344CB8AC3E}">
        <p14:creationId xmlns:p14="http://schemas.microsoft.com/office/powerpoint/2010/main" val="3291417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6299200" cy="119538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7829550" cy="1039813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68313" y="2420938"/>
            <a:ext cx="75596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39750" y="2636838"/>
            <a:ext cx="748823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48326"/>
            <a:ext cx="3813175" cy="221138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16288"/>
            <a:ext cx="5008562" cy="155416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6" y="3862388"/>
            <a:ext cx="5056188" cy="197167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4865687" cy="26416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539750" y="3140968"/>
            <a:ext cx="7488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3923928" y="5397500"/>
            <a:ext cx="46085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067944" y="6021288"/>
            <a:ext cx="44644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923928" y="6237312"/>
            <a:ext cx="46085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067944" y="6525344"/>
            <a:ext cx="44644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81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4462"/>
            <a:ext cx="3124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4403" y="2690591"/>
            <a:ext cx="488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138 pazienti con AHRF; 40 trattati con NIV (28,9%)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63500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192875" y="3805723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57,1%</a:t>
            </a:r>
            <a:endParaRPr lang="it-IT" sz="1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20072" y="375955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36.8%</a:t>
            </a:r>
            <a:endParaRPr lang="it-IT" sz="1200" b="1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474403" y="4653136"/>
            <a:ext cx="589779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621030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2627784" y="5288032"/>
            <a:ext cx="59046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74292" y="5698270"/>
            <a:ext cx="230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Uguale miglioramento dei parametri clinici ed EGA nei due gruppi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691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29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271303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5688012" cy="32400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042988" y="2708275"/>
            <a:ext cx="215900" cy="144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900113" y="2997200"/>
            <a:ext cx="71437" cy="714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11188" y="3284538"/>
            <a:ext cx="144462" cy="730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684213" y="3644900"/>
            <a:ext cx="287337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5650" y="4365625"/>
            <a:ext cx="71438" cy="714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5834062" cy="35274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403350" y="4149725"/>
            <a:ext cx="51847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403350" y="4292600"/>
            <a:ext cx="51847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3765550" cy="19018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6227763" y="5084763"/>
            <a:ext cx="11525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435600" y="5445125"/>
            <a:ext cx="10080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380289" y="2708275"/>
            <a:ext cx="165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Mortalità: NIV success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Vs. NIV </a:t>
            </a:r>
            <a:r>
              <a:rPr lang="it-IT" b="1" dirty="0" err="1" smtClean="0">
                <a:solidFill>
                  <a:srgbClr val="0070C0"/>
                </a:solidFill>
              </a:rPr>
              <a:t>failure</a:t>
            </a:r>
            <a:r>
              <a:rPr lang="it-IT" b="1" dirty="0" smtClean="0">
                <a:solidFill>
                  <a:srgbClr val="0070C0"/>
                </a:solidFill>
              </a:rPr>
              <a:t>: 0:68%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550" y="1330881"/>
            <a:ext cx="73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54 pz.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148263" y="6019800"/>
            <a:ext cx="31681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860032" y="6165304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8" grpId="0" animBg="1"/>
      <p:bldP spid="9229" grpId="0" animBg="1"/>
      <p:bldP spid="9232" grpId="0" animBg="1"/>
      <p:bldP spid="9233" grpId="0" animBg="1"/>
      <p:bldP spid="9235" grpId="0" animBg="1"/>
      <p:bldP spid="92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5024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6" y="0"/>
            <a:ext cx="648652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04788"/>
            <a:ext cx="87534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Edema polmonare acuto cardiogeno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it-IT" dirty="0" smtClean="0"/>
              <a:t>NIV efficace &gt; 90% dei casi</a:t>
            </a:r>
          </a:p>
          <a:p>
            <a:r>
              <a:rPr lang="it-IT" dirty="0" smtClean="0"/>
              <a:t>SpO2 inferiore nei non </a:t>
            </a:r>
            <a:r>
              <a:rPr lang="it-IT" dirty="0" err="1" smtClean="0"/>
              <a:t>responders</a:t>
            </a:r>
            <a:r>
              <a:rPr lang="it-IT" dirty="0" smtClean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Tallman</a:t>
            </a:r>
            <a:r>
              <a:rPr lang="it-IT" sz="2000" dirty="0" smtClean="0"/>
              <a:t>, </a:t>
            </a:r>
            <a:r>
              <a:rPr lang="it-IT" sz="2000" dirty="0" err="1" smtClean="0"/>
              <a:t>Acad</a:t>
            </a:r>
            <a:r>
              <a:rPr lang="it-IT" sz="2000" dirty="0" smtClean="0"/>
              <a:t> </a:t>
            </a:r>
            <a:r>
              <a:rPr lang="it-IT" sz="2000" dirty="0" err="1" smtClean="0"/>
              <a:t>Emerg</a:t>
            </a:r>
            <a:r>
              <a:rPr lang="it-IT" sz="2000" dirty="0" smtClean="0"/>
              <a:t> </a:t>
            </a:r>
            <a:r>
              <a:rPr lang="it-IT" sz="2000" dirty="0" err="1" smtClean="0"/>
              <a:t>Med</a:t>
            </a:r>
            <a:r>
              <a:rPr lang="it-IT" sz="2000" dirty="0" smtClean="0"/>
              <a:t> 2008)</a:t>
            </a:r>
            <a:endParaRPr lang="it-IT" dirty="0" smtClean="0"/>
          </a:p>
          <a:p>
            <a:r>
              <a:rPr lang="it-IT" dirty="0" err="1" smtClean="0"/>
              <a:t>pH</a:t>
            </a:r>
            <a:r>
              <a:rPr lang="it-IT" dirty="0" smtClean="0"/>
              <a:t> &lt; 7.25; FE &lt; 30%; PAS &lt; 140 </a:t>
            </a:r>
            <a:r>
              <a:rPr lang="it-IT" sz="2000" dirty="0" smtClean="0"/>
              <a:t>(</a:t>
            </a:r>
            <a:r>
              <a:rPr lang="it-IT" sz="2000" dirty="0" err="1" smtClean="0"/>
              <a:t>Masip</a:t>
            </a:r>
            <a:r>
              <a:rPr lang="it-IT" sz="2000" dirty="0" smtClean="0"/>
              <a:t>, Intensive Care </a:t>
            </a:r>
            <a:r>
              <a:rPr lang="it-IT" sz="2000" dirty="0" err="1" smtClean="0"/>
              <a:t>Med</a:t>
            </a:r>
            <a:r>
              <a:rPr lang="it-IT" sz="2000" dirty="0" smtClean="0"/>
              <a:t> 2003)</a:t>
            </a:r>
            <a:endParaRPr lang="it-IT" dirty="0" smtClean="0"/>
          </a:p>
          <a:p>
            <a:r>
              <a:rPr lang="it-IT" dirty="0" err="1" smtClean="0"/>
              <a:t>pH</a:t>
            </a:r>
            <a:r>
              <a:rPr lang="it-IT" dirty="0" smtClean="0"/>
              <a:t> &lt; 7.03 </a:t>
            </a:r>
            <a:r>
              <a:rPr lang="it-IT" sz="2000" dirty="0" smtClean="0"/>
              <a:t>(</a:t>
            </a:r>
            <a:r>
              <a:rPr lang="it-IT" sz="2000" dirty="0" err="1" smtClean="0"/>
              <a:t>Shirakabe</a:t>
            </a:r>
            <a:r>
              <a:rPr lang="it-IT" sz="2000" dirty="0" smtClean="0"/>
              <a:t>, J </a:t>
            </a:r>
            <a:r>
              <a:rPr lang="it-IT" sz="2000" dirty="0" err="1" smtClean="0"/>
              <a:t>Cardiol</a:t>
            </a:r>
            <a:r>
              <a:rPr lang="it-IT" sz="2000" dirty="0" smtClean="0"/>
              <a:t> 2010)</a:t>
            </a:r>
          </a:p>
          <a:p>
            <a:r>
              <a:rPr lang="it-IT" dirty="0" smtClean="0"/>
              <a:t>PAS &lt; 140; PAD &lt; 90; Anemia; Età; Ipocapnia </a:t>
            </a:r>
            <a:r>
              <a:rPr lang="it-IT" sz="2000" dirty="0" smtClean="0"/>
              <a:t>(Cosentini, Intensive Care </a:t>
            </a:r>
            <a:r>
              <a:rPr lang="it-IT" sz="2000" dirty="0" err="1" smtClean="0"/>
              <a:t>Med</a:t>
            </a:r>
            <a:r>
              <a:rPr lang="it-IT" sz="2000" dirty="0" smtClean="0"/>
              <a:t>, 2010)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514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" y="44624"/>
            <a:ext cx="89535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05" y="2302049"/>
            <a:ext cx="5076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5429250" cy="3190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73" y="3573016"/>
            <a:ext cx="5362575" cy="3152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776864" cy="36377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Risk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factors</a:t>
            </a:r>
            <a:r>
              <a:rPr lang="it-IT" b="1" dirty="0" smtClean="0">
                <a:solidFill>
                  <a:srgbClr val="0070C0"/>
                </a:solidFill>
              </a:rPr>
              <a:t> for </a:t>
            </a:r>
            <a:r>
              <a:rPr lang="it-IT" b="1" dirty="0" err="1" smtClean="0">
                <a:solidFill>
                  <a:srgbClr val="0070C0"/>
                </a:solidFill>
              </a:rPr>
              <a:t>early</a:t>
            </a:r>
            <a:r>
              <a:rPr lang="it-IT" b="1" dirty="0" smtClean="0">
                <a:solidFill>
                  <a:srgbClr val="0070C0"/>
                </a:solidFill>
              </a:rPr>
              <a:t> NIV </a:t>
            </a:r>
            <a:r>
              <a:rPr lang="it-IT" b="1" dirty="0" err="1" smtClean="0">
                <a:solidFill>
                  <a:srgbClr val="0070C0"/>
                </a:solidFill>
              </a:rPr>
              <a:t>failure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71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Cooper Black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Obiettività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3140968"/>
            <a:ext cx="7239000" cy="27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</a:pPr>
            <a:r>
              <a:rPr lang="en-GB" dirty="0">
                <a:solidFill>
                  <a:srgbClr val="FFFFFF"/>
                </a:solidFill>
                <a:latin typeface="Cooper Black" pitchFamily="18" charset="0"/>
              </a:rPr>
              <a:t> 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MV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presente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con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crepitazioni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bilaterali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 Cute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fredda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e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sudata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</a:pP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Marezzatura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diffusa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</a:pP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Reclutamento</a:t>
            </a: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della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muscolatura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accessoria</a:t>
            </a:r>
            <a:endParaRPr lang="en-GB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</a:pP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 Kelly 1 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3962400" cy="10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Clr>
                <a:srgbClr val="CC3300"/>
              </a:buClr>
              <a:buFont typeface="Cooper Black" pitchFamily="18" charset="0"/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FR 35/min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CC3300"/>
              </a:buClr>
              <a:buFont typeface="Cooper Black" pitchFamily="18" charset="0"/>
              <a:buNone/>
            </a:pP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Respiro</a:t>
            </a: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superficiale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95600" y="3352800"/>
            <a:ext cx="518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Cooper Black" pitchFamily="18" charset="0"/>
              <a:buNone/>
            </a:pPr>
            <a:r>
              <a:rPr lang="en-GB" dirty="0">
                <a:latin typeface="Cooper Black" pitchFamily="18" charset="0"/>
              </a:rPr>
              <a:t>  </a:t>
            </a:r>
            <a:endParaRPr lang="en-GB" dirty="0">
              <a:solidFill>
                <a:srgbClr val="3333CC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595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246937" cy="21621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75469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77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133600"/>
            <a:ext cx="3241675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342062" cy="3667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651500" y="4437063"/>
            <a:ext cx="792163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789363"/>
            <a:ext cx="6343650" cy="28813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9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Risk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factors</a:t>
            </a:r>
            <a:r>
              <a:rPr lang="it-IT" b="1" dirty="0" smtClean="0">
                <a:solidFill>
                  <a:srgbClr val="0070C0"/>
                </a:solidFill>
              </a:rPr>
              <a:t> for late NIV </a:t>
            </a:r>
            <a:r>
              <a:rPr lang="it-IT" b="1" dirty="0" err="1" smtClean="0">
                <a:solidFill>
                  <a:srgbClr val="0070C0"/>
                </a:solidFill>
              </a:rPr>
              <a:t>failure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" y="2468929"/>
            <a:ext cx="39909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518457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0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229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I pazienti sottoposti a NIV “palliativa” per cause reversibili di IRA sopravvivono nel 50% dei casi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La sopravvivenza varia a seconda della malattia di base (COPD ed </a:t>
            </a:r>
            <a:r>
              <a:rPr lang="it-IT" sz="2400" dirty="0" err="1" smtClean="0"/>
              <a:t>EPAc</a:t>
            </a:r>
            <a:r>
              <a:rPr lang="it-IT" sz="2400" dirty="0" smtClean="0"/>
              <a:t> meglio delle neoplasie)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La mortalità è più elevata nei pz. Con depressione dello stato di coscienza, tosse inefficace, SAPSII elevato, P/F basso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Il confort per il paziente e il livello di soddisfazione dei famigliari, </a:t>
            </a:r>
            <a:r>
              <a:rPr lang="it-IT" sz="2400" dirty="0" err="1" smtClean="0"/>
              <a:t>benchè</a:t>
            </a:r>
            <a:r>
              <a:rPr lang="it-IT" sz="2400" dirty="0" smtClean="0"/>
              <a:t> non specificamente indagati, non vengono indicati come fattori limitanti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88640"/>
            <a:ext cx="6842125" cy="1547813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4582884" y="1372126"/>
            <a:ext cx="8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458 pz.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6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569325" cy="3632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95288" y="2133600"/>
            <a:ext cx="574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95288" y="3284538"/>
            <a:ext cx="5762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93700" y="4365625"/>
            <a:ext cx="5762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651500" y="1341438"/>
            <a:ext cx="2160588" cy="6477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7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Non </a:t>
            </a:r>
            <a:r>
              <a:rPr lang="it-IT" b="1" dirty="0" err="1" smtClean="0">
                <a:solidFill>
                  <a:srgbClr val="0070C0"/>
                </a:solidFill>
              </a:rPr>
              <a:t>patient-related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risk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factors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it-IT" dirty="0" smtClean="0"/>
              <a:t>The timing of  the </a:t>
            </a:r>
            <a:r>
              <a:rPr lang="it-IT" dirty="0" err="1" smtClean="0"/>
              <a:t>application</a:t>
            </a:r>
            <a:r>
              <a:rPr lang="it-IT" dirty="0" smtClean="0"/>
              <a:t> of NIV</a:t>
            </a:r>
          </a:p>
          <a:p>
            <a:r>
              <a:rPr lang="it-IT" dirty="0" smtClean="0"/>
              <a:t>Location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experience</a:t>
            </a:r>
            <a:r>
              <a:rPr lang="it-IT" dirty="0" smtClean="0"/>
              <a:t> and the </a:t>
            </a:r>
            <a:r>
              <a:rPr lang="it-IT" dirty="0" err="1" smtClean="0"/>
              <a:t>skills</a:t>
            </a:r>
            <a:r>
              <a:rPr lang="it-IT" dirty="0" smtClean="0"/>
              <a:t> of the staff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choice</a:t>
            </a:r>
            <a:r>
              <a:rPr lang="it-IT" dirty="0" smtClean="0"/>
              <a:t> of </a:t>
            </a:r>
            <a:r>
              <a:rPr lang="it-IT" dirty="0" err="1" smtClean="0"/>
              <a:t>ventilator</a:t>
            </a:r>
            <a:endParaRPr lang="it-IT" dirty="0" smtClean="0"/>
          </a:p>
          <a:p>
            <a:r>
              <a:rPr lang="it-IT" dirty="0" err="1" smtClean="0"/>
              <a:t>Mask</a:t>
            </a:r>
            <a:r>
              <a:rPr lang="it-IT" dirty="0" smtClean="0"/>
              <a:t> </a:t>
            </a:r>
            <a:r>
              <a:rPr lang="it-IT" dirty="0" err="1" smtClean="0"/>
              <a:t>intolerance</a:t>
            </a:r>
            <a:endParaRPr lang="it-IT" dirty="0" smtClean="0"/>
          </a:p>
          <a:p>
            <a:r>
              <a:rPr lang="it-IT" dirty="0" err="1" smtClean="0"/>
              <a:t>Humidification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9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Obiettivi della ventilazione meccanica </a:t>
            </a:r>
            <a:r>
              <a:rPr lang="it-IT" b="1" u="sng" dirty="0">
                <a:solidFill>
                  <a:srgbClr val="0070C0"/>
                </a:solidFill>
              </a:rPr>
              <a:t>non invasiva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362950" cy="3886200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it-IT" sz="2400" b="1" dirty="0"/>
              <a:t>Trattamento precoce per evitare l’intubazione</a:t>
            </a:r>
          </a:p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it-IT" sz="2400" b="1" dirty="0"/>
              <a:t>Trattamento come alternativa alla ventilazione invasiva</a:t>
            </a:r>
          </a:p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Nel </a:t>
            </a:r>
            <a:r>
              <a:rPr lang="it-IT" sz="2000" dirty="0" err="1">
                <a:solidFill>
                  <a:schemeClr val="accent2"/>
                </a:solidFill>
              </a:rPr>
              <a:t>weaning</a:t>
            </a:r>
            <a:r>
              <a:rPr lang="it-IT" sz="2000" dirty="0">
                <a:solidFill>
                  <a:schemeClr val="accent2"/>
                </a:solidFill>
              </a:rPr>
              <a:t> dalla ventilazione invasiva</a:t>
            </a:r>
          </a:p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Dopo estubazione per prevenire la re-intubazione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1074738" y="5145088"/>
            <a:ext cx="0" cy="3730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tIns="0" bIns="0" anchor="ctr"/>
          <a:lstStyle/>
          <a:p>
            <a:endParaRPr lang="it-IT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41538" y="5145088"/>
            <a:ext cx="0" cy="3730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tIns="0" bIns="0" anchor="ctr"/>
          <a:lstStyle/>
          <a:p>
            <a:endParaRPr lang="it-IT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4375150" y="5153025"/>
            <a:ext cx="0" cy="3730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tIns="0" bIns="0" anchor="ctr"/>
          <a:lstStyle/>
          <a:p>
            <a:endParaRPr lang="it-IT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>
            <a:off x="8566150" y="5145088"/>
            <a:ext cx="0" cy="3730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tIns="0" bIns="0" anchor="ctr"/>
          <a:lstStyle/>
          <a:p>
            <a:endParaRPr lang="it-IT"/>
          </a:p>
        </p:txBody>
      </p:sp>
      <p:sp>
        <p:nvSpPr>
          <p:cNvPr id="269320" name="Oval 8"/>
          <p:cNvSpPr>
            <a:spLocks noChangeArrowheads="1"/>
          </p:cNvSpPr>
          <p:nvPr/>
        </p:nvSpPr>
        <p:spPr bwMode="auto">
          <a:xfrm>
            <a:off x="900113" y="5561013"/>
            <a:ext cx="357187" cy="3413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12700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1960563" y="5561013"/>
            <a:ext cx="357187" cy="3413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12700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4203700" y="5578475"/>
            <a:ext cx="358775" cy="342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12700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8397875" y="5561013"/>
            <a:ext cx="358775" cy="3413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12700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Times New Roman" pitchFamily="18" charset="0"/>
              </a:rPr>
              <a:t>4</a:t>
            </a:r>
          </a:p>
        </p:txBody>
      </p:sp>
      <p:grpSp>
        <p:nvGrpSpPr>
          <p:cNvPr id="269324" name="Group 12"/>
          <p:cNvGrpSpPr>
            <a:grpSpLocks/>
          </p:cNvGrpSpPr>
          <p:nvPr/>
        </p:nvGrpSpPr>
        <p:grpSpPr bwMode="auto">
          <a:xfrm>
            <a:off x="2305050" y="4068763"/>
            <a:ext cx="4067175" cy="298450"/>
            <a:chOff x="1264" y="2425"/>
            <a:chExt cx="3079" cy="222"/>
          </a:xfrm>
        </p:grpSpPr>
        <p:grpSp>
          <p:nvGrpSpPr>
            <p:cNvPr id="269325" name="Group 13"/>
            <p:cNvGrpSpPr>
              <a:grpSpLocks/>
            </p:cNvGrpSpPr>
            <p:nvPr/>
          </p:nvGrpSpPr>
          <p:grpSpPr bwMode="auto">
            <a:xfrm>
              <a:off x="1265" y="2425"/>
              <a:ext cx="3078" cy="222"/>
              <a:chOff x="1324" y="1720"/>
              <a:chExt cx="3196" cy="728"/>
            </a:xfrm>
          </p:grpSpPr>
          <p:sp>
            <p:nvSpPr>
              <p:cNvPr id="269326" name="Line 14"/>
              <p:cNvSpPr>
                <a:spLocks noChangeShapeType="1"/>
              </p:cNvSpPr>
              <p:nvPr/>
            </p:nvSpPr>
            <p:spPr bwMode="auto">
              <a:xfrm>
                <a:off x="1324" y="1720"/>
                <a:ext cx="0" cy="7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tIns="0" bIns="0" anchor="ctr"/>
              <a:lstStyle/>
              <a:p>
                <a:endParaRPr lang="it-IT"/>
              </a:p>
            </p:txBody>
          </p:sp>
          <p:sp>
            <p:nvSpPr>
              <p:cNvPr id="269327" name="Line 15"/>
              <p:cNvSpPr>
                <a:spLocks noChangeShapeType="1"/>
              </p:cNvSpPr>
              <p:nvPr/>
            </p:nvSpPr>
            <p:spPr bwMode="auto">
              <a:xfrm>
                <a:off x="4520" y="1720"/>
                <a:ext cx="0" cy="7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tIns="0" bIns="0" anchor="ctr"/>
              <a:lstStyle/>
              <a:p>
                <a:endParaRPr lang="it-IT"/>
              </a:p>
            </p:txBody>
          </p:sp>
        </p:grpSp>
        <p:sp>
          <p:nvSpPr>
            <p:cNvPr id="269328" name="Line 16"/>
            <p:cNvSpPr>
              <a:spLocks noChangeShapeType="1"/>
            </p:cNvSpPr>
            <p:nvPr/>
          </p:nvSpPr>
          <p:spPr bwMode="auto">
            <a:xfrm flipV="1">
              <a:off x="1264" y="2540"/>
              <a:ext cx="30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tIns="0" bIns="0" anchor="ctr"/>
            <a:lstStyle/>
            <a:p>
              <a:endParaRPr lang="it-IT"/>
            </a:p>
          </p:txBody>
        </p:sp>
      </p:grp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2339975" y="3933825"/>
            <a:ext cx="3995738" cy="288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7AF4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9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Times New Roman" pitchFamily="18" charset="0"/>
              </a:rPr>
              <a:t>Coventional Invasive MV</a:t>
            </a:r>
          </a:p>
        </p:txBody>
      </p:sp>
      <p:grpSp>
        <p:nvGrpSpPr>
          <p:cNvPr id="269330" name="Group 18"/>
          <p:cNvGrpSpPr>
            <a:grpSpLocks/>
          </p:cNvGrpSpPr>
          <p:nvPr/>
        </p:nvGrpSpPr>
        <p:grpSpPr bwMode="auto">
          <a:xfrm>
            <a:off x="1042988" y="4510088"/>
            <a:ext cx="7502525" cy="566737"/>
            <a:chOff x="464" y="2803"/>
            <a:chExt cx="5561" cy="423"/>
          </a:xfrm>
        </p:grpSpPr>
        <p:sp>
          <p:nvSpPr>
            <p:cNvPr id="269331" name="Rectangle 19"/>
            <p:cNvSpPr>
              <a:spLocks noChangeArrowheads="1"/>
            </p:cNvSpPr>
            <p:nvPr/>
          </p:nvSpPr>
          <p:spPr bwMode="auto">
            <a:xfrm>
              <a:off x="464" y="2803"/>
              <a:ext cx="800" cy="423"/>
            </a:xfrm>
            <a:prstGeom prst="rect">
              <a:avLst/>
            </a:prstGeom>
            <a:gradFill rotWithShape="0">
              <a:gsLst>
                <a:gs pos="0">
                  <a:srgbClr val="FBA7B5"/>
                </a:gs>
                <a:gs pos="100000">
                  <a:srgbClr val="FF0000"/>
                </a:gs>
              </a:gsLst>
              <a:lin ang="0" scaled="1"/>
            </a:gradFill>
            <a:ln w="38100" cmpd="dbl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BA7B5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none" tIns="0" bIns="0" anchor="ctr">
              <a:flatTx/>
            </a:bodyPr>
            <a:lstStyle/>
            <a:p>
              <a:pPr defTabSz="863600" eaLnBrk="0" hangingPunct="0"/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  <a:cs typeface="Times New Roman" pitchFamily="18" charset="0"/>
                </a:rPr>
                <a:t>Early</a:t>
              </a: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  <a:cs typeface="Times New Roman" pitchFamily="18" charset="0"/>
                </a:rPr>
                <a:t>	     </a:t>
              </a:r>
            </a:p>
          </p:txBody>
        </p:sp>
        <p:sp>
          <p:nvSpPr>
            <p:cNvPr id="269332" name="Rectangle 20"/>
            <p:cNvSpPr>
              <a:spLocks noChangeArrowheads="1"/>
            </p:cNvSpPr>
            <p:nvPr/>
          </p:nvSpPr>
          <p:spPr bwMode="auto">
            <a:xfrm>
              <a:off x="1307" y="2803"/>
              <a:ext cx="3019" cy="42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BA7B5"/>
                </a:gs>
              </a:gsLst>
              <a:lin ang="0" scaled="1"/>
            </a:gradFill>
            <a:ln w="38100" cmpd="dbl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BA7B5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none" tIns="0" bIns="0" anchor="ctr">
              <a:flatTx/>
            </a:bodyPr>
            <a:lstStyle/>
            <a:p>
              <a:pPr defTabSz="863600" eaLnBrk="0" hangingPunct="0"/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  <a:cs typeface="Times New Roman" pitchFamily="18" charset="0"/>
                </a:rPr>
                <a:t>Stabilized       Resolving</a:t>
              </a:r>
            </a:p>
          </p:txBody>
        </p:sp>
        <p:sp>
          <p:nvSpPr>
            <p:cNvPr id="269333" name="Rectangle 21"/>
            <p:cNvSpPr>
              <a:spLocks noChangeArrowheads="1"/>
            </p:cNvSpPr>
            <p:nvPr/>
          </p:nvSpPr>
          <p:spPr bwMode="auto">
            <a:xfrm>
              <a:off x="4368" y="2803"/>
              <a:ext cx="1657" cy="423"/>
            </a:xfrm>
            <a:prstGeom prst="rect">
              <a:avLst/>
            </a:prstGeom>
            <a:gradFill rotWithShape="0">
              <a:gsLst>
                <a:gs pos="0">
                  <a:srgbClr val="FBA7B5"/>
                </a:gs>
                <a:gs pos="100000">
                  <a:srgbClr val="FF0000"/>
                </a:gs>
              </a:gsLst>
              <a:lin ang="0" scaled="1"/>
            </a:gradFill>
            <a:ln w="38100" cmpd="dbl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BA7B5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none" tIns="0" bIns="0" anchor="ctr">
              <a:flatTx/>
            </a:bodyPr>
            <a:lstStyle/>
            <a:p>
              <a:pPr defTabSz="863600" eaLnBrk="0" hangingPunct="0"/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  <a:cs typeface="Times New Roman" pitchFamily="18" charset="0"/>
                </a:rPr>
                <a:t>After extubation</a:t>
              </a:r>
            </a:p>
          </p:txBody>
        </p:sp>
      </p:grpSp>
      <p:sp>
        <p:nvSpPr>
          <p:cNvPr id="269334" name="Oval 22"/>
          <p:cNvSpPr>
            <a:spLocks noChangeArrowheads="1"/>
          </p:cNvSpPr>
          <p:nvPr/>
        </p:nvSpPr>
        <p:spPr bwMode="auto">
          <a:xfrm>
            <a:off x="2555776" y="1903838"/>
            <a:ext cx="1439862" cy="649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13787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35258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192838" cy="30241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195513" y="4005263"/>
            <a:ext cx="22320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916238" y="4724400"/>
            <a:ext cx="439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619250" y="5157788"/>
            <a:ext cx="568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619250" y="5445125"/>
            <a:ext cx="568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692275" y="5876925"/>
            <a:ext cx="56165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619250" y="6237288"/>
            <a:ext cx="47529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0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4897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36687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4464050" cy="36718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16563"/>
            <a:ext cx="3908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8316913" y="5876925"/>
            <a:ext cx="50323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148263" y="6092825"/>
            <a:ext cx="360045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148263" y="6308725"/>
            <a:ext cx="18002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7740650" y="5661025"/>
            <a:ext cx="504825" cy="28733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6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4897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36687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4051300" cy="39925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00438"/>
            <a:ext cx="3908425" cy="2749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003675" cy="35385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143510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Cooper Black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EGA</a:t>
            </a:r>
            <a:br>
              <a:rPr lang="en-GB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3200" b="1" dirty="0">
                <a:solidFill>
                  <a:srgbClr val="C00000"/>
                </a:solidFill>
                <a:latin typeface="Calibri" pitchFamily="34" charset="0"/>
              </a:rPr>
              <a:t>(CPAP 10 Cm H2O in PS)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685800" y="2895600"/>
            <a:ext cx="3352800" cy="3124200"/>
            <a:chOff x="432" y="1824"/>
            <a:chExt cx="2112" cy="196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488" y="3398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00000"/>
                  </a:solidFill>
                  <a:latin typeface="Calibri" pitchFamily="34" charset="0"/>
                </a:rPr>
                <a:t>98</a:t>
              </a: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432" y="3398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Calibri" pitchFamily="34" charset="0"/>
                </a:rPr>
                <a:t>Sat O</a:t>
              </a:r>
              <a:r>
                <a:rPr lang="en-GB" sz="2800" b="1" baseline="-25000" dirty="0">
                  <a:solidFill>
                    <a:srgbClr val="3333CC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488" y="3005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00000"/>
                  </a:solidFill>
                  <a:latin typeface="Calibri" pitchFamily="34" charset="0"/>
                </a:rPr>
                <a:t>19.7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32" y="3005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Calibri" pitchFamily="34" charset="0"/>
                </a:rPr>
                <a:t>HCO</a:t>
              </a:r>
              <a:r>
                <a:rPr lang="en-GB" sz="2800" b="1" baseline="-25000" dirty="0">
                  <a:solidFill>
                    <a:srgbClr val="3333CC"/>
                  </a:solidFill>
                  <a:latin typeface="Calibri" pitchFamily="34" charset="0"/>
                </a:rPr>
                <a:t>3</a:t>
              </a:r>
              <a:r>
                <a:rPr lang="en-GB" sz="2800" b="1" baseline="30000" dirty="0">
                  <a:solidFill>
                    <a:srgbClr val="3333CC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1488" y="2611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00000"/>
                  </a:solidFill>
                  <a:latin typeface="Calibri" pitchFamily="34" charset="0"/>
                </a:rPr>
                <a:t>116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32" y="2611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0070C0"/>
                  </a:solidFill>
                  <a:latin typeface="Calibri" pitchFamily="34" charset="0"/>
                </a:rPr>
                <a:t>pO</a:t>
              </a:r>
              <a:r>
                <a:rPr lang="en-GB" sz="1800" b="1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488" y="2218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00000"/>
                  </a:solidFill>
                  <a:latin typeface="Calibri" pitchFamily="34" charset="0"/>
                </a:rPr>
                <a:t>45</a:t>
              </a: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432" y="2218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0070C0"/>
                  </a:solidFill>
                  <a:latin typeface="Calibri" pitchFamily="34" charset="0"/>
                </a:rPr>
                <a:t>pCO</a:t>
              </a:r>
              <a:r>
                <a:rPr lang="en-GB" sz="2800" b="1" baseline="-25000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488" y="1824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00000"/>
                  </a:solidFill>
                  <a:latin typeface="Calibri" pitchFamily="34" charset="0"/>
                </a:rPr>
                <a:t>7.25</a:t>
              </a: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432" y="1824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0070C0"/>
                  </a:solidFill>
                  <a:latin typeface="Calibri" pitchFamily="34" charset="0"/>
                </a:rPr>
                <a:t>pH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32" y="1824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432" y="3792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32" y="1824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2544" y="1824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1488" y="1824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432" y="2218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2544" y="2218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432" y="2611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2544" y="2611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432" y="3005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2544" y="3005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32" y="3398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2544" y="3398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1488" y="3792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419600" y="4191000"/>
            <a:ext cx="2971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2250"/>
              </a:spcBef>
              <a:buClr>
                <a:srgbClr val="FFCC00"/>
              </a:buClr>
              <a:buFont typeface="Cooper Black" pitchFamily="18" charset="0"/>
              <a:buNone/>
            </a:pPr>
            <a:r>
              <a:rPr lang="en-GB" sz="3600" b="1" dirty="0">
                <a:solidFill>
                  <a:srgbClr val="FFCC00"/>
                </a:solidFill>
                <a:latin typeface="Cooper Black" pitchFamily="18" charset="0"/>
              </a:rPr>
              <a:t>     </a:t>
            </a:r>
            <a:r>
              <a:rPr lang="en-GB" sz="3600" b="1" dirty="0">
                <a:solidFill>
                  <a:srgbClr val="6699FF"/>
                </a:solidFill>
                <a:latin typeface="Calibri" pitchFamily="34" charset="0"/>
              </a:rPr>
              <a:t>P/F = 145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3733800" y="42672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33CC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5814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2816"/>
            <a:ext cx="4968875" cy="2952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4420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47491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4768850" cy="2425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779838" y="5516563"/>
            <a:ext cx="360045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NIV, impiego di risorse umane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8244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3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Ventilators</a:t>
            </a:r>
            <a:r>
              <a:rPr lang="it-IT" b="1" dirty="0" smtClean="0">
                <a:solidFill>
                  <a:srgbClr val="0070C0"/>
                </a:solidFill>
              </a:rPr>
              <a:t> for NIV</a:t>
            </a:r>
            <a:endParaRPr lang="it-IT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2917"/>
              </p:ext>
            </p:extLst>
          </p:nvPr>
        </p:nvGraphicFramePr>
        <p:xfrm>
          <a:off x="251520" y="1366520"/>
          <a:ext cx="8784976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Simple </a:t>
                      </a:r>
                      <a:r>
                        <a:rPr lang="it-IT" dirty="0" err="1" smtClean="0"/>
                        <a:t>Bilevel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Advanced </a:t>
                      </a:r>
                      <a:r>
                        <a:rPr lang="it-IT" dirty="0" err="1" smtClean="0"/>
                        <a:t>Bilevel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ICU </a:t>
                      </a:r>
                      <a:r>
                        <a:rPr lang="it-IT" dirty="0" err="1" smtClean="0"/>
                        <a:t>Ventilators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Gas-</a:t>
                      </a:r>
                      <a:r>
                        <a:rPr lang="it-IT" b="1" dirty="0" err="1" smtClean="0"/>
                        <a:t>supplying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system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Turbine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(</a:t>
                      </a:r>
                      <a:r>
                        <a:rPr lang="it-IT" dirty="0" err="1" smtClean="0"/>
                        <a:t>Piston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Turbine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Pneumatic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compressor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Inspiratory</a:t>
                      </a:r>
                      <a:r>
                        <a:rPr lang="it-IT" b="1" dirty="0" smtClean="0"/>
                        <a:t>/Ex-</a:t>
                      </a:r>
                      <a:r>
                        <a:rPr lang="it-IT" b="1" dirty="0" err="1" smtClean="0"/>
                        <a:t>piratory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valves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Simple on-off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Simple on-off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err="1" smtClean="0"/>
                        <a:t>Porportional-servocontrolled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Proportional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servocontrolled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Circuit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single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single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double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double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Synchronization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system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Trigger, Cycling,</a:t>
                      </a:r>
                    </a:p>
                    <a:p>
                      <a:r>
                        <a:rPr lang="it-IT" dirty="0" err="1" smtClean="0"/>
                        <a:t>Leak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compensation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Adjustable</a:t>
                      </a:r>
                      <a:r>
                        <a:rPr lang="it-IT" dirty="0" smtClean="0"/>
                        <a:t> trigger and cycling,</a:t>
                      </a:r>
                    </a:p>
                    <a:p>
                      <a:r>
                        <a:rPr lang="it-IT" dirty="0" err="1" smtClean="0"/>
                        <a:t>Leak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compensation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Adjustable</a:t>
                      </a:r>
                      <a:r>
                        <a:rPr lang="it-IT" dirty="0" smtClean="0"/>
                        <a:t> trigger</a:t>
                      </a:r>
                      <a:r>
                        <a:rPr lang="it-IT" baseline="0" dirty="0" smtClean="0"/>
                        <a:t> and cycling</a:t>
                      </a:r>
                    </a:p>
                    <a:p>
                      <a:r>
                        <a:rPr lang="it-IT" baseline="0" dirty="0" smtClean="0"/>
                        <a:t>NIV-mode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Operating </a:t>
                      </a:r>
                      <a:r>
                        <a:rPr lang="it-IT" b="1" dirty="0" err="1" smtClean="0"/>
                        <a:t>system</a:t>
                      </a:r>
                      <a:r>
                        <a:rPr lang="it-IT" b="1" dirty="0" smtClean="0"/>
                        <a:t> (</a:t>
                      </a:r>
                      <a:r>
                        <a:rPr lang="it-IT" b="1" dirty="0" err="1" smtClean="0"/>
                        <a:t>setting</a:t>
                      </a:r>
                      <a:r>
                        <a:rPr lang="it-IT" b="1" dirty="0" smtClean="0"/>
                        <a:t>, </a:t>
                      </a:r>
                      <a:r>
                        <a:rPr lang="it-IT" b="1" dirty="0" err="1" smtClean="0"/>
                        <a:t>monitoring</a:t>
                      </a:r>
                      <a:r>
                        <a:rPr lang="it-IT" b="1" dirty="0" smtClean="0"/>
                        <a:t>, </a:t>
                      </a:r>
                      <a:r>
                        <a:rPr lang="it-IT" b="1" dirty="0" err="1" smtClean="0"/>
                        <a:t>alarms</a:t>
                      </a:r>
                      <a:r>
                        <a:rPr lang="it-IT" b="1" dirty="0" smtClean="0"/>
                        <a:t>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Simple, </a:t>
                      </a:r>
                      <a:r>
                        <a:rPr lang="it-IT" dirty="0" err="1" smtClean="0"/>
                        <a:t>one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modality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available</a:t>
                      </a:r>
                      <a:r>
                        <a:rPr lang="it-IT" baseline="0" dirty="0" smtClean="0"/>
                        <a:t>, No </a:t>
                      </a:r>
                      <a:r>
                        <a:rPr lang="it-IT" baseline="0" dirty="0" err="1" smtClean="0"/>
                        <a:t>graphics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Complex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main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modalities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available</a:t>
                      </a:r>
                      <a:r>
                        <a:rPr lang="it-IT" dirty="0" smtClean="0"/>
                        <a:t>,</a:t>
                      </a:r>
                    </a:p>
                    <a:p>
                      <a:r>
                        <a:rPr lang="it-IT" dirty="0" err="1" smtClean="0"/>
                        <a:t>graphics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Complex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all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modalities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available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graphics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respiratory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mechanics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F371-F3EC-4B97-8A72-456A1960C493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0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743700" cy="5057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4351338" cy="6121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theramist_he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8051"/>
            <a:ext cx="2016125" cy="28463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62" name="Picture 3" descr="2010-01_03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76700"/>
            <a:ext cx="3657600" cy="24003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 l="775" b="4221"/>
          <a:stretch>
            <a:fillRect/>
          </a:stretch>
        </p:blipFill>
        <p:spPr bwMode="auto">
          <a:xfrm>
            <a:off x="323850" y="1412875"/>
            <a:ext cx="4392613" cy="2592388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76D1B-A000-45A7-9C05-7C5819964C24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8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Conclusioni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 fattori di rischio di fallimento della NIV sono molteplici e differenziati rispetto alla causa dell’ARF e del timing del fallimento</a:t>
            </a:r>
          </a:p>
          <a:p>
            <a:r>
              <a:rPr lang="it-IT" dirty="0" smtClean="0"/>
              <a:t>Fondamentale il monitoraggio per rilevare la loro comparsa ed agire di conseguenza</a:t>
            </a:r>
          </a:p>
          <a:p>
            <a:r>
              <a:rPr lang="it-IT" dirty="0" smtClean="0"/>
              <a:t>Non ritardare una IOT dovuta perché ciò correla  con la mortalità e le complicanze</a:t>
            </a:r>
          </a:p>
          <a:p>
            <a:r>
              <a:rPr lang="it-IT" dirty="0" smtClean="0"/>
              <a:t>Un miglioramento iniziale non esclude la possibilità di un fallimento tardivo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81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C:\Documents and Settings\Utente Microsoft\Documenti\Immagini\Nikon Transfer\002\DSCN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19" name="CasellaDiTesto 2"/>
          <p:cNvSpPr txBox="1">
            <a:spLocks noChangeArrowheads="1"/>
          </p:cNvSpPr>
          <p:nvPr/>
        </p:nvSpPr>
        <p:spPr bwMode="auto">
          <a:xfrm>
            <a:off x="4859338" y="1557338"/>
            <a:ext cx="38893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sz="4800" b="1" dirty="0">
                <a:solidFill>
                  <a:srgbClr val="C00000"/>
                </a:solidFill>
                <a:latin typeface="Freestyle Script" pitchFamily="66" charset="0"/>
              </a:rPr>
              <a:t>GRAZIE !</a:t>
            </a:r>
          </a:p>
        </p:txBody>
      </p:sp>
    </p:spTree>
    <p:extLst>
      <p:ext uri="{BB962C8B-B14F-4D97-AF65-F5344CB8AC3E}">
        <p14:creationId xmlns:p14="http://schemas.microsoft.com/office/powerpoint/2010/main" val="31420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457200"/>
            <a:ext cx="3276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Cooper Black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Terapia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7010400" cy="23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  <a:buClr>
                <a:srgbClr val="0070C0"/>
              </a:buClr>
              <a:buSzPct val="93000"/>
            </a:pP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CPAP   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10 cm H</a:t>
            </a:r>
            <a:r>
              <a:rPr lang="en-GB" b="1" baseline="-25000" dirty="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O    </a:t>
            </a: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Boussignac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2000"/>
              </a:spcBef>
              <a:buClr>
                <a:srgbClr val="0070C0"/>
              </a:buClr>
            </a:pP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Morfina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2000"/>
              </a:spcBef>
              <a:buClr>
                <a:srgbClr val="0070C0"/>
              </a:buClr>
            </a:pP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Diuretici</a:t>
            </a: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  EV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2000"/>
              </a:spcBef>
              <a:buClr>
                <a:srgbClr val="0070C0"/>
              </a:buClr>
            </a:pPr>
            <a:r>
              <a:rPr lang="en-GB" b="1" dirty="0" err="1" smtClean="0">
                <a:solidFill>
                  <a:srgbClr val="0070C0"/>
                </a:solidFill>
                <a:latin typeface="Calibri" pitchFamily="34" charset="0"/>
              </a:rPr>
              <a:t>Nitroderivati</a:t>
            </a:r>
            <a:r>
              <a:rPr lang="en-GB" b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EV</a:t>
            </a:r>
          </a:p>
        </p:txBody>
      </p:sp>
    </p:spTree>
    <p:extLst>
      <p:ext uri="{BB962C8B-B14F-4D97-AF65-F5344CB8AC3E}">
        <p14:creationId xmlns:p14="http://schemas.microsoft.com/office/powerpoint/2010/main" val="184346809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m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2513"/>
            <a:ext cx="4968875" cy="4581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Bangl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Indagini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strumentali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1" y="2057400"/>
            <a:ext cx="7315200" cy="588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  <a:buFont typeface="Cooper Black" pitchFamily="18" charset="0"/>
              <a:buNone/>
            </a:pPr>
            <a:r>
              <a:rPr lang="en-GB" sz="3200" dirty="0" smtClean="0">
                <a:solidFill>
                  <a:srgbClr val="3333CC"/>
                </a:solidFill>
                <a:latin typeface="Calibri" pitchFamily="34" charset="0"/>
              </a:rPr>
              <a:t> ECG</a:t>
            </a:r>
            <a:r>
              <a:rPr lang="en-GB" sz="3200" dirty="0">
                <a:solidFill>
                  <a:srgbClr val="3333CC"/>
                </a:solidFill>
                <a:latin typeface="Calibri" pitchFamily="34" charset="0"/>
              </a:rPr>
              <a:t>:</a:t>
            </a:r>
            <a:r>
              <a:rPr lang="en-GB" dirty="0">
                <a:solidFill>
                  <a:srgbClr val="3333CC"/>
                </a:solidFill>
                <a:latin typeface="Calibri" pitchFamily="34" charset="0"/>
              </a:rPr>
              <a:t>    </a:t>
            </a:r>
            <a:r>
              <a:rPr lang="en-GB" dirty="0" err="1">
                <a:solidFill>
                  <a:srgbClr val="3333CC"/>
                </a:solidFill>
                <a:latin typeface="Calibri" pitchFamily="34" charset="0"/>
              </a:rPr>
              <a:t>tachicardia</a:t>
            </a:r>
            <a:r>
              <a:rPr lang="en-GB" dirty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3333CC"/>
                </a:solidFill>
                <a:latin typeface="Calibri" pitchFamily="34" charset="0"/>
              </a:rPr>
              <a:t>sinusale</a:t>
            </a:r>
            <a:r>
              <a:rPr lang="en-GB" dirty="0">
                <a:solidFill>
                  <a:srgbClr val="3333CC"/>
                </a:solidFill>
                <a:latin typeface="Calibri" pitchFamily="34" charset="0"/>
              </a:rPr>
              <a:t>,  FC </a:t>
            </a:r>
            <a:r>
              <a:rPr lang="en-GB" dirty="0" smtClean="0">
                <a:solidFill>
                  <a:srgbClr val="3333CC"/>
                </a:solidFill>
                <a:latin typeface="Calibri" pitchFamily="34" charset="0"/>
              </a:rPr>
              <a:t>120/min</a:t>
            </a:r>
            <a:endParaRPr lang="en-GB" dirty="0">
              <a:solidFill>
                <a:srgbClr val="3333CC"/>
              </a:solidFill>
              <a:latin typeface="Cooper Black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3213100"/>
            <a:ext cx="80772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Clr>
                <a:srgbClr val="CC3300"/>
              </a:buClr>
              <a:buFont typeface="Cooper Black" pitchFamily="18" charset="0"/>
              <a:buNone/>
            </a:pPr>
            <a:r>
              <a:rPr lang="en-GB" sz="3200" b="1" dirty="0">
                <a:solidFill>
                  <a:srgbClr val="0070C0"/>
                </a:solidFill>
                <a:latin typeface="Calibri" pitchFamily="34" charset="0"/>
              </a:rPr>
              <a:t>Rx </a:t>
            </a:r>
            <a:r>
              <a:rPr lang="en-GB" sz="3200" b="1" dirty="0" err="1">
                <a:solidFill>
                  <a:srgbClr val="0070C0"/>
                </a:solidFill>
                <a:latin typeface="Calibri" pitchFamily="34" charset="0"/>
              </a:rPr>
              <a:t>torace</a:t>
            </a:r>
            <a:r>
              <a:rPr lang="en-GB" sz="3200" b="1" dirty="0">
                <a:solidFill>
                  <a:srgbClr val="0070C0"/>
                </a:solidFill>
                <a:latin typeface="Calibri" pitchFamily="34" charset="0"/>
              </a:rPr>
              <a:t>: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  pattern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interstizio-alveolare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con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addensamenti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bilaterali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confluenti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.  OCV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modicamente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ingrandita</a:t>
            </a:r>
            <a:endParaRPr lang="en-GB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9113" y="4652963"/>
            <a:ext cx="7531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Calibri" pitchFamily="34" charset="0"/>
              </a:rPr>
              <a:t>Consulenza Rianimatoria: </a:t>
            </a:r>
            <a:r>
              <a:rPr lang="it-IT" sz="2400" dirty="0">
                <a:solidFill>
                  <a:srgbClr val="0070C0"/>
                </a:solidFill>
                <a:latin typeface="Calibri" pitchFamily="34" charset="0"/>
              </a:rPr>
              <a:t>proseguire trattamento con CPAP</a:t>
            </a:r>
          </a:p>
          <a:p>
            <a:r>
              <a:rPr lang="it-IT" sz="2400" dirty="0">
                <a:solidFill>
                  <a:srgbClr val="0070C0"/>
                </a:solidFill>
                <a:latin typeface="Calibri" pitchFamily="34" charset="0"/>
              </a:rPr>
              <a:t>Eventualmente iniziare NIV</a:t>
            </a:r>
          </a:p>
        </p:txBody>
      </p:sp>
    </p:spTree>
    <p:extLst>
      <p:ext uri="{BB962C8B-B14F-4D97-AF65-F5344CB8AC3E}">
        <p14:creationId xmlns:p14="http://schemas.microsoft.com/office/powerpoint/2010/main" val="5392248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143510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Cooper Black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EGA</a:t>
            </a:r>
            <a:br>
              <a:rPr lang="en-GB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b="1" dirty="0" err="1">
                <a:solidFill>
                  <a:srgbClr val="C00000"/>
                </a:solidFill>
                <a:latin typeface="Calibri" pitchFamily="34" charset="0"/>
              </a:rPr>
              <a:t>dopo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2h </a:t>
            </a:r>
            <a:r>
              <a:rPr lang="en-GB" sz="3200" b="1" dirty="0">
                <a:solidFill>
                  <a:srgbClr val="C00000"/>
                </a:solidFill>
                <a:latin typeface="Calibri" pitchFamily="34" charset="0"/>
              </a:rPr>
              <a:t>(PSV 15 Cm H2O PEEP 5 da 1h)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685800" y="2895600"/>
            <a:ext cx="3352800" cy="3124200"/>
            <a:chOff x="432" y="1824"/>
            <a:chExt cx="2112" cy="1968"/>
          </a:xfrm>
        </p:grpSpPr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1488" y="3398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C3300"/>
                  </a:solidFill>
                  <a:latin typeface="Calibri" pitchFamily="34" charset="0"/>
                </a:rPr>
                <a:t>89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432" y="3398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Calibri" pitchFamily="34" charset="0"/>
                </a:rPr>
                <a:t>Sat O</a:t>
              </a:r>
              <a:r>
                <a:rPr lang="en-GB" sz="2800" b="1" baseline="-25000" dirty="0">
                  <a:solidFill>
                    <a:srgbClr val="3333CC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1488" y="3005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C3300"/>
                  </a:solidFill>
                  <a:latin typeface="Calibri" pitchFamily="34" charset="0"/>
                </a:rPr>
                <a:t>22.6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432" y="3005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Calibri" pitchFamily="34" charset="0"/>
                </a:rPr>
                <a:t>HCO</a:t>
              </a:r>
              <a:r>
                <a:rPr lang="en-GB" sz="2800" b="1" baseline="-25000" dirty="0">
                  <a:solidFill>
                    <a:srgbClr val="3333CC"/>
                  </a:solidFill>
                  <a:latin typeface="Calibri" pitchFamily="34" charset="0"/>
                </a:rPr>
                <a:t>3</a:t>
              </a:r>
              <a:r>
                <a:rPr lang="en-GB" sz="2800" b="1" baseline="30000" dirty="0">
                  <a:solidFill>
                    <a:srgbClr val="3333CC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488" y="2611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C3300"/>
                  </a:solidFill>
                  <a:latin typeface="Calibri" pitchFamily="34" charset="0"/>
                </a:rPr>
                <a:t>63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432" y="2611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Calibri" pitchFamily="34" charset="0"/>
                </a:rPr>
                <a:t>pO2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488" y="2218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C3300"/>
                  </a:solidFill>
                  <a:latin typeface="Calibri" pitchFamily="34" charset="0"/>
                </a:rPr>
                <a:t>47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32" y="2218"/>
              <a:ext cx="10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Calibri" pitchFamily="34" charset="0"/>
                </a:rPr>
                <a:t>pCO</a:t>
              </a:r>
              <a:r>
                <a:rPr lang="en-GB" sz="2800" b="1" baseline="-25000" dirty="0">
                  <a:solidFill>
                    <a:srgbClr val="3333CC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1488" y="1824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CC3300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CC3300"/>
                  </a:solidFill>
                  <a:latin typeface="Calibri" pitchFamily="34" charset="0"/>
                </a:rPr>
                <a:t>7.29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32" y="1824"/>
              <a:ext cx="105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3333CC"/>
                </a:buClr>
                <a:buFont typeface="Cooper Black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 b="1" dirty="0">
                  <a:solidFill>
                    <a:srgbClr val="3333CC"/>
                  </a:solidFill>
                  <a:latin typeface="Calibri" pitchFamily="34" charset="0"/>
                </a:rPr>
                <a:t>pH</a:t>
              </a:r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>
              <a:off x="432" y="1824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432" y="3792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432" y="1824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2544" y="1824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1488" y="1824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432" y="2218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2544" y="2218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>
              <a:off x="432" y="2611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0" name="Line 22"/>
            <p:cNvSpPr>
              <a:spLocks noChangeShapeType="1"/>
            </p:cNvSpPr>
            <p:nvPr/>
          </p:nvSpPr>
          <p:spPr bwMode="auto">
            <a:xfrm>
              <a:off x="2544" y="2611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>
              <a:off x="432" y="3005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2544" y="3005"/>
              <a:ext cx="1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432" y="3398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544" y="3398"/>
              <a:ext cx="1" cy="3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1488" y="3792"/>
              <a:ext cx="1056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419600" y="4191000"/>
            <a:ext cx="2971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2250"/>
              </a:spcBef>
              <a:buClr>
                <a:srgbClr val="FFCC00"/>
              </a:buClr>
              <a:buFont typeface="Cooper Black" pitchFamily="18" charset="0"/>
              <a:buNone/>
            </a:pPr>
            <a:r>
              <a:rPr lang="en-GB" sz="3600" dirty="0">
                <a:solidFill>
                  <a:srgbClr val="FFCC00"/>
                </a:solidFill>
                <a:latin typeface="Cooper Black" pitchFamily="18" charset="0"/>
              </a:rPr>
              <a:t>     </a:t>
            </a:r>
            <a:r>
              <a:rPr lang="en-GB" sz="3600" b="1" dirty="0">
                <a:solidFill>
                  <a:srgbClr val="6699FF"/>
                </a:solidFill>
                <a:latin typeface="Calibri" pitchFamily="34" charset="0"/>
              </a:rPr>
              <a:t>P/F = 79</a:t>
            </a:r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3733800" y="42672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33CC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4422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1020</Words>
  <Application>Microsoft Office PowerPoint</Application>
  <PresentationFormat>Presentazione su schermo (4:3)</PresentationFormat>
  <Paragraphs>228</Paragraphs>
  <Slides>57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Tema di Office</vt:lpstr>
      <vt:lpstr>Dalla NIV all’Intubazione oro-tracheale</vt:lpstr>
      <vt:lpstr>Caso clinico</vt:lpstr>
      <vt:lpstr>Anamnesi</vt:lpstr>
      <vt:lpstr>Obiettività</vt:lpstr>
      <vt:lpstr>EGA  (CPAP 10 Cm H2O in PS)</vt:lpstr>
      <vt:lpstr>Terapia</vt:lpstr>
      <vt:lpstr>Presentazione standard di PowerPoint</vt:lpstr>
      <vt:lpstr>Indagini strumentali</vt:lpstr>
      <vt:lpstr>EGA dopo 2h (PSV 15 Cm H2O PEEP 5 da 1h)</vt:lpstr>
      <vt:lpstr>In MURG</vt:lpstr>
      <vt:lpstr>Quando sospendere?</vt:lpstr>
      <vt:lpstr>Evoluzione</vt:lpstr>
      <vt:lpstr>NIV: efficacia</vt:lpstr>
      <vt:lpstr>Presentazione standard di PowerPoint</vt:lpstr>
      <vt:lpstr>Failure criteria</vt:lpstr>
      <vt:lpstr>Presentazione standard di PowerPoint</vt:lpstr>
      <vt:lpstr>Presentazione standard di PowerPoint</vt:lpstr>
      <vt:lpstr>Presentazione standard di PowerPoint</vt:lpstr>
      <vt:lpstr>Risk factors for Immediate NIV failure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Risk factors for early NIV failure</vt:lpstr>
      <vt:lpstr> 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Edema polmonare acuto cardiogeno</vt:lpstr>
      <vt:lpstr>Presentazione standard di PowerPoint</vt:lpstr>
      <vt:lpstr>Risk factors for early NIV failure</vt:lpstr>
      <vt:lpstr>Presentazione standard di PowerPoint</vt:lpstr>
      <vt:lpstr>Presentazione standard di PowerPoint</vt:lpstr>
      <vt:lpstr>Risk factors for late NIV failure</vt:lpstr>
      <vt:lpstr>Presentazione standard di PowerPoint</vt:lpstr>
      <vt:lpstr>Presentazione standard di PowerPoint</vt:lpstr>
      <vt:lpstr>Non patient-related risk factors</vt:lpstr>
      <vt:lpstr>Obiettivi della ventilazione meccanica non invasiva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NIV, impiego di risorse umane</vt:lpstr>
      <vt:lpstr>Ventilators for NIV</vt:lpstr>
      <vt:lpstr>Presentazione standard di PowerPoint</vt:lpstr>
      <vt:lpstr>Presentazione standard di PowerPoint</vt:lpstr>
      <vt:lpstr>Presentazione standard di PowerPoint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NIV all’Intubazione oro-tracheale</dc:title>
  <dc:creator>Utente</dc:creator>
  <cp:lastModifiedBy>Utente</cp:lastModifiedBy>
  <cp:revision>29</cp:revision>
  <dcterms:created xsi:type="dcterms:W3CDTF">2015-03-07T08:25:45Z</dcterms:created>
  <dcterms:modified xsi:type="dcterms:W3CDTF">2015-03-07T15:49:38Z</dcterms:modified>
</cp:coreProperties>
</file>