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diagrams/data3.xml" ContentType="application/vnd.openxmlformats-officedocument.drawingml.diagramData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 bookmarkIdSeed="2">
  <p:sldMasterIdLst>
    <p:sldMasterId id="2147483648" r:id="rId1"/>
  </p:sldMasterIdLst>
  <p:notesMasterIdLst>
    <p:notesMasterId r:id="rId145"/>
  </p:notesMasterIdLst>
  <p:handoutMasterIdLst>
    <p:handoutMasterId r:id="rId146"/>
  </p:handoutMasterIdLst>
  <p:sldIdLst>
    <p:sldId id="256" r:id="rId2"/>
    <p:sldId id="259" r:id="rId3"/>
    <p:sldId id="384" r:id="rId4"/>
    <p:sldId id="294" r:id="rId5"/>
    <p:sldId id="300" r:id="rId6"/>
    <p:sldId id="299" r:id="rId7"/>
    <p:sldId id="421" r:id="rId8"/>
    <p:sldId id="438" r:id="rId9"/>
    <p:sldId id="448" r:id="rId10"/>
    <p:sldId id="440" r:id="rId11"/>
    <p:sldId id="441" r:id="rId12"/>
    <p:sldId id="442" r:id="rId13"/>
    <p:sldId id="443" r:id="rId14"/>
    <p:sldId id="444" r:id="rId15"/>
    <p:sldId id="445" r:id="rId16"/>
    <p:sldId id="446" r:id="rId17"/>
    <p:sldId id="447" r:id="rId18"/>
    <p:sldId id="449" r:id="rId19"/>
    <p:sldId id="457" r:id="rId20"/>
    <p:sldId id="423" r:id="rId21"/>
    <p:sldId id="454" r:id="rId22"/>
    <p:sldId id="456" r:id="rId23"/>
    <p:sldId id="424" r:id="rId24"/>
    <p:sldId id="425" r:id="rId25"/>
    <p:sldId id="518" r:id="rId26"/>
    <p:sldId id="426" r:id="rId27"/>
    <p:sldId id="519" r:id="rId28"/>
    <p:sldId id="427" r:id="rId29"/>
    <p:sldId id="437" r:id="rId30"/>
    <p:sldId id="428" r:id="rId31"/>
    <p:sldId id="430" r:id="rId32"/>
    <p:sldId id="431" r:id="rId33"/>
    <p:sldId id="504" r:id="rId34"/>
    <p:sldId id="432" r:id="rId35"/>
    <p:sldId id="433" r:id="rId36"/>
    <p:sldId id="434" r:id="rId37"/>
    <p:sldId id="436" r:id="rId38"/>
    <p:sldId id="453" r:id="rId39"/>
    <p:sldId id="458" r:id="rId40"/>
    <p:sldId id="461" r:id="rId41"/>
    <p:sldId id="462" r:id="rId42"/>
    <p:sldId id="463" r:id="rId43"/>
    <p:sldId id="464" r:id="rId44"/>
    <p:sldId id="465" r:id="rId45"/>
    <p:sldId id="466" r:id="rId46"/>
    <p:sldId id="467" r:id="rId47"/>
    <p:sldId id="469" r:id="rId48"/>
    <p:sldId id="470" r:id="rId49"/>
    <p:sldId id="472" r:id="rId50"/>
    <p:sldId id="473" r:id="rId51"/>
    <p:sldId id="474" r:id="rId52"/>
    <p:sldId id="477" r:id="rId53"/>
    <p:sldId id="478" r:id="rId54"/>
    <p:sldId id="480" r:id="rId55"/>
    <p:sldId id="521" r:id="rId56"/>
    <p:sldId id="522" r:id="rId57"/>
    <p:sldId id="524" r:id="rId58"/>
    <p:sldId id="523" r:id="rId59"/>
    <p:sldId id="520" r:id="rId60"/>
    <p:sldId id="517" r:id="rId61"/>
    <p:sldId id="404" r:id="rId62"/>
    <p:sldId id="293" r:id="rId63"/>
    <p:sldId id="291" r:id="rId64"/>
    <p:sldId id="292" r:id="rId65"/>
    <p:sldId id="296" r:id="rId66"/>
    <p:sldId id="297" r:id="rId67"/>
    <p:sldId id="298" r:id="rId68"/>
    <p:sldId id="405" r:id="rId69"/>
    <p:sldId id="386" r:id="rId70"/>
    <p:sldId id="389" r:id="rId71"/>
    <p:sldId id="406" r:id="rId72"/>
    <p:sldId id="394" r:id="rId73"/>
    <p:sldId id="341" r:id="rId74"/>
    <p:sldId id="390" r:id="rId75"/>
    <p:sldId id="346" r:id="rId76"/>
    <p:sldId id="398" r:id="rId77"/>
    <p:sldId id="391" r:id="rId78"/>
    <p:sldId id="392" r:id="rId79"/>
    <p:sldId id="349" r:id="rId80"/>
    <p:sldId id="393" r:id="rId81"/>
    <p:sldId id="395" r:id="rId82"/>
    <p:sldId id="348" r:id="rId83"/>
    <p:sldId id="397" r:id="rId84"/>
    <p:sldId id="408" r:id="rId85"/>
    <p:sldId id="396" r:id="rId86"/>
    <p:sldId id="350" r:id="rId87"/>
    <p:sldId id="347" r:id="rId88"/>
    <p:sldId id="367" r:id="rId89"/>
    <p:sldId id="399" r:id="rId90"/>
    <p:sldId id="369" r:id="rId91"/>
    <p:sldId id="370" r:id="rId92"/>
    <p:sldId id="372" r:id="rId93"/>
    <p:sldId id="373" r:id="rId94"/>
    <p:sldId id="407" r:id="rId95"/>
    <p:sldId id="269" r:id="rId96"/>
    <p:sldId id="271" r:id="rId97"/>
    <p:sldId id="326" r:id="rId98"/>
    <p:sldId id="277" r:id="rId99"/>
    <p:sldId id="411" r:id="rId100"/>
    <p:sldId id="410" r:id="rId101"/>
    <p:sldId id="337" r:id="rId102"/>
    <p:sldId id="342" r:id="rId103"/>
    <p:sldId id="338" r:id="rId104"/>
    <p:sldId id="273" r:id="rId105"/>
    <p:sldId id="327" r:id="rId106"/>
    <p:sldId id="275" r:id="rId107"/>
    <p:sldId id="308" r:id="rId108"/>
    <p:sldId id="306" r:id="rId109"/>
    <p:sldId id="309" r:id="rId110"/>
    <p:sldId id="313" r:id="rId111"/>
    <p:sldId id="314" r:id="rId112"/>
    <p:sldId id="272" r:id="rId113"/>
    <p:sldId id="276" r:id="rId114"/>
    <p:sldId id="274" r:id="rId115"/>
    <p:sldId id="315" r:id="rId116"/>
    <p:sldId id="267" r:id="rId117"/>
    <p:sldId id="352" r:id="rId118"/>
    <p:sldId id="353" r:id="rId119"/>
    <p:sldId id="355" r:id="rId120"/>
    <p:sldId id="354" r:id="rId121"/>
    <p:sldId id="356" r:id="rId122"/>
    <p:sldId id="376" r:id="rId123"/>
    <p:sldId id="378" r:id="rId124"/>
    <p:sldId id="357" r:id="rId125"/>
    <p:sldId id="358" r:id="rId126"/>
    <p:sldId id="317" r:id="rId127"/>
    <p:sldId id="415" r:id="rId128"/>
    <p:sldId id="362" r:id="rId129"/>
    <p:sldId id="414" r:id="rId130"/>
    <p:sldId id="361" r:id="rId131"/>
    <p:sldId id="377" r:id="rId132"/>
    <p:sldId id="416" r:id="rId133"/>
    <p:sldId id="363" r:id="rId134"/>
    <p:sldId id="323" r:id="rId135"/>
    <p:sldId id="412" r:id="rId136"/>
    <p:sldId id="413" r:id="rId137"/>
    <p:sldId id="368" r:id="rId138"/>
    <p:sldId id="375" r:id="rId139"/>
    <p:sldId id="374" r:id="rId140"/>
    <p:sldId id="382" r:id="rId141"/>
    <p:sldId id="381" r:id="rId142"/>
    <p:sldId id="418" r:id="rId143"/>
    <p:sldId id="516" r:id="rId14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D3F2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80" autoAdjust="0"/>
    <p:restoredTop sz="94086" autoAdjust="0"/>
  </p:normalViewPr>
  <p:slideViewPr>
    <p:cSldViewPr snapToGrid="0" snapToObjects="1">
      <p:cViewPr>
        <p:scale>
          <a:sx n="87" d="100"/>
          <a:sy n="87" d="100"/>
        </p:scale>
        <p:origin x="-9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66.xml"/><Relationship Id="rId18" Type="http://schemas.openxmlformats.org/officeDocument/2006/relationships/slide" Target="slides/slide71.xml"/><Relationship Id="rId26" Type="http://schemas.openxmlformats.org/officeDocument/2006/relationships/slide" Target="slides/slide79.xml"/><Relationship Id="rId39" Type="http://schemas.openxmlformats.org/officeDocument/2006/relationships/slide" Target="slides/slide93.xml"/><Relationship Id="rId21" Type="http://schemas.openxmlformats.org/officeDocument/2006/relationships/slide" Target="slides/slide74.xml"/><Relationship Id="rId34" Type="http://schemas.openxmlformats.org/officeDocument/2006/relationships/slide" Target="slides/slide88.xml"/><Relationship Id="rId42" Type="http://schemas.openxmlformats.org/officeDocument/2006/relationships/slide" Target="slides/slide96.xml"/><Relationship Id="rId47" Type="http://schemas.openxmlformats.org/officeDocument/2006/relationships/slide" Target="slides/slide101.xml"/><Relationship Id="rId50" Type="http://schemas.openxmlformats.org/officeDocument/2006/relationships/slide" Target="slides/slide104.xml"/><Relationship Id="rId55" Type="http://schemas.openxmlformats.org/officeDocument/2006/relationships/slide" Target="slides/slide109.xml"/><Relationship Id="rId63" Type="http://schemas.openxmlformats.org/officeDocument/2006/relationships/slide" Target="slides/slide117.xml"/><Relationship Id="rId68" Type="http://schemas.openxmlformats.org/officeDocument/2006/relationships/slide" Target="slides/slide122.xml"/><Relationship Id="rId76" Type="http://schemas.openxmlformats.org/officeDocument/2006/relationships/slide" Target="slides/slide130.xml"/><Relationship Id="rId84" Type="http://schemas.openxmlformats.org/officeDocument/2006/relationships/slide" Target="slides/slide138.xml"/><Relationship Id="rId7" Type="http://schemas.openxmlformats.org/officeDocument/2006/relationships/slide" Target="slides/slide60.xml"/><Relationship Id="rId71" Type="http://schemas.openxmlformats.org/officeDocument/2006/relationships/slide" Target="slides/slide125.xml"/><Relationship Id="rId2" Type="http://schemas.openxmlformats.org/officeDocument/2006/relationships/slide" Target="slides/slide2.xml"/><Relationship Id="rId16" Type="http://schemas.openxmlformats.org/officeDocument/2006/relationships/slide" Target="slides/slide69.xml"/><Relationship Id="rId29" Type="http://schemas.openxmlformats.org/officeDocument/2006/relationships/slide" Target="slides/slide83.xml"/><Relationship Id="rId11" Type="http://schemas.openxmlformats.org/officeDocument/2006/relationships/slide" Target="slides/slide64.xml"/><Relationship Id="rId24" Type="http://schemas.openxmlformats.org/officeDocument/2006/relationships/slide" Target="slides/slide77.xml"/><Relationship Id="rId32" Type="http://schemas.openxmlformats.org/officeDocument/2006/relationships/slide" Target="slides/slide86.xml"/><Relationship Id="rId37" Type="http://schemas.openxmlformats.org/officeDocument/2006/relationships/slide" Target="slides/slide91.xml"/><Relationship Id="rId40" Type="http://schemas.openxmlformats.org/officeDocument/2006/relationships/slide" Target="slides/slide94.xml"/><Relationship Id="rId45" Type="http://schemas.openxmlformats.org/officeDocument/2006/relationships/slide" Target="slides/slide99.xml"/><Relationship Id="rId53" Type="http://schemas.openxmlformats.org/officeDocument/2006/relationships/slide" Target="slides/slide107.xml"/><Relationship Id="rId58" Type="http://schemas.openxmlformats.org/officeDocument/2006/relationships/slide" Target="slides/slide112.xml"/><Relationship Id="rId66" Type="http://schemas.openxmlformats.org/officeDocument/2006/relationships/slide" Target="slides/slide120.xml"/><Relationship Id="rId74" Type="http://schemas.openxmlformats.org/officeDocument/2006/relationships/slide" Target="slides/slide128.xml"/><Relationship Id="rId79" Type="http://schemas.openxmlformats.org/officeDocument/2006/relationships/slide" Target="slides/slide133.xml"/><Relationship Id="rId87" Type="http://schemas.openxmlformats.org/officeDocument/2006/relationships/slide" Target="slides/slide141.xml"/><Relationship Id="rId5" Type="http://schemas.openxmlformats.org/officeDocument/2006/relationships/slide" Target="slides/slide5.xml"/><Relationship Id="rId61" Type="http://schemas.openxmlformats.org/officeDocument/2006/relationships/slide" Target="slides/slide115.xml"/><Relationship Id="rId82" Type="http://schemas.openxmlformats.org/officeDocument/2006/relationships/slide" Target="slides/slide136.xml"/><Relationship Id="rId19" Type="http://schemas.openxmlformats.org/officeDocument/2006/relationships/slide" Target="slides/slide72.xml"/><Relationship Id="rId4" Type="http://schemas.openxmlformats.org/officeDocument/2006/relationships/slide" Target="slides/slide4.xml"/><Relationship Id="rId9" Type="http://schemas.openxmlformats.org/officeDocument/2006/relationships/slide" Target="slides/slide62.xml"/><Relationship Id="rId14" Type="http://schemas.openxmlformats.org/officeDocument/2006/relationships/slide" Target="slides/slide67.xml"/><Relationship Id="rId22" Type="http://schemas.openxmlformats.org/officeDocument/2006/relationships/slide" Target="slides/slide75.xml"/><Relationship Id="rId27" Type="http://schemas.openxmlformats.org/officeDocument/2006/relationships/slide" Target="slides/slide80.xml"/><Relationship Id="rId30" Type="http://schemas.openxmlformats.org/officeDocument/2006/relationships/slide" Target="slides/slide84.xml"/><Relationship Id="rId35" Type="http://schemas.openxmlformats.org/officeDocument/2006/relationships/slide" Target="slides/slide89.xml"/><Relationship Id="rId43" Type="http://schemas.openxmlformats.org/officeDocument/2006/relationships/slide" Target="slides/slide97.xml"/><Relationship Id="rId48" Type="http://schemas.openxmlformats.org/officeDocument/2006/relationships/slide" Target="slides/slide102.xml"/><Relationship Id="rId56" Type="http://schemas.openxmlformats.org/officeDocument/2006/relationships/slide" Target="slides/slide110.xml"/><Relationship Id="rId64" Type="http://schemas.openxmlformats.org/officeDocument/2006/relationships/slide" Target="slides/slide118.xml"/><Relationship Id="rId69" Type="http://schemas.openxmlformats.org/officeDocument/2006/relationships/slide" Target="slides/slide123.xml"/><Relationship Id="rId77" Type="http://schemas.openxmlformats.org/officeDocument/2006/relationships/slide" Target="slides/slide131.xml"/><Relationship Id="rId8" Type="http://schemas.openxmlformats.org/officeDocument/2006/relationships/slide" Target="slides/slide61.xml"/><Relationship Id="rId51" Type="http://schemas.openxmlformats.org/officeDocument/2006/relationships/slide" Target="slides/slide105.xml"/><Relationship Id="rId72" Type="http://schemas.openxmlformats.org/officeDocument/2006/relationships/slide" Target="slides/slide126.xml"/><Relationship Id="rId80" Type="http://schemas.openxmlformats.org/officeDocument/2006/relationships/slide" Target="slides/slide134.xml"/><Relationship Id="rId85" Type="http://schemas.openxmlformats.org/officeDocument/2006/relationships/slide" Target="slides/slide139.xml"/><Relationship Id="rId3" Type="http://schemas.openxmlformats.org/officeDocument/2006/relationships/slide" Target="slides/slide3.xml"/><Relationship Id="rId12" Type="http://schemas.openxmlformats.org/officeDocument/2006/relationships/slide" Target="slides/slide65.xml"/><Relationship Id="rId17" Type="http://schemas.openxmlformats.org/officeDocument/2006/relationships/slide" Target="slides/slide70.xml"/><Relationship Id="rId25" Type="http://schemas.openxmlformats.org/officeDocument/2006/relationships/slide" Target="slides/slide78.xml"/><Relationship Id="rId33" Type="http://schemas.openxmlformats.org/officeDocument/2006/relationships/slide" Target="slides/slide87.xml"/><Relationship Id="rId38" Type="http://schemas.openxmlformats.org/officeDocument/2006/relationships/slide" Target="slides/slide92.xml"/><Relationship Id="rId46" Type="http://schemas.openxmlformats.org/officeDocument/2006/relationships/slide" Target="slides/slide100.xml"/><Relationship Id="rId59" Type="http://schemas.openxmlformats.org/officeDocument/2006/relationships/slide" Target="slides/slide113.xml"/><Relationship Id="rId67" Type="http://schemas.openxmlformats.org/officeDocument/2006/relationships/slide" Target="slides/slide121.xml"/><Relationship Id="rId20" Type="http://schemas.openxmlformats.org/officeDocument/2006/relationships/slide" Target="slides/slide73.xml"/><Relationship Id="rId41" Type="http://schemas.openxmlformats.org/officeDocument/2006/relationships/slide" Target="slides/slide95.xml"/><Relationship Id="rId54" Type="http://schemas.openxmlformats.org/officeDocument/2006/relationships/slide" Target="slides/slide108.xml"/><Relationship Id="rId62" Type="http://schemas.openxmlformats.org/officeDocument/2006/relationships/slide" Target="slides/slide116.xml"/><Relationship Id="rId70" Type="http://schemas.openxmlformats.org/officeDocument/2006/relationships/slide" Target="slides/slide124.xml"/><Relationship Id="rId75" Type="http://schemas.openxmlformats.org/officeDocument/2006/relationships/slide" Target="slides/slide129.xml"/><Relationship Id="rId83" Type="http://schemas.openxmlformats.org/officeDocument/2006/relationships/slide" Target="slides/slide137.xml"/><Relationship Id="rId88" Type="http://schemas.openxmlformats.org/officeDocument/2006/relationships/slide" Target="slides/slide14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5" Type="http://schemas.openxmlformats.org/officeDocument/2006/relationships/slide" Target="slides/slide68.xml"/><Relationship Id="rId23" Type="http://schemas.openxmlformats.org/officeDocument/2006/relationships/slide" Target="slides/slide76.xml"/><Relationship Id="rId28" Type="http://schemas.openxmlformats.org/officeDocument/2006/relationships/slide" Target="slides/slide82.xml"/><Relationship Id="rId36" Type="http://schemas.openxmlformats.org/officeDocument/2006/relationships/slide" Target="slides/slide90.xml"/><Relationship Id="rId49" Type="http://schemas.openxmlformats.org/officeDocument/2006/relationships/slide" Target="slides/slide103.xml"/><Relationship Id="rId57" Type="http://schemas.openxmlformats.org/officeDocument/2006/relationships/slide" Target="slides/slide111.xml"/><Relationship Id="rId10" Type="http://schemas.openxmlformats.org/officeDocument/2006/relationships/slide" Target="slides/slide63.xml"/><Relationship Id="rId31" Type="http://schemas.openxmlformats.org/officeDocument/2006/relationships/slide" Target="slides/slide85.xml"/><Relationship Id="rId44" Type="http://schemas.openxmlformats.org/officeDocument/2006/relationships/slide" Target="slides/slide98.xml"/><Relationship Id="rId52" Type="http://schemas.openxmlformats.org/officeDocument/2006/relationships/slide" Target="slides/slide106.xml"/><Relationship Id="rId60" Type="http://schemas.openxmlformats.org/officeDocument/2006/relationships/slide" Target="slides/slide114.xml"/><Relationship Id="rId65" Type="http://schemas.openxmlformats.org/officeDocument/2006/relationships/slide" Target="slides/slide119.xml"/><Relationship Id="rId73" Type="http://schemas.openxmlformats.org/officeDocument/2006/relationships/slide" Target="slides/slide127.xml"/><Relationship Id="rId78" Type="http://schemas.openxmlformats.org/officeDocument/2006/relationships/slide" Target="slides/slide132.xml"/><Relationship Id="rId81" Type="http://schemas.openxmlformats.org/officeDocument/2006/relationships/slide" Target="slides/slide135.xml"/><Relationship Id="rId86" Type="http://schemas.openxmlformats.org/officeDocument/2006/relationships/slide" Target="slides/slide1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5A358F-DF3B-3342-88C1-F105125CC06C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835C7F-53FF-FE4F-98D4-DEA8C03B56FC}">
      <dgm:prSet phldrT="[Testo]" custT="1"/>
      <dgm:spPr/>
      <dgm:t>
        <a:bodyPr/>
        <a:lstStyle/>
        <a:p>
          <a:pPr algn="ctr"/>
          <a:r>
            <a:rPr kumimoji="0" lang="it-IT" sz="2800" b="1" dirty="0" smtClean="0">
              <a:solidFill>
                <a:srgbClr val="174D73"/>
              </a:solidFill>
              <a:latin typeface="Candara" pitchFamily="34" charset="0"/>
            </a:rPr>
            <a:t>Evento catastrofico ad effetto limitato</a:t>
          </a:r>
        </a:p>
      </dgm:t>
    </dgm:pt>
    <dgm:pt modelId="{CC3A2C43-3C7F-EF40-845F-443896EA5F2B}" type="parTrans" cxnId="{1016C148-CA9B-9A48-8288-BB94381A32E1}">
      <dgm:prSet/>
      <dgm:spPr/>
      <dgm:t>
        <a:bodyPr/>
        <a:lstStyle/>
        <a:p>
          <a:endParaRPr lang="it-IT"/>
        </a:p>
      </dgm:t>
    </dgm:pt>
    <dgm:pt modelId="{F00EEFDC-FE9D-9240-8FEB-4D987F04B43F}" type="sibTrans" cxnId="{1016C148-CA9B-9A48-8288-BB94381A32E1}">
      <dgm:prSet/>
      <dgm:spPr/>
      <dgm:t>
        <a:bodyPr/>
        <a:lstStyle/>
        <a:p>
          <a:endParaRPr lang="it-IT"/>
        </a:p>
      </dgm:t>
    </dgm:pt>
    <dgm:pt modelId="{E4CD7085-E70B-494C-B4FC-2635E5EF4030}">
      <dgm:prSet phldrT="[Testo]" custT="1"/>
      <dgm:spPr/>
      <dgm:t>
        <a:bodyPr/>
        <a:lstStyle/>
        <a:p>
          <a:pPr algn="ctr"/>
          <a:r>
            <a:rPr kumimoji="0" lang="it-IT" sz="2800" b="1" dirty="0" smtClean="0">
              <a:solidFill>
                <a:srgbClr val="174D73"/>
              </a:solidFill>
              <a:latin typeface="Candara" pitchFamily="34" charset="0"/>
            </a:rPr>
            <a:t>Evento catastrofico che travalica le possibilità di risposta delle strutture locali</a:t>
          </a:r>
          <a:endParaRPr lang="it-IT" sz="2800" b="1" dirty="0">
            <a:solidFill>
              <a:srgbClr val="174D73"/>
            </a:solidFill>
          </a:endParaRPr>
        </a:p>
      </dgm:t>
    </dgm:pt>
    <dgm:pt modelId="{C707185F-B7CF-224E-8800-1AFE9602CC31}" type="parTrans" cxnId="{192996EF-806B-C24A-9DBF-67892E37053C}">
      <dgm:prSet/>
      <dgm:spPr/>
      <dgm:t>
        <a:bodyPr/>
        <a:lstStyle/>
        <a:p>
          <a:endParaRPr lang="it-IT"/>
        </a:p>
      </dgm:t>
    </dgm:pt>
    <dgm:pt modelId="{FA77B9F4-46E2-634B-8C0B-612D2B1FD95F}" type="sibTrans" cxnId="{192996EF-806B-C24A-9DBF-67892E37053C}">
      <dgm:prSet/>
      <dgm:spPr/>
      <dgm:t>
        <a:bodyPr/>
        <a:lstStyle/>
        <a:p>
          <a:endParaRPr lang="it-IT"/>
        </a:p>
      </dgm:t>
    </dgm:pt>
    <dgm:pt modelId="{D71E9527-61B7-A240-9295-1D18029E3025}" type="pres">
      <dgm:prSet presAssocID="{AF5A358F-DF3B-3342-88C1-F105125CC06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8204182-CFE1-D742-8368-C1DA5EFCD387}" type="pres">
      <dgm:prSet presAssocID="{E1835C7F-53FF-FE4F-98D4-DEA8C03B56FC}" presName="parentLin" presStyleCnt="0"/>
      <dgm:spPr/>
    </dgm:pt>
    <dgm:pt modelId="{AC7C1959-807F-8F44-AB94-E35D393E1C77}" type="pres">
      <dgm:prSet presAssocID="{E1835C7F-53FF-FE4F-98D4-DEA8C03B56FC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6438304D-18DD-1941-9330-60D2AEE76340}" type="pres">
      <dgm:prSet presAssocID="{E1835C7F-53FF-FE4F-98D4-DEA8C03B56FC}" presName="parentText" presStyleLbl="node1" presStyleIdx="0" presStyleCnt="2" custScaleX="75458" custScaleY="179340" custLinFactX="17158" custLinFactY="100000" custLinFactNeighborX="100000" custLinFactNeighborY="16257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CAD428F-B674-EF4A-81A6-98F25C52805F}" type="pres">
      <dgm:prSet presAssocID="{E1835C7F-53FF-FE4F-98D4-DEA8C03B56FC}" presName="negativeSpace" presStyleCnt="0"/>
      <dgm:spPr/>
    </dgm:pt>
    <dgm:pt modelId="{14F3D6A1-5653-6844-923F-B656BF08C096}" type="pres">
      <dgm:prSet presAssocID="{E1835C7F-53FF-FE4F-98D4-DEA8C03B56FC}" presName="childText" presStyleLbl="conFgAcc1" presStyleIdx="0" presStyleCnt="2" custScaleX="559" custLinFactY="238740" custLinFactNeighborY="300000">
        <dgm:presLayoutVars>
          <dgm:bulletEnabled val="1"/>
        </dgm:presLayoutVars>
      </dgm:prSet>
      <dgm:spPr/>
    </dgm:pt>
    <dgm:pt modelId="{6E52FA52-C469-C147-A2D9-F676245A224F}" type="pres">
      <dgm:prSet presAssocID="{F00EEFDC-FE9D-9240-8FEB-4D987F04B43F}" presName="spaceBetweenRectangles" presStyleCnt="0"/>
      <dgm:spPr/>
    </dgm:pt>
    <dgm:pt modelId="{E9B7C3EC-47EB-9D44-9B2C-E3E0CA25E113}" type="pres">
      <dgm:prSet presAssocID="{E4CD7085-E70B-494C-B4FC-2635E5EF4030}" presName="parentLin" presStyleCnt="0"/>
      <dgm:spPr/>
    </dgm:pt>
    <dgm:pt modelId="{25C3ADD3-E3BC-E94F-9335-F18C8580CFAF}" type="pres">
      <dgm:prSet presAssocID="{E4CD7085-E70B-494C-B4FC-2635E5EF4030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1855CA79-C1D7-8A4F-BE5B-96E914E7F9DB}" type="pres">
      <dgm:prSet presAssocID="{E4CD7085-E70B-494C-B4FC-2635E5EF4030}" presName="parentText" presStyleLbl="node1" presStyleIdx="1" presStyleCnt="2" custScaleX="75458" custScaleY="190549" custLinFactX="17167" custLinFactY="-100000" custLinFactNeighborX="100000" custLinFactNeighborY="-10195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3CD60D6-B4C3-A046-BFE7-40F75057DC15}" type="pres">
      <dgm:prSet presAssocID="{E4CD7085-E70B-494C-B4FC-2635E5EF4030}" presName="negativeSpace" presStyleCnt="0"/>
      <dgm:spPr/>
    </dgm:pt>
    <dgm:pt modelId="{B06AF9A2-A5D6-1B43-93C1-882CEAAB304A}" type="pres">
      <dgm:prSet presAssocID="{E4CD7085-E70B-494C-B4FC-2635E5EF4030}" presName="childText" presStyleLbl="conFgAcc1" presStyleIdx="1" presStyleCnt="2" custScaleX="559" custLinFactNeighborX="-14087" custLinFactNeighborY="13208">
        <dgm:presLayoutVars>
          <dgm:bulletEnabled val="1"/>
        </dgm:presLayoutVars>
      </dgm:prSet>
      <dgm:spPr/>
    </dgm:pt>
  </dgm:ptLst>
  <dgm:cxnLst>
    <dgm:cxn modelId="{5FFAF247-8F21-46D4-B1BF-A84B6B6CDA4B}" type="presOf" srcId="{E4CD7085-E70B-494C-B4FC-2635E5EF4030}" destId="{1855CA79-C1D7-8A4F-BE5B-96E914E7F9DB}" srcOrd="1" destOrd="0" presId="urn:microsoft.com/office/officeart/2005/8/layout/list1"/>
    <dgm:cxn modelId="{F6F7206B-8C2B-4A3B-8D6F-395BA5E61963}" type="presOf" srcId="{E4CD7085-E70B-494C-B4FC-2635E5EF4030}" destId="{25C3ADD3-E3BC-E94F-9335-F18C8580CFAF}" srcOrd="0" destOrd="0" presId="urn:microsoft.com/office/officeart/2005/8/layout/list1"/>
    <dgm:cxn modelId="{192996EF-806B-C24A-9DBF-67892E37053C}" srcId="{AF5A358F-DF3B-3342-88C1-F105125CC06C}" destId="{E4CD7085-E70B-494C-B4FC-2635E5EF4030}" srcOrd="1" destOrd="0" parTransId="{C707185F-B7CF-224E-8800-1AFE9602CC31}" sibTransId="{FA77B9F4-46E2-634B-8C0B-612D2B1FD95F}"/>
    <dgm:cxn modelId="{CBEBD0A0-A9AC-4E16-95E8-5E2A813BEE58}" type="presOf" srcId="{E1835C7F-53FF-FE4F-98D4-DEA8C03B56FC}" destId="{6438304D-18DD-1941-9330-60D2AEE76340}" srcOrd="1" destOrd="0" presId="urn:microsoft.com/office/officeart/2005/8/layout/list1"/>
    <dgm:cxn modelId="{1016C148-CA9B-9A48-8288-BB94381A32E1}" srcId="{AF5A358F-DF3B-3342-88C1-F105125CC06C}" destId="{E1835C7F-53FF-FE4F-98D4-DEA8C03B56FC}" srcOrd="0" destOrd="0" parTransId="{CC3A2C43-3C7F-EF40-845F-443896EA5F2B}" sibTransId="{F00EEFDC-FE9D-9240-8FEB-4D987F04B43F}"/>
    <dgm:cxn modelId="{5B359821-AF31-4308-9677-BB12E3964745}" type="presOf" srcId="{E1835C7F-53FF-FE4F-98D4-DEA8C03B56FC}" destId="{AC7C1959-807F-8F44-AB94-E35D393E1C77}" srcOrd="0" destOrd="0" presId="urn:microsoft.com/office/officeart/2005/8/layout/list1"/>
    <dgm:cxn modelId="{DA7B681C-2D9C-4945-84D9-7E4F75BB8276}" type="presOf" srcId="{AF5A358F-DF3B-3342-88C1-F105125CC06C}" destId="{D71E9527-61B7-A240-9295-1D18029E3025}" srcOrd="0" destOrd="0" presId="urn:microsoft.com/office/officeart/2005/8/layout/list1"/>
    <dgm:cxn modelId="{EE5BA176-E664-491B-8F0B-C00E7FAB5A34}" type="presParOf" srcId="{D71E9527-61B7-A240-9295-1D18029E3025}" destId="{98204182-CFE1-D742-8368-C1DA5EFCD387}" srcOrd="0" destOrd="0" presId="urn:microsoft.com/office/officeart/2005/8/layout/list1"/>
    <dgm:cxn modelId="{6A61AAE4-5C97-4FD5-A5A4-5DC15F7EEBF8}" type="presParOf" srcId="{98204182-CFE1-D742-8368-C1DA5EFCD387}" destId="{AC7C1959-807F-8F44-AB94-E35D393E1C77}" srcOrd="0" destOrd="0" presId="urn:microsoft.com/office/officeart/2005/8/layout/list1"/>
    <dgm:cxn modelId="{2CFBF848-4294-438D-B18A-996156730173}" type="presParOf" srcId="{98204182-CFE1-D742-8368-C1DA5EFCD387}" destId="{6438304D-18DD-1941-9330-60D2AEE76340}" srcOrd="1" destOrd="0" presId="urn:microsoft.com/office/officeart/2005/8/layout/list1"/>
    <dgm:cxn modelId="{57EBFACB-C42B-428F-873B-B2EB54634941}" type="presParOf" srcId="{D71E9527-61B7-A240-9295-1D18029E3025}" destId="{CCAD428F-B674-EF4A-81A6-98F25C52805F}" srcOrd="1" destOrd="0" presId="urn:microsoft.com/office/officeart/2005/8/layout/list1"/>
    <dgm:cxn modelId="{B8B9B4DC-6CA9-4297-81B7-6F5DFA82B02C}" type="presParOf" srcId="{D71E9527-61B7-A240-9295-1D18029E3025}" destId="{14F3D6A1-5653-6844-923F-B656BF08C096}" srcOrd="2" destOrd="0" presId="urn:microsoft.com/office/officeart/2005/8/layout/list1"/>
    <dgm:cxn modelId="{1639F763-45DD-4D11-BAB6-8CB31F7268E8}" type="presParOf" srcId="{D71E9527-61B7-A240-9295-1D18029E3025}" destId="{6E52FA52-C469-C147-A2D9-F676245A224F}" srcOrd="3" destOrd="0" presId="urn:microsoft.com/office/officeart/2005/8/layout/list1"/>
    <dgm:cxn modelId="{DAEB4D7D-E1DF-4894-AE01-715E241673BA}" type="presParOf" srcId="{D71E9527-61B7-A240-9295-1D18029E3025}" destId="{E9B7C3EC-47EB-9D44-9B2C-E3E0CA25E113}" srcOrd="4" destOrd="0" presId="urn:microsoft.com/office/officeart/2005/8/layout/list1"/>
    <dgm:cxn modelId="{B66BD3E7-310D-47E0-8B2A-139D35786898}" type="presParOf" srcId="{E9B7C3EC-47EB-9D44-9B2C-E3E0CA25E113}" destId="{25C3ADD3-E3BC-E94F-9335-F18C8580CFAF}" srcOrd="0" destOrd="0" presId="urn:microsoft.com/office/officeart/2005/8/layout/list1"/>
    <dgm:cxn modelId="{6FEBBCB2-EE84-4285-8F3A-D5919C53E48E}" type="presParOf" srcId="{E9B7C3EC-47EB-9D44-9B2C-E3E0CA25E113}" destId="{1855CA79-C1D7-8A4F-BE5B-96E914E7F9DB}" srcOrd="1" destOrd="0" presId="urn:microsoft.com/office/officeart/2005/8/layout/list1"/>
    <dgm:cxn modelId="{E4B5B7F0-48B2-4A33-8A85-A424481D9E4A}" type="presParOf" srcId="{D71E9527-61B7-A240-9295-1D18029E3025}" destId="{03CD60D6-B4C3-A046-BFE7-40F75057DC15}" srcOrd="5" destOrd="0" presId="urn:microsoft.com/office/officeart/2005/8/layout/list1"/>
    <dgm:cxn modelId="{5698D7C1-6579-4989-94A5-58936428E334}" type="presParOf" srcId="{D71E9527-61B7-A240-9295-1D18029E3025}" destId="{B06AF9A2-A5D6-1B43-93C1-882CEAAB304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94BDD0-7081-2442-86B6-D5F141541923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D007BB6-DFD5-814C-8299-533B8202EC62}">
      <dgm:prSet phldrT="[Testo]"/>
      <dgm:spPr/>
      <dgm:t>
        <a:bodyPr/>
        <a:lstStyle/>
        <a:p>
          <a:r>
            <a:rPr kumimoji="0" lang="it-IT" b="0" dirty="0" smtClean="0">
              <a:solidFill>
                <a:srgbClr val="174D73"/>
              </a:solidFill>
              <a:latin typeface="Candara" pitchFamily="34" charset="0"/>
            </a:rPr>
            <a:t>Integrità delle strutture di soccorso</a:t>
          </a:r>
          <a:endParaRPr lang="it-IT" b="0" dirty="0">
            <a:solidFill>
              <a:srgbClr val="174D73"/>
            </a:solidFill>
          </a:endParaRPr>
        </a:p>
      </dgm:t>
    </dgm:pt>
    <dgm:pt modelId="{D069C8FA-2C15-6E43-B7CE-386C76A5576A}" type="parTrans" cxnId="{E67E1DDF-2D5D-834D-85DC-A6F95FDDE541}">
      <dgm:prSet/>
      <dgm:spPr/>
      <dgm:t>
        <a:bodyPr/>
        <a:lstStyle/>
        <a:p>
          <a:endParaRPr lang="it-IT"/>
        </a:p>
      </dgm:t>
    </dgm:pt>
    <dgm:pt modelId="{99EE985B-C639-0E43-B94C-ACBA2B774EE1}" type="sibTrans" cxnId="{E67E1DDF-2D5D-834D-85DC-A6F95FDDE541}">
      <dgm:prSet/>
      <dgm:spPr/>
      <dgm:t>
        <a:bodyPr/>
        <a:lstStyle/>
        <a:p>
          <a:endParaRPr lang="it-IT"/>
        </a:p>
      </dgm:t>
    </dgm:pt>
    <dgm:pt modelId="{4498C16B-05DA-E44F-ABC8-840324E7ECA6}">
      <dgm:prSet/>
      <dgm:spPr/>
      <dgm:t>
        <a:bodyPr/>
        <a:lstStyle/>
        <a:p>
          <a:r>
            <a:rPr kumimoji="0" lang="it-IT" b="0" dirty="0" smtClean="0">
              <a:solidFill>
                <a:srgbClr val="174D73"/>
              </a:solidFill>
              <a:latin typeface="Candara" pitchFamily="34" charset="0"/>
            </a:rPr>
            <a:t>Durata dell’emergenza inferiore alle 12 ore</a:t>
          </a:r>
          <a:endParaRPr lang="it-IT" b="0" dirty="0">
            <a:solidFill>
              <a:srgbClr val="174D73"/>
            </a:solidFill>
          </a:endParaRPr>
        </a:p>
      </dgm:t>
    </dgm:pt>
    <dgm:pt modelId="{984A1416-E6B4-8149-82B0-864CE3E3ADDC}" type="parTrans" cxnId="{E5CD862C-0059-BD46-8E58-764BE86143D4}">
      <dgm:prSet/>
      <dgm:spPr/>
      <dgm:t>
        <a:bodyPr/>
        <a:lstStyle/>
        <a:p>
          <a:endParaRPr lang="it-IT"/>
        </a:p>
      </dgm:t>
    </dgm:pt>
    <dgm:pt modelId="{B090DB6A-A997-2942-B0EC-AF0D5286F329}" type="sibTrans" cxnId="{E5CD862C-0059-BD46-8E58-764BE86143D4}">
      <dgm:prSet/>
      <dgm:spPr/>
      <dgm:t>
        <a:bodyPr/>
        <a:lstStyle/>
        <a:p>
          <a:endParaRPr lang="it-IT"/>
        </a:p>
      </dgm:t>
    </dgm:pt>
    <dgm:pt modelId="{AFAFC5AE-C80F-8B4A-A0FB-F6A7A47CA729}" type="pres">
      <dgm:prSet presAssocID="{AE94BDD0-7081-2442-86B6-D5F1415419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92B76F0-8CA1-1044-B13C-D08C355C7A48}" type="pres">
      <dgm:prSet presAssocID="{8D007BB6-DFD5-814C-8299-533B8202EC62}" presName="parentLin" presStyleCnt="0"/>
      <dgm:spPr/>
    </dgm:pt>
    <dgm:pt modelId="{6C638A61-1AB8-6846-970D-5F6402AA08A0}" type="pres">
      <dgm:prSet presAssocID="{8D007BB6-DFD5-814C-8299-533B8202EC62}" presName="parentLeftMargin" presStyleLbl="node1" presStyleIdx="0" presStyleCnt="2" custScaleY="47027"/>
      <dgm:spPr/>
      <dgm:t>
        <a:bodyPr/>
        <a:lstStyle/>
        <a:p>
          <a:endParaRPr lang="it-IT"/>
        </a:p>
      </dgm:t>
    </dgm:pt>
    <dgm:pt modelId="{F85D128F-3875-EB44-9B68-859621103786}" type="pres">
      <dgm:prSet presAssocID="{8D007BB6-DFD5-814C-8299-533B8202EC62}" presName="parentText" presStyleLbl="node1" presStyleIdx="0" presStyleCnt="2" custLinFactX="4819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D10FF39-0A2B-DC42-BB19-E7D3EFC39E6D}" type="pres">
      <dgm:prSet presAssocID="{8D007BB6-DFD5-814C-8299-533B8202EC62}" presName="negativeSpace" presStyleCnt="0"/>
      <dgm:spPr/>
    </dgm:pt>
    <dgm:pt modelId="{76DCB98B-2EFD-C841-A472-E7240C2235DF}" type="pres">
      <dgm:prSet presAssocID="{8D007BB6-DFD5-814C-8299-533B8202EC62}" presName="childText" presStyleLbl="conFgAcc1" presStyleIdx="0" presStyleCnt="2" custScaleX="744" custLinFactY="300000" custLinFactNeighborY="319833">
        <dgm:presLayoutVars>
          <dgm:bulletEnabled val="1"/>
        </dgm:presLayoutVars>
      </dgm:prSet>
      <dgm:spPr/>
    </dgm:pt>
    <dgm:pt modelId="{F9180E30-2101-464D-9220-6A034D409A9E}" type="pres">
      <dgm:prSet presAssocID="{99EE985B-C639-0E43-B94C-ACBA2B774EE1}" presName="spaceBetweenRectangles" presStyleCnt="0"/>
      <dgm:spPr/>
    </dgm:pt>
    <dgm:pt modelId="{7799382B-AF9D-5447-97C4-1DEB584D2297}" type="pres">
      <dgm:prSet presAssocID="{4498C16B-05DA-E44F-ABC8-840324E7ECA6}" presName="parentLin" presStyleCnt="0"/>
      <dgm:spPr/>
    </dgm:pt>
    <dgm:pt modelId="{84741BC6-3E5A-DC42-86C4-0FB37F437969}" type="pres">
      <dgm:prSet presAssocID="{4498C16B-05DA-E44F-ABC8-840324E7ECA6}" presName="parentLeftMargin" presStyleLbl="node1" presStyleIdx="0" presStyleCnt="2" custScaleY="42800"/>
      <dgm:spPr/>
      <dgm:t>
        <a:bodyPr/>
        <a:lstStyle/>
        <a:p>
          <a:endParaRPr lang="it-IT"/>
        </a:p>
      </dgm:t>
    </dgm:pt>
    <dgm:pt modelId="{7EF6E6AA-888E-B24F-A098-B61A6ECA547A}" type="pres">
      <dgm:prSet presAssocID="{4498C16B-05DA-E44F-ABC8-840324E7ECA6}" presName="parentText" presStyleLbl="node1" presStyleIdx="1" presStyleCnt="2" custLinFactX="4820" custLinFactNeighborX="1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CDF93C9-65A7-9D4A-B73F-DADD1C8BAFF7}" type="pres">
      <dgm:prSet presAssocID="{4498C16B-05DA-E44F-ABC8-840324E7ECA6}" presName="negativeSpace" presStyleCnt="0"/>
      <dgm:spPr/>
    </dgm:pt>
    <dgm:pt modelId="{2DC4CBB7-718B-C84D-A16C-C60C4F154E0B}" type="pres">
      <dgm:prSet presAssocID="{4498C16B-05DA-E44F-ABC8-840324E7ECA6}" presName="childText" presStyleLbl="conFgAcc1" presStyleIdx="1" presStyleCnt="2" custScaleX="744" custLinFactY="100000" custLinFactNeighborY="151158">
        <dgm:presLayoutVars>
          <dgm:bulletEnabled val="1"/>
        </dgm:presLayoutVars>
      </dgm:prSet>
      <dgm:spPr/>
    </dgm:pt>
  </dgm:ptLst>
  <dgm:cxnLst>
    <dgm:cxn modelId="{DBE3C976-A25A-47D5-A78F-CE71CD213FD8}" type="presOf" srcId="{8D007BB6-DFD5-814C-8299-533B8202EC62}" destId="{F85D128F-3875-EB44-9B68-859621103786}" srcOrd="1" destOrd="0" presId="urn:microsoft.com/office/officeart/2005/8/layout/list1"/>
    <dgm:cxn modelId="{E9E1D937-1874-4DEB-AAC3-D9698A775922}" type="presOf" srcId="{4498C16B-05DA-E44F-ABC8-840324E7ECA6}" destId="{84741BC6-3E5A-DC42-86C4-0FB37F437969}" srcOrd="0" destOrd="0" presId="urn:microsoft.com/office/officeart/2005/8/layout/list1"/>
    <dgm:cxn modelId="{A1040F6E-08DC-44A7-8AB5-5626CDC28F80}" type="presOf" srcId="{8D007BB6-DFD5-814C-8299-533B8202EC62}" destId="{6C638A61-1AB8-6846-970D-5F6402AA08A0}" srcOrd="0" destOrd="0" presId="urn:microsoft.com/office/officeart/2005/8/layout/list1"/>
    <dgm:cxn modelId="{E5CD862C-0059-BD46-8E58-764BE86143D4}" srcId="{AE94BDD0-7081-2442-86B6-D5F141541923}" destId="{4498C16B-05DA-E44F-ABC8-840324E7ECA6}" srcOrd="1" destOrd="0" parTransId="{984A1416-E6B4-8149-82B0-864CE3E3ADDC}" sibTransId="{B090DB6A-A997-2942-B0EC-AF0D5286F329}"/>
    <dgm:cxn modelId="{E67E1DDF-2D5D-834D-85DC-A6F95FDDE541}" srcId="{AE94BDD0-7081-2442-86B6-D5F141541923}" destId="{8D007BB6-DFD5-814C-8299-533B8202EC62}" srcOrd="0" destOrd="0" parTransId="{D069C8FA-2C15-6E43-B7CE-386C76A5576A}" sibTransId="{99EE985B-C639-0E43-B94C-ACBA2B774EE1}"/>
    <dgm:cxn modelId="{BEAB3D14-4513-4ABF-91AD-063833C9DCBC}" type="presOf" srcId="{AE94BDD0-7081-2442-86B6-D5F141541923}" destId="{AFAFC5AE-C80F-8B4A-A0FB-F6A7A47CA729}" srcOrd="0" destOrd="0" presId="urn:microsoft.com/office/officeart/2005/8/layout/list1"/>
    <dgm:cxn modelId="{0B67BB1D-1A4B-4AE7-B356-958956A5D5B4}" type="presOf" srcId="{4498C16B-05DA-E44F-ABC8-840324E7ECA6}" destId="{7EF6E6AA-888E-B24F-A098-B61A6ECA547A}" srcOrd="1" destOrd="0" presId="urn:microsoft.com/office/officeart/2005/8/layout/list1"/>
    <dgm:cxn modelId="{E58F1D6A-CAFE-4DBE-B8C4-F5329696AC99}" type="presParOf" srcId="{AFAFC5AE-C80F-8B4A-A0FB-F6A7A47CA729}" destId="{192B76F0-8CA1-1044-B13C-D08C355C7A48}" srcOrd="0" destOrd="0" presId="urn:microsoft.com/office/officeart/2005/8/layout/list1"/>
    <dgm:cxn modelId="{6D93E69C-4599-451D-9D9D-5FCE44130A54}" type="presParOf" srcId="{192B76F0-8CA1-1044-B13C-D08C355C7A48}" destId="{6C638A61-1AB8-6846-970D-5F6402AA08A0}" srcOrd="0" destOrd="0" presId="urn:microsoft.com/office/officeart/2005/8/layout/list1"/>
    <dgm:cxn modelId="{73472817-1138-4623-9B4B-1C2BBFC87EE5}" type="presParOf" srcId="{192B76F0-8CA1-1044-B13C-D08C355C7A48}" destId="{F85D128F-3875-EB44-9B68-859621103786}" srcOrd="1" destOrd="0" presId="urn:microsoft.com/office/officeart/2005/8/layout/list1"/>
    <dgm:cxn modelId="{B7CEEDD3-DCD9-44B2-BB7F-FBE9940A0E97}" type="presParOf" srcId="{AFAFC5AE-C80F-8B4A-A0FB-F6A7A47CA729}" destId="{ED10FF39-0A2B-DC42-BB19-E7D3EFC39E6D}" srcOrd="1" destOrd="0" presId="urn:microsoft.com/office/officeart/2005/8/layout/list1"/>
    <dgm:cxn modelId="{D9E92011-F01E-46AF-BE58-1FD8334DEE67}" type="presParOf" srcId="{AFAFC5AE-C80F-8B4A-A0FB-F6A7A47CA729}" destId="{76DCB98B-2EFD-C841-A472-E7240C2235DF}" srcOrd="2" destOrd="0" presId="urn:microsoft.com/office/officeart/2005/8/layout/list1"/>
    <dgm:cxn modelId="{7A09540B-EA5C-4D7A-93E8-8FDCBD4FB067}" type="presParOf" srcId="{AFAFC5AE-C80F-8B4A-A0FB-F6A7A47CA729}" destId="{F9180E30-2101-464D-9220-6A034D409A9E}" srcOrd="3" destOrd="0" presId="urn:microsoft.com/office/officeart/2005/8/layout/list1"/>
    <dgm:cxn modelId="{CB09C79E-0181-4C72-B6D3-2AE93A047543}" type="presParOf" srcId="{AFAFC5AE-C80F-8B4A-A0FB-F6A7A47CA729}" destId="{7799382B-AF9D-5447-97C4-1DEB584D2297}" srcOrd="4" destOrd="0" presId="urn:microsoft.com/office/officeart/2005/8/layout/list1"/>
    <dgm:cxn modelId="{E00DF6F4-808A-41C2-806A-F7D3C6EA29DC}" type="presParOf" srcId="{7799382B-AF9D-5447-97C4-1DEB584D2297}" destId="{84741BC6-3E5A-DC42-86C4-0FB37F437969}" srcOrd="0" destOrd="0" presId="urn:microsoft.com/office/officeart/2005/8/layout/list1"/>
    <dgm:cxn modelId="{5C5A508A-B643-4482-8297-92B6A60CF171}" type="presParOf" srcId="{7799382B-AF9D-5447-97C4-1DEB584D2297}" destId="{7EF6E6AA-888E-B24F-A098-B61A6ECA547A}" srcOrd="1" destOrd="0" presId="urn:microsoft.com/office/officeart/2005/8/layout/list1"/>
    <dgm:cxn modelId="{5BCAA4E9-D15B-4CE4-A71F-E2F9E3605DDF}" type="presParOf" srcId="{AFAFC5AE-C80F-8B4A-A0FB-F6A7A47CA729}" destId="{ACDF93C9-65A7-9D4A-B73F-DADD1C8BAFF7}" srcOrd="5" destOrd="0" presId="urn:microsoft.com/office/officeart/2005/8/layout/list1"/>
    <dgm:cxn modelId="{DE1E6E2B-C375-4BFE-8FB4-69F74F5ED5C6}" type="presParOf" srcId="{AFAFC5AE-C80F-8B4A-A0FB-F6A7A47CA729}" destId="{2DC4CBB7-718B-C84D-A16C-C60C4F154E0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85C6BA-4AD2-4320-BBE4-4E60BB59A79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0292980-6503-4A6F-9440-E4CDE6B279AE}">
      <dgm:prSet phldrT="[Testo]" custT="1"/>
      <dgm:spPr/>
      <dgm:t>
        <a:bodyPr/>
        <a:lstStyle/>
        <a:p>
          <a:r>
            <a:rPr lang="it-IT" sz="1200" b="1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LEARNING OBJECTIVES</a:t>
          </a:r>
          <a:endParaRPr lang="it-IT" sz="12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D64559B7-9401-41B5-87C3-1A7515868F8E}" type="parTrans" cxnId="{B54A3AD3-4B60-48E3-95DC-DBDAF9B5128F}">
      <dgm:prSet/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E68362BB-8F45-49BD-83BC-5BBC19B2DB89}" type="sibTrans" cxnId="{B54A3AD3-4B60-48E3-95DC-DBDAF9B5128F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357675D5-4357-4D10-862C-BE21538945CA}">
      <dgm:prSet phldrT="[Testo]" custT="1"/>
      <dgm:spPr/>
      <dgm:t>
        <a:bodyPr/>
        <a:lstStyle/>
        <a:p>
          <a:r>
            <a:rPr lang="it-IT" sz="1200" b="1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CONTENT DELIVERY</a:t>
          </a:r>
          <a:endParaRPr lang="it-IT" sz="12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A5A85B16-B3D4-405C-949C-0AEC44BEA11B}" type="parTrans" cxnId="{99C34D73-460D-4E02-980E-91914FE28EDB}">
      <dgm:prSet/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1EC3B545-86E7-4C25-BD14-A53FF94508E9}" type="sibTrans" cxnId="{99C34D73-460D-4E02-980E-91914FE28EDB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1BDA30C1-F6A3-4871-9E50-853A88203A36}">
      <dgm:prSet phldrT="[Testo]" custT="1"/>
      <dgm:spPr/>
      <dgm:t>
        <a:bodyPr/>
        <a:lstStyle/>
        <a:p>
          <a:r>
            <a:rPr lang="it-IT" sz="1200" b="1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TEAM-BUILDING</a:t>
          </a:r>
          <a:endParaRPr lang="it-IT" sz="12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EFEC02CA-1F3B-407E-978C-A22F9F3C08E9}" type="parTrans" cxnId="{BC15D775-E2AA-4E21-8FEE-AFE62189C7E9}">
      <dgm:prSet/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4F5B98B6-0989-459D-8CE6-B8B060878153}" type="sibTrans" cxnId="{BC15D775-E2AA-4E21-8FEE-AFE62189C7E9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7D6B5642-5AA8-49B6-9521-5C64565E9C18}">
      <dgm:prSet phldrT="[Testo]" custT="1"/>
      <dgm:spPr/>
      <dgm:t>
        <a:bodyPr/>
        <a:lstStyle/>
        <a:p>
          <a:r>
            <a:rPr lang="it-IT" sz="1200" b="1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PORTFOLIOS &amp; ASSIGNEMENTS</a:t>
          </a:r>
          <a:endParaRPr lang="it-IT" sz="12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29DDEC3E-A807-413F-B1CC-B36207E3F458}" type="parTrans" cxnId="{4C267D37-FAF0-405F-8775-4390AA925C72}">
      <dgm:prSet/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06B6F429-75CF-4774-AD83-AA786CAB0C13}" type="sibTrans" cxnId="{4C267D37-FAF0-405F-8775-4390AA925C72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FFCF581C-7812-47CD-90A1-21A5418AEA66}">
      <dgm:prSet phldrT="[Testo]" custT="1"/>
      <dgm:spPr/>
      <dgm:t>
        <a:bodyPr/>
        <a:lstStyle/>
        <a:p>
          <a:r>
            <a:rPr lang="it-IT" sz="1400" b="1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TESTING</a:t>
          </a:r>
          <a:endParaRPr lang="it-IT" sz="14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189C0014-3934-45CE-A8C5-8A721204D194}" type="parTrans" cxnId="{26896407-75C3-42DE-B027-B683A3B4BBF4}">
      <dgm:prSet/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3D1F607B-D09A-40AB-8A6A-3CF59D2E1624}" type="sibTrans" cxnId="{26896407-75C3-42DE-B027-B683A3B4BBF4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2FA606E5-743D-4CC1-A6CA-4F88BD8732F4}">
      <dgm:prSet phldrT="[Testo]" custT="1"/>
      <dgm:spPr/>
      <dgm:t>
        <a:bodyPr/>
        <a:lstStyle/>
        <a:p>
          <a:r>
            <a:rPr lang="it-IT" sz="1200" b="1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PERFORMANCE ASSESSMENT</a:t>
          </a:r>
          <a:endParaRPr lang="it-IT" sz="12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80C1F47B-185E-40CD-ADAD-D7EE8964188E}" type="parTrans" cxnId="{5E102DA8-F6AA-41F8-A768-E9AACDB9B032}">
      <dgm:prSet/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6E5D6755-F7F6-4270-829B-4E0E54688808}" type="sibTrans" cxnId="{5E102DA8-F6AA-41F8-A768-E9AACDB9B032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it-IT" sz="1800" b="1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gm:t>
    </dgm:pt>
    <dgm:pt modelId="{CD9BA523-0FEB-4403-A42C-60A757D8C5F5}" type="pres">
      <dgm:prSet presAssocID="{FD85C6BA-4AD2-4320-BBE4-4E60BB59A79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F60C88E-FDDA-479B-B403-C11C97D5848E}" type="pres">
      <dgm:prSet presAssocID="{40292980-6503-4A6F-9440-E4CDE6B279AE}" presName="dummy" presStyleCnt="0"/>
      <dgm:spPr/>
    </dgm:pt>
    <dgm:pt modelId="{14BD5EA2-3055-4F8D-897F-16A1D4197FB0}" type="pres">
      <dgm:prSet presAssocID="{40292980-6503-4A6F-9440-E4CDE6B279AE}" presName="node" presStyleLbl="revTx" presStyleIdx="0" presStyleCnt="6" custRadScaleRad="98788" custRadScaleInc="399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FC984AE-94B5-4654-9899-611D35F6B3DC}" type="pres">
      <dgm:prSet presAssocID="{E68362BB-8F45-49BD-83BC-5BBC19B2DB89}" presName="sibTrans" presStyleLbl="node1" presStyleIdx="0" presStyleCnt="6"/>
      <dgm:spPr/>
      <dgm:t>
        <a:bodyPr/>
        <a:lstStyle/>
        <a:p>
          <a:endParaRPr lang="it-IT"/>
        </a:p>
      </dgm:t>
    </dgm:pt>
    <dgm:pt modelId="{4AD03364-1D93-473D-813A-4DEFB7DA745F}" type="pres">
      <dgm:prSet presAssocID="{357675D5-4357-4D10-862C-BE21538945CA}" presName="dummy" presStyleCnt="0"/>
      <dgm:spPr/>
    </dgm:pt>
    <dgm:pt modelId="{E15B1736-CE5F-4019-8F59-5C338833A557}" type="pres">
      <dgm:prSet presAssocID="{357675D5-4357-4D10-862C-BE21538945CA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050A4C-90EB-4F02-8814-451622C82C89}" type="pres">
      <dgm:prSet presAssocID="{1EC3B545-86E7-4C25-BD14-A53FF94508E9}" presName="sibTrans" presStyleLbl="node1" presStyleIdx="1" presStyleCnt="6"/>
      <dgm:spPr/>
      <dgm:t>
        <a:bodyPr/>
        <a:lstStyle/>
        <a:p>
          <a:endParaRPr lang="it-IT"/>
        </a:p>
      </dgm:t>
    </dgm:pt>
    <dgm:pt modelId="{DF714253-DDF4-4481-8E8B-2D4F7DD7372D}" type="pres">
      <dgm:prSet presAssocID="{1BDA30C1-F6A3-4871-9E50-853A88203A36}" presName="dummy" presStyleCnt="0"/>
      <dgm:spPr/>
    </dgm:pt>
    <dgm:pt modelId="{3E8A0FCF-7CA0-458D-AA2B-275BD0E1B3CD}" type="pres">
      <dgm:prSet presAssocID="{1BDA30C1-F6A3-4871-9E50-853A88203A36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AE51FD1-0914-490D-AFCF-72C399CA128C}" type="pres">
      <dgm:prSet presAssocID="{4F5B98B6-0989-459D-8CE6-B8B060878153}" presName="sibTrans" presStyleLbl="node1" presStyleIdx="2" presStyleCnt="6"/>
      <dgm:spPr/>
      <dgm:t>
        <a:bodyPr/>
        <a:lstStyle/>
        <a:p>
          <a:endParaRPr lang="it-IT"/>
        </a:p>
      </dgm:t>
    </dgm:pt>
    <dgm:pt modelId="{B9C0F804-F82E-4AFA-8014-2AC2BC879FF6}" type="pres">
      <dgm:prSet presAssocID="{7D6B5642-5AA8-49B6-9521-5C64565E9C18}" presName="dummy" presStyleCnt="0"/>
      <dgm:spPr/>
    </dgm:pt>
    <dgm:pt modelId="{A400ADAE-32C9-4DBB-8E15-7C026DC4DFC6}" type="pres">
      <dgm:prSet presAssocID="{7D6B5642-5AA8-49B6-9521-5C64565E9C18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309633C-4FA3-4218-97DC-C61D6B48395D}" type="pres">
      <dgm:prSet presAssocID="{06B6F429-75CF-4774-AD83-AA786CAB0C13}" presName="sibTrans" presStyleLbl="node1" presStyleIdx="3" presStyleCnt="6"/>
      <dgm:spPr/>
      <dgm:t>
        <a:bodyPr/>
        <a:lstStyle/>
        <a:p>
          <a:endParaRPr lang="it-IT"/>
        </a:p>
      </dgm:t>
    </dgm:pt>
    <dgm:pt modelId="{F0A4FFB9-6405-416E-8D76-DE48D037C7DB}" type="pres">
      <dgm:prSet presAssocID="{FFCF581C-7812-47CD-90A1-21A5418AEA66}" presName="dummy" presStyleCnt="0"/>
      <dgm:spPr/>
    </dgm:pt>
    <dgm:pt modelId="{6409A490-B4A7-4C17-B7C6-6BADDD2F4E59}" type="pres">
      <dgm:prSet presAssocID="{FFCF581C-7812-47CD-90A1-21A5418AEA66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0AA3B0-CE6E-4A09-9A73-48517F1FFB4F}" type="pres">
      <dgm:prSet presAssocID="{3D1F607B-D09A-40AB-8A6A-3CF59D2E1624}" presName="sibTrans" presStyleLbl="node1" presStyleIdx="4" presStyleCnt="6"/>
      <dgm:spPr/>
      <dgm:t>
        <a:bodyPr/>
        <a:lstStyle/>
        <a:p>
          <a:endParaRPr lang="it-IT"/>
        </a:p>
      </dgm:t>
    </dgm:pt>
    <dgm:pt modelId="{DF522683-A79B-4F70-B7FE-73EFB3254572}" type="pres">
      <dgm:prSet presAssocID="{2FA606E5-743D-4CC1-A6CA-4F88BD8732F4}" presName="dummy" presStyleCnt="0"/>
      <dgm:spPr/>
    </dgm:pt>
    <dgm:pt modelId="{CDA4D20F-3515-49D4-A367-E6107C5E02ED}" type="pres">
      <dgm:prSet presAssocID="{2FA606E5-743D-4CC1-A6CA-4F88BD8732F4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AD37E1-0D77-4923-B787-67A0582F95B1}" type="pres">
      <dgm:prSet presAssocID="{6E5D6755-F7F6-4270-829B-4E0E54688808}" presName="sibTrans" presStyleLbl="node1" presStyleIdx="5" presStyleCnt="6" custLinFactNeighborX="2521"/>
      <dgm:spPr/>
      <dgm:t>
        <a:bodyPr/>
        <a:lstStyle/>
        <a:p>
          <a:endParaRPr lang="it-IT"/>
        </a:p>
      </dgm:t>
    </dgm:pt>
  </dgm:ptLst>
  <dgm:cxnLst>
    <dgm:cxn modelId="{CACD8052-C2CB-4BFE-804B-8FF19D25D2F8}" type="presOf" srcId="{3D1F607B-D09A-40AB-8A6A-3CF59D2E1624}" destId="{860AA3B0-CE6E-4A09-9A73-48517F1FFB4F}" srcOrd="0" destOrd="0" presId="urn:microsoft.com/office/officeart/2005/8/layout/cycle1"/>
    <dgm:cxn modelId="{F8892DAB-7E89-49F5-8191-37499BAEE9E1}" type="presOf" srcId="{1BDA30C1-F6A3-4871-9E50-853A88203A36}" destId="{3E8A0FCF-7CA0-458D-AA2B-275BD0E1B3CD}" srcOrd="0" destOrd="0" presId="urn:microsoft.com/office/officeart/2005/8/layout/cycle1"/>
    <dgm:cxn modelId="{4C267D37-FAF0-405F-8775-4390AA925C72}" srcId="{FD85C6BA-4AD2-4320-BBE4-4E60BB59A794}" destId="{7D6B5642-5AA8-49B6-9521-5C64565E9C18}" srcOrd="3" destOrd="0" parTransId="{29DDEC3E-A807-413F-B1CC-B36207E3F458}" sibTransId="{06B6F429-75CF-4774-AD83-AA786CAB0C13}"/>
    <dgm:cxn modelId="{4B97A112-3BB1-4453-8791-9DA4B3084B5F}" type="presOf" srcId="{7D6B5642-5AA8-49B6-9521-5C64565E9C18}" destId="{A400ADAE-32C9-4DBB-8E15-7C026DC4DFC6}" srcOrd="0" destOrd="0" presId="urn:microsoft.com/office/officeart/2005/8/layout/cycle1"/>
    <dgm:cxn modelId="{97802890-8715-417A-A34D-2EEE56A36873}" type="presOf" srcId="{2FA606E5-743D-4CC1-A6CA-4F88BD8732F4}" destId="{CDA4D20F-3515-49D4-A367-E6107C5E02ED}" srcOrd="0" destOrd="0" presId="urn:microsoft.com/office/officeart/2005/8/layout/cycle1"/>
    <dgm:cxn modelId="{B54A3AD3-4B60-48E3-95DC-DBDAF9B5128F}" srcId="{FD85C6BA-4AD2-4320-BBE4-4E60BB59A794}" destId="{40292980-6503-4A6F-9440-E4CDE6B279AE}" srcOrd="0" destOrd="0" parTransId="{D64559B7-9401-41B5-87C3-1A7515868F8E}" sibTransId="{E68362BB-8F45-49BD-83BC-5BBC19B2DB89}"/>
    <dgm:cxn modelId="{FBC08974-791A-462D-A0E6-582EF22E4958}" type="presOf" srcId="{FFCF581C-7812-47CD-90A1-21A5418AEA66}" destId="{6409A490-B4A7-4C17-B7C6-6BADDD2F4E59}" srcOrd="0" destOrd="0" presId="urn:microsoft.com/office/officeart/2005/8/layout/cycle1"/>
    <dgm:cxn modelId="{565430B2-AB7D-49CF-82D5-B94135FC0642}" type="presOf" srcId="{E68362BB-8F45-49BD-83BC-5BBC19B2DB89}" destId="{AFC984AE-94B5-4654-9899-611D35F6B3DC}" srcOrd="0" destOrd="0" presId="urn:microsoft.com/office/officeart/2005/8/layout/cycle1"/>
    <dgm:cxn modelId="{6A992B13-39DF-4DAB-9081-02FE5A0986C5}" type="presOf" srcId="{357675D5-4357-4D10-862C-BE21538945CA}" destId="{E15B1736-CE5F-4019-8F59-5C338833A557}" srcOrd="0" destOrd="0" presId="urn:microsoft.com/office/officeart/2005/8/layout/cycle1"/>
    <dgm:cxn modelId="{92518D6A-A6AF-42CC-88E7-7593B96EDC13}" type="presOf" srcId="{06B6F429-75CF-4774-AD83-AA786CAB0C13}" destId="{5309633C-4FA3-4218-97DC-C61D6B48395D}" srcOrd="0" destOrd="0" presId="urn:microsoft.com/office/officeart/2005/8/layout/cycle1"/>
    <dgm:cxn modelId="{7EE4D39B-2EE8-4C55-AC77-DBC13498326E}" type="presOf" srcId="{FD85C6BA-4AD2-4320-BBE4-4E60BB59A794}" destId="{CD9BA523-0FEB-4403-A42C-60A757D8C5F5}" srcOrd="0" destOrd="0" presId="urn:microsoft.com/office/officeart/2005/8/layout/cycle1"/>
    <dgm:cxn modelId="{26896407-75C3-42DE-B027-B683A3B4BBF4}" srcId="{FD85C6BA-4AD2-4320-BBE4-4E60BB59A794}" destId="{FFCF581C-7812-47CD-90A1-21A5418AEA66}" srcOrd="4" destOrd="0" parTransId="{189C0014-3934-45CE-A8C5-8A721204D194}" sibTransId="{3D1F607B-D09A-40AB-8A6A-3CF59D2E1624}"/>
    <dgm:cxn modelId="{93469C93-32BA-4AC8-A3DF-74C85F76F7AC}" type="presOf" srcId="{6E5D6755-F7F6-4270-829B-4E0E54688808}" destId="{4AAD37E1-0D77-4923-B787-67A0582F95B1}" srcOrd="0" destOrd="0" presId="urn:microsoft.com/office/officeart/2005/8/layout/cycle1"/>
    <dgm:cxn modelId="{5E102DA8-F6AA-41F8-A768-E9AACDB9B032}" srcId="{FD85C6BA-4AD2-4320-BBE4-4E60BB59A794}" destId="{2FA606E5-743D-4CC1-A6CA-4F88BD8732F4}" srcOrd="5" destOrd="0" parTransId="{80C1F47B-185E-40CD-ADAD-D7EE8964188E}" sibTransId="{6E5D6755-F7F6-4270-829B-4E0E54688808}"/>
    <dgm:cxn modelId="{4FF45BC1-2C5A-411B-A458-E62F21B4E012}" type="presOf" srcId="{4F5B98B6-0989-459D-8CE6-B8B060878153}" destId="{1AE51FD1-0914-490D-AFCF-72C399CA128C}" srcOrd="0" destOrd="0" presId="urn:microsoft.com/office/officeart/2005/8/layout/cycle1"/>
    <dgm:cxn modelId="{BC15D775-E2AA-4E21-8FEE-AFE62189C7E9}" srcId="{FD85C6BA-4AD2-4320-BBE4-4E60BB59A794}" destId="{1BDA30C1-F6A3-4871-9E50-853A88203A36}" srcOrd="2" destOrd="0" parTransId="{EFEC02CA-1F3B-407E-978C-A22F9F3C08E9}" sibTransId="{4F5B98B6-0989-459D-8CE6-B8B060878153}"/>
    <dgm:cxn modelId="{CCC474CA-1F99-423E-BF6F-73E151C468E5}" type="presOf" srcId="{40292980-6503-4A6F-9440-E4CDE6B279AE}" destId="{14BD5EA2-3055-4F8D-897F-16A1D4197FB0}" srcOrd="0" destOrd="0" presId="urn:microsoft.com/office/officeart/2005/8/layout/cycle1"/>
    <dgm:cxn modelId="{99C34D73-460D-4E02-980E-91914FE28EDB}" srcId="{FD85C6BA-4AD2-4320-BBE4-4E60BB59A794}" destId="{357675D5-4357-4D10-862C-BE21538945CA}" srcOrd="1" destOrd="0" parTransId="{A5A85B16-B3D4-405C-949C-0AEC44BEA11B}" sibTransId="{1EC3B545-86E7-4C25-BD14-A53FF94508E9}"/>
    <dgm:cxn modelId="{CE947BE4-276E-4AFA-A005-11C2D6F6D82F}" type="presOf" srcId="{1EC3B545-86E7-4C25-BD14-A53FF94508E9}" destId="{42050A4C-90EB-4F02-8814-451622C82C89}" srcOrd="0" destOrd="0" presId="urn:microsoft.com/office/officeart/2005/8/layout/cycle1"/>
    <dgm:cxn modelId="{E6CC9B1E-6852-46F5-A26E-4B8AAD2E0D3B}" type="presParOf" srcId="{CD9BA523-0FEB-4403-A42C-60A757D8C5F5}" destId="{5F60C88E-FDDA-479B-B403-C11C97D5848E}" srcOrd="0" destOrd="0" presId="urn:microsoft.com/office/officeart/2005/8/layout/cycle1"/>
    <dgm:cxn modelId="{CB6D5991-FB60-4532-8230-C1AA77E8193C}" type="presParOf" srcId="{CD9BA523-0FEB-4403-A42C-60A757D8C5F5}" destId="{14BD5EA2-3055-4F8D-897F-16A1D4197FB0}" srcOrd="1" destOrd="0" presId="urn:microsoft.com/office/officeart/2005/8/layout/cycle1"/>
    <dgm:cxn modelId="{D56E515D-F82A-44C4-8497-2205BD44BFF7}" type="presParOf" srcId="{CD9BA523-0FEB-4403-A42C-60A757D8C5F5}" destId="{AFC984AE-94B5-4654-9899-611D35F6B3DC}" srcOrd="2" destOrd="0" presId="urn:microsoft.com/office/officeart/2005/8/layout/cycle1"/>
    <dgm:cxn modelId="{25345E51-9739-440B-97A4-C065011F1BC8}" type="presParOf" srcId="{CD9BA523-0FEB-4403-A42C-60A757D8C5F5}" destId="{4AD03364-1D93-473D-813A-4DEFB7DA745F}" srcOrd="3" destOrd="0" presId="urn:microsoft.com/office/officeart/2005/8/layout/cycle1"/>
    <dgm:cxn modelId="{A3C91783-B986-42CF-9CF3-1A3752FED383}" type="presParOf" srcId="{CD9BA523-0FEB-4403-A42C-60A757D8C5F5}" destId="{E15B1736-CE5F-4019-8F59-5C338833A557}" srcOrd="4" destOrd="0" presId="urn:microsoft.com/office/officeart/2005/8/layout/cycle1"/>
    <dgm:cxn modelId="{3D562D3F-64EE-4583-BC60-52DFC80C7AA4}" type="presParOf" srcId="{CD9BA523-0FEB-4403-A42C-60A757D8C5F5}" destId="{42050A4C-90EB-4F02-8814-451622C82C89}" srcOrd="5" destOrd="0" presId="urn:microsoft.com/office/officeart/2005/8/layout/cycle1"/>
    <dgm:cxn modelId="{68891E27-7F27-4934-93D8-5B5AABFE10D4}" type="presParOf" srcId="{CD9BA523-0FEB-4403-A42C-60A757D8C5F5}" destId="{DF714253-DDF4-4481-8E8B-2D4F7DD7372D}" srcOrd="6" destOrd="0" presId="urn:microsoft.com/office/officeart/2005/8/layout/cycle1"/>
    <dgm:cxn modelId="{47D0BB52-D597-4D83-B6FC-768EA4DBB2A5}" type="presParOf" srcId="{CD9BA523-0FEB-4403-A42C-60A757D8C5F5}" destId="{3E8A0FCF-7CA0-458D-AA2B-275BD0E1B3CD}" srcOrd="7" destOrd="0" presId="urn:microsoft.com/office/officeart/2005/8/layout/cycle1"/>
    <dgm:cxn modelId="{403A59A2-4618-4835-A850-BB746A370EAD}" type="presParOf" srcId="{CD9BA523-0FEB-4403-A42C-60A757D8C5F5}" destId="{1AE51FD1-0914-490D-AFCF-72C399CA128C}" srcOrd="8" destOrd="0" presId="urn:microsoft.com/office/officeart/2005/8/layout/cycle1"/>
    <dgm:cxn modelId="{482B588A-CF0D-4467-B32E-09705763D306}" type="presParOf" srcId="{CD9BA523-0FEB-4403-A42C-60A757D8C5F5}" destId="{B9C0F804-F82E-4AFA-8014-2AC2BC879FF6}" srcOrd="9" destOrd="0" presId="urn:microsoft.com/office/officeart/2005/8/layout/cycle1"/>
    <dgm:cxn modelId="{51BCFD4E-0DC4-4A06-87EE-E65251C1EBAA}" type="presParOf" srcId="{CD9BA523-0FEB-4403-A42C-60A757D8C5F5}" destId="{A400ADAE-32C9-4DBB-8E15-7C026DC4DFC6}" srcOrd="10" destOrd="0" presId="urn:microsoft.com/office/officeart/2005/8/layout/cycle1"/>
    <dgm:cxn modelId="{5AE8215A-6B56-4603-A46D-EFE68D7BB895}" type="presParOf" srcId="{CD9BA523-0FEB-4403-A42C-60A757D8C5F5}" destId="{5309633C-4FA3-4218-97DC-C61D6B48395D}" srcOrd="11" destOrd="0" presId="urn:microsoft.com/office/officeart/2005/8/layout/cycle1"/>
    <dgm:cxn modelId="{C703999A-066A-45E1-B736-7F92187BED8D}" type="presParOf" srcId="{CD9BA523-0FEB-4403-A42C-60A757D8C5F5}" destId="{F0A4FFB9-6405-416E-8D76-DE48D037C7DB}" srcOrd="12" destOrd="0" presId="urn:microsoft.com/office/officeart/2005/8/layout/cycle1"/>
    <dgm:cxn modelId="{CEDADCFF-629F-42D1-A6A0-5127E5D66C17}" type="presParOf" srcId="{CD9BA523-0FEB-4403-A42C-60A757D8C5F5}" destId="{6409A490-B4A7-4C17-B7C6-6BADDD2F4E59}" srcOrd="13" destOrd="0" presId="urn:microsoft.com/office/officeart/2005/8/layout/cycle1"/>
    <dgm:cxn modelId="{733F2B66-4A15-4F71-B0D9-DF4C2866E1B9}" type="presParOf" srcId="{CD9BA523-0FEB-4403-A42C-60A757D8C5F5}" destId="{860AA3B0-CE6E-4A09-9A73-48517F1FFB4F}" srcOrd="14" destOrd="0" presId="urn:microsoft.com/office/officeart/2005/8/layout/cycle1"/>
    <dgm:cxn modelId="{96223047-24B7-4721-A243-AB35C15F5EDC}" type="presParOf" srcId="{CD9BA523-0FEB-4403-A42C-60A757D8C5F5}" destId="{DF522683-A79B-4F70-B7FE-73EFB3254572}" srcOrd="15" destOrd="0" presId="urn:microsoft.com/office/officeart/2005/8/layout/cycle1"/>
    <dgm:cxn modelId="{8B9874C5-26AF-41A1-BEB3-A93F9B06BFDB}" type="presParOf" srcId="{CD9BA523-0FEB-4403-A42C-60A757D8C5F5}" destId="{CDA4D20F-3515-49D4-A367-E6107C5E02ED}" srcOrd="16" destOrd="0" presId="urn:microsoft.com/office/officeart/2005/8/layout/cycle1"/>
    <dgm:cxn modelId="{9AF19C84-1894-410E-80D8-83294CE0984E}" type="presParOf" srcId="{CD9BA523-0FEB-4403-A42C-60A757D8C5F5}" destId="{4AAD37E1-0D77-4923-B787-67A0582F95B1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F3D6A1-5653-6844-923F-B656BF08C096}">
      <dsp:nvSpPr>
        <dsp:cNvPr id="0" name=""/>
        <dsp:cNvSpPr/>
      </dsp:nvSpPr>
      <dsp:spPr>
        <a:xfrm>
          <a:off x="0" y="3539280"/>
          <a:ext cx="39849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8304D-18DD-1941-9330-60D2AEE76340}">
      <dsp:nvSpPr>
        <dsp:cNvPr id="0" name=""/>
        <dsp:cNvSpPr/>
      </dsp:nvSpPr>
      <dsp:spPr>
        <a:xfrm>
          <a:off x="1569089" y="2463284"/>
          <a:ext cx="3765470" cy="16411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it-IT" sz="2800" b="1" kern="1200" dirty="0" smtClean="0">
              <a:solidFill>
                <a:srgbClr val="174D73"/>
              </a:solidFill>
              <a:latin typeface="Candara" pitchFamily="34" charset="0"/>
            </a:rPr>
            <a:t>Evento catastrofico ad effetto limitato</a:t>
          </a:r>
        </a:p>
      </dsp:txBody>
      <dsp:txXfrm>
        <a:off x="1569089" y="2463284"/>
        <a:ext cx="3765470" cy="1641176"/>
      </dsp:txXfrm>
    </dsp:sp>
    <dsp:sp modelId="{B06AF9A2-A5D6-1B43-93C1-882CEAAB304A}">
      <dsp:nvSpPr>
        <dsp:cNvPr id="0" name=""/>
        <dsp:cNvSpPr/>
      </dsp:nvSpPr>
      <dsp:spPr>
        <a:xfrm>
          <a:off x="0" y="3539278"/>
          <a:ext cx="39849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5CA79-C1D7-8A4F-BE5B-96E914E7F9DB}">
      <dsp:nvSpPr>
        <dsp:cNvPr id="0" name=""/>
        <dsp:cNvSpPr/>
      </dsp:nvSpPr>
      <dsp:spPr>
        <a:xfrm>
          <a:off x="1569539" y="344484"/>
          <a:ext cx="3765470" cy="17437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it-IT" sz="2800" b="1" kern="1200" dirty="0" smtClean="0">
              <a:solidFill>
                <a:srgbClr val="174D73"/>
              </a:solidFill>
              <a:latin typeface="Candara" pitchFamily="34" charset="0"/>
            </a:rPr>
            <a:t>Evento catastrofico che travalica le possibilità di risposta delle strutture locali</a:t>
          </a:r>
          <a:endParaRPr lang="it-IT" sz="2800" b="1" kern="1200" dirty="0">
            <a:solidFill>
              <a:srgbClr val="174D73"/>
            </a:solidFill>
          </a:endParaRPr>
        </a:p>
      </dsp:txBody>
      <dsp:txXfrm>
        <a:off x="1569539" y="344484"/>
        <a:ext cx="3765470" cy="174375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DCB98B-2EFD-C841-A472-E7240C2235DF}">
      <dsp:nvSpPr>
        <dsp:cNvPr id="0" name=""/>
        <dsp:cNvSpPr/>
      </dsp:nvSpPr>
      <dsp:spPr>
        <a:xfrm>
          <a:off x="0" y="3394914"/>
          <a:ext cx="5678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D128F-3875-EB44-9B68-859621103786}">
      <dsp:nvSpPr>
        <dsp:cNvPr id="0" name=""/>
        <dsp:cNvSpPr/>
      </dsp:nvSpPr>
      <dsp:spPr>
        <a:xfrm>
          <a:off x="1020763" y="1134663"/>
          <a:ext cx="5342993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it-IT" sz="2100" b="0" kern="1200" dirty="0" smtClean="0">
              <a:solidFill>
                <a:srgbClr val="174D73"/>
              </a:solidFill>
              <a:latin typeface="Candara" pitchFamily="34" charset="0"/>
            </a:rPr>
            <a:t>Integrità delle strutture di soccorso</a:t>
          </a:r>
          <a:endParaRPr lang="it-IT" sz="2100" b="0" kern="1200" dirty="0">
            <a:solidFill>
              <a:srgbClr val="174D73"/>
            </a:solidFill>
          </a:endParaRPr>
        </a:p>
      </dsp:txBody>
      <dsp:txXfrm>
        <a:off x="1020763" y="1134663"/>
        <a:ext cx="5342993" cy="619920"/>
      </dsp:txXfrm>
    </dsp:sp>
    <dsp:sp modelId="{2DC4CBB7-718B-C84D-A16C-C60C4F154E0B}">
      <dsp:nvSpPr>
        <dsp:cNvPr id="0" name=""/>
        <dsp:cNvSpPr/>
      </dsp:nvSpPr>
      <dsp:spPr>
        <a:xfrm>
          <a:off x="0" y="3394913"/>
          <a:ext cx="56788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6E6AA-888E-B24F-A098-B61A6ECA547A}">
      <dsp:nvSpPr>
        <dsp:cNvPr id="0" name=""/>
        <dsp:cNvSpPr/>
      </dsp:nvSpPr>
      <dsp:spPr>
        <a:xfrm>
          <a:off x="1020817" y="2087224"/>
          <a:ext cx="5342993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52" tIns="0" rIns="201952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it-IT" sz="2100" b="0" kern="1200" dirty="0" smtClean="0">
              <a:solidFill>
                <a:srgbClr val="174D73"/>
              </a:solidFill>
              <a:latin typeface="Candara" pitchFamily="34" charset="0"/>
            </a:rPr>
            <a:t>Durata dell’emergenza inferiore alle 12 ore</a:t>
          </a:r>
          <a:endParaRPr lang="it-IT" sz="2100" b="0" kern="1200" dirty="0">
            <a:solidFill>
              <a:srgbClr val="174D73"/>
            </a:solidFill>
          </a:endParaRPr>
        </a:p>
      </dsp:txBody>
      <dsp:txXfrm>
        <a:off x="1020817" y="2087224"/>
        <a:ext cx="5342993" cy="6199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BD5EA2-3055-4F8D-897F-16A1D4197FB0}">
      <dsp:nvSpPr>
        <dsp:cNvPr id="0" name=""/>
        <dsp:cNvSpPr/>
      </dsp:nvSpPr>
      <dsp:spPr>
        <a:xfrm>
          <a:off x="3966458" y="55826"/>
          <a:ext cx="1081316" cy="108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LEARNING OBJECTIVES</a:t>
          </a:r>
          <a:endParaRPr lang="it-IT" sz="1200" b="1" kern="1200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sp:txBody>
      <dsp:txXfrm>
        <a:off x="3966458" y="55826"/>
        <a:ext cx="1081316" cy="1081316"/>
      </dsp:txXfrm>
    </dsp:sp>
    <dsp:sp modelId="{AFC984AE-94B5-4654-9899-611D35F6B3DC}">
      <dsp:nvSpPr>
        <dsp:cNvPr id="0" name=""/>
        <dsp:cNvSpPr/>
      </dsp:nvSpPr>
      <dsp:spPr>
        <a:xfrm>
          <a:off x="656568" y="60361"/>
          <a:ext cx="5286355" cy="5286355"/>
        </a:xfrm>
        <a:prstGeom prst="circularArrow">
          <a:avLst>
            <a:gd name="adj1" fmla="val 3989"/>
            <a:gd name="adj2" fmla="val 250210"/>
            <a:gd name="adj3" fmla="val 20488515"/>
            <a:gd name="adj4" fmla="val 18982628"/>
            <a:gd name="adj5" fmla="val 4653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E15B1736-CE5F-4019-8F59-5C338833A557}">
      <dsp:nvSpPr>
        <dsp:cNvPr id="0" name=""/>
        <dsp:cNvSpPr/>
      </dsp:nvSpPr>
      <dsp:spPr>
        <a:xfrm>
          <a:off x="5159753" y="2104868"/>
          <a:ext cx="1081316" cy="108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CONTENT DELIVERY</a:t>
          </a:r>
          <a:endParaRPr lang="it-IT" sz="1200" b="1" kern="1200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sp:txBody>
      <dsp:txXfrm>
        <a:off x="5159753" y="2104868"/>
        <a:ext cx="1081316" cy="1081316"/>
      </dsp:txXfrm>
    </dsp:sp>
    <dsp:sp modelId="{42050A4C-90EB-4F02-8814-451622C82C89}">
      <dsp:nvSpPr>
        <dsp:cNvPr id="0" name=""/>
        <dsp:cNvSpPr/>
      </dsp:nvSpPr>
      <dsp:spPr>
        <a:xfrm>
          <a:off x="642484" y="2349"/>
          <a:ext cx="5286355" cy="5286355"/>
        </a:xfrm>
        <a:prstGeom prst="circularArrow">
          <a:avLst>
            <a:gd name="adj1" fmla="val 3989"/>
            <a:gd name="adj2" fmla="val 250210"/>
            <a:gd name="adj3" fmla="val 2367154"/>
            <a:gd name="adj4" fmla="val 776286"/>
            <a:gd name="adj5" fmla="val 4653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3E8A0FCF-7CA0-458D-AA2B-275BD0E1B3CD}">
      <dsp:nvSpPr>
        <dsp:cNvPr id="0" name=""/>
        <dsp:cNvSpPr/>
      </dsp:nvSpPr>
      <dsp:spPr>
        <a:xfrm>
          <a:off x="3952378" y="4196103"/>
          <a:ext cx="1081316" cy="108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TEAM-BUILDING</a:t>
          </a:r>
          <a:endParaRPr lang="it-IT" sz="1200" b="1" kern="1200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sp:txBody>
      <dsp:txXfrm>
        <a:off x="3952378" y="4196103"/>
        <a:ext cx="1081316" cy="1081316"/>
      </dsp:txXfrm>
    </dsp:sp>
    <dsp:sp modelId="{1AE51FD1-0914-490D-AFCF-72C399CA128C}">
      <dsp:nvSpPr>
        <dsp:cNvPr id="0" name=""/>
        <dsp:cNvSpPr/>
      </dsp:nvSpPr>
      <dsp:spPr>
        <a:xfrm>
          <a:off x="642484" y="2349"/>
          <a:ext cx="5286355" cy="5286355"/>
        </a:xfrm>
        <a:prstGeom prst="circularArrow">
          <a:avLst>
            <a:gd name="adj1" fmla="val 3989"/>
            <a:gd name="adj2" fmla="val 250210"/>
            <a:gd name="adj3" fmla="val 6111451"/>
            <a:gd name="adj4" fmla="val 4438339"/>
            <a:gd name="adj5" fmla="val 4653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A400ADAE-32C9-4DBB-8E15-7C026DC4DFC6}">
      <dsp:nvSpPr>
        <dsp:cNvPr id="0" name=""/>
        <dsp:cNvSpPr/>
      </dsp:nvSpPr>
      <dsp:spPr>
        <a:xfrm>
          <a:off x="1537628" y="4196103"/>
          <a:ext cx="1081316" cy="108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PORTFOLIOS &amp; ASSIGNEMENTS</a:t>
          </a:r>
          <a:endParaRPr lang="it-IT" sz="1200" b="1" kern="1200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sp:txBody>
      <dsp:txXfrm>
        <a:off x="1537628" y="4196103"/>
        <a:ext cx="1081316" cy="1081316"/>
      </dsp:txXfrm>
    </dsp:sp>
    <dsp:sp modelId="{5309633C-4FA3-4218-97DC-C61D6B48395D}">
      <dsp:nvSpPr>
        <dsp:cNvPr id="0" name=""/>
        <dsp:cNvSpPr/>
      </dsp:nvSpPr>
      <dsp:spPr>
        <a:xfrm>
          <a:off x="642484" y="2349"/>
          <a:ext cx="5286355" cy="5286355"/>
        </a:xfrm>
        <a:prstGeom prst="circularArrow">
          <a:avLst>
            <a:gd name="adj1" fmla="val 3989"/>
            <a:gd name="adj2" fmla="val 250210"/>
            <a:gd name="adj3" fmla="val 9773504"/>
            <a:gd name="adj4" fmla="val 8182636"/>
            <a:gd name="adj5" fmla="val 4653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6409A490-B4A7-4C17-B7C6-6BADDD2F4E59}">
      <dsp:nvSpPr>
        <dsp:cNvPr id="0" name=""/>
        <dsp:cNvSpPr/>
      </dsp:nvSpPr>
      <dsp:spPr>
        <a:xfrm>
          <a:off x="330254" y="2104868"/>
          <a:ext cx="1081316" cy="108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TESTING</a:t>
          </a:r>
          <a:endParaRPr lang="it-IT" sz="1400" b="1" kern="1200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sp:txBody>
      <dsp:txXfrm>
        <a:off x="330254" y="2104868"/>
        <a:ext cx="1081316" cy="1081316"/>
      </dsp:txXfrm>
    </dsp:sp>
    <dsp:sp modelId="{860AA3B0-CE6E-4A09-9A73-48517F1FFB4F}">
      <dsp:nvSpPr>
        <dsp:cNvPr id="0" name=""/>
        <dsp:cNvSpPr/>
      </dsp:nvSpPr>
      <dsp:spPr>
        <a:xfrm>
          <a:off x="642484" y="2349"/>
          <a:ext cx="5286355" cy="5286355"/>
        </a:xfrm>
        <a:prstGeom prst="circularArrow">
          <a:avLst>
            <a:gd name="adj1" fmla="val 3989"/>
            <a:gd name="adj2" fmla="val 250210"/>
            <a:gd name="adj3" fmla="val 13167154"/>
            <a:gd name="adj4" fmla="val 11576286"/>
            <a:gd name="adj5" fmla="val 4653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CDA4D20F-3515-49D4-A367-E6107C5E02ED}">
      <dsp:nvSpPr>
        <dsp:cNvPr id="0" name=""/>
        <dsp:cNvSpPr/>
      </dsp:nvSpPr>
      <dsp:spPr>
        <a:xfrm>
          <a:off x="1537628" y="13634"/>
          <a:ext cx="1081316" cy="10813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>
              <a:solidFill>
                <a:srgbClr val="010164"/>
              </a:solidFill>
              <a:latin typeface="Cambria Math" pitchFamily="18" charset="0"/>
              <a:ea typeface="Cambria Math" pitchFamily="18" charset="0"/>
            </a:rPr>
            <a:t>PERFORMANCE ASSESSMENT</a:t>
          </a:r>
          <a:endParaRPr lang="it-IT" sz="1200" b="1" kern="1200" dirty="0">
            <a:solidFill>
              <a:srgbClr val="010164"/>
            </a:solidFill>
            <a:latin typeface="Cambria Math" pitchFamily="18" charset="0"/>
            <a:ea typeface="Cambria Math" pitchFamily="18" charset="0"/>
          </a:endParaRPr>
        </a:p>
      </dsp:txBody>
      <dsp:txXfrm>
        <a:off x="1537628" y="13634"/>
        <a:ext cx="1081316" cy="1081316"/>
      </dsp:txXfrm>
    </dsp:sp>
    <dsp:sp modelId="{4AAD37E1-0D77-4923-B787-67A0582F95B1}">
      <dsp:nvSpPr>
        <dsp:cNvPr id="0" name=""/>
        <dsp:cNvSpPr/>
      </dsp:nvSpPr>
      <dsp:spPr>
        <a:xfrm>
          <a:off x="723253" y="16791"/>
          <a:ext cx="5286355" cy="5286355"/>
        </a:xfrm>
        <a:prstGeom prst="circularArrow">
          <a:avLst>
            <a:gd name="adj1" fmla="val 3989"/>
            <a:gd name="adj2" fmla="val 250210"/>
            <a:gd name="adj3" fmla="val 17010494"/>
            <a:gd name="adj4" fmla="val 15315858"/>
            <a:gd name="adj5" fmla="val 4653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AF4EA-2E57-834F-882E-E0B2855B5051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titolo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88C5D-850D-9E42-8DA9-008D8E1773A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5916159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8A6EB-828A-CA4D-AC94-01075CD55304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titolo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FBC49-6158-9E47-98E6-BC0942A7776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8179715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3D4C9D-F972-4164-B88C-CF77B3B6BCC0}" type="slidenum">
              <a:rPr lang="it-IT" smtClean="0">
                <a:latin typeface="Arial" pitchFamily="34" charset="0"/>
              </a:rPr>
              <a:pPr/>
              <a:t>24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140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141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142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143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C67ECA-BDBF-4987-BF40-6ECDC2F73E5A}" type="slidenum">
              <a:rPr lang="it-IT" smtClean="0"/>
              <a:pPr/>
              <a:t>144</a:t>
            </a:fld>
            <a:endParaRPr lang="it-IT" smtClean="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263D68-E8BF-47D9-95F1-15F54882B5E1}" type="slidenum">
              <a:rPr lang="it-IT" smtClean="0">
                <a:latin typeface="Arial" pitchFamily="34" charset="0"/>
              </a:rPr>
              <a:pPr/>
              <a:t>25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096B254-0AF9-44BB-8D00-363B789D6D15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defTabSz="914400"/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051B9E-6D86-47A7-8356-823B20B5988F}" type="slidenum">
              <a:rPr lang="it-IT" smtClean="0">
                <a:latin typeface="Arial" pitchFamily="34" charset="0"/>
              </a:rPr>
              <a:pPr/>
              <a:t>27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096B254-0AF9-44BB-8D00-363B789D6D15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defTabSz="914400"/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B1AB8C-1038-4C87-BEBA-43E39E4FB2DD}" type="slidenum">
              <a:rPr lang="it-IT" smtClean="0">
                <a:latin typeface="Arial" pitchFamily="34" charset="0"/>
              </a:rPr>
              <a:pPr/>
              <a:t>29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mtClean="0"/>
              <a:t>Thanks to Colin for that resolution but is it true?</a:t>
            </a:r>
          </a:p>
        </p:txBody>
      </p:sp>
      <p:sp>
        <p:nvSpPr>
          <p:cNvPr id="1208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F949D11-1444-4B9F-8AB4-986F4472E4BB}" type="slidenum">
              <a:rPr lang="it-IT" smtClean="0">
                <a:latin typeface="Arial" pitchFamily="34" charset="0"/>
              </a:rPr>
              <a:pPr/>
              <a:t>32</a:t>
            </a:fld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57B3BAE-4E75-4653-B58F-53F2AB8E67B8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defTabSz="914400"/>
            <a:endParaRPr lang="it-IT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2186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F62ACE-89D7-4A1B-9E6F-58824D3C9BD8}" type="slidenum">
              <a:rPr lang="it-IT" smtClean="0">
                <a:latin typeface="Arial" pitchFamily="34" charset="0"/>
              </a:rPr>
              <a:pPr/>
              <a:t>35</a:t>
            </a:fld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43C360-391C-4688-8C52-858C8465DFEC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8E6DFC9-93D9-43E0-BF5C-D627D2ECB5D1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F85902E-870D-46D3-B6FD-9CF258BA0DBD}" type="slidenum">
              <a:rPr lang="en-GB" smtClean="0"/>
              <a:pPr/>
              <a:t>47</a:t>
            </a:fld>
            <a:endParaRPr lang="en-GB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D43C360-391C-4688-8C52-858C8465DFEC}" type="slidenum">
              <a:rPr lang="en-GB" smtClean="0"/>
              <a:pPr/>
              <a:t>48</a:t>
            </a:fld>
            <a:endParaRPr lang="en-GB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1F23E7E-8056-4728-86A1-62B87C5EB281}" type="slidenum">
              <a:rPr lang="en-GB" smtClean="0"/>
              <a:pPr/>
              <a:t>52</a:t>
            </a:fld>
            <a:endParaRPr lang="en-GB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defTabSz="914400"/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53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89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673637F-DC4A-4691-ABC8-BA1D192135D8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defTabSz="914400"/>
            <a:endParaRPr lang="it-IT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99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213CF1-97C2-473E-80E7-8DAC7569DB39}" type="slidenum">
              <a:rPr lang="it-IT" smtClean="0">
                <a:latin typeface="Arial" pitchFamily="34" charset="0"/>
              </a:rPr>
              <a:pPr/>
              <a:t>21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smtClean="0"/>
              <a:t>Too much EM oriented. DM is something similar but highly different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673637F-DC4A-4691-ABC8-BA1D192135D8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defTabSz="914400"/>
            <a:endParaRPr lang="it-IT" dirty="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673637F-DC4A-4691-ABC8-BA1D192135D8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defTabSz="914400"/>
            <a:endParaRPr lang="it-IT" dirty="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129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FBC49-6158-9E47-98E6-BC0942A77769}" type="slidenum">
              <a:rPr lang="it-IT" smtClean="0"/>
              <a:pPr/>
              <a:t>137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094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D7168-EB77-6A4C-8A0B-F53420FA29C9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6A13A-F6E3-5D44-92CF-24998B73E08F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8929F-772B-8242-AC4E-94983C74ADE3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1D35-3A54-1544-8A3C-70183C4D9F06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1B69-F887-C74E-8B66-575384AD313F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2BE5-719F-8443-8598-A047B16FE8FF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13555-72E1-304E-9277-6A2F6C23E48B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D8C3F-11EC-724B-9005-F0DBFF9BF154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43672-C324-BF4B-931C-64AC6E8C391E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1E08-62EB-E042-9037-E2BFD3D12430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9BC2-4DF7-0D47-965A-252D73659C0F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B7986-B633-5C42-AA2D-97BF0ED36E31}" type="datetime1">
              <a:rPr lang="it-IT" smtClean="0"/>
              <a:pPr/>
              <a:t>09/02/2015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2CCD6-2BF4-6A45-BEEA-F9AE930001F0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26" name="Picture 2" descr="D:\CRIMEDIM\Template\nuovo-1.JPG"/>
          <p:cNvPicPr>
            <a:picLocks noChangeAspect="1" noChangeArrowheads="1"/>
          </p:cNvPicPr>
          <p:nvPr userDrawn="1"/>
        </p:nvPicPr>
        <p:blipFill>
          <a:blip r:embed="rId13"/>
          <a:stretch>
            <a:fillRect/>
          </a:stretch>
        </p:blipFill>
        <p:spPr bwMode="auto">
          <a:xfrm>
            <a:off x="6831107" y="-1098"/>
            <a:ext cx="2312894" cy="82571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ndara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ndara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ndara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ndara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3.jpeg"/><Relationship Id="rId4" Type="http://schemas.openxmlformats.org/officeDocument/2006/relationships/image" Target="../media/image170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5" Type="http://schemas.openxmlformats.org/officeDocument/2006/relationships/image" Target="../media/image173.jpeg"/><Relationship Id="rId4" Type="http://schemas.openxmlformats.org/officeDocument/2006/relationships/image" Target="../media/image170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3.jpeg"/><Relationship Id="rId7" Type="http://schemas.openxmlformats.org/officeDocument/2006/relationships/image" Target="../media/image18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3.jpeg"/><Relationship Id="rId4" Type="http://schemas.openxmlformats.org/officeDocument/2006/relationships/image" Target="../media/image170.jpe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3.jpe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0.jpeg"/><Relationship Id="rId4" Type="http://schemas.openxmlformats.org/officeDocument/2006/relationships/image" Target="../media/image182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3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1.jpeg"/><Relationship Id="rId4" Type="http://schemas.openxmlformats.org/officeDocument/2006/relationships/image" Target="../media/image94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74.png"/><Relationship Id="rId4" Type="http://schemas.openxmlformats.org/officeDocument/2006/relationships/image" Target="../media/image17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1.jpeg"/><Relationship Id="rId4" Type="http://schemas.openxmlformats.org/officeDocument/2006/relationships/image" Target="../media/image18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74.png"/><Relationship Id="rId4" Type="http://schemas.openxmlformats.org/officeDocument/2006/relationships/image" Target="../media/image17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7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74.png"/><Relationship Id="rId4" Type="http://schemas.openxmlformats.org/officeDocument/2006/relationships/image" Target="../media/image171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74.png"/><Relationship Id="rId4" Type="http://schemas.openxmlformats.org/officeDocument/2006/relationships/image" Target="../media/image171.jpe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3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38.jpe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3.jpeg"/><Relationship Id="rId7" Type="http://schemas.openxmlformats.org/officeDocument/2006/relationships/hyperlink" Target="http://www.unicatt.it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Relationship Id="rId9" Type="http://schemas.openxmlformats.org/officeDocument/2006/relationships/image" Target="../media/image196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3.jpe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09.jpeg"/><Relationship Id="rId18" Type="http://schemas.openxmlformats.org/officeDocument/2006/relationships/image" Target="../media/image214.jpeg"/><Relationship Id="rId26" Type="http://schemas.openxmlformats.org/officeDocument/2006/relationships/image" Target="../media/image222.jpeg"/><Relationship Id="rId3" Type="http://schemas.openxmlformats.org/officeDocument/2006/relationships/image" Target="../media/image3.jpeg"/><Relationship Id="rId21" Type="http://schemas.openxmlformats.org/officeDocument/2006/relationships/image" Target="../media/image217.jpeg"/><Relationship Id="rId34" Type="http://schemas.openxmlformats.org/officeDocument/2006/relationships/image" Target="../media/image230.jpeg"/><Relationship Id="rId7" Type="http://schemas.openxmlformats.org/officeDocument/2006/relationships/image" Target="../media/image203.jpeg"/><Relationship Id="rId12" Type="http://schemas.openxmlformats.org/officeDocument/2006/relationships/image" Target="../media/image208.jpeg"/><Relationship Id="rId17" Type="http://schemas.openxmlformats.org/officeDocument/2006/relationships/image" Target="../media/image213.jpeg"/><Relationship Id="rId25" Type="http://schemas.openxmlformats.org/officeDocument/2006/relationships/image" Target="../media/image221.jpeg"/><Relationship Id="rId33" Type="http://schemas.openxmlformats.org/officeDocument/2006/relationships/image" Target="../media/image229.jpeg"/><Relationship Id="rId2" Type="http://schemas.openxmlformats.org/officeDocument/2006/relationships/notesSlide" Target="../notesSlides/notesSlide84.xml"/><Relationship Id="rId16" Type="http://schemas.openxmlformats.org/officeDocument/2006/relationships/image" Target="../media/image212.jpeg"/><Relationship Id="rId20" Type="http://schemas.openxmlformats.org/officeDocument/2006/relationships/image" Target="../media/image216.png"/><Relationship Id="rId29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11" Type="http://schemas.openxmlformats.org/officeDocument/2006/relationships/image" Target="../media/image207.jpeg"/><Relationship Id="rId24" Type="http://schemas.openxmlformats.org/officeDocument/2006/relationships/image" Target="../media/image220.png"/><Relationship Id="rId32" Type="http://schemas.openxmlformats.org/officeDocument/2006/relationships/image" Target="../media/image228.png"/><Relationship Id="rId5" Type="http://schemas.openxmlformats.org/officeDocument/2006/relationships/image" Target="../media/image138.jpeg"/><Relationship Id="rId15" Type="http://schemas.openxmlformats.org/officeDocument/2006/relationships/image" Target="../media/image211.jpeg"/><Relationship Id="rId23" Type="http://schemas.openxmlformats.org/officeDocument/2006/relationships/image" Target="../media/image219.jpeg"/><Relationship Id="rId28" Type="http://schemas.openxmlformats.org/officeDocument/2006/relationships/image" Target="../media/image224.png"/><Relationship Id="rId10" Type="http://schemas.openxmlformats.org/officeDocument/2006/relationships/image" Target="../media/image206.jpeg"/><Relationship Id="rId19" Type="http://schemas.openxmlformats.org/officeDocument/2006/relationships/image" Target="../media/image215.jpeg"/><Relationship Id="rId31" Type="http://schemas.openxmlformats.org/officeDocument/2006/relationships/image" Target="../media/image227.jpeg"/><Relationship Id="rId4" Type="http://schemas.openxmlformats.org/officeDocument/2006/relationships/image" Target="../media/image172.jpeg"/><Relationship Id="rId9" Type="http://schemas.openxmlformats.org/officeDocument/2006/relationships/image" Target="../media/image205.jpeg"/><Relationship Id="rId14" Type="http://schemas.openxmlformats.org/officeDocument/2006/relationships/image" Target="../media/image210.jpeg"/><Relationship Id="rId22" Type="http://schemas.openxmlformats.org/officeDocument/2006/relationships/image" Target="../media/image218.jpeg"/><Relationship Id="rId27" Type="http://schemas.openxmlformats.org/officeDocument/2006/relationships/image" Target="../media/image223.png"/><Relationship Id="rId30" Type="http://schemas.openxmlformats.org/officeDocument/2006/relationships/image" Target="../media/image226.jpeg"/><Relationship Id="rId35" Type="http://schemas.openxmlformats.org/officeDocument/2006/relationships/image" Target="../media/image23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72.jpeg"/><Relationship Id="rId4" Type="http://schemas.openxmlformats.org/officeDocument/2006/relationships/image" Target="../media/image23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3.jpeg"/><Relationship Id="rId7" Type="http://schemas.openxmlformats.org/officeDocument/2006/relationships/image" Target="../media/image23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11" Type="http://schemas.openxmlformats.org/officeDocument/2006/relationships/image" Target="../media/image237.png"/><Relationship Id="rId5" Type="http://schemas.openxmlformats.org/officeDocument/2006/relationships/image" Target="../media/image172.jpeg"/><Relationship Id="rId10" Type="http://schemas.openxmlformats.org/officeDocument/2006/relationships/image" Target="../media/image236.png"/><Relationship Id="rId4" Type="http://schemas.openxmlformats.org/officeDocument/2006/relationships/image" Target="../media/image232.png"/><Relationship Id="rId9" Type="http://schemas.openxmlformats.org/officeDocument/2006/relationships/image" Target="../media/image235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3.jpeg"/><Relationship Id="rId7" Type="http://schemas.openxmlformats.org/officeDocument/2006/relationships/image" Target="../media/image23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246.jpeg"/><Relationship Id="rId3" Type="http://schemas.openxmlformats.org/officeDocument/2006/relationships/notesSlide" Target="../notesSlides/notesSlide88.xml"/><Relationship Id="rId7" Type="http://schemas.openxmlformats.org/officeDocument/2006/relationships/image" Target="../media/image242.jpeg"/><Relationship Id="rId12" Type="http://schemas.openxmlformats.org/officeDocument/2006/relationships/image" Target="../media/image24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8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172.jpeg"/><Relationship Id="rId10" Type="http://schemas.openxmlformats.org/officeDocument/2006/relationships/image" Target="../media/image244.png"/><Relationship Id="rId4" Type="http://schemas.openxmlformats.org/officeDocument/2006/relationships/image" Target="../media/image3.jpeg"/><Relationship Id="rId9" Type="http://schemas.openxmlformats.org/officeDocument/2006/relationships/hyperlink" Target="http://www.hug-ge.ch/index.html" TargetMode="Externa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3.jpeg"/><Relationship Id="rId7" Type="http://schemas.openxmlformats.org/officeDocument/2006/relationships/image" Target="../media/image248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eg"/><Relationship Id="rId5" Type="http://schemas.openxmlformats.org/officeDocument/2006/relationships/image" Target="../media/image172.jpeg"/><Relationship Id="rId4" Type="http://schemas.openxmlformats.org/officeDocument/2006/relationships/image" Target="../media/image138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13" Type="http://schemas.openxmlformats.org/officeDocument/2006/relationships/image" Target="../media/image257.jpeg"/><Relationship Id="rId18" Type="http://schemas.openxmlformats.org/officeDocument/2006/relationships/image" Target="../media/image262.jpeg"/><Relationship Id="rId3" Type="http://schemas.openxmlformats.org/officeDocument/2006/relationships/image" Target="../media/image3.jpeg"/><Relationship Id="rId21" Type="http://schemas.openxmlformats.org/officeDocument/2006/relationships/image" Target="../media/image265.jpeg"/><Relationship Id="rId7" Type="http://schemas.openxmlformats.org/officeDocument/2006/relationships/image" Target="../media/image251.png"/><Relationship Id="rId12" Type="http://schemas.openxmlformats.org/officeDocument/2006/relationships/image" Target="../media/image256.jpeg"/><Relationship Id="rId17" Type="http://schemas.openxmlformats.org/officeDocument/2006/relationships/image" Target="../media/image261.jpeg"/><Relationship Id="rId2" Type="http://schemas.openxmlformats.org/officeDocument/2006/relationships/notesSlide" Target="../notesSlides/notesSlide91.xml"/><Relationship Id="rId16" Type="http://schemas.openxmlformats.org/officeDocument/2006/relationships/image" Target="../media/image260.jpeg"/><Relationship Id="rId20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jpeg"/><Relationship Id="rId11" Type="http://schemas.openxmlformats.org/officeDocument/2006/relationships/image" Target="../media/image255.jpeg"/><Relationship Id="rId5" Type="http://schemas.openxmlformats.org/officeDocument/2006/relationships/image" Target="../media/image138.jpeg"/><Relationship Id="rId15" Type="http://schemas.openxmlformats.org/officeDocument/2006/relationships/image" Target="../media/image259.jpeg"/><Relationship Id="rId23" Type="http://schemas.openxmlformats.org/officeDocument/2006/relationships/image" Target="../media/image267.jpeg"/><Relationship Id="rId10" Type="http://schemas.openxmlformats.org/officeDocument/2006/relationships/image" Target="../media/image254.jpeg"/><Relationship Id="rId19" Type="http://schemas.openxmlformats.org/officeDocument/2006/relationships/image" Target="../media/image263.jpeg"/><Relationship Id="rId4" Type="http://schemas.openxmlformats.org/officeDocument/2006/relationships/image" Target="../media/image172.jpeg"/><Relationship Id="rId9" Type="http://schemas.openxmlformats.org/officeDocument/2006/relationships/image" Target="../media/image253.jpeg"/><Relationship Id="rId14" Type="http://schemas.openxmlformats.org/officeDocument/2006/relationships/image" Target="../media/image258.jpeg"/><Relationship Id="rId22" Type="http://schemas.openxmlformats.org/officeDocument/2006/relationships/image" Target="../media/image266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3.jpeg"/><Relationship Id="rId7" Type="http://schemas.openxmlformats.org/officeDocument/2006/relationships/image" Target="../media/image26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pn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jpe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7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pn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3.jpe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Relationship Id="rId9" Type="http://schemas.openxmlformats.org/officeDocument/2006/relationships/image" Target="../media/image27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png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7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openxmlformats.org/officeDocument/2006/relationships/image" Target="../media/image13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jpeg"/><Relationship Id="rId4" Type="http://schemas.openxmlformats.org/officeDocument/2006/relationships/image" Target="../media/image281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dfrancesco.dellacorte@med.unipmn.it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6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microsoft.com/office/2007/relationships/diagramDrawing" Target="../diagrams/drawing1.xml"/><Relationship Id="rId4" Type="http://schemas.openxmlformats.org/officeDocument/2006/relationships/image" Target="../media/image27.jpeg"/><Relationship Id="rId9" Type="http://schemas.openxmlformats.org/officeDocument/2006/relationships/diagramColors" Target="../diagrams/colors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microsoft.com/office/2007/relationships/diagramDrawing" Target="../diagrams/drawing2.xml"/><Relationship Id="rId4" Type="http://schemas.openxmlformats.org/officeDocument/2006/relationships/image" Target="../media/image27.jpeg"/><Relationship Id="rId9" Type="http://schemas.openxmlformats.org/officeDocument/2006/relationships/diagramColors" Target="../diagrams/colors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jpe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crimedim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crimedim.med.unipmn.i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gif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rancesco\Documents\Congressi\Slide%20for%20Japan\ISEE-4.wmv" TargetMode="External"/><Relationship Id="rId5" Type="http://schemas.openxmlformats.org/officeDocument/2006/relationships/image" Target="../media/image110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3.jpe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jpe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rancesco\Documents\Congressi\Slide%20for%20Japan\XVR-2.wmv" TargetMode="External"/><Relationship Id="rId5" Type="http://schemas.openxmlformats.org/officeDocument/2006/relationships/image" Target="../media/image122.png"/><Relationship Id="rId4" Type="http://schemas.openxmlformats.org/officeDocument/2006/relationships/image" Target="../media/image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3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rancesco\Documents\Congressi\Slide%20for%20Japan\drill-5.wmv" TargetMode="External"/><Relationship Id="rId5" Type="http://schemas.openxmlformats.org/officeDocument/2006/relationships/image" Target="../media/image135.png"/><Relationship Id="rId4" Type="http://schemas.openxmlformats.org/officeDocument/2006/relationships/image" Target="../media/image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hyperlink" Target="../../iNovaria%20srl/F.%20Comunicazione/Video/Disaster%20Simulation%20Manager.wmv" TargetMode="External"/><Relationship Id="rId4" Type="http://schemas.openxmlformats.org/officeDocument/2006/relationships/image" Target="../media/image136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jpeg"/><Relationship Id="rId3" Type="http://schemas.openxmlformats.org/officeDocument/2006/relationships/image" Target="../media/image3.jpeg"/><Relationship Id="rId7" Type="http://schemas.openxmlformats.org/officeDocument/2006/relationships/image" Target="../media/image141.jpe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wmf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138.jpeg"/><Relationship Id="rId9" Type="http://schemas.openxmlformats.org/officeDocument/2006/relationships/image" Target="../media/image143.png"/><Relationship Id="rId14" Type="http://schemas.openxmlformats.org/officeDocument/2006/relationships/image" Target="../media/image14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3.jpe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44.png"/><Relationship Id="rId10" Type="http://schemas.openxmlformats.org/officeDocument/2006/relationships/image" Target="../media/image159.png"/><Relationship Id="rId4" Type="http://schemas.openxmlformats.org/officeDocument/2006/relationships/image" Target="../media/image154.png"/><Relationship Id="rId9" Type="http://schemas.openxmlformats.org/officeDocument/2006/relationships/image" Target="../media/image1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38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3.jpeg"/><Relationship Id="rId7" Type="http://schemas.openxmlformats.org/officeDocument/2006/relationships/image" Target="../media/image17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image" Target="../media/image13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gif"/><Relationship Id="rId5" Type="http://schemas.openxmlformats.org/officeDocument/2006/relationships/image" Target="../media/image173.jpeg"/><Relationship Id="rId4" Type="http://schemas.openxmlformats.org/officeDocument/2006/relationships/image" Target="../media/image17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jpeg"/><Relationship Id="rId4" Type="http://schemas.openxmlformats.org/officeDocument/2006/relationships/image" Target="../media/image17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3.jpeg"/><Relationship Id="rId4" Type="http://schemas.openxmlformats.org/officeDocument/2006/relationships/image" Target="../media/image1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371600" y="4094131"/>
            <a:ext cx="6400800" cy="1752600"/>
          </a:xfrm>
        </p:spPr>
        <p:txBody>
          <a:bodyPr>
            <a:normAutofit fontScale="47500" lnSpcReduction="20000"/>
          </a:bodyPr>
          <a:lstStyle/>
          <a:p>
            <a:endParaRPr lang="it-IT" sz="4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5100" b="1" dirty="0" smtClean="0">
                <a:solidFill>
                  <a:schemeClr val="accent1">
                    <a:lumMod val="50000"/>
                  </a:schemeClr>
                </a:solidFill>
              </a:rPr>
              <a:t>Francesco Della Corte</a:t>
            </a:r>
          </a:p>
          <a:p>
            <a:endParaRPr lang="it-IT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Chair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, Emergency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Department</a:t>
            </a:r>
            <a:endParaRPr lang="it-IT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“Maggiore Hospital”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School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of Medicine</a:t>
            </a:r>
          </a:p>
          <a:p>
            <a:pPr>
              <a:lnSpc>
                <a:spcPct val="114000"/>
              </a:lnSpc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Novara, Italy</a:t>
            </a:r>
          </a:p>
          <a:p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808763" y="0"/>
            <a:ext cx="2335237" cy="1012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161063" y="6342031"/>
            <a:ext cx="265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Perugia,  Febbraio 9, 2015</a:t>
            </a:r>
            <a:endParaRPr lang="it-IT" b="1" dirty="0"/>
          </a:p>
        </p:txBody>
      </p:sp>
      <p:sp>
        <p:nvSpPr>
          <p:cNvPr id="130050" name="AutoShape 2" descr="Risultati immagini per osaka"/>
          <p:cNvSpPr>
            <a:spLocks noChangeAspect="1" noChangeArrowheads="1"/>
          </p:cNvSpPr>
          <p:nvPr/>
        </p:nvSpPr>
        <p:spPr bwMode="auto">
          <a:xfrm>
            <a:off x="155575" y="-411163"/>
            <a:ext cx="1362075" cy="85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0052" name="AutoShape 4" descr="Risultati immagini per osaka"/>
          <p:cNvSpPr>
            <a:spLocks noChangeAspect="1" noChangeArrowheads="1"/>
          </p:cNvSpPr>
          <p:nvPr/>
        </p:nvSpPr>
        <p:spPr bwMode="auto">
          <a:xfrm>
            <a:off x="155575" y="-411163"/>
            <a:ext cx="1362075" cy="85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0054" name="AutoShape 6" descr="Risultati immagini per osaka"/>
          <p:cNvSpPr>
            <a:spLocks noChangeAspect="1" noChangeArrowheads="1"/>
          </p:cNvSpPr>
          <p:nvPr/>
        </p:nvSpPr>
        <p:spPr bwMode="auto">
          <a:xfrm>
            <a:off x="155575" y="-411163"/>
            <a:ext cx="1362075" cy="85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0056" name="AutoShape 8" descr="Castello di Osaka"/>
          <p:cNvSpPr>
            <a:spLocks noChangeAspect="1" noChangeArrowheads="1"/>
          </p:cNvSpPr>
          <p:nvPr/>
        </p:nvSpPr>
        <p:spPr bwMode="auto">
          <a:xfrm>
            <a:off x="155575" y="-327025"/>
            <a:ext cx="685800" cy="68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685800" y="219075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/>
            </a:r>
            <a:b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</a:b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La medicina</a:t>
            </a: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dei disastri: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baseline="0" dirty="0" smtClean="0">
                <a:latin typeface="Candara" pitchFamily="34" charset="0"/>
                <a:ea typeface="+mj-ea"/>
                <a:cs typeface="+mj-cs"/>
              </a:rPr>
              <a:t>Principi</a:t>
            </a:r>
            <a:r>
              <a:rPr lang="it-IT" sz="2400" b="1" dirty="0" smtClean="0">
                <a:latin typeface="Candara" pitchFamily="34" charset="0"/>
                <a:ea typeface="+mj-ea"/>
                <a:cs typeface="+mj-cs"/>
              </a:rPr>
              <a:t> generali, definizione delle competenze 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latin typeface="Candara" pitchFamily="34" charset="0"/>
                <a:ea typeface="+mj-ea"/>
                <a:cs typeface="+mj-cs"/>
              </a:rPr>
              <a:t>obiettivi della formazione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"/>
          <p:cNvGrpSpPr/>
          <p:nvPr/>
        </p:nvGrpSpPr>
        <p:grpSpPr>
          <a:xfrm>
            <a:off x="0" y="0"/>
            <a:ext cx="9137904" cy="6858000"/>
            <a:chOff x="6096" y="0"/>
            <a:chExt cx="9137904" cy="6858000"/>
          </a:xfrm>
        </p:grpSpPr>
        <p:pic>
          <p:nvPicPr>
            <p:cNvPr id="4" name="Immagine 3" descr="slideseg014SECU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9137904" cy="6858000"/>
            </a:xfrm>
            <a:prstGeom prst="rect">
              <a:avLst/>
            </a:prstGeom>
          </p:spPr>
        </p:pic>
        <p:pic>
          <p:nvPicPr>
            <p:cNvPr id="5" name="Picture 7" descr="proposta logo PL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650" y="5741987"/>
              <a:ext cx="1403350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3" descr="Guaira9"/>
          <p:cNvPicPr>
            <a:picLocks noChangeAspect="1" noChangeArrowheads="1"/>
          </p:cNvPicPr>
          <p:nvPr/>
        </p:nvPicPr>
        <p:blipFill>
          <a:blip r:embed="rId4" cstate="print">
            <a:lum bright="6000" contrast="42000"/>
          </a:blip>
          <a:srcRect/>
          <a:stretch>
            <a:fillRect/>
          </a:stretch>
        </p:blipFill>
        <p:spPr bwMode="auto">
          <a:xfrm>
            <a:off x="1771" y="0"/>
            <a:ext cx="9178741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CRIMEDIM\DisasterTEAM\Foto\f.jpg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13629" r="5043"/>
          <a:stretch>
            <a:fillRect/>
          </a:stretch>
        </p:blipFill>
        <p:spPr bwMode="auto">
          <a:xfrm>
            <a:off x="149469" y="5903846"/>
            <a:ext cx="864323" cy="79513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D:\CRIMEDIM\DisasterTEAM\d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1182065" y="6103460"/>
            <a:ext cx="1062658" cy="252642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474916" y="2100913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2)  Basic &amp; Advanced </a:t>
            </a:r>
            <a:r>
              <a:rPr lang="en-US" b="1" dirty="0" err="1" smtClean="0">
                <a:latin typeface="Candara" pitchFamily="34" charset="0"/>
              </a:rPr>
              <a:t>DisasterSISM</a:t>
            </a:r>
            <a:endParaRPr lang="en-US" b="1" dirty="0" smtClean="0">
              <a:latin typeface="Candara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93454" y="2747244"/>
            <a:ext cx="7081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Candara" pitchFamily="34" charset="0"/>
              </a:rPr>
              <a:t>Distance learning (15 days)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Candara" pitchFamily="34" charset="0"/>
              </a:rPr>
              <a:t>Residential workshop at University (2 days) delivered by students with a peer-to-peer approach</a:t>
            </a:r>
            <a:endParaRPr lang="en-US" b="1" dirty="0" smtClean="0">
              <a:latin typeface="Candara" pitchFamily="34" charset="0"/>
            </a:endParaRPr>
          </a:p>
        </p:txBody>
      </p:sp>
      <p:pic>
        <p:nvPicPr>
          <p:cNvPr id="18" name="Picture 2" descr="D:\CRIMEDIM\Foto\OMINI\man-silhouette-md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3685676" y="4849990"/>
            <a:ext cx="350456" cy="79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D:\CRIMEDIM\Foto\OMINI\man-silhouette-md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3312424" y="4849754"/>
            <a:ext cx="350456" cy="79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D:\CRIMEDIM\Foto\OMINI\man-silhouette-md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4076684" y="4849990"/>
            <a:ext cx="350456" cy="79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D:\CRIMEDIM\Foto\OMINI\man-silhouette-md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4463810" y="4849754"/>
            <a:ext cx="350456" cy="79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Connettore 2 28"/>
          <p:cNvCxnSpPr/>
          <p:nvPr/>
        </p:nvCxnSpPr>
        <p:spPr>
          <a:xfrm>
            <a:off x="2231075" y="5027414"/>
            <a:ext cx="886399" cy="275761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  <a:scene3d>
            <a:camera prst="orthographicFront"/>
            <a:lightRig rig="brightRoom" dir="t"/>
          </a:scene3d>
          <a:sp3d prstMaterial="clear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4" name="Picture 2" descr="D:\CRIMEDIM\Foto\OMINI\man-silhouette-md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1258671" y="4267361"/>
            <a:ext cx="642032" cy="1455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CasellaDiTesto 24"/>
          <p:cNvSpPr txBox="1"/>
          <p:nvPr/>
        </p:nvSpPr>
        <p:spPr>
          <a:xfrm>
            <a:off x="564025" y="4346340"/>
            <a:ext cx="677108" cy="144403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vert270"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</a:t>
            </a:r>
            <a:r>
              <a:rPr lang="it-IT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RIMEDIM</a:t>
            </a:r>
            <a:endParaRPr lang="it-IT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26" name="Picture 3" descr="D:\CRIMEDIM\Foto\FRECCIE\italia.png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6126285" y="3454230"/>
            <a:ext cx="2857500" cy="3333750"/>
          </a:xfrm>
          <a:prstGeom prst="rect">
            <a:avLst/>
          </a:prstGeom>
          <a:noFill/>
        </p:spPr>
      </p:pic>
      <p:pic>
        <p:nvPicPr>
          <p:cNvPr id="27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608361" y="4302961"/>
            <a:ext cx="226464" cy="226464"/>
          </a:xfrm>
          <a:prstGeom prst="rect">
            <a:avLst/>
          </a:prstGeom>
          <a:noFill/>
        </p:spPr>
      </p:pic>
      <p:pic>
        <p:nvPicPr>
          <p:cNvPr id="28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451836" y="4875499"/>
            <a:ext cx="226464" cy="226464"/>
          </a:xfrm>
          <a:prstGeom prst="rect">
            <a:avLst/>
          </a:prstGeom>
          <a:noFill/>
        </p:spPr>
      </p:pic>
      <p:pic>
        <p:nvPicPr>
          <p:cNvPr id="29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8440396" y="5629276"/>
            <a:ext cx="226464" cy="226464"/>
          </a:xfrm>
          <a:prstGeom prst="rect">
            <a:avLst/>
          </a:prstGeom>
          <a:noFill/>
        </p:spPr>
      </p:pic>
      <p:pic>
        <p:nvPicPr>
          <p:cNvPr id="30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6672307" y="4102920"/>
            <a:ext cx="226464" cy="226464"/>
          </a:xfrm>
          <a:prstGeom prst="rect">
            <a:avLst/>
          </a:prstGeom>
          <a:noFill/>
        </p:spPr>
      </p:pic>
      <p:pic>
        <p:nvPicPr>
          <p:cNvPr id="31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8110795" y="4890925"/>
            <a:ext cx="226464" cy="226464"/>
          </a:xfrm>
          <a:prstGeom prst="rect">
            <a:avLst/>
          </a:prstGeom>
          <a:noFill/>
        </p:spPr>
      </p:pic>
      <p:pic>
        <p:nvPicPr>
          <p:cNvPr id="32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089794" y="4278247"/>
            <a:ext cx="226464" cy="226464"/>
          </a:xfrm>
          <a:prstGeom prst="rect">
            <a:avLst/>
          </a:prstGeom>
          <a:noFill/>
        </p:spPr>
      </p:pic>
      <p:pic>
        <p:nvPicPr>
          <p:cNvPr id="33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8070538" y="5955908"/>
            <a:ext cx="226464" cy="226464"/>
          </a:xfrm>
          <a:prstGeom prst="rect">
            <a:avLst/>
          </a:prstGeom>
          <a:noFill/>
        </p:spPr>
      </p:pic>
      <p:pic>
        <p:nvPicPr>
          <p:cNvPr id="34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844074" y="5117389"/>
            <a:ext cx="226464" cy="226464"/>
          </a:xfrm>
          <a:prstGeom prst="rect">
            <a:avLst/>
          </a:prstGeom>
          <a:noFill/>
        </p:spPr>
      </p:pic>
      <p:pic>
        <p:nvPicPr>
          <p:cNvPr id="35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617610" y="5955908"/>
            <a:ext cx="226464" cy="226464"/>
          </a:xfrm>
          <a:prstGeom prst="rect">
            <a:avLst/>
          </a:prstGeom>
          <a:noFill/>
        </p:spPr>
      </p:pic>
      <p:pic>
        <p:nvPicPr>
          <p:cNvPr id="36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6797041" y="3737774"/>
            <a:ext cx="226464" cy="226464"/>
          </a:xfrm>
          <a:prstGeom prst="rect">
            <a:avLst/>
          </a:prstGeom>
          <a:noFill/>
        </p:spPr>
      </p:pic>
      <p:pic>
        <p:nvPicPr>
          <p:cNvPr id="37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6910273" y="3641795"/>
            <a:ext cx="226464" cy="226464"/>
          </a:xfrm>
          <a:prstGeom prst="rect">
            <a:avLst/>
          </a:prstGeom>
          <a:noFill/>
        </p:spPr>
      </p:pic>
      <p:pic>
        <p:nvPicPr>
          <p:cNvPr id="38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391146" y="3641795"/>
            <a:ext cx="226464" cy="226464"/>
          </a:xfrm>
          <a:prstGeom prst="rect">
            <a:avLst/>
          </a:prstGeom>
          <a:noFill/>
        </p:spPr>
      </p:pic>
      <p:pic>
        <p:nvPicPr>
          <p:cNvPr id="39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316258" y="4051783"/>
            <a:ext cx="226464" cy="226464"/>
          </a:xfrm>
          <a:prstGeom prst="rect">
            <a:avLst/>
          </a:prstGeom>
          <a:noFill/>
        </p:spPr>
      </p:pic>
      <p:pic>
        <p:nvPicPr>
          <p:cNvPr id="40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429490" y="4504711"/>
            <a:ext cx="226464" cy="226464"/>
          </a:xfrm>
          <a:prstGeom prst="rect">
            <a:avLst/>
          </a:prstGeom>
          <a:noFill/>
        </p:spPr>
      </p:pic>
      <p:pic>
        <p:nvPicPr>
          <p:cNvPr id="41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721593" y="4681825"/>
            <a:ext cx="226464" cy="226464"/>
          </a:xfrm>
          <a:prstGeom prst="rect">
            <a:avLst/>
          </a:prstGeom>
          <a:noFill/>
        </p:spPr>
      </p:pic>
      <p:pic>
        <p:nvPicPr>
          <p:cNvPr id="42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6976562" y="4342129"/>
            <a:ext cx="226464" cy="226464"/>
          </a:xfrm>
          <a:prstGeom prst="rect">
            <a:avLst/>
          </a:prstGeom>
          <a:noFill/>
        </p:spPr>
      </p:pic>
      <p:pic>
        <p:nvPicPr>
          <p:cNvPr id="43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6497602" y="5230621"/>
            <a:ext cx="226464" cy="226464"/>
          </a:xfrm>
          <a:prstGeom prst="rect">
            <a:avLst/>
          </a:prstGeom>
          <a:noFill/>
        </p:spPr>
      </p:pic>
      <p:pic>
        <p:nvPicPr>
          <p:cNvPr id="44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8297002" y="5230621"/>
            <a:ext cx="226464" cy="226464"/>
          </a:xfrm>
          <a:prstGeom prst="rect">
            <a:avLst/>
          </a:prstGeom>
          <a:noFill/>
        </p:spPr>
      </p:pic>
      <p:pic>
        <p:nvPicPr>
          <p:cNvPr id="45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338604" y="3737774"/>
            <a:ext cx="226464" cy="226464"/>
          </a:xfrm>
          <a:prstGeom prst="rect">
            <a:avLst/>
          </a:prstGeom>
          <a:noFill/>
        </p:spPr>
      </p:pic>
      <p:sp>
        <p:nvSpPr>
          <p:cNvPr id="46" name="CasellaDiTesto 45"/>
          <p:cNvSpPr txBox="1"/>
          <p:nvPr/>
        </p:nvSpPr>
        <p:spPr>
          <a:xfrm>
            <a:off x="6441338" y="6183870"/>
            <a:ext cx="2560509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TALIAN</a:t>
            </a:r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U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NIVERSITIES</a:t>
            </a:r>
            <a:endParaRPr lang="it-IT" sz="10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7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608361" y="3511310"/>
            <a:ext cx="226464" cy="226464"/>
          </a:xfrm>
          <a:prstGeom prst="rect">
            <a:avLst/>
          </a:prstGeom>
          <a:noFill/>
        </p:spPr>
      </p:pic>
      <p:pic>
        <p:nvPicPr>
          <p:cNvPr id="48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6384370" y="3851006"/>
            <a:ext cx="226464" cy="226464"/>
          </a:xfrm>
          <a:prstGeom prst="rect">
            <a:avLst/>
          </a:prstGeom>
          <a:noFill/>
        </p:spPr>
      </p:pic>
      <p:pic>
        <p:nvPicPr>
          <p:cNvPr id="49" name="Picture 5" descr="D:\CRIMEDIM\Foto\FRECCIE\maps-icon.png"/>
          <p:cNvPicPr>
            <a:picLocks noChangeAspect="1" noChangeArrowheads="1"/>
          </p:cNvPicPr>
          <p:nvPr/>
        </p:nvPicPr>
        <p:blipFill>
          <a:blip r:embed="rId8">
            <a:lum bright="-10000"/>
          </a:blip>
          <a:srcRect/>
          <a:stretch>
            <a:fillRect/>
          </a:stretch>
        </p:blipFill>
        <p:spPr bwMode="auto">
          <a:xfrm>
            <a:off x="7533229" y="4908289"/>
            <a:ext cx="226464" cy="226464"/>
          </a:xfrm>
          <a:prstGeom prst="rect">
            <a:avLst/>
          </a:prstGeom>
          <a:noFill/>
        </p:spPr>
      </p:pic>
      <p:sp>
        <p:nvSpPr>
          <p:cNvPr id="50" name="CasellaDiTesto 49"/>
          <p:cNvSpPr txBox="1"/>
          <p:nvPr/>
        </p:nvSpPr>
        <p:spPr>
          <a:xfrm>
            <a:off x="3400568" y="5558360"/>
            <a:ext cx="1313180" cy="5232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non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TUDENTS</a:t>
            </a:r>
            <a:endParaRPr lang="it-IT" sz="10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54" name="Connettore 2 28"/>
          <p:cNvCxnSpPr/>
          <p:nvPr/>
        </p:nvCxnSpPr>
        <p:spPr>
          <a:xfrm>
            <a:off x="5043550" y="5303175"/>
            <a:ext cx="906874" cy="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  <a:scene3d>
            <a:camera prst="orthographicFront"/>
            <a:lightRig rig="brightRoom" dir="t"/>
          </a:scene3d>
          <a:sp3d prstMaterial="clear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9" name="Picture 9" descr="D:\CRIMEDIM\DisasterTEAM\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8341" y="1062008"/>
            <a:ext cx="2875381" cy="683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CRIMEDIM\DisasterTEAM\Foto\f.jpg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13629" r="5043"/>
          <a:stretch>
            <a:fillRect/>
          </a:stretch>
        </p:blipFill>
        <p:spPr bwMode="auto">
          <a:xfrm>
            <a:off x="149469" y="5903846"/>
            <a:ext cx="864323" cy="79513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D:\CRIMEDIM\DisasterTEAM\d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1182065" y="6103460"/>
            <a:ext cx="1062658" cy="252642"/>
          </a:xfrm>
          <a:prstGeom prst="rect">
            <a:avLst/>
          </a:prstGeom>
          <a:noFill/>
        </p:spPr>
      </p:pic>
      <p:pic>
        <p:nvPicPr>
          <p:cNvPr id="4099" name="Picture 3" descr="D:\CRIMEDIM\DisasterTEAM\Foto\10447617_762994947084214_6962495561032074500_n.jpg"/>
          <p:cNvPicPr>
            <a:picLocks noChangeAspect="1" noChangeArrowheads="1"/>
          </p:cNvPicPr>
          <p:nvPr/>
        </p:nvPicPr>
        <p:blipFill>
          <a:blip r:embed="rId6"/>
          <a:srcRect l="9375" r="12500"/>
          <a:stretch>
            <a:fillRect/>
          </a:stretch>
        </p:blipFill>
        <p:spPr bwMode="auto">
          <a:xfrm>
            <a:off x="5257800" y="2019140"/>
            <a:ext cx="3429000" cy="4084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605156" y="2219116"/>
            <a:ext cx="434784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Calibri" pitchFamily="34" charset="0"/>
                <a:cs typeface="Times New Roman" pitchFamily="18" charset="0"/>
              </a:rPr>
              <a:t>12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Calibri" pitchFamily="34" charset="0"/>
                <a:cs typeface="Times New Roman" pitchFamily="18" charset="0"/>
              </a:rPr>
              <a:t> medical students have successfully  completed the train the trainer program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Calibri" pitchFamily="34" charset="0"/>
                <a:cs typeface="Times New Roman" pitchFamily="18" charset="0"/>
              </a:rPr>
              <a:t>35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ndara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ndara" pitchFamily="34" charset="0"/>
                <a:ea typeface="Calibri" pitchFamily="34" charset="0"/>
                <a:cs typeface="Times New Roman" pitchFamily="18" charset="0"/>
              </a:rPr>
              <a:t>courses have already been delivered all over the Country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644809" y="1119346"/>
            <a:ext cx="1581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ESULTS</a:t>
            </a:r>
            <a:endParaRPr lang="it-IT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CRIMEDIM\DisasterTEAM\Foto\f.jpg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13629" r="5043"/>
          <a:stretch>
            <a:fillRect/>
          </a:stretch>
        </p:blipFill>
        <p:spPr bwMode="auto">
          <a:xfrm>
            <a:off x="149469" y="5903846"/>
            <a:ext cx="864323" cy="79513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D:\CRIMEDIM\DisasterTEAM\d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1182065" y="6103460"/>
            <a:ext cx="1062658" cy="252642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>
          <a:xfrm>
            <a:off x="1321638" y="3568977"/>
            <a:ext cx="3187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CRIMEDIM\DisasterTEAM\The project DisasterSISM, an innovative multi-level program for medical students created by CRIMEDIM and SISM - Segretariato Italiano Studenti Medicina, has been awarded with the first price for the 'activity fair' at the Internat.jpg"/>
          <p:cNvPicPr>
            <a:picLocks noChangeAspect="1" noChangeArrowheads="1"/>
          </p:cNvPicPr>
          <p:nvPr/>
        </p:nvPicPr>
        <p:blipFill>
          <a:blip r:embed="rId6"/>
          <a:srcRect l="7350" r="10482"/>
          <a:stretch>
            <a:fillRect/>
          </a:stretch>
        </p:blipFill>
        <p:spPr bwMode="auto">
          <a:xfrm>
            <a:off x="5484114" y="1479826"/>
            <a:ext cx="3352800" cy="267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CRIMEDIM\DisasterTEAM\10461344_811105092273199_1896612977308550931_n.jpg"/>
          <p:cNvPicPr>
            <a:picLocks noChangeAspect="1" noChangeArrowheads="1"/>
          </p:cNvPicPr>
          <p:nvPr/>
        </p:nvPicPr>
        <p:blipFill>
          <a:blip r:embed="rId7"/>
          <a:srcRect l="14255" r="17995" b="44874"/>
          <a:stretch>
            <a:fillRect/>
          </a:stretch>
        </p:blipFill>
        <p:spPr bwMode="auto">
          <a:xfrm>
            <a:off x="4099560" y="3832430"/>
            <a:ext cx="4130040" cy="2520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576834" y="199931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South </a:t>
            </a:r>
            <a:r>
              <a:rPr lang="en-US" b="1" dirty="0" err="1" smtClean="0">
                <a:latin typeface="Candara" pitchFamily="34" charset="0"/>
              </a:rPr>
              <a:t>Corea</a:t>
            </a:r>
            <a:r>
              <a:rPr lang="en-US" b="1" dirty="0" smtClean="0">
                <a:latin typeface="Candara" pitchFamily="34" charset="0"/>
              </a:rPr>
              <a:t>, Taipei 2014- International Federation of Medical Students' Associations (IFMSA) August Meeting General Assembly</a:t>
            </a:r>
            <a:r>
              <a:rPr lang="en-US" dirty="0" smtClean="0">
                <a:latin typeface="Candara" pitchFamily="34" charset="0"/>
              </a:rPr>
              <a:t>: this innovative multilevel program has been awarded with the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first price</a:t>
            </a:r>
            <a:r>
              <a:rPr lang="en-US" b="1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dirty="0" smtClean="0">
                <a:latin typeface="Candara" pitchFamily="34" charset="0"/>
              </a:rPr>
              <a:t>for the 'activity fair' at the </a:t>
            </a:r>
            <a:endParaRPr lang="it-IT" dirty="0">
              <a:latin typeface="Candara" pitchFamily="34" charset="0"/>
            </a:endParaRPr>
          </a:p>
        </p:txBody>
      </p:sp>
      <p:pic>
        <p:nvPicPr>
          <p:cNvPr id="15" name="Picture 2" descr="D:\CRIMEDIM\DisasterTEAM\danland_log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4262" y="4208148"/>
            <a:ext cx="2205738" cy="539678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3644809" y="1119346"/>
            <a:ext cx="1581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ESULTS</a:t>
            </a:r>
            <a:endParaRPr lang="it-IT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CRIMEDIM\DisasterTEAM\BlankMap-World-1985.pn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 l="3820" r="5222"/>
          <a:stretch>
            <a:fillRect/>
          </a:stretch>
        </p:blipFill>
        <p:spPr bwMode="auto">
          <a:xfrm>
            <a:off x="320040" y="1846420"/>
            <a:ext cx="8828404" cy="4257040"/>
          </a:xfrm>
          <a:prstGeom prst="rect">
            <a:avLst/>
          </a:prstGeom>
          <a:noFill/>
        </p:spPr>
      </p:pic>
      <p:pic>
        <p:nvPicPr>
          <p:cNvPr id="4" name="Picture 3" descr="D:\CRIMEDIM\DisasterTEAM\Foto\f.jpg"/>
          <p:cNvPicPr>
            <a:picLocks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13629" r="5043"/>
          <a:stretch>
            <a:fillRect/>
          </a:stretch>
        </p:blipFill>
        <p:spPr bwMode="auto">
          <a:xfrm>
            <a:off x="149469" y="5903846"/>
            <a:ext cx="864323" cy="79513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D:\CRIMEDIM\DisasterTEAM\d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1182065" y="6103460"/>
            <a:ext cx="1062658" cy="252642"/>
          </a:xfrm>
          <a:prstGeom prst="rect">
            <a:avLst/>
          </a:prstGeom>
          <a:noFill/>
        </p:spPr>
      </p:pic>
      <p:pic>
        <p:nvPicPr>
          <p:cNvPr id="6" name="Picture 10" descr="D:\CRIMEDIM\DisasterTEAM\nuovo-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2065" y="3929919"/>
            <a:ext cx="2904309" cy="690485"/>
          </a:xfrm>
          <a:prstGeom prst="rect">
            <a:avLst/>
          </a:prstGeom>
          <a:noFill/>
        </p:spPr>
      </p:pic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848996" y="2802555"/>
            <a:ext cx="74415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Candara" pitchFamily="34" charset="0"/>
                <a:cs typeface="Times New Roman" pitchFamily="18" charset="0"/>
              </a:rPr>
              <a:t>With the help of IFMSA, </a:t>
            </a:r>
            <a:r>
              <a:rPr lang="en-US" dirty="0" err="1" smtClean="0">
                <a:latin typeface="Candara" pitchFamily="34" charset="0"/>
                <a:cs typeface="Times New Roman" pitchFamily="18" charset="0"/>
              </a:rPr>
              <a:t>DisasterTEAM</a:t>
            </a:r>
            <a:r>
              <a:rPr lang="en-US" dirty="0" smtClean="0">
                <a:latin typeface="Candara" pitchFamily="34" charset="0"/>
                <a:cs typeface="Times New Roman" pitchFamily="18" charset="0"/>
              </a:rPr>
              <a:t> becomes an innovative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  <a:cs typeface="Times New Roman" pitchFamily="18" charset="0"/>
              </a:rPr>
              <a:t>worldwide program</a:t>
            </a:r>
            <a:r>
              <a:rPr lang="en-US" dirty="0" smtClean="0">
                <a:latin typeface="Candara" pitchFamily="34" charset="0"/>
                <a:cs typeface="Times New Roman" pitchFamily="18" charset="0"/>
              </a:rPr>
              <a:t>, aiming to create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  <a:cs typeface="Times New Roman" pitchFamily="18" charset="0"/>
              </a:rPr>
              <a:t>first</a:t>
            </a:r>
            <a:r>
              <a:rPr lang="en-US" dirty="0" smtClean="0">
                <a:latin typeface="Candara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  <a:cs typeface="Times New Roman" pitchFamily="18" charset="0"/>
              </a:rPr>
              <a:t>international train-the-trainer class of  medical students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pic>
        <p:nvPicPr>
          <p:cNvPr id="128002" name="Picture 2" descr="D:\CRIMEDIM\DisasterTEAM\danland_log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72615" y="4080726"/>
            <a:ext cx="2205738" cy="539678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3644809" y="1119346"/>
            <a:ext cx="1581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ESULTS</a:t>
            </a:r>
            <a:endParaRPr lang="it-IT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RIMEDIM\DisasterTEAM\Foto\f.jpg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629" r="5043"/>
          <a:stretch>
            <a:fillRect/>
          </a:stretch>
        </p:blipFill>
        <p:spPr bwMode="auto">
          <a:xfrm>
            <a:off x="855023" y="1186245"/>
            <a:ext cx="1703788" cy="165132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CRIMEDIM\MSF\Foto\Immagine3.jpg"/>
          <p:cNvPicPr>
            <a:picLocks noChangeAspect="1" noChangeArrowheads="1"/>
          </p:cNvPicPr>
          <p:nvPr/>
        </p:nvPicPr>
        <p:blipFill>
          <a:blip r:embed="rId5"/>
          <a:srcRect l="8448" t="28446" r="43097" b="4419"/>
          <a:stretch>
            <a:fillRect/>
          </a:stretch>
        </p:blipFill>
        <p:spPr bwMode="auto">
          <a:xfrm>
            <a:off x="855023" y="3007236"/>
            <a:ext cx="1716145" cy="166360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CRIMEDIM\_DSC0335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7944" y="4843799"/>
            <a:ext cx="1797366" cy="1713311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D:\CRIMEDIM\DisasterTEAM\d.jpg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44855" y="1706531"/>
            <a:ext cx="2479761" cy="589551"/>
          </a:xfrm>
          <a:prstGeom prst="rect">
            <a:avLst/>
          </a:prstGeom>
          <a:noFill/>
        </p:spPr>
      </p:pic>
      <p:pic>
        <p:nvPicPr>
          <p:cNvPr id="1035" name="Picture 11" descr="D:\CRIMEDIM\Humanitarian (1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6571" y="3368462"/>
            <a:ext cx="3916128" cy="826844"/>
          </a:xfrm>
          <a:prstGeom prst="rect">
            <a:avLst/>
          </a:prstGeom>
          <a:noFill/>
        </p:spPr>
      </p:pic>
      <p:pic>
        <p:nvPicPr>
          <p:cNvPr id="1036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78666" y="5427663"/>
            <a:ext cx="3009900" cy="59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/>
          <p:cNvSpPr/>
          <p:nvPr/>
        </p:nvSpPr>
        <p:spPr>
          <a:xfrm>
            <a:off x="2865120" y="3474720"/>
            <a:ext cx="3505200" cy="1706880"/>
          </a:xfrm>
          <a:prstGeom prst="ellipse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013792" y="1828800"/>
            <a:ext cx="757428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latin typeface="Candara" pitchFamily="34" charset="0"/>
              </a:rPr>
              <a:t>Post graduates</a:t>
            </a:r>
            <a:r>
              <a:rPr lang="en-US" b="1" i="1" dirty="0" smtClean="0">
                <a:latin typeface="Candara" pitchFamily="34" charset="0"/>
              </a:rPr>
              <a:t>: </a:t>
            </a:r>
          </a:p>
          <a:p>
            <a:endParaRPr lang="en-US" b="1" i="1" dirty="0" smtClean="0">
              <a:latin typeface="Candara" pitchFamily="34" charset="0"/>
            </a:endParaRPr>
          </a:p>
          <a:p>
            <a:r>
              <a:rPr lang="en-US" dirty="0" smtClean="0">
                <a:latin typeface="Candara" pitchFamily="34" charset="0"/>
              </a:rPr>
              <a:t>are required to </a:t>
            </a:r>
            <a:r>
              <a:rPr lang="en-US" sz="2000" b="1" dirty="0" smtClean="0">
                <a:latin typeface="Candara" pitchFamily="34" charset="0"/>
              </a:rPr>
              <a:t>apply</a:t>
            </a:r>
            <a:r>
              <a:rPr lang="en-US" dirty="0" smtClean="0">
                <a:latin typeface="Candara" pitchFamily="34" charset="0"/>
              </a:rPr>
              <a:t> clinical or public health knowledge, skills, and values in disaster planning, mitigation, response, and recovery.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169920" y="3945374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/>
                </a:solidFill>
                <a:latin typeface="Candara" pitchFamily="34" charset="0"/>
              </a:rPr>
              <a:t>ANESTHESIA RESIDENTS</a:t>
            </a:r>
          </a:p>
          <a:p>
            <a:pPr algn="ctr"/>
            <a:r>
              <a:rPr lang="en-US" sz="2000" b="1" i="1" dirty="0" smtClean="0">
                <a:solidFill>
                  <a:schemeClr val="bg1"/>
                </a:solidFill>
                <a:latin typeface="Candara" pitchFamily="34" charset="0"/>
              </a:rPr>
              <a:t>(IV-V year of residency)</a:t>
            </a:r>
            <a:r>
              <a:rPr lang="en-US" sz="2000" b="1" i="1" dirty="0" smtClean="0">
                <a:solidFill>
                  <a:srgbClr val="C00000"/>
                </a:solidFill>
                <a:latin typeface="Candara" pitchFamily="34" charset="0"/>
              </a:rPr>
              <a:t>)</a:t>
            </a:r>
            <a:endParaRPr lang="en-US" sz="2000" dirty="0" smtClean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8" name="Picture 3" descr="D:\CRIMEDIM\Foto\OMINI\omino_missil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9200" y="4167462"/>
            <a:ext cx="1474535" cy="1474534"/>
          </a:xfrm>
          <a:prstGeom prst="rect">
            <a:avLst/>
          </a:prstGeom>
          <a:noFill/>
        </p:spPr>
      </p:pic>
      <p:pic>
        <p:nvPicPr>
          <p:cNvPr id="9" name="Picture 5" descr="D:\CRIMEDIM\MSF\Foto\Immagine3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119920" y="5846164"/>
            <a:ext cx="873692" cy="84694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1" descr="D:\CRIMEDIM\Humanitarian (1).pn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lum bright="-30000" contrast="-40000"/>
          </a:blip>
          <a:srcRect/>
          <a:stretch>
            <a:fillRect/>
          </a:stretch>
        </p:blipFill>
        <p:spPr bwMode="auto">
          <a:xfrm>
            <a:off x="993612" y="6213723"/>
            <a:ext cx="1247564" cy="263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CRIMEDIM\MSF\Foto\Immagine3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119920" y="5846164"/>
            <a:ext cx="873692" cy="84694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D:\CRIMEDIM\Humanitarian (1)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bright="-30000" contrast="-40000"/>
          </a:blip>
          <a:srcRect/>
          <a:stretch>
            <a:fillRect/>
          </a:stretch>
        </p:blipFill>
        <p:spPr bwMode="auto">
          <a:xfrm>
            <a:off x="993612" y="6213723"/>
            <a:ext cx="1247564" cy="263408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32011" y="1748121"/>
            <a:ext cx="79875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Over the last few years, international concern has been risen regarding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the need of professionalization in humanitarian assistance. </a:t>
            </a:r>
          </a:p>
          <a:p>
            <a:endParaRPr lang="en-US" dirty="0" smtClean="0">
              <a:latin typeface="Candara" pitchFamily="34" charset="0"/>
            </a:endParaRPr>
          </a:p>
          <a:p>
            <a:r>
              <a:rPr lang="en-US" dirty="0" smtClean="0">
                <a:latin typeface="Candara" pitchFamily="34" charset="0"/>
              </a:rPr>
              <a:t>Regardless of the skills related to their respective specialties, humanitarian health providers are required to gain a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global understanding of the humanitarian sector. </a:t>
            </a:r>
            <a:endParaRPr lang="it-IT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7" name="Picture 2" descr="D:\CRIMEDIM\15_NYC_Haiti_1.jpg"/>
          <p:cNvPicPr>
            <a:picLocks noChangeAspect="1" noChangeArrowheads="1"/>
          </p:cNvPicPr>
          <p:nvPr/>
        </p:nvPicPr>
        <p:blipFill>
          <a:blip r:embed="rId6" cstate="print"/>
          <a:srcRect r="13913" b="3485"/>
          <a:stretch>
            <a:fillRect/>
          </a:stretch>
        </p:blipFill>
        <p:spPr bwMode="auto">
          <a:xfrm>
            <a:off x="4716946" y="3727965"/>
            <a:ext cx="2824266" cy="211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CRIMEDIM\Desktop 18-09-2013\phoca_thumb_l_Haiti-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8884" y="3727965"/>
            <a:ext cx="2824266" cy="211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CRIMEDIM\nuovo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011" y="3202191"/>
            <a:ext cx="5963116" cy="171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D:\CRIMEDIM\MSF\Foto\Immagine3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119920" y="5846164"/>
            <a:ext cx="873692" cy="84694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D:\CRIMEDIM\Humanitarian (1).pn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lum bright="-30000" contrast="-40000"/>
          </a:blip>
          <a:srcRect/>
          <a:stretch>
            <a:fillRect/>
          </a:stretch>
        </p:blipFill>
        <p:spPr bwMode="auto">
          <a:xfrm>
            <a:off x="993612" y="6213723"/>
            <a:ext cx="1247564" cy="263408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32011" y="1748121"/>
            <a:ext cx="79875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Over the last few years, international concern has been risen regarding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the need of professionalization in humanitarian assistance.</a:t>
            </a:r>
            <a:r>
              <a:rPr lang="en-US" b="1" dirty="0" smtClean="0">
                <a:latin typeface="Candara" pitchFamily="34" charset="0"/>
              </a:rPr>
              <a:t> </a:t>
            </a:r>
          </a:p>
          <a:p>
            <a:endParaRPr lang="en-US" dirty="0" smtClean="0">
              <a:latin typeface="Candara" pitchFamily="34" charset="0"/>
            </a:endParaRPr>
          </a:p>
          <a:p>
            <a:r>
              <a:rPr lang="en-US" dirty="0" smtClean="0">
                <a:latin typeface="Candara" pitchFamily="34" charset="0"/>
              </a:rPr>
              <a:t>Regardless of the skills related to their respective specialties, humanitarian health providers are required to gain a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global understanding of the humanitarian sector. </a:t>
            </a:r>
            <a:endParaRPr lang="it-IT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052" name="Picture 4" descr="D:\CRIMEDIM\nuovo-2.JPG"/>
          <p:cNvPicPr>
            <a:picLocks noChangeAspect="1" noChangeArrowheads="1"/>
          </p:cNvPicPr>
          <p:nvPr/>
        </p:nvPicPr>
        <p:blipFill>
          <a:blip r:embed="rId7"/>
          <a:srcRect l="24246" t="30874"/>
          <a:stretch>
            <a:fillRect/>
          </a:stretch>
        </p:blipFill>
        <p:spPr bwMode="auto">
          <a:xfrm>
            <a:off x="4174655" y="3502447"/>
            <a:ext cx="4444909" cy="248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1940920" y="6309259"/>
            <a:ext cx="7192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 err="1" smtClean="0">
                <a:latin typeface="Candara" pitchFamily="34" charset="0"/>
              </a:rPr>
              <a:t>Rossler</a:t>
            </a:r>
            <a:r>
              <a:rPr lang="it-IT" sz="1400" i="1" dirty="0" smtClean="0">
                <a:latin typeface="Candara" pitchFamily="34" charset="0"/>
              </a:rPr>
              <a:t> </a:t>
            </a:r>
            <a:r>
              <a:rPr lang="it-IT" sz="1400" i="1" dirty="0" err="1" smtClean="0">
                <a:latin typeface="Candara" pitchFamily="34" charset="0"/>
              </a:rPr>
              <a:t>et</a:t>
            </a:r>
            <a:r>
              <a:rPr lang="it-IT" sz="1400" i="1" dirty="0" smtClean="0">
                <a:latin typeface="Candara" pitchFamily="34" charset="0"/>
              </a:rPr>
              <a:t> al. </a:t>
            </a:r>
            <a:r>
              <a:rPr lang="en-US" sz="1400" b="1" i="1" dirty="0" smtClean="0">
                <a:latin typeface="Candara" pitchFamily="34" charset="0"/>
              </a:rPr>
              <a:t>Preparedness of Anesthesiologists Working in </a:t>
            </a:r>
            <a:r>
              <a:rPr lang="it-IT" sz="1400" b="1" i="1" dirty="0" err="1" smtClean="0">
                <a:latin typeface="Candara" pitchFamily="34" charset="0"/>
              </a:rPr>
              <a:t>Humanitarian</a:t>
            </a:r>
            <a:r>
              <a:rPr lang="it-IT" sz="1400" b="1" i="1" dirty="0" smtClean="0">
                <a:latin typeface="Candara" pitchFamily="34" charset="0"/>
              </a:rPr>
              <a:t> </a:t>
            </a:r>
            <a:r>
              <a:rPr lang="it-IT" sz="1400" b="1" i="1" dirty="0" err="1" smtClean="0">
                <a:latin typeface="Candara" pitchFamily="34" charset="0"/>
              </a:rPr>
              <a:t>Disasters</a:t>
            </a:r>
            <a:r>
              <a:rPr lang="it-IT" sz="1400" b="1" i="1" dirty="0" smtClean="0">
                <a:latin typeface="Candara" pitchFamily="34" charset="0"/>
              </a:rPr>
              <a:t>,</a:t>
            </a:r>
            <a:r>
              <a:rPr lang="it-IT" sz="1400" i="1" dirty="0" smtClean="0">
                <a:latin typeface="Candara" pitchFamily="34" charset="0"/>
              </a:rPr>
              <a:t> </a:t>
            </a:r>
            <a:r>
              <a:rPr lang="en-US" sz="1400" i="1" dirty="0" smtClean="0">
                <a:latin typeface="Candara" pitchFamily="34" charset="0"/>
              </a:rPr>
              <a:t>Disaster Medicine and Public Health Preparedness, 2013</a:t>
            </a:r>
            <a:endParaRPr lang="it-IT" sz="1400" i="1" dirty="0" smtClean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CRIMEDIM\MSF\Foto\Immagine3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119920" y="5846164"/>
            <a:ext cx="873692" cy="84694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D:\CRIMEDIM\Humanitarian (1)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bright="-30000" contrast="-40000"/>
          </a:blip>
          <a:srcRect/>
          <a:stretch>
            <a:fillRect/>
          </a:stretch>
        </p:blipFill>
        <p:spPr bwMode="auto">
          <a:xfrm>
            <a:off x="993612" y="6213723"/>
            <a:ext cx="1247564" cy="263408"/>
          </a:xfrm>
          <a:prstGeom prst="rect">
            <a:avLst/>
          </a:prstGeom>
          <a:noFill/>
        </p:spPr>
      </p:pic>
      <p:pic>
        <p:nvPicPr>
          <p:cNvPr id="2050" name="Picture 2" descr="D:\CRIMEDIM\Humanitarian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2613" y="919021"/>
            <a:ext cx="5381906" cy="1136325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32011" y="2367346"/>
            <a:ext cx="8243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CRIMEDIM has developed a</a:t>
            </a:r>
            <a:r>
              <a:rPr lang="en-US" dirty="0" smtClean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1 year training program </a:t>
            </a:r>
            <a:r>
              <a:rPr lang="en-US" dirty="0" smtClean="0">
                <a:latin typeface="Candara" pitchFamily="34" charset="0"/>
              </a:rPr>
              <a:t>to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promote the professionalization</a:t>
            </a:r>
            <a:r>
              <a:rPr lang="en-US" b="1" dirty="0" smtClean="0">
                <a:latin typeface="Candara" pitchFamily="34" charset="0"/>
              </a:rPr>
              <a:t> </a:t>
            </a:r>
            <a:r>
              <a:rPr lang="en-US" dirty="0" smtClean="0">
                <a:latin typeface="Candara" pitchFamily="34" charset="0"/>
              </a:rPr>
              <a:t>of Italian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residents</a:t>
            </a:r>
            <a:r>
              <a:rPr lang="en-US" b="1" dirty="0" smtClean="0">
                <a:latin typeface="Candara" pitchFamily="34" charset="0"/>
              </a:rPr>
              <a:t> </a:t>
            </a:r>
            <a:r>
              <a:rPr lang="en-US" dirty="0" smtClean="0">
                <a:latin typeface="Candara" pitchFamily="34" charset="0"/>
              </a:rPr>
              <a:t>in anesthesia and intensive care medicine in the field of humanitarian and disaster medicine</a:t>
            </a:r>
            <a:r>
              <a:rPr lang="en-US" b="1" dirty="0" smtClean="0">
                <a:latin typeface="Candara" pitchFamily="34" charset="0"/>
              </a:rPr>
              <a:t>, </a:t>
            </a:r>
            <a:r>
              <a:rPr lang="en-US" dirty="0" smtClean="0">
                <a:latin typeface="Candara" pitchFamily="34" charset="0"/>
              </a:rPr>
              <a:t>in collaboration with </a:t>
            </a:r>
            <a:r>
              <a:rPr lang="en-US" dirty="0" err="1" smtClean="0">
                <a:latin typeface="Candara" pitchFamily="34" charset="0"/>
              </a:rPr>
              <a:t>Médecins</a:t>
            </a:r>
            <a:r>
              <a:rPr lang="en-US" dirty="0" smtClean="0">
                <a:latin typeface="Candara" pitchFamily="34" charset="0"/>
              </a:rPr>
              <a:t> Sans </a:t>
            </a:r>
            <a:r>
              <a:rPr lang="en-US" dirty="0" err="1" smtClean="0">
                <a:latin typeface="Candara" pitchFamily="34" charset="0"/>
              </a:rPr>
              <a:t>Frontières</a:t>
            </a:r>
            <a:r>
              <a:rPr lang="en-US" dirty="0" smtClean="0">
                <a:latin typeface="Candara" pitchFamily="34" charset="0"/>
              </a:rPr>
              <a:t> – MSF (Doctors Without Borders</a:t>
            </a:r>
            <a:r>
              <a:rPr lang="it-IT" dirty="0" smtClean="0">
                <a:latin typeface="Candara" pitchFamily="34" charset="0"/>
              </a:rPr>
              <a:t>). </a:t>
            </a:r>
            <a:endParaRPr lang="en-US" dirty="0" smtClean="0">
              <a:latin typeface="Candara" pitchFamily="34" charset="0"/>
            </a:endParaRPr>
          </a:p>
        </p:txBody>
      </p:sp>
      <p:pic>
        <p:nvPicPr>
          <p:cNvPr id="3075" name="Picture 3" descr="D:\CRIMEDIM\MSF\Brochure\msf-logo-italy.png"/>
          <p:cNvPicPr>
            <a:picLocks noChangeAspect="1" noChangeArrowheads="1"/>
          </p:cNvPicPr>
          <p:nvPr/>
        </p:nvPicPr>
        <p:blipFill>
          <a:blip r:embed="rId6"/>
          <a:srcRect r="27844"/>
          <a:stretch>
            <a:fillRect/>
          </a:stretch>
        </p:blipFill>
        <p:spPr bwMode="auto">
          <a:xfrm>
            <a:off x="3234297" y="4062348"/>
            <a:ext cx="1986243" cy="866775"/>
          </a:xfrm>
          <a:prstGeom prst="rect">
            <a:avLst/>
          </a:prstGeom>
          <a:noFill/>
        </p:spPr>
      </p:pic>
      <p:pic>
        <p:nvPicPr>
          <p:cNvPr id="7" name="Picture 2" descr="D:\CRIMEDIM\10336849_764600006923708_3435186205826860556_n.jpg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 l="18649" b="4812"/>
          <a:stretch>
            <a:fillRect/>
          </a:stretch>
        </p:blipFill>
        <p:spPr bwMode="auto">
          <a:xfrm>
            <a:off x="5432168" y="3777471"/>
            <a:ext cx="3178797" cy="27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CRIMEDIM\MSF\Foto\Immagine3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119920" y="5846164"/>
            <a:ext cx="873692" cy="84694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D:\CRIMEDIM\Humanitarian (1)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bright="-30000" contrast="-40000"/>
          </a:blip>
          <a:srcRect/>
          <a:stretch>
            <a:fillRect/>
          </a:stretch>
        </p:blipFill>
        <p:spPr bwMode="auto">
          <a:xfrm>
            <a:off x="993612" y="6213723"/>
            <a:ext cx="1247564" cy="263408"/>
          </a:xfrm>
          <a:prstGeom prst="rect">
            <a:avLst/>
          </a:prstGeom>
          <a:noFill/>
        </p:spPr>
      </p:pic>
      <p:pic>
        <p:nvPicPr>
          <p:cNvPr id="2050" name="Picture 2" descr="D:\CRIMEDIM\Humanitarian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2613" y="919021"/>
            <a:ext cx="5381906" cy="1136325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632011" y="2622176"/>
            <a:ext cx="8243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AIM</a:t>
            </a:r>
            <a:r>
              <a:rPr lang="en-US" dirty="0" smtClean="0">
                <a:latin typeface="Candara" pitchFamily="34" charset="0"/>
              </a:rPr>
              <a:t>: to create professional health workers capable of proficiently take part to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international humanitarian aid programs </a:t>
            </a:r>
            <a:r>
              <a:rPr lang="en-US" dirty="0" smtClean="0">
                <a:latin typeface="Candara" pitchFamily="34" charset="0"/>
              </a:rPr>
              <a:t>which require high competence in</a:t>
            </a:r>
          </a:p>
          <a:p>
            <a:endParaRPr lang="en-US" dirty="0" smtClean="0">
              <a:latin typeface="Candara" pitchFamily="34" charset="0"/>
            </a:endParaRP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anesthesia and intensive care medicine</a:t>
            </a: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tropical medicine</a:t>
            </a: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maternal and child health</a:t>
            </a: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public health during emergencies</a:t>
            </a: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disaster medicine. </a:t>
            </a:r>
            <a:endParaRPr lang="it-IT" dirty="0">
              <a:latin typeface="Candara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733109" y="6336555"/>
            <a:ext cx="3424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u="sng" dirty="0" smtClean="0">
                <a:solidFill>
                  <a:schemeClr val="tx2"/>
                </a:solidFill>
                <a:latin typeface="Candara" pitchFamily="34" charset="0"/>
              </a:rPr>
              <a:t>https://crimedim.dir.unipmn.it</a:t>
            </a:r>
            <a:endParaRPr lang="it-IT" sz="2000" u="sng" dirty="0">
              <a:solidFill>
                <a:schemeClr val="tx2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"/>
          <p:cNvGrpSpPr/>
          <p:nvPr/>
        </p:nvGrpSpPr>
        <p:grpSpPr>
          <a:xfrm>
            <a:off x="0" y="0"/>
            <a:ext cx="9137904" cy="6858000"/>
            <a:chOff x="6096" y="0"/>
            <a:chExt cx="9137904" cy="6858000"/>
          </a:xfrm>
        </p:grpSpPr>
        <p:pic>
          <p:nvPicPr>
            <p:cNvPr id="4" name="Immagine 3" descr="slideseg014SECU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9137904" cy="6858000"/>
            </a:xfrm>
            <a:prstGeom prst="rect">
              <a:avLst/>
            </a:prstGeom>
          </p:spPr>
        </p:pic>
        <p:pic>
          <p:nvPicPr>
            <p:cNvPr id="5" name="Picture 7" descr="proposta logo PL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650" y="5741987"/>
              <a:ext cx="1403350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4" descr="chernobyl_react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1017"/>
            <a:ext cx="9180513" cy="689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CRIMEDIM\MSF\Foto\Immagine3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119920" y="5846164"/>
            <a:ext cx="873692" cy="84694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D:\CRIMEDIM\Humanitarian (1)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bright="-30000" contrast="-40000"/>
          </a:blip>
          <a:srcRect/>
          <a:stretch>
            <a:fillRect/>
          </a:stretch>
        </p:blipFill>
        <p:spPr bwMode="auto">
          <a:xfrm>
            <a:off x="993612" y="6213723"/>
            <a:ext cx="1247564" cy="263408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787791" y="2377440"/>
            <a:ext cx="8046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Candara" pitchFamily="34" charset="0"/>
              </a:rPr>
              <a:t>Self-learning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Candara" pitchFamily="34" charset="0"/>
              </a:rPr>
              <a:t>Distance learning (9 weeks)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Candara" pitchFamily="34" charset="0"/>
              </a:rPr>
              <a:t>High fidelity and virtual  reality simulations  (1 week residential workshop at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CRIMEDIM</a:t>
            </a:r>
            <a:r>
              <a:rPr lang="en-US" dirty="0" smtClean="0">
                <a:latin typeface="Candara" pitchFamily="34" charset="0"/>
              </a:rPr>
              <a:t>)</a:t>
            </a:r>
          </a:p>
          <a:p>
            <a:endParaRPr lang="en-US" b="1" dirty="0" smtClean="0">
              <a:latin typeface="Candara" pitchFamily="34" charset="0"/>
            </a:endParaRPr>
          </a:p>
        </p:txBody>
      </p:sp>
      <p:pic>
        <p:nvPicPr>
          <p:cNvPr id="7" name="Immagine 6" descr="D:\CRIMEDIM\MSF\Brochure\o-matic.jpg"/>
          <p:cNvPicPr/>
          <p:nvPr/>
        </p:nvPicPr>
        <p:blipFill>
          <a:blip r:embed="rId6"/>
          <a:srcRect l="17426" t="10122" r="11162"/>
          <a:stretch>
            <a:fillRect/>
          </a:stretch>
        </p:blipFill>
        <p:spPr bwMode="auto">
          <a:xfrm>
            <a:off x="5246557" y="4412763"/>
            <a:ext cx="2315523" cy="2330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 descr="D:\CRIMEDIM\MSF\Foto\Immagine1.jpg"/>
          <p:cNvPicPr/>
          <p:nvPr/>
        </p:nvPicPr>
        <p:blipFill>
          <a:blip r:embed="rId7" cstate="print"/>
          <a:srcRect l="11612" t="3449" r="17717"/>
          <a:stretch>
            <a:fillRect/>
          </a:stretch>
        </p:blipFill>
        <p:spPr bwMode="auto">
          <a:xfrm>
            <a:off x="6715136" y="3403753"/>
            <a:ext cx="2119375" cy="217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2323553" y="1150878"/>
            <a:ext cx="4419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</a:t>
            </a:r>
            <a:r>
              <a:rPr lang="it-IT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DUCATIONAL </a:t>
            </a:r>
            <a:r>
              <a:rPr lang="it-IT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</a:t>
            </a:r>
            <a:r>
              <a:rPr lang="it-IT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TRUCTURE</a:t>
            </a:r>
            <a:endParaRPr lang="it-IT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87791" y="3489433"/>
            <a:ext cx="55751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en-US" b="1" dirty="0" smtClean="0">
                <a:latin typeface="Candara" pitchFamily="34" charset="0"/>
              </a:rPr>
              <a:t>VI.   Internship and apprenticeship: </a:t>
            </a:r>
          </a:p>
          <a:p>
            <a:r>
              <a:rPr lang="en-US" b="1" dirty="0" smtClean="0">
                <a:latin typeface="Candara" pitchFamily="34" charset="0"/>
              </a:rPr>
              <a:t>	- 2 week internship in pediatric emergencies </a:t>
            </a:r>
          </a:p>
          <a:p>
            <a:r>
              <a:rPr lang="en-US" b="1" dirty="0" smtClean="0">
                <a:latin typeface="Candara" pitchFamily="34" charset="0"/>
              </a:rPr>
              <a:t>	- 4 months training on the field  with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MSF</a:t>
            </a:r>
            <a:endParaRPr lang="it-IT" b="1" dirty="0" smtClean="0">
              <a:solidFill>
                <a:srgbClr val="C0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D:\CRIMEDIM\MSF\Foto\Immagine3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119920" y="5846164"/>
            <a:ext cx="873692" cy="846946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D:\CRIMEDIM\Humanitarian (1)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bright="-30000" contrast="-40000"/>
          </a:blip>
          <a:srcRect/>
          <a:stretch>
            <a:fillRect/>
          </a:stretch>
        </p:blipFill>
        <p:spPr bwMode="auto">
          <a:xfrm>
            <a:off x="993612" y="6213723"/>
            <a:ext cx="1247564" cy="263408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787791" y="2055346"/>
            <a:ext cx="80467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Candara" pitchFamily="34" charset="0"/>
              </a:rPr>
              <a:t> 2014: “Humanitarian </a:t>
            </a:r>
            <a:r>
              <a:rPr lang="en-US" b="1" dirty="0" err="1" smtClean="0">
                <a:latin typeface="Candara" pitchFamily="34" charset="0"/>
              </a:rPr>
              <a:t>MeDic</a:t>
            </a:r>
            <a:r>
              <a:rPr lang="en-US" b="1" dirty="0" smtClean="0">
                <a:latin typeface="Candara" pitchFamily="34" charset="0"/>
              </a:rPr>
              <a:t> – Pilot Project”: </a:t>
            </a:r>
            <a:r>
              <a:rPr lang="en-US" dirty="0" smtClean="0">
                <a:latin typeface="Candara" pitchFamily="34" charset="0"/>
              </a:rPr>
              <a:t>5 Italian anesthesia residents have been enrolled and successfully completed the program. </a:t>
            </a:r>
          </a:p>
          <a:p>
            <a:r>
              <a:rPr lang="en-US" dirty="0" smtClean="0">
                <a:latin typeface="Candara" pitchFamily="34" charset="0"/>
              </a:rPr>
              <a:t>Apprenticeship: </a:t>
            </a:r>
            <a:r>
              <a:rPr lang="en-US" dirty="0" err="1" smtClean="0">
                <a:latin typeface="Candara" pitchFamily="34" charset="0"/>
              </a:rPr>
              <a:t>Sud</a:t>
            </a:r>
            <a:r>
              <a:rPr lang="en-US" dirty="0" smtClean="0">
                <a:latin typeface="Candara" pitchFamily="34" charset="0"/>
              </a:rPr>
              <a:t> Sudan (1), Afghanistan (2), Pakistan (1), Philippines (1). </a:t>
            </a:r>
          </a:p>
          <a:p>
            <a:endParaRPr lang="en-US" dirty="0" smtClean="0">
              <a:latin typeface="Candara" pitchFamily="34" charset="0"/>
            </a:endParaRPr>
          </a:p>
          <a:p>
            <a:endParaRPr lang="en-US" dirty="0" smtClean="0">
              <a:latin typeface="Candara" pitchFamily="34" charset="0"/>
            </a:endParaRPr>
          </a:p>
          <a:p>
            <a:endParaRPr lang="en-US" dirty="0" smtClean="0">
              <a:latin typeface="Candara" pitchFamily="34" charset="0"/>
            </a:endParaRPr>
          </a:p>
          <a:p>
            <a:endParaRPr lang="en-US" dirty="0" smtClean="0">
              <a:latin typeface="Candara" pitchFamily="34" charset="0"/>
            </a:endParaRPr>
          </a:p>
          <a:p>
            <a:endParaRPr lang="en-US" b="1" dirty="0" smtClean="0">
              <a:latin typeface="Candara" pitchFamily="34" charset="0"/>
            </a:endParaRPr>
          </a:p>
          <a:p>
            <a:endParaRPr lang="en-US" b="1" dirty="0" smtClean="0">
              <a:latin typeface="Candara" pitchFamily="34" charset="0"/>
            </a:endParaRPr>
          </a:p>
          <a:p>
            <a:endParaRPr lang="en-US" b="1" dirty="0" smtClean="0">
              <a:latin typeface="Candara" pitchFamily="34" charset="0"/>
            </a:endParaRPr>
          </a:p>
          <a:p>
            <a:endParaRPr lang="en-US" b="1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Candara" pitchFamily="34" charset="0"/>
              </a:rPr>
              <a:t>2015: “Humanitarian </a:t>
            </a:r>
            <a:r>
              <a:rPr lang="en-US" b="1" dirty="0" err="1" smtClean="0">
                <a:latin typeface="Candara" pitchFamily="34" charset="0"/>
              </a:rPr>
              <a:t>MeDic</a:t>
            </a:r>
            <a:r>
              <a:rPr lang="en-US" b="1" dirty="0" smtClean="0">
                <a:latin typeface="Candara" pitchFamily="34" charset="0"/>
              </a:rPr>
              <a:t> – 1</a:t>
            </a:r>
            <a:r>
              <a:rPr lang="en-US" b="1" baseline="30000" dirty="0" smtClean="0">
                <a:latin typeface="Candara" pitchFamily="34" charset="0"/>
              </a:rPr>
              <a:t>st</a:t>
            </a:r>
            <a:r>
              <a:rPr lang="en-US" b="1" dirty="0" smtClean="0">
                <a:latin typeface="Candara" pitchFamily="34" charset="0"/>
              </a:rPr>
              <a:t> Edition”: </a:t>
            </a:r>
            <a:r>
              <a:rPr lang="en-US" dirty="0" smtClean="0">
                <a:latin typeface="Candara" pitchFamily="34" charset="0"/>
              </a:rPr>
              <a:t>10 Italian anesthesia residents will be selected and recruited. </a:t>
            </a:r>
            <a:endParaRPr lang="en-US" b="1" dirty="0" smtClean="0">
              <a:latin typeface="Candara" pitchFamily="34" charset="0"/>
            </a:endParaRPr>
          </a:p>
        </p:txBody>
      </p:sp>
      <p:pic>
        <p:nvPicPr>
          <p:cNvPr id="1026" name="Picture 2" descr="D:\CRIMEDIM\MSF\Foto\o-matic.jpg"/>
          <p:cNvPicPr>
            <a:picLocks noChangeAspect="1" noChangeArrowheads="1"/>
          </p:cNvPicPr>
          <p:nvPr/>
        </p:nvPicPr>
        <p:blipFill>
          <a:blip r:embed="rId6"/>
          <a:srcRect l="14567" r="13785" b="1675"/>
          <a:stretch>
            <a:fillRect/>
          </a:stretch>
        </p:blipFill>
        <p:spPr bwMode="auto">
          <a:xfrm>
            <a:off x="993612" y="3135032"/>
            <a:ext cx="3390314" cy="166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CRIMEDIM\MSF\Foto\m.jpg"/>
          <p:cNvPicPr>
            <a:picLocks noChangeAspect="1" noChangeArrowheads="1"/>
          </p:cNvPicPr>
          <p:nvPr/>
        </p:nvPicPr>
        <p:blipFill>
          <a:blip r:embed="rId7"/>
          <a:srcRect l="11107" r="12397"/>
          <a:stretch>
            <a:fillRect/>
          </a:stretch>
        </p:blipFill>
        <p:spPr bwMode="auto">
          <a:xfrm>
            <a:off x="4680817" y="3135032"/>
            <a:ext cx="3559126" cy="166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3644809" y="1119346"/>
            <a:ext cx="1581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ESULTS</a:t>
            </a:r>
            <a:endParaRPr lang="it-IT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RIMEDIM\DisasterTEAM\Foto\f.jpg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3629" r="5043"/>
          <a:stretch>
            <a:fillRect/>
          </a:stretch>
        </p:blipFill>
        <p:spPr bwMode="auto">
          <a:xfrm>
            <a:off x="855023" y="1186245"/>
            <a:ext cx="1703788" cy="165132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CRIMEDIM\MSF\Foto\Immagine3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855023" y="3007236"/>
            <a:ext cx="1716145" cy="166360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CRIMEDIM\_DSC03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7944" y="4843799"/>
            <a:ext cx="1797366" cy="1713311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D:\CRIMEDIM\DisasterTEAM\d.jpg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944855" y="1706531"/>
            <a:ext cx="2479761" cy="589551"/>
          </a:xfrm>
          <a:prstGeom prst="rect">
            <a:avLst/>
          </a:prstGeom>
          <a:noFill/>
        </p:spPr>
      </p:pic>
      <p:pic>
        <p:nvPicPr>
          <p:cNvPr id="1035" name="Picture 11" descr="D:\CRIMEDIM\Humanitarian (1).png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96571" y="3368462"/>
            <a:ext cx="3916128" cy="826844"/>
          </a:xfrm>
          <a:prstGeom prst="rect">
            <a:avLst/>
          </a:prstGeom>
          <a:noFill/>
        </p:spPr>
      </p:pic>
      <p:pic>
        <p:nvPicPr>
          <p:cNvPr id="1036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8666" y="5427663"/>
            <a:ext cx="3009900" cy="59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/>
          <p:cNvSpPr/>
          <p:nvPr/>
        </p:nvSpPr>
        <p:spPr>
          <a:xfrm>
            <a:off x="2865120" y="3474720"/>
            <a:ext cx="3505200" cy="1706880"/>
          </a:xfrm>
          <a:prstGeom prst="ellipse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962183" y="1562100"/>
            <a:ext cx="7574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latin typeface="Candara" pitchFamily="34" charset="0"/>
              </a:rPr>
              <a:t>Leaders</a:t>
            </a:r>
            <a:r>
              <a:rPr lang="en-US" b="1" i="1" dirty="0" smtClean="0">
                <a:latin typeface="Candara" pitchFamily="34" charset="0"/>
              </a:rPr>
              <a:t>: </a:t>
            </a:r>
          </a:p>
          <a:p>
            <a:endParaRPr lang="en-US" b="1" i="1" dirty="0" smtClean="0">
              <a:latin typeface="Candara" pitchFamily="34" charset="0"/>
            </a:endParaRPr>
          </a:p>
          <a:p>
            <a:r>
              <a:rPr lang="it-IT" sz="2000" b="1" dirty="0" err="1" smtClean="0">
                <a:latin typeface="Candara" pitchFamily="34" charset="0"/>
              </a:rPr>
              <a:t>decision-making</a:t>
            </a:r>
            <a:r>
              <a:rPr lang="it-IT" sz="2400" b="1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responsibilities</a:t>
            </a:r>
            <a:r>
              <a:rPr lang="it-IT" b="1" dirty="0" smtClean="0">
                <a:latin typeface="Candara" pitchFamily="34" charset="0"/>
              </a:rPr>
              <a:t>, </a:t>
            </a:r>
            <a:r>
              <a:rPr lang="it-IT" sz="2000" b="1" dirty="0" smtClean="0">
                <a:latin typeface="Candara" pitchFamily="34" charset="0"/>
              </a:rPr>
              <a:t>leadership</a:t>
            </a:r>
            <a:r>
              <a:rPr lang="it-IT" b="1" dirty="0" smtClean="0">
                <a:latin typeface="Candara" pitchFamily="34" charset="0"/>
              </a:rPr>
              <a:t> </a:t>
            </a:r>
            <a:r>
              <a:rPr lang="en-US" dirty="0" smtClean="0">
                <a:latin typeface="Candara" pitchFamily="34" charset="0"/>
              </a:rPr>
              <a:t>functions</a:t>
            </a:r>
            <a:r>
              <a:rPr lang="en-US" b="1" dirty="0" smtClean="0">
                <a:latin typeface="Candara" pitchFamily="34" charset="0"/>
              </a:rPr>
              <a:t>, </a:t>
            </a:r>
            <a:r>
              <a:rPr lang="en-US" dirty="0" smtClean="0">
                <a:latin typeface="Candara" pitchFamily="34" charset="0"/>
              </a:rPr>
              <a:t>and</a:t>
            </a:r>
            <a:r>
              <a:rPr lang="en-US" b="1" dirty="0" smtClean="0">
                <a:latin typeface="Candara" pitchFamily="34" charset="0"/>
              </a:rPr>
              <a:t> </a:t>
            </a:r>
            <a:r>
              <a:rPr lang="en-US" sz="2000" b="1" dirty="0" smtClean="0">
                <a:latin typeface="Candara" pitchFamily="34" charset="0"/>
              </a:rPr>
              <a:t>policy making roles </a:t>
            </a:r>
            <a:r>
              <a:rPr lang="en-US" dirty="0" smtClean="0">
                <a:latin typeface="Candara" pitchFamily="34" charset="0"/>
              </a:rPr>
              <a:t>in disaster planning, mitigation, response, or recovery.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215640" y="4113014"/>
            <a:ext cx="281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/>
                </a:solidFill>
                <a:latin typeface="Candara" pitchFamily="34" charset="0"/>
              </a:rPr>
              <a:t>POST-GRADUATES MD</a:t>
            </a:r>
            <a:endParaRPr lang="en-US" sz="2000" dirty="0" smtClean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8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pic>
        <p:nvPicPr>
          <p:cNvPr id="7" name="Picture 3" descr="D:\CRIMEDIM\Foto\OMINI\omino_missil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9200" y="4167462"/>
            <a:ext cx="1474535" cy="1474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44776" y="1240716"/>
            <a:ext cx="467693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The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management</a:t>
            </a:r>
            <a:r>
              <a:rPr lang="en-US" dirty="0" smtClean="0">
                <a:latin typeface="Candara" pitchFamily="34" charset="0"/>
              </a:rPr>
              <a:t> of the medical effects of a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disaster</a:t>
            </a:r>
            <a:r>
              <a:rPr lang="en-US" dirty="0" smtClean="0">
                <a:latin typeface="Candara" pitchFamily="34" charset="0"/>
              </a:rPr>
              <a:t> requires:</a:t>
            </a:r>
          </a:p>
          <a:p>
            <a:endParaRPr lang="en-US" dirty="0" smtClean="0">
              <a:latin typeface="Candara" pitchFamily="34" charset="0"/>
            </a:endParaRP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specific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knowledge</a:t>
            </a: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ability to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plan and organize </a:t>
            </a:r>
            <a:r>
              <a:rPr lang="en-US" dirty="0" smtClean="0">
                <a:latin typeface="Candara" pitchFamily="34" charset="0"/>
              </a:rPr>
              <a:t>a health system adapted to the disaster situation </a:t>
            </a: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professional skil</a:t>
            </a:r>
            <a:r>
              <a:rPr lang="en-US" dirty="0" smtClean="0">
                <a:latin typeface="Candara" pitchFamily="34" charset="0"/>
              </a:rPr>
              <a:t>l to provide medical care of high quality in an austere environment. </a:t>
            </a:r>
          </a:p>
          <a:p>
            <a:endParaRPr lang="en-US" sz="2000" dirty="0" smtClean="0">
              <a:latin typeface="Candara" pitchFamily="34" charset="0"/>
            </a:endParaRPr>
          </a:p>
        </p:txBody>
      </p:sp>
      <p:pic>
        <p:nvPicPr>
          <p:cNvPr id="3076" name="Picture 4" descr="D:\CRIMEDIM\pic7.jpg"/>
          <p:cNvPicPr>
            <a:picLocks noChangeAspect="1" noChangeArrowheads="1"/>
          </p:cNvPicPr>
          <p:nvPr/>
        </p:nvPicPr>
        <p:blipFill>
          <a:blip r:embed="rId6"/>
          <a:srcRect l="16258" r="11631"/>
          <a:stretch>
            <a:fillRect/>
          </a:stretch>
        </p:blipFill>
        <p:spPr bwMode="auto">
          <a:xfrm>
            <a:off x="5310789" y="1214211"/>
            <a:ext cx="3203623" cy="296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344776" y="1240716"/>
            <a:ext cx="467693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The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management</a:t>
            </a:r>
            <a:r>
              <a:rPr lang="en-US" dirty="0" smtClean="0">
                <a:latin typeface="Candara" pitchFamily="34" charset="0"/>
              </a:rPr>
              <a:t> of the medical effects of a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disaster</a:t>
            </a:r>
            <a:r>
              <a:rPr lang="en-US" dirty="0" smtClean="0">
                <a:latin typeface="Candara" pitchFamily="34" charset="0"/>
              </a:rPr>
              <a:t> requires:</a:t>
            </a:r>
          </a:p>
          <a:p>
            <a:endParaRPr lang="en-US" dirty="0" smtClean="0">
              <a:latin typeface="Candara" pitchFamily="34" charset="0"/>
            </a:endParaRP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specific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knowledge</a:t>
            </a: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ability to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plan and organize </a:t>
            </a:r>
            <a:r>
              <a:rPr lang="en-US" dirty="0" smtClean="0">
                <a:latin typeface="Candara" pitchFamily="34" charset="0"/>
              </a:rPr>
              <a:t>a health system adapted to the disaster situation </a:t>
            </a:r>
          </a:p>
          <a:p>
            <a:pPr lvl="1">
              <a:buFont typeface="Candara" pitchFamily="34" charset="0"/>
              <a:buChar char="¤"/>
            </a:pPr>
            <a:r>
              <a:rPr lang="en-US" dirty="0" smtClean="0">
                <a:latin typeface="Candara" pitchFamily="34" charset="0"/>
              </a:rPr>
              <a:t> 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professional skil</a:t>
            </a:r>
            <a:r>
              <a:rPr lang="en-US" dirty="0" smtClean="0">
                <a:latin typeface="Candara" pitchFamily="34" charset="0"/>
              </a:rPr>
              <a:t>l to provide medical care of high quality in an austere environment. </a:t>
            </a:r>
          </a:p>
          <a:p>
            <a:endParaRPr lang="en-US" sz="2000" dirty="0" smtClean="0">
              <a:latin typeface="Candara" pitchFamily="34" charset="0"/>
            </a:endParaRPr>
          </a:p>
        </p:txBody>
      </p:sp>
      <p:pic>
        <p:nvPicPr>
          <p:cNvPr id="3076" name="Picture 4" descr="D:\CRIMEDIM\pic7.jpg"/>
          <p:cNvPicPr>
            <a:picLocks noChangeAspect="1" noChangeArrowheads="1"/>
          </p:cNvPicPr>
          <p:nvPr/>
        </p:nvPicPr>
        <p:blipFill>
          <a:blip r:embed="rId6"/>
          <a:srcRect l="16258" r="11631"/>
          <a:stretch>
            <a:fillRect/>
          </a:stretch>
        </p:blipFill>
        <p:spPr bwMode="auto">
          <a:xfrm>
            <a:off x="5310789" y="1214211"/>
            <a:ext cx="3203623" cy="296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543291" y="4699096"/>
            <a:ext cx="8165994" cy="923330"/>
          </a:xfrm>
          <a:prstGeom prst="rect">
            <a:avLst/>
          </a:prstGeom>
          <a:solidFill>
            <a:srgbClr val="C00000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insufficient education and training of the involved personnel;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poor understanding of the medical disaster plans, procedures and protocols;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itchFamily="34" charset="0"/>
              </a:rPr>
              <a:t>low levels of skill and experience.</a:t>
            </a:r>
            <a:endParaRPr lang="it-IT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3291" y="4133816"/>
            <a:ext cx="12438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Candara" pitchFamily="34" charset="0"/>
              </a:rPr>
              <a:t>BUT…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it-IT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49508" y="2367171"/>
            <a:ext cx="8040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EMDM is a level 2 Master, designed to provide participants with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a solid background in the disaster management disciplines</a:t>
            </a:r>
            <a:r>
              <a:rPr lang="en-US" dirty="0" smtClean="0">
                <a:latin typeface="Candara" pitchFamily="34" charset="0"/>
              </a:rPr>
              <a:t> and gives advanced focus on international aspects of disaster medicine.</a:t>
            </a:r>
            <a:endParaRPr lang="it-IT" dirty="0">
              <a:latin typeface="Candara" pitchFamily="34" charset="0"/>
            </a:endParaRPr>
          </a:p>
        </p:txBody>
      </p:sp>
      <p:pic>
        <p:nvPicPr>
          <p:cNvPr id="3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035" y="1206019"/>
            <a:ext cx="3665190" cy="719119"/>
          </a:xfrm>
          <a:prstGeom prst="rect">
            <a:avLst/>
          </a:prstGeom>
          <a:noFill/>
        </p:spPr>
      </p:pic>
      <p:pic>
        <p:nvPicPr>
          <p:cNvPr id="11" name="Picture 6" descr="D:\CRIMEDIM\_DSC0335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2496212" y="4148077"/>
            <a:ext cx="4262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u="sng" dirty="0" smtClean="0">
                <a:solidFill>
                  <a:schemeClr val="tx2"/>
                </a:solidFill>
                <a:latin typeface="Candara" pitchFamily="34" charset="0"/>
              </a:rPr>
              <a:t>http://www.dismedmaster.com</a:t>
            </a:r>
            <a:endParaRPr lang="it-IT" sz="2400" u="sng" dirty="0">
              <a:solidFill>
                <a:schemeClr val="tx2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cxnSp>
        <p:nvCxnSpPr>
          <p:cNvPr id="9" name="Connettore 4 8"/>
          <p:cNvCxnSpPr/>
          <p:nvPr/>
        </p:nvCxnSpPr>
        <p:spPr>
          <a:xfrm>
            <a:off x="486102" y="1925444"/>
            <a:ext cx="819912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608022" y="1365136"/>
            <a:ext cx="161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2000 - 2001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70336" y="2058239"/>
            <a:ext cx="4265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anose="020E0502030303020204" pitchFamily="34" charset="0"/>
              </a:rPr>
              <a:t>European </a:t>
            </a:r>
            <a:r>
              <a:rPr lang="en-US" b="1" u="sng" dirty="0" smtClean="0">
                <a:latin typeface="Candara" panose="020E0502030303020204" pitchFamily="34" charset="0"/>
              </a:rPr>
              <a:t>Certificate</a:t>
            </a:r>
            <a:r>
              <a:rPr lang="en-US" b="1" dirty="0" smtClean="0">
                <a:latin typeface="Candara" panose="020E0502030303020204" pitchFamily="34" charset="0"/>
              </a:rPr>
              <a:t> in Disaster Medicine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983553" y="1792649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2" descr="logo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6241" y="5021263"/>
            <a:ext cx="4866520" cy="63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uw_log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071633"/>
            <a:ext cx="1696585" cy="169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ku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1272" y="3071633"/>
            <a:ext cx="1630800" cy="16308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cxnSp>
        <p:nvCxnSpPr>
          <p:cNvPr id="9" name="Connettore 4 8"/>
          <p:cNvCxnSpPr/>
          <p:nvPr/>
        </p:nvCxnSpPr>
        <p:spPr>
          <a:xfrm>
            <a:off x="486102" y="1925444"/>
            <a:ext cx="819912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1643499" y="1330984"/>
            <a:ext cx="164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2002 - 2003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463594" y="205823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anose="020E0502030303020204" pitchFamily="34" charset="0"/>
              </a:rPr>
              <a:t>European </a:t>
            </a:r>
            <a:r>
              <a:rPr lang="en-US" b="1" u="sng" dirty="0" smtClean="0">
                <a:latin typeface="Candara" panose="020E0502030303020204" pitchFamily="34" charset="0"/>
              </a:rPr>
              <a:t>Master</a:t>
            </a:r>
            <a:r>
              <a:rPr lang="en-US" b="1" dirty="0" smtClean="0">
                <a:latin typeface="Candara" panose="020E0502030303020204" pitchFamily="34" charset="0"/>
              </a:rPr>
              <a:t> in Disaster Medicine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2206119" y="1792649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440327" y="3692496"/>
            <a:ext cx="1823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mtClean="0">
                <a:solidFill>
                  <a:srgbClr val="C0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Level 2 Master according to the Italian Law</a:t>
            </a:r>
            <a:endParaRPr lang="en-US" b="1">
              <a:solidFill>
                <a:srgbClr val="C00000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 t="6517"/>
          <a:stretch>
            <a:fillRect/>
          </a:stretch>
        </p:blipFill>
        <p:spPr bwMode="auto">
          <a:xfrm>
            <a:off x="2388402" y="2640339"/>
            <a:ext cx="6315075" cy="3313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61677" y="3629118"/>
            <a:ext cx="4108450" cy="2700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62235" y="4027858"/>
            <a:ext cx="4308475" cy="2730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cxnSp>
        <p:nvCxnSpPr>
          <p:cNvPr id="9" name="Connettore 4 8"/>
          <p:cNvCxnSpPr/>
          <p:nvPr/>
        </p:nvCxnSpPr>
        <p:spPr>
          <a:xfrm>
            <a:off x="486102" y="1925444"/>
            <a:ext cx="819912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1229089" y="3325021"/>
            <a:ext cx="3668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Founders and scientific responsible:</a:t>
            </a:r>
          </a:p>
          <a:p>
            <a:endParaRPr lang="it-IT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CRIMEDIM (UPO – Novara)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Vrije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Universiteit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Brussel</a:t>
            </a:r>
            <a:r>
              <a:rPr lang="it-IT" dirty="0" smtClean="0">
                <a:latin typeface="Candara" pitchFamily="34" charset="0"/>
              </a:rPr>
              <a:t> </a:t>
            </a:r>
          </a:p>
        </p:txBody>
      </p:sp>
      <p:pic>
        <p:nvPicPr>
          <p:cNvPr id="13" name="Picture 2" descr="D:\CRIMEDIM\Foto\logo-vub-large.jpg"/>
          <p:cNvPicPr>
            <a:picLocks noChangeAspect="1" noChangeArrowheads="1"/>
          </p:cNvPicPr>
          <p:nvPr/>
        </p:nvPicPr>
        <p:blipFill>
          <a:blip r:embed="rId6"/>
          <a:srcRect t="19720"/>
          <a:stretch>
            <a:fillRect/>
          </a:stretch>
        </p:blipFill>
        <p:spPr bwMode="auto">
          <a:xfrm>
            <a:off x="5322686" y="3325021"/>
            <a:ext cx="2596130" cy="83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D:\CRIMEDIM\Template\logo orizzontale UPO CRIMEDIM ENG.jpg"/>
          <p:cNvPicPr>
            <a:picLocks noChangeAspect="1" noChangeArrowheads="1"/>
          </p:cNvPicPr>
          <p:nvPr/>
        </p:nvPicPr>
        <p:blipFill>
          <a:blip r:embed="rId7"/>
          <a:srcRect l="1224" r="2433"/>
          <a:stretch>
            <a:fillRect/>
          </a:stretch>
        </p:blipFill>
        <p:spPr bwMode="auto">
          <a:xfrm>
            <a:off x="5322686" y="4289833"/>
            <a:ext cx="2596130" cy="961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1643499" y="1330984"/>
            <a:ext cx="164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2002 - 2003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463594" y="205823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anose="020E0502030303020204" pitchFamily="34" charset="0"/>
              </a:rPr>
              <a:t>European </a:t>
            </a:r>
            <a:r>
              <a:rPr lang="en-US" b="1" u="sng" dirty="0" smtClean="0">
                <a:latin typeface="Candara" panose="020E0502030303020204" pitchFamily="34" charset="0"/>
              </a:rPr>
              <a:t>Master</a:t>
            </a:r>
            <a:r>
              <a:rPr lang="en-US" b="1" dirty="0" smtClean="0">
                <a:latin typeface="Candara" panose="020E0502030303020204" pitchFamily="34" charset="0"/>
              </a:rPr>
              <a:t> in Disaster Medicine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19" name="Ovale 18"/>
          <p:cNvSpPr/>
          <p:nvPr/>
        </p:nvSpPr>
        <p:spPr>
          <a:xfrm>
            <a:off x="2206119" y="1792649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"/>
          <p:cNvGrpSpPr/>
          <p:nvPr/>
        </p:nvGrpSpPr>
        <p:grpSpPr>
          <a:xfrm>
            <a:off x="0" y="0"/>
            <a:ext cx="9137904" cy="6858000"/>
            <a:chOff x="6096" y="0"/>
            <a:chExt cx="9137904" cy="6858000"/>
          </a:xfrm>
        </p:grpSpPr>
        <p:pic>
          <p:nvPicPr>
            <p:cNvPr id="4" name="Immagine 3" descr="slideseg014SECU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9137904" cy="6858000"/>
            </a:xfrm>
            <a:prstGeom prst="rect">
              <a:avLst/>
            </a:prstGeom>
          </p:spPr>
        </p:pic>
        <p:pic>
          <p:nvPicPr>
            <p:cNvPr id="5" name="Picture 7" descr="proposta logo PL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650" y="5741987"/>
              <a:ext cx="1403350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3" descr="tsunami 2004 altura de los escomb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06844" cy="681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238437" y="3340787"/>
            <a:ext cx="30678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Candara" pitchFamily="34" charset="0"/>
              </a:rPr>
              <a:t>Course </a:t>
            </a:r>
            <a:r>
              <a:rPr lang="it-IT" dirty="0" err="1" smtClean="0">
                <a:latin typeface="Candara" pitchFamily="34" charset="0"/>
              </a:rPr>
              <a:t>initiators</a:t>
            </a:r>
            <a:r>
              <a:rPr lang="it-IT" dirty="0" smtClean="0">
                <a:latin typeface="Candara" pitchFamily="34" charset="0"/>
              </a:rPr>
              <a:t>:</a:t>
            </a:r>
          </a:p>
          <a:p>
            <a:endParaRPr lang="it-IT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Prof. Michel </a:t>
            </a:r>
            <a:r>
              <a:rPr lang="it-IT" dirty="0" err="1" smtClean="0">
                <a:latin typeface="Candara" pitchFamily="34" charset="0"/>
              </a:rPr>
              <a:t>Debacker</a:t>
            </a:r>
            <a:endParaRPr lang="it-IT" sz="1000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Prof. </a:t>
            </a:r>
            <a:r>
              <a:rPr lang="it-IT" dirty="0" err="1" smtClean="0">
                <a:latin typeface="Candara" pitchFamily="34" charset="0"/>
              </a:rPr>
              <a:t>Herman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Delooz</a:t>
            </a:r>
            <a:r>
              <a:rPr lang="it-IT" dirty="0" smtClean="0">
                <a:latin typeface="Candara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Prof. Francesco Della Corte</a:t>
            </a:r>
          </a:p>
        </p:txBody>
      </p:sp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cxnSp>
        <p:nvCxnSpPr>
          <p:cNvPr id="9" name="Connettore 4 8"/>
          <p:cNvCxnSpPr/>
          <p:nvPr/>
        </p:nvCxnSpPr>
        <p:spPr>
          <a:xfrm>
            <a:off x="486102" y="1925444"/>
            <a:ext cx="819912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D:\CRIMEDIM\emdm09_students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l="31730" t="26755" r="22007" b="46683"/>
          <a:stretch>
            <a:fillRect/>
          </a:stretch>
        </p:blipFill>
        <p:spPr bwMode="auto">
          <a:xfrm>
            <a:off x="4306284" y="3119422"/>
            <a:ext cx="3648100" cy="167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ttangolo 18"/>
          <p:cNvSpPr/>
          <p:nvPr/>
        </p:nvSpPr>
        <p:spPr>
          <a:xfrm>
            <a:off x="1643499" y="1330984"/>
            <a:ext cx="1643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2002 - 2003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1463594" y="205823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anose="020E0502030303020204" pitchFamily="34" charset="0"/>
              </a:rPr>
              <a:t>European </a:t>
            </a:r>
            <a:r>
              <a:rPr lang="en-US" b="1" u="sng" dirty="0" smtClean="0">
                <a:latin typeface="Candara" panose="020E0502030303020204" pitchFamily="34" charset="0"/>
              </a:rPr>
              <a:t>Master</a:t>
            </a:r>
            <a:r>
              <a:rPr lang="en-US" b="1" dirty="0" smtClean="0">
                <a:latin typeface="Candara" panose="020E0502030303020204" pitchFamily="34" charset="0"/>
              </a:rPr>
              <a:t> in Disaster Medicine</a:t>
            </a:r>
            <a:endParaRPr lang="en-US" b="1" dirty="0">
              <a:latin typeface="Candara" panose="020E0502030303020204" pitchFamily="34" charset="0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206119" y="1792649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cxnSp>
        <p:nvCxnSpPr>
          <p:cNvPr id="9" name="Connettore 4 8"/>
          <p:cNvCxnSpPr/>
          <p:nvPr/>
        </p:nvCxnSpPr>
        <p:spPr>
          <a:xfrm>
            <a:off x="486102" y="1925444"/>
            <a:ext cx="819912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850407" y="1330984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2005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974642" y="2058239"/>
            <a:ext cx="2803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EMDM-Alumni Association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3090041" y="1792649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3" descr="EMDM-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8540" y="3365145"/>
            <a:ext cx="3271119" cy="146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600" y="264860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6100" y="2648606"/>
            <a:ext cx="9509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7012" y="264860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9512" y="2648606"/>
            <a:ext cx="9525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600" y="3601106"/>
            <a:ext cx="102393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6100" y="3601106"/>
            <a:ext cx="10239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7012" y="360110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9512" y="360110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3600" y="462345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4512" y="462345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5574" y="4552019"/>
            <a:ext cx="102393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9512" y="455360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9512" y="55245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1246" y="5544424"/>
            <a:ext cx="9509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012" y="556019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0334" y="557595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877" y="3124856"/>
            <a:ext cx="9509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0762" y="3123268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877" y="4077356"/>
            <a:ext cx="10239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3262" y="3124856"/>
            <a:ext cx="1103312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789" y="4078150"/>
            <a:ext cx="950913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4202" y="5029062"/>
            <a:ext cx="9525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3262" y="4228169"/>
            <a:ext cx="9540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468" y="502747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703" y="5030649"/>
            <a:ext cx="95091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7012" y="4623456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7952" y="3672543"/>
            <a:ext cx="9525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2872" y="3672544"/>
            <a:ext cx="9525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0372" y="4609278"/>
            <a:ext cx="952500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500"/>
                            </p:stCondLst>
                            <p:childTnLst>
                              <p:par>
                                <p:cTn id="9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0"/>
                            </p:stCondLst>
                            <p:childTnLst>
                              <p:par>
                                <p:cTn id="1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CRIMEDIM\2ytnyg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265" y="920158"/>
            <a:ext cx="8669338" cy="555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107436" y="904683"/>
            <a:ext cx="36279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smtClean="0">
                <a:latin typeface="Candara" panose="020E0502030303020204" pitchFamily="34" charset="0"/>
              </a:rPr>
              <a:t>G</a:t>
            </a:r>
            <a:r>
              <a:rPr lang="it-IT" b="1" dirty="0" smtClean="0">
                <a:latin typeface="Candara" panose="020E0502030303020204" pitchFamily="34" charset="0"/>
              </a:rPr>
              <a:t>ENERAL</a:t>
            </a:r>
            <a:r>
              <a:rPr lang="it-IT" sz="2000" b="1" dirty="0" smtClean="0">
                <a:latin typeface="Candara" panose="020E0502030303020204" pitchFamily="34" charset="0"/>
              </a:rPr>
              <a:t> M</a:t>
            </a:r>
            <a:r>
              <a:rPr lang="it-IT" b="1" dirty="0" smtClean="0">
                <a:latin typeface="Candara" panose="020E0502030303020204" pitchFamily="34" charset="0"/>
              </a:rPr>
              <a:t>EETINGS</a:t>
            </a:r>
            <a:r>
              <a:rPr lang="it-IT" sz="2000" b="1" dirty="0" smtClean="0">
                <a:latin typeface="Candara" panose="020E0502030303020204" pitchFamily="34" charset="0"/>
              </a:rPr>
              <a:t> &amp; R</a:t>
            </a:r>
            <a:r>
              <a:rPr lang="it-IT" b="1" dirty="0" smtClean="0">
                <a:latin typeface="Candara" panose="020E0502030303020204" pitchFamily="34" charset="0"/>
              </a:rPr>
              <a:t>EUNIONS</a:t>
            </a:r>
            <a:endParaRPr lang="it-IT" sz="2000" b="1" dirty="0">
              <a:latin typeface="Candara" panose="020E0502030303020204" pitchFamily="34" charset="0"/>
            </a:endParaRPr>
          </a:p>
        </p:txBody>
      </p:sp>
      <p:sp>
        <p:nvSpPr>
          <p:cNvPr id="14" name="Stella a 10 punte 13"/>
          <p:cNvSpPr/>
          <p:nvPr/>
        </p:nvSpPr>
        <p:spPr>
          <a:xfrm>
            <a:off x="2382465" y="4757146"/>
            <a:ext cx="714375" cy="555625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>
                <a:latin typeface="Arial Narrow" pitchFamily="34" charset="0"/>
              </a:rPr>
              <a:t>2005</a:t>
            </a:r>
          </a:p>
        </p:txBody>
      </p:sp>
      <p:sp>
        <p:nvSpPr>
          <p:cNvPr id="15" name="Stella a 10 punte 14"/>
          <p:cNvSpPr/>
          <p:nvPr/>
        </p:nvSpPr>
        <p:spPr>
          <a:xfrm>
            <a:off x="4600203" y="5973171"/>
            <a:ext cx="715962" cy="555625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>
                <a:latin typeface="Arial Narrow" pitchFamily="34" charset="0"/>
              </a:rPr>
              <a:t>2006</a:t>
            </a:r>
          </a:p>
        </p:txBody>
      </p:sp>
      <p:sp>
        <p:nvSpPr>
          <p:cNvPr id="16" name="Stella a 10 punte 15"/>
          <p:cNvSpPr/>
          <p:nvPr/>
        </p:nvSpPr>
        <p:spPr>
          <a:xfrm>
            <a:off x="3647703" y="5576296"/>
            <a:ext cx="714375" cy="555625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>
                <a:latin typeface="Arial Narrow" pitchFamily="34" charset="0"/>
              </a:rPr>
              <a:t>2007</a:t>
            </a:r>
          </a:p>
        </p:txBody>
      </p:sp>
      <p:sp>
        <p:nvSpPr>
          <p:cNvPr id="17" name="Stella a 10 punte 16"/>
          <p:cNvSpPr/>
          <p:nvPr/>
        </p:nvSpPr>
        <p:spPr>
          <a:xfrm>
            <a:off x="2742828" y="4088808"/>
            <a:ext cx="714375" cy="555625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>
                <a:latin typeface="Arial Narrow" pitchFamily="34" charset="0"/>
              </a:rPr>
              <a:t>2008</a:t>
            </a:r>
          </a:p>
        </p:txBody>
      </p:sp>
      <p:sp>
        <p:nvSpPr>
          <p:cNvPr id="18" name="Stella a 10 punte 17"/>
          <p:cNvSpPr/>
          <p:nvPr/>
        </p:nvSpPr>
        <p:spPr>
          <a:xfrm>
            <a:off x="1158503" y="5744571"/>
            <a:ext cx="714375" cy="555625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>
                <a:latin typeface="Arial Narrow" pitchFamily="34" charset="0"/>
              </a:rPr>
              <a:t>2009</a:t>
            </a:r>
          </a:p>
        </p:txBody>
      </p:sp>
      <p:sp>
        <p:nvSpPr>
          <p:cNvPr id="19" name="Stella a 10 punte 18"/>
          <p:cNvSpPr/>
          <p:nvPr/>
        </p:nvSpPr>
        <p:spPr>
          <a:xfrm>
            <a:off x="3246065" y="2936283"/>
            <a:ext cx="714375" cy="555625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>
                <a:latin typeface="Arial Narrow" pitchFamily="34" charset="0"/>
              </a:rPr>
              <a:t>2010</a:t>
            </a:r>
          </a:p>
        </p:txBody>
      </p:sp>
      <p:sp>
        <p:nvSpPr>
          <p:cNvPr id="20" name="Stella a 10 punte 19"/>
          <p:cNvSpPr/>
          <p:nvPr/>
        </p:nvSpPr>
        <p:spPr>
          <a:xfrm>
            <a:off x="4997078" y="6211296"/>
            <a:ext cx="714375" cy="554037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>
                <a:latin typeface="Arial Narrow" pitchFamily="34" charset="0"/>
              </a:rPr>
              <a:t>2011</a:t>
            </a:r>
          </a:p>
        </p:txBody>
      </p:sp>
      <p:sp>
        <p:nvSpPr>
          <p:cNvPr id="35" name="Stella a 10 punte 34"/>
          <p:cNvSpPr/>
          <p:nvPr/>
        </p:nvSpPr>
        <p:spPr>
          <a:xfrm>
            <a:off x="5259188" y="5159002"/>
            <a:ext cx="714375" cy="554037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 smtClean="0">
                <a:latin typeface="Arial Narrow" pitchFamily="34" charset="0"/>
              </a:rPr>
              <a:t>2012</a:t>
            </a:r>
            <a:endParaRPr lang="it-IT" sz="1300" b="1" dirty="0">
              <a:latin typeface="Arial Narrow" pitchFamily="34" charset="0"/>
            </a:endParaRPr>
          </a:p>
        </p:txBody>
      </p:sp>
      <p:sp>
        <p:nvSpPr>
          <p:cNvPr id="36" name="Stella a 10 punte 35"/>
          <p:cNvSpPr/>
          <p:nvPr/>
        </p:nvSpPr>
        <p:spPr>
          <a:xfrm>
            <a:off x="2742828" y="4480127"/>
            <a:ext cx="714375" cy="554037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 smtClean="0">
                <a:latin typeface="Arial Narrow" pitchFamily="34" charset="0"/>
              </a:rPr>
              <a:t>2013</a:t>
            </a:r>
            <a:endParaRPr lang="it-IT" sz="1300" b="1" dirty="0">
              <a:latin typeface="Arial Narrow" pitchFamily="34" charset="0"/>
            </a:endParaRPr>
          </a:p>
        </p:txBody>
      </p:sp>
      <p:sp>
        <p:nvSpPr>
          <p:cNvPr id="37" name="Stella a 10 punte 36"/>
          <p:cNvSpPr/>
          <p:nvPr/>
        </p:nvSpPr>
        <p:spPr>
          <a:xfrm>
            <a:off x="2385640" y="3358802"/>
            <a:ext cx="714375" cy="554037"/>
          </a:xfrm>
          <a:prstGeom prst="star10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r>
              <a:rPr lang="it-IT" sz="1300" b="1" dirty="0" smtClean="0">
                <a:latin typeface="Arial Narrow" pitchFamily="34" charset="0"/>
              </a:rPr>
              <a:t>2014</a:t>
            </a:r>
            <a:endParaRPr lang="it-IT" sz="13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5" grpId="0" animBg="1"/>
      <p:bldP spid="36" grpId="0" animBg="1"/>
      <p:bldP spid="3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CRIMEDIM\2ytnyg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265" y="920158"/>
            <a:ext cx="8669338" cy="555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107436" y="904683"/>
            <a:ext cx="36279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smtClean="0">
                <a:latin typeface="Candara" panose="020E0502030303020204" pitchFamily="34" charset="0"/>
              </a:rPr>
              <a:t>G</a:t>
            </a:r>
            <a:r>
              <a:rPr lang="it-IT" b="1" dirty="0" smtClean="0">
                <a:latin typeface="Candara" panose="020E0502030303020204" pitchFamily="34" charset="0"/>
              </a:rPr>
              <a:t>ENERAL</a:t>
            </a:r>
            <a:r>
              <a:rPr lang="it-IT" sz="2000" b="1" dirty="0" smtClean="0">
                <a:latin typeface="Candara" panose="020E0502030303020204" pitchFamily="34" charset="0"/>
              </a:rPr>
              <a:t> M</a:t>
            </a:r>
            <a:r>
              <a:rPr lang="it-IT" b="1" dirty="0" smtClean="0">
                <a:latin typeface="Candara" panose="020E0502030303020204" pitchFamily="34" charset="0"/>
              </a:rPr>
              <a:t>EETINGS</a:t>
            </a:r>
            <a:r>
              <a:rPr lang="it-IT" sz="2000" b="1" dirty="0" smtClean="0">
                <a:latin typeface="Candara" panose="020E0502030303020204" pitchFamily="34" charset="0"/>
              </a:rPr>
              <a:t> &amp; R</a:t>
            </a:r>
            <a:r>
              <a:rPr lang="it-IT" b="1" dirty="0" smtClean="0">
                <a:latin typeface="Candara" panose="020E0502030303020204" pitchFamily="34" charset="0"/>
              </a:rPr>
              <a:t>EUNIONS</a:t>
            </a:r>
            <a:endParaRPr lang="it-IT" sz="2000" b="1" dirty="0">
              <a:latin typeface="Candara" panose="020E0502030303020204" pitchFamily="34" charset="0"/>
            </a:endParaRPr>
          </a:p>
        </p:txBody>
      </p:sp>
      <p:pic>
        <p:nvPicPr>
          <p:cNvPr id="21" name="Immagine 1" descr="CIMG2774.jpg"/>
          <p:cNvPicPr>
            <a:picLocks noChangeAspect="1"/>
          </p:cNvPicPr>
          <p:nvPr/>
        </p:nvPicPr>
        <p:blipFill>
          <a:blip r:embed="rId7" cstate="print"/>
          <a:srcRect l="12643" t="15582" r="22318"/>
          <a:stretch>
            <a:fillRect/>
          </a:stretch>
        </p:blipFill>
        <p:spPr bwMode="auto">
          <a:xfrm>
            <a:off x="6192440" y="3060898"/>
            <a:ext cx="2736304" cy="266382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 l="16157" r="17003"/>
          <a:stretch>
            <a:fillRect/>
          </a:stretch>
        </p:blipFill>
        <p:spPr bwMode="auto">
          <a:xfrm>
            <a:off x="2952080" y="1259557"/>
            <a:ext cx="2088232" cy="209073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/>
          <a:srcRect l="17045" r="15890"/>
          <a:stretch>
            <a:fillRect/>
          </a:stretch>
        </p:blipFill>
        <p:spPr bwMode="auto">
          <a:xfrm>
            <a:off x="255588" y="2002045"/>
            <a:ext cx="2736304" cy="272891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0" cstate="print"/>
          <a:srcRect l="17298" t="19456" r="13921"/>
          <a:stretch>
            <a:fillRect/>
          </a:stretch>
        </p:blipFill>
        <p:spPr bwMode="auto">
          <a:xfrm>
            <a:off x="1547924" y="4089770"/>
            <a:ext cx="2808312" cy="266858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1" cstate="print"/>
          <a:srcRect l="16803" t="9705" r="24389" b="16762"/>
          <a:stretch>
            <a:fillRect/>
          </a:stretch>
        </p:blipFill>
        <p:spPr bwMode="auto">
          <a:xfrm>
            <a:off x="3780172" y="2829295"/>
            <a:ext cx="2520280" cy="252095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cxnSp>
        <p:nvCxnSpPr>
          <p:cNvPr id="9" name="Connettore 4 8"/>
          <p:cNvCxnSpPr/>
          <p:nvPr/>
        </p:nvCxnSpPr>
        <p:spPr>
          <a:xfrm>
            <a:off x="486102" y="1925444"/>
            <a:ext cx="819912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4176927" y="1330984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2009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836817" y="2179841"/>
            <a:ext cx="216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Board Accreditation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7" name="Ovale 16"/>
          <p:cNvSpPr/>
          <p:nvPr/>
        </p:nvSpPr>
        <p:spPr>
          <a:xfrm>
            <a:off x="4462932" y="1792649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/>
          <p:cNvSpPr/>
          <p:nvPr/>
        </p:nvSpPr>
        <p:spPr>
          <a:xfrm>
            <a:off x="6199527" y="1812254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/>
          <p:cNvSpPr/>
          <p:nvPr/>
        </p:nvSpPr>
        <p:spPr>
          <a:xfrm>
            <a:off x="5897756" y="1303291"/>
            <a:ext cx="744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2013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5663287" y="2179841"/>
            <a:ext cx="278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Renewal for the next 8 yrs</a:t>
            </a:r>
            <a:endParaRPr lang="it-IT" b="1" dirty="0">
              <a:latin typeface="Candara" pitchFamily="34" charset="0"/>
            </a:endParaRPr>
          </a:p>
        </p:txBody>
      </p:sp>
      <p:pic>
        <p:nvPicPr>
          <p:cNvPr id="50" name="Picture 4" descr="http://www.websitesmetresultaat.nl/page/images/thumb/w200h200_NVAO-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342" y="3189280"/>
            <a:ext cx="2520950" cy="69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http://www.vlaanderen.be/ministersites/images/top_logo_leeuw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6342" y="4268615"/>
            <a:ext cx="1511300" cy="118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\Pictures\Immagine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54211" y="2845276"/>
            <a:ext cx="2993813" cy="3484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cxnSp>
        <p:nvCxnSpPr>
          <p:cNvPr id="9" name="Connettore 4 8"/>
          <p:cNvCxnSpPr/>
          <p:nvPr/>
        </p:nvCxnSpPr>
        <p:spPr>
          <a:xfrm>
            <a:off x="486102" y="1925444"/>
            <a:ext cx="819912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4176927" y="1330984"/>
            <a:ext cx="824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2009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622664" y="2179841"/>
            <a:ext cx="4825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Convention with the Co-</a:t>
            </a:r>
            <a:r>
              <a:rPr lang="en-US" b="1" dirty="0" err="1" smtClean="0">
                <a:latin typeface="Candara" pitchFamily="34" charset="0"/>
              </a:rPr>
              <a:t>organising</a:t>
            </a:r>
            <a:r>
              <a:rPr lang="en-US" b="1" dirty="0" smtClean="0">
                <a:latin typeface="Candara" pitchFamily="34" charset="0"/>
              </a:rPr>
              <a:t> Universities</a:t>
            </a:r>
          </a:p>
        </p:txBody>
      </p:sp>
      <p:sp>
        <p:nvSpPr>
          <p:cNvPr id="17" name="Ovale 16"/>
          <p:cNvSpPr/>
          <p:nvPr/>
        </p:nvSpPr>
        <p:spPr>
          <a:xfrm>
            <a:off x="4462932" y="1792649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Ovale 45"/>
          <p:cNvSpPr/>
          <p:nvPr/>
        </p:nvSpPr>
        <p:spPr>
          <a:xfrm>
            <a:off x="6546379" y="1812254"/>
            <a:ext cx="259080" cy="26559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Rettangolo 46"/>
          <p:cNvSpPr/>
          <p:nvPr/>
        </p:nvSpPr>
        <p:spPr>
          <a:xfrm>
            <a:off x="6269813" y="1303291"/>
            <a:ext cx="764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Candara" panose="020E0502030303020204" pitchFamily="34" charset="0"/>
              </a:rPr>
              <a:t>2014</a:t>
            </a:r>
            <a:endParaRPr lang="it-IT" sz="2400" b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9273" y="3075454"/>
            <a:ext cx="3671888" cy="238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8" descr="http://www.unige.ch/presse/charte/logos_unige/UNIGE/UNIGE70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631" y="5344221"/>
            <a:ext cx="25209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 descr="HUG - Hôpitaux Universitaires de Genèv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2556" y="5488684"/>
            <a:ext cx="175101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4543193" y="2896296"/>
          <a:ext cx="1150938" cy="885825"/>
        </p:xfrm>
        <a:graphic>
          <a:graphicData uri="http://schemas.openxmlformats.org/presentationml/2006/ole">
            <p:oleObj spid="_x0000_s2053" r:id="rId11" imgW="9450119" imgH="7268590" progId="">
              <p:embed/>
            </p:oleObj>
          </a:graphicData>
        </a:graphic>
      </p:graphicFrame>
      <p:pic>
        <p:nvPicPr>
          <p:cNvPr id="22" name="Picture 5" descr="irvine-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631" y="4048821"/>
            <a:ext cx="10795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uci_logos_S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4956" y="4193284"/>
            <a:ext cx="28273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838593" y="2896296"/>
            <a:ext cx="2879725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sz="1100" b="1">
                <a:latin typeface="Arial Black" panose="020B0A04020102020204" pitchFamily="34" charset="0"/>
              </a:rPr>
              <a:t>Centre for Teaching &amp; Research in Disaster Medicine and Traumatology</a:t>
            </a:r>
            <a:endParaRPr lang="nl-NL" sz="1100" b="1">
              <a:latin typeface="Arial Black" panose="020B0A04020102020204" pitchFamily="34" charset="0"/>
            </a:endParaRPr>
          </a:p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49508" y="2367171"/>
            <a:ext cx="8040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EMDM is a level 2 Master, designed to provide participants with </a:t>
            </a:r>
            <a:r>
              <a:rPr lang="en-US" b="1" dirty="0" smtClean="0">
                <a:solidFill>
                  <a:srgbClr val="C00000"/>
                </a:solidFill>
                <a:latin typeface="Candara" pitchFamily="34" charset="0"/>
              </a:rPr>
              <a:t>a solid background in the disaster management disciplines</a:t>
            </a:r>
            <a:r>
              <a:rPr lang="en-US" dirty="0" smtClean="0">
                <a:latin typeface="Candara" pitchFamily="34" charset="0"/>
              </a:rPr>
              <a:t> and gives advanced focus on international aspects of disaster medicine.</a:t>
            </a:r>
            <a:endParaRPr lang="it-IT" dirty="0">
              <a:latin typeface="Candara" pitchFamily="34" charset="0"/>
            </a:endParaRPr>
          </a:p>
        </p:txBody>
      </p:sp>
      <p:pic>
        <p:nvPicPr>
          <p:cNvPr id="3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035" y="1206019"/>
            <a:ext cx="3665190" cy="719119"/>
          </a:xfrm>
          <a:prstGeom prst="rect">
            <a:avLst/>
          </a:prstGeom>
          <a:noFill/>
        </p:spPr>
      </p:pic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1110750" y="4356116"/>
            <a:ext cx="1343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Endorsed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endParaRPr lang="it-IT" dirty="0"/>
          </a:p>
        </p:txBody>
      </p:sp>
      <p:pic>
        <p:nvPicPr>
          <p:cNvPr id="5122" name="Picture 2" descr="D:\CRIMEDIM\WH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8975" y="4725448"/>
            <a:ext cx="2911847" cy="934920"/>
          </a:xfrm>
          <a:prstGeom prst="rect">
            <a:avLst/>
          </a:prstGeom>
          <a:noFill/>
        </p:spPr>
      </p:pic>
      <p:pic>
        <p:nvPicPr>
          <p:cNvPr id="5123" name="Picture 3" descr="D:\CRIMEDIM\logo-eusem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8975" y="5834155"/>
            <a:ext cx="2809875" cy="495300"/>
          </a:xfrm>
          <a:prstGeom prst="rect">
            <a:avLst/>
          </a:prstGeom>
          <a:noFill/>
        </p:spPr>
      </p:pic>
      <p:pic>
        <p:nvPicPr>
          <p:cNvPr id="5124" name="Picture 4" descr="D:\CRIMEDIM\log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38975" y="3475155"/>
            <a:ext cx="923925" cy="1095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11" name="Rettangolo 4"/>
          <p:cNvSpPr>
            <a:spLocks noChangeArrowheads="1"/>
          </p:cNvSpPr>
          <p:nvPr/>
        </p:nvSpPr>
        <p:spPr bwMode="auto">
          <a:xfrm>
            <a:off x="1063452" y="1161485"/>
            <a:ext cx="7345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EASONS FOR 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UCCESS OF AN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DUCATIONAL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ROJECT: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5"/>
          <p:cNvSpPr>
            <a:spLocks noChangeArrowheads="1"/>
          </p:cNvSpPr>
          <p:nvPr/>
        </p:nvSpPr>
        <p:spPr bwMode="auto">
          <a:xfrm>
            <a:off x="962183" y="2869326"/>
            <a:ext cx="7561262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it-IT" sz="2800" dirty="0">
                <a:latin typeface="Candara" panose="020E0502030303020204" pitchFamily="34" charset="0"/>
              </a:rPr>
              <a:t>  </a:t>
            </a:r>
            <a:r>
              <a:rPr lang="it-IT" sz="2800" b="1" dirty="0">
                <a:latin typeface="Candara" panose="020E0502030303020204" pitchFamily="34" charset="0"/>
              </a:rPr>
              <a:t>High </a:t>
            </a:r>
            <a:r>
              <a:rPr lang="it-IT" sz="2800" b="1" dirty="0" err="1">
                <a:latin typeface="Candara" panose="020E0502030303020204" pitchFamily="34" charset="0"/>
              </a:rPr>
              <a:t>Quality</a:t>
            </a:r>
            <a:r>
              <a:rPr lang="it-IT" sz="2800" b="1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Faculty</a:t>
            </a:r>
            <a:endParaRPr lang="it-IT" sz="2800" dirty="0">
              <a:latin typeface="Candara" panose="020E0502030303020204" pitchFamily="34" charset="0"/>
            </a:endParaRPr>
          </a:p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 </a:t>
            </a:r>
            <a:r>
              <a:rPr lang="it-IT" sz="2800" b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Global</a:t>
            </a: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2800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Context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 </a:t>
            </a:r>
            <a:r>
              <a:rPr lang="it-IT" sz="2800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Interaction</a:t>
            </a: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In A </a:t>
            </a:r>
            <a:r>
              <a:rPr lang="it-IT" sz="2800" b="1" dirty="0" err="1" smtClean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Multicultural</a:t>
            </a:r>
            <a:r>
              <a:rPr lang="it-IT" sz="2800" b="1" dirty="0" smtClean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2800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Environment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 </a:t>
            </a:r>
            <a:r>
              <a:rPr lang="it-IT" sz="2800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Highly</a:t>
            </a: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2800" b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Collaborative</a:t>
            </a: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2800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Networking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pic>
        <p:nvPicPr>
          <p:cNvPr id="3074" name="Picture 2" descr="D:\CRIMEDIM\78caf74561bd991c2cc2baed00918f3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186" y="809816"/>
            <a:ext cx="1933574" cy="1933574"/>
          </a:xfrm>
          <a:prstGeom prst="rect">
            <a:avLst/>
          </a:prstGeom>
          <a:noFill/>
        </p:spPr>
      </p:pic>
      <p:pic>
        <p:nvPicPr>
          <p:cNvPr id="3075" name="Picture 3" descr="D:\CRIMEDIM\ives_hublou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7827" y="818926"/>
            <a:ext cx="1905000" cy="1933575"/>
          </a:xfrm>
          <a:prstGeom prst="rect">
            <a:avLst/>
          </a:prstGeom>
          <a:noFill/>
        </p:spPr>
      </p:pic>
      <p:pic>
        <p:nvPicPr>
          <p:cNvPr id="3076" name="Picture 4" descr="D:\CRIMEDIM\mwc7rx-b781216984z.120131115193827000gfk1h0jpk.3.jpg"/>
          <p:cNvPicPr>
            <a:picLocks noChangeAspect="1" noChangeArrowheads="1"/>
          </p:cNvPicPr>
          <p:nvPr/>
        </p:nvPicPr>
        <p:blipFill>
          <a:blip r:embed="rId8"/>
          <a:srcRect b="1297"/>
          <a:stretch>
            <a:fillRect/>
          </a:stretch>
        </p:blipFill>
        <p:spPr bwMode="auto">
          <a:xfrm>
            <a:off x="4547386" y="810034"/>
            <a:ext cx="1856471" cy="1933356"/>
          </a:xfrm>
          <a:prstGeom prst="rect">
            <a:avLst/>
          </a:prstGeom>
          <a:noFill/>
        </p:spPr>
      </p:pic>
      <p:pic>
        <p:nvPicPr>
          <p:cNvPr id="3077" name="Picture 5" descr="D:\CRIMEDIM\koenig2_lg.jpg"/>
          <p:cNvPicPr>
            <a:picLocks noChangeAspect="1" noChangeArrowheads="1"/>
          </p:cNvPicPr>
          <p:nvPr/>
        </p:nvPicPr>
        <p:blipFill>
          <a:blip r:embed="rId9"/>
          <a:srcRect l="23092" b="1797"/>
          <a:stretch>
            <a:fillRect/>
          </a:stretch>
        </p:blipFill>
        <p:spPr bwMode="auto">
          <a:xfrm>
            <a:off x="2584760" y="809401"/>
            <a:ext cx="1957335" cy="1933989"/>
          </a:xfrm>
          <a:prstGeom prst="rect">
            <a:avLst/>
          </a:prstGeom>
          <a:noFill/>
        </p:spPr>
      </p:pic>
      <p:pic>
        <p:nvPicPr>
          <p:cNvPr id="3078" name="Picture 6" descr="D:\CRIMEDIM\Schonfeld.David_.Photo-St-Chris-Feb-201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1186" y="2743875"/>
            <a:ext cx="1933574" cy="1933574"/>
          </a:xfrm>
          <a:prstGeom prst="rect">
            <a:avLst/>
          </a:prstGeom>
          <a:noFill/>
        </p:spPr>
      </p:pic>
      <p:pic>
        <p:nvPicPr>
          <p:cNvPr id="3079" name="Picture 7" descr="D:\CRIMEDIM\IMG_4617.jpg"/>
          <p:cNvPicPr>
            <a:picLocks noChangeAspect="1" noChangeArrowheads="1"/>
          </p:cNvPicPr>
          <p:nvPr/>
        </p:nvPicPr>
        <p:blipFill>
          <a:blip r:embed="rId11"/>
          <a:srcRect b="1214"/>
          <a:stretch>
            <a:fillRect/>
          </a:stretch>
        </p:blipFill>
        <p:spPr bwMode="auto">
          <a:xfrm>
            <a:off x="2558882" y="2743875"/>
            <a:ext cx="1957335" cy="1933574"/>
          </a:xfrm>
          <a:prstGeom prst="rect">
            <a:avLst/>
          </a:prstGeom>
          <a:noFill/>
        </p:spPr>
      </p:pic>
      <p:pic>
        <p:nvPicPr>
          <p:cNvPr id="3081" name="Picture 9" descr="D:\CRIMEDIM\10300283_10104641594259830_6425378300049146896_n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16217" y="2743390"/>
            <a:ext cx="1934059" cy="1934059"/>
          </a:xfrm>
          <a:prstGeom prst="rect">
            <a:avLst/>
          </a:prstGeom>
          <a:noFill/>
        </p:spPr>
      </p:pic>
      <p:pic>
        <p:nvPicPr>
          <p:cNvPr id="14" name="Picture 30" descr="Heléne Nilss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6786" y="2740144"/>
            <a:ext cx="1962065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4" descr="Picture of Jeffrey Franc-Law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186" y="4677449"/>
            <a:ext cx="1933574" cy="193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8" descr="Picture of Jeffrey Arnol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8882" y="4687194"/>
            <a:ext cx="1923829" cy="19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2" descr="Picture of Carl Schultz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710" y="4687194"/>
            <a:ext cx="1922063" cy="192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Picture of Pinchas Halper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7827" y="4570000"/>
            <a:ext cx="2041023" cy="204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Picture of Stefano Badial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66" y="1965101"/>
            <a:ext cx="157638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6565" y="3539901"/>
            <a:ext cx="1576387" cy="157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Picture of Anders Rüt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953" y="1965101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2953" y="3539901"/>
            <a:ext cx="1578152" cy="157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8" descr="Picture of Demetrios Pyrro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1105" y="1965101"/>
            <a:ext cx="1576387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D:\CRIMEDIM\10177981_10203766184265987_7711168990623576145_n.jp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4951105" y="3541489"/>
            <a:ext cx="1579739" cy="1579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30" name="Segnaposto contenuto 2"/>
          <p:cNvSpPr>
            <a:spLocks noGrp="1"/>
          </p:cNvSpPr>
          <p:nvPr>
            <p:ph sz="half" idx="1"/>
          </p:nvPr>
        </p:nvSpPr>
        <p:spPr>
          <a:xfrm>
            <a:off x="257224" y="2011621"/>
            <a:ext cx="4601716" cy="4262089"/>
          </a:xfrm>
        </p:spPr>
        <p:txBody>
          <a:bodyPr/>
          <a:lstStyle/>
          <a:p>
            <a:pPr lvl="0"/>
            <a:r>
              <a:rPr lang="fr-BE" sz="1400" b="1" dirty="0" smtClean="0"/>
              <a:t>Azzaretto M</a:t>
            </a:r>
            <a:r>
              <a:rPr lang="fr-BE" sz="1400" dirty="0" smtClean="0"/>
              <a:t>, CRIMEDIM, Novara, </a:t>
            </a:r>
            <a:r>
              <a:rPr lang="fr-BE" sz="1400" dirty="0" err="1" smtClean="0"/>
              <a:t>Italy</a:t>
            </a:r>
            <a:endParaRPr lang="it-IT" sz="1400" dirty="0" smtClean="0"/>
          </a:p>
          <a:p>
            <a:pPr lvl="0"/>
            <a:r>
              <a:rPr lang="en-GB" sz="1400" b="1" dirty="0" smtClean="0"/>
              <a:t>Altintas H</a:t>
            </a:r>
            <a:r>
              <a:rPr lang="en-GB" sz="1400" dirty="0" smtClean="0"/>
              <a:t>, Ankara, Turkey</a:t>
            </a:r>
            <a:endParaRPr lang="it-IT" sz="1400" dirty="0" smtClean="0"/>
          </a:p>
          <a:p>
            <a:pPr lvl="0"/>
            <a:r>
              <a:rPr lang="en-US" sz="1400" b="1" dirty="0" smtClean="0"/>
              <a:t>Burkle F</a:t>
            </a:r>
            <a:r>
              <a:rPr lang="en-US" sz="1400" dirty="0" smtClean="0"/>
              <a:t>, HHI, US</a:t>
            </a:r>
            <a:endParaRPr lang="it-IT" sz="1400" dirty="0" smtClean="0"/>
          </a:p>
          <a:p>
            <a:pPr lvl="0"/>
            <a:r>
              <a:rPr lang="en-GB" sz="1400" b="1" dirty="0" smtClean="0"/>
              <a:t>Codreanu C,  </a:t>
            </a:r>
            <a:r>
              <a:rPr lang="en-GB" sz="1400" dirty="0" smtClean="0"/>
              <a:t>Australia, EMDM-A </a:t>
            </a:r>
            <a:endParaRPr lang="it-IT" sz="1400" dirty="0" smtClean="0"/>
          </a:p>
          <a:p>
            <a:pPr lvl="0"/>
            <a:r>
              <a:rPr lang="fr-BE" sz="1400" b="1" dirty="0" smtClean="0"/>
              <a:t>Colombo D</a:t>
            </a:r>
            <a:r>
              <a:rPr lang="fr-BE" sz="1400" dirty="0" smtClean="0"/>
              <a:t>, UPO, Novara, </a:t>
            </a:r>
            <a:r>
              <a:rPr lang="fr-BE" sz="1400" dirty="0" err="1" smtClean="0"/>
              <a:t>Italy</a:t>
            </a:r>
            <a:endParaRPr lang="it-IT" sz="1400" dirty="0" smtClean="0"/>
          </a:p>
          <a:p>
            <a:pPr lvl="0"/>
            <a:r>
              <a:rPr lang="en-GB" sz="1400" b="1" dirty="0" err="1" smtClean="0"/>
              <a:t>Coninx</a:t>
            </a:r>
            <a:r>
              <a:rPr lang="en-GB" sz="1400" b="1" dirty="0" smtClean="0"/>
              <a:t> R</a:t>
            </a:r>
            <a:r>
              <a:rPr lang="en-GB" sz="1400" dirty="0" smtClean="0"/>
              <a:t>, Belgium, HAC WHO, Geneva </a:t>
            </a:r>
            <a:endParaRPr lang="it-IT" sz="1400" dirty="0" smtClean="0"/>
          </a:p>
          <a:p>
            <a:pPr lvl="0"/>
            <a:r>
              <a:rPr lang="en-GB" sz="1400" b="1" dirty="0" smtClean="0"/>
              <a:t>Danschutter D</a:t>
            </a:r>
            <a:r>
              <a:rPr lang="en-GB" sz="1400" dirty="0" smtClean="0"/>
              <a:t>, </a:t>
            </a:r>
            <a:r>
              <a:rPr lang="nl-NL" sz="1400" dirty="0" smtClean="0"/>
              <a:t>VUB, Belgium</a:t>
            </a:r>
            <a:endParaRPr lang="it-IT" sz="1400" dirty="0" smtClean="0"/>
          </a:p>
          <a:p>
            <a:pPr lvl="0"/>
            <a:r>
              <a:rPr lang="nl-NL" sz="1400" b="1" dirty="0" smtClean="0"/>
              <a:t>Debacker M</a:t>
            </a:r>
            <a:r>
              <a:rPr lang="nl-NL" sz="1400" dirty="0" smtClean="0"/>
              <a:t>, VUB, Belgium</a:t>
            </a:r>
            <a:endParaRPr lang="it-IT" sz="1400" dirty="0" smtClean="0"/>
          </a:p>
          <a:p>
            <a:pPr lvl="0"/>
            <a:r>
              <a:rPr lang="fr-BE" sz="1400" b="1" dirty="0" smtClean="0"/>
              <a:t>Della Corte F</a:t>
            </a:r>
            <a:r>
              <a:rPr lang="fr-BE" sz="1400" dirty="0" smtClean="0"/>
              <a:t>, UPO, Novara, </a:t>
            </a:r>
            <a:r>
              <a:rPr lang="fr-BE" sz="1400" dirty="0" err="1" smtClean="0"/>
              <a:t>Italy</a:t>
            </a:r>
            <a:endParaRPr lang="fr-BE" sz="1400" dirty="0" smtClean="0"/>
          </a:p>
          <a:p>
            <a:pPr lvl="0"/>
            <a:r>
              <a:rPr lang="en-GB" sz="1400" b="1" dirty="0" smtClean="0"/>
              <a:t>Djalali A., </a:t>
            </a:r>
            <a:r>
              <a:rPr lang="en-GB" sz="1400" dirty="0" smtClean="0"/>
              <a:t>CRIMEDIM, Iran</a:t>
            </a:r>
            <a:endParaRPr lang="it-IT" sz="1400" dirty="0" smtClean="0"/>
          </a:p>
          <a:p>
            <a:pPr lvl="0"/>
            <a:r>
              <a:rPr lang="en-GB" sz="1400" b="1" dirty="0" smtClean="0"/>
              <a:t>Franc JM</a:t>
            </a:r>
            <a:r>
              <a:rPr lang="en-GB" sz="1400" dirty="0" smtClean="0"/>
              <a:t>, University of Edmonton, Canada</a:t>
            </a:r>
            <a:endParaRPr lang="it-IT" sz="1400" dirty="0" smtClean="0"/>
          </a:p>
          <a:p>
            <a:pPr lvl="0"/>
            <a:r>
              <a:rPr lang="nl-NL" sz="1400" b="1" dirty="0" smtClean="0"/>
              <a:t>Hubloue I</a:t>
            </a:r>
            <a:r>
              <a:rPr lang="nl-NL" sz="1400" dirty="0" smtClean="0"/>
              <a:t>, Vrije Universiteit Brussel, Belgium</a:t>
            </a:r>
          </a:p>
          <a:p>
            <a:pPr lvl="0"/>
            <a:r>
              <a:rPr lang="en-US" sz="1400" b="1" dirty="0" smtClean="0"/>
              <a:t>Hagon O</a:t>
            </a:r>
            <a:r>
              <a:rPr lang="en-US" sz="1400" dirty="0" smtClean="0"/>
              <a:t>, HUG, Geneva, Switzerland</a:t>
            </a:r>
            <a:endParaRPr lang="it-IT" sz="1400" dirty="0" smtClean="0"/>
          </a:p>
          <a:p>
            <a:r>
              <a:rPr lang="it-IT" sz="1400" b="1" dirty="0" smtClean="0"/>
              <a:t>Halpern P,  </a:t>
            </a:r>
            <a:r>
              <a:rPr lang="it-IT" sz="1400" dirty="0" err="1" smtClean="0"/>
              <a:t>Souraski</a:t>
            </a:r>
            <a:r>
              <a:rPr lang="it-IT" sz="1400" dirty="0" smtClean="0"/>
              <a:t> Hospital, Tel Aviv, Israel</a:t>
            </a:r>
          </a:p>
          <a:p>
            <a:r>
              <a:rPr lang="en-GB" sz="1400" b="1" dirty="0" smtClean="0"/>
              <a:t>Hornwall J, </a:t>
            </a:r>
            <a:r>
              <a:rPr lang="en-GB" sz="1400" dirty="0" smtClean="0"/>
              <a:t>KMC, Linkoping</a:t>
            </a:r>
            <a:endParaRPr lang="it-IT" sz="1400" dirty="0" smtClean="0"/>
          </a:p>
          <a:p>
            <a:pPr lvl="0"/>
            <a:endParaRPr lang="it-IT" sz="1400" dirty="0" smtClean="0"/>
          </a:p>
          <a:p>
            <a:pPr lvl="0"/>
            <a:endParaRPr lang="it-IT" sz="1400" dirty="0" smtClean="0"/>
          </a:p>
          <a:p>
            <a:pPr lvl="0"/>
            <a:endParaRPr lang="it-IT" dirty="0" smtClean="0"/>
          </a:p>
          <a:p>
            <a:endParaRPr lang="it-IT" dirty="0"/>
          </a:p>
        </p:txBody>
      </p:sp>
      <p:sp>
        <p:nvSpPr>
          <p:cNvPr id="31" name="Segnaposto contenuto 3"/>
          <p:cNvSpPr txBox="1">
            <a:spLocks/>
          </p:cNvSpPr>
          <p:nvPr/>
        </p:nvSpPr>
        <p:spPr>
          <a:xfrm>
            <a:off x="4649712" y="2007853"/>
            <a:ext cx="4459287" cy="406540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Kazzi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Z, </a:t>
            </a: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Emory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University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US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it-IT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Keim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M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CDC, Atlanta, US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Koenig K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UCI, Irvine, USA 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Ingrassia</a:t>
            </a:r>
            <a:r>
              <a:rPr kumimoji="0" lang="fr-B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PL</a:t>
            </a: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 UPO, Novara, </a:t>
            </a:r>
            <a:r>
              <a:rPr kumimoji="0" lang="fr-B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Italy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Murray V., </a:t>
            </a:r>
            <a:r>
              <a:rPr kumimoji="0" lang="fr-B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Health</a:t>
            </a: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Program, UK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Nilsson H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KMC,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Linköping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Sweden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O’Mathuna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D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University of Dublin, Ireland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Peleg</a:t>
            </a:r>
            <a:r>
              <a:rPr kumimoji="0" lang="fr-B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J</a:t>
            </a: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Gertner</a:t>
            </a: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Center ,Tel </a:t>
            </a:r>
            <a:r>
              <a:rPr kumimoji="0" lang="fr-B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Aviv</a:t>
            </a: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</a:t>
            </a:r>
            <a:r>
              <a:rPr kumimoji="0" lang="fr-B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Israel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Perrin P</a:t>
            </a: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ICRC, France 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Ragazzoni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L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CRIMEDIM, Italy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BE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Sc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honfeld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D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Drexel University, Philadelphia, USA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Schultz C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UCI, Irvine, USA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Stewart C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., University of Tulsa, Oklahoma, USA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Stratton S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UCLA USA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Van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der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Auwera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M</a:t>
            </a: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VUB, Belgium</a:t>
            </a: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32" name="Rettangolo 4"/>
          <p:cNvSpPr>
            <a:spLocks noChangeArrowheads="1"/>
          </p:cNvSpPr>
          <p:nvPr/>
        </p:nvSpPr>
        <p:spPr bwMode="auto">
          <a:xfrm>
            <a:off x="722252" y="1093245"/>
            <a:ext cx="73453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it-IT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FACULTY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"/>
          <p:cNvGrpSpPr/>
          <p:nvPr/>
        </p:nvGrpSpPr>
        <p:grpSpPr>
          <a:xfrm>
            <a:off x="0" y="0"/>
            <a:ext cx="9137904" cy="6858000"/>
            <a:chOff x="6096" y="0"/>
            <a:chExt cx="9137904" cy="6858000"/>
          </a:xfrm>
        </p:grpSpPr>
        <p:pic>
          <p:nvPicPr>
            <p:cNvPr id="4" name="Immagine 3" descr="slideseg014SECU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9137904" cy="6858000"/>
            </a:xfrm>
            <a:prstGeom prst="rect">
              <a:avLst/>
            </a:prstGeom>
          </p:spPr>
        </p:pic>
        <p:pic>
          <p:nvPicPr>
            <p:cNvPr id="5" name="Picture 7" descr="proposta logo PL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650" y="5741987"/>
              <a:ext cx="1403350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3" descr="77001-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952" y="0"/>
            <a:ext cx="9146878" cy="688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11" name="Rettangolo 4"/>
          <p:cNvSpPr>
            <a:spLocks noChangeArrowheads="1"/>
          </p:cNvSpPr>
          <p:nvPr/>
        </p:nvSpPr>
        <p:spPr bwMode="auto">
          <a:xfrm>
            <a:off x="1063452" y="1161485"/>
            <a:ext cx="7345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EASONS FOR 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UCCESS OF AN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DUCATIONAL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ROJECT: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5"/>
          <p:cNvSpPr>
            <a:spLocks noChangeArrowheads="1"/>
          </p:cNvSpPr>
          <p:nvPr/>
        </p:nvSpPr>
        <p:spPr bwMode="auto">
          <a:xfrm>
            <a:off x="962183" y="2869326"/>
            <a:ext cx="7561262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 </a:t>
            </a:r>
            <a:r>
              <a:rPr lang="it-IT" sz="2800" b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High </a:t>
            </a:r>
            <a:r>
              <a:rPr lang="it-IT" sz="2800" b="1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Quality</a:t>
            </a:r>
            <a:r>
              <a:rPr lang="it-IT" sz="2800" b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2800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Faculty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it-IT" sz="2800" dirty="0">
                <a:latin typeface="Candara" panose="020E0502030303020204" pitchFamily="34" charset="0"/>
              </a:rPr>
              <a:t>  </a:t>
            </a:r>
            <a:r>
              <a:rPr lang="it-IT" sz="2800" b="1" dirty="0">
                <a:latin typeface="Candara" panose="020E0502030303020204" pitchFamily="34" charset="0"/>
              </a:rPr>
              <a:t>Global</a:t>
            </a:r>
            <a:r>
              <a:rPr lang="it-IT" sz="2800" dirty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Context</a:t>
            </a:r>
            <a:endParaRPr lang="it-IT" sz="2800" dirty="0">
              <a:latin typeface="Candara" panose="020E0502030303020204" pitchFamily="34" charset="0"/>
            </a:endParaRPr>
          </a:p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it-IT" sz="2800" dirty="0">
                <a:latin typeface="Candara" panose="020E0502030303020204" pitchFamily="34" charset="0"/>
              </a:rPr>
              <a:t>  </a:t>
            </a:r>
            <a:r>
              <a:rPr lang="it-IT" sz="2800" dirty="0" err="1">
                <a:latin typeface="Candara" panose="020E0502030303020204" pitchFamily="34" charset="0"/>
              </a:rPr>
              <a:t>Interaction</a:t>
            </a:r>
            <a:r>
              <a:rPr lang="it-IT" sz="2800" dirty="0">
                <a:latin typeface="Candara" panose="020E0502030303020204" pitchFamily="34" charset="0"/>
              </a:rPr>
              <a:t> In A </a:t>
            </a:r>
            <a:r>
              <a:rPr lang="it-IT" sz="2800" b="1" dirty="0" err="1" smtClean="0">
                <a:latin typeface="Candara" panose="020E0502030303020204" pitchFamily="34" charset="0"/>
              </a:rPr>
              <a:t>Multicultural</a:t>
            </a:r>
            <a:r>
              <a:rPr lang="it-IT" sz="2800" b="1" dirty="0" smtClean="0">
                <a:latin typeface="Candara" panose="020E0502030303020204" pitchFamily="34" charset="0"/>
              </a:rPr>
              <a:t> </a:t>
            </a:r>
            <a:r>
              <a:rPr lang="it-IT" sz="2800" dirty="0" err="1">
                <a:latin typeface="Candara" panose="020E0502030303020204" pitchFamily="34" charset="0"/>
              </a:rPr>
              <a:t>Environment</a:t>
            </a:r>
            <a:endParaRPr lang="it-IT" sz="2800" dirty="0">
              <a:latin typeface="Candara" panose="020E0502030303020204" pitchFamily="34" charset="0"/>
            </a:endParaRPr>
          </a:p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 </a:t>
            </a:r>
            <a:r>
              <a:rPr lang="it-IT" sz="2800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Highly</a:t>
            </a: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2800" b="1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Collaborative</a:t>
            </a:r>
            <a:r>
              <a:rPr lang="it-IT" sz="2800" dirty="0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it-IT" sz="2800" dirty="0" err="1">
                <a:solidFill>
                  <a:schemeClr val="bg1">
                    <a:lumMod val="65000"/>
                  </a:schemeClr>
                </a:solidFill>
                <a:latin typeface="Candara" panose="020E0502030303020204" pitchFamily="34" charset="0"/>
              </a:rPr>
              <a:t>Networking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643"/>
          <a:stretch>
            <a:fillRect/>
          </a:stretch>
        </p:blipFill>
        <p:spPr bwMode="auto">
          <a:xfrm>
            <a:off x="28136" y="897725"/>
            <a:ext cx="3646414" cy="596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550" y="897725"/>
            <a:ext cx="50561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314" y="3850307"/>
            <a:ext cx="5340423" cy="29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pic>
        <p:nvPicPr>
          <p:cNvPr id="8" name="Picture 2" descr="Immagine in linea 1"/>
          <p:cNvPicPr>
            <a:picLocks noChangeAspect="1" noChangeArrowheads="1"/>
          </p:cNvPicPr>
          <p:nvPr/>
        </p:nvPicPr>
        <p:blipFill>
          <a:blip r:embed="rId6" cstate="print"/>
          <a:srcRect l="4998" t="9684" r="4998" b="8085"/>
          <a:stretch>
            <a:fillRect/>
          </a:stretch>
        </p:blipFill>
        <p:spPr bwMode="auto">
          <a:xfrm>
            <a:off x="26988" y="800100"/>
            <a:ext cx="9074150" cy="603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4"/>
          <p:cNvSpPr txBox="1">
            <a:spLocks noChangeArrowheads="1"/>
          </p:cNvSpPr>
          <p:nvPr/>
        </p:nvSpPr>
        <p:spPr bwMode="auto">
          <a:xfrm>
            <a:off x="1487488" y="5643563"/>
            <a:ext cx="6840537" cy="1077218"/>
          </a:xfrm>
          <a:prstGeom prst="rect">
            <a:avLst/>
          </a:prstGeom>
          <a:solidFill>
            <a:schemeClr val="bg1">
              <a:alpha val="48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660033"/>
                </a:solidFill>
                <a:latin typeface="Candara" pitchFamily="34" charset="0"/>
              </a:rPr>
              <a:t>EMDM vs </a:t>
            </a:r>
            <a:r>
              <a:rPr lang="it-IT" sz="3200" b="1" dirty="0" smtClean="0">
                <a:solidFill>
                  <a:srgbClr val="660033"/>
                </a:solidFill>
                <a:latin typeface="Candara" pitchFamily="34" charset="0"/>
              </a:rPr>
              <a:t>Novara Emergency </a:t>
            </a:r>
            <a:r>
              <a:rPr lang="it-IT" sz="3200" b="1" dirty="0" err="1">
                <a:solidFill>
                  <a:srgbClr val="660033"/>
                </a:solidFill>
                <a:latin typeface="Candara" pitchFamily="34" charset="0"/>
              </a:rPr>
              <a:t>Dept</a:t>
            </a:r>
            <a:r>
              <a:rPr lang="it-IT" sz="3200" b="1" dirty="0">
                <a:solidFill>
                  <a:srgbClr val="660033"/>
                </a:solidFill>
                <a:latin typeface="Candara" pitchFamily="34" charset="0"/>
              </a:rPr>
              <a:t> staff = 2 - </a:t>
            </a:r>
            <a:r>
              <a:rPr lang="it-IT" sz="2800" b="1" dirty="0">
                <a:solidFill>
                  <a:srgbClr val="660033"/>
                </a:solidFill>
                <a:latin typeface="Candara" pitchFamily="34" charset="0"/>
              </a:rPr>
              <a:t>7</a:t>
            </a:r>
            <a:endParaRPr lang="it-IT" sz="3200" b="1" dirty="0">
              <a:solidFill>
                <a:srgbClr val="660033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11" name="Rettangolo 4"/>
          <p:cNvSpPr>
            <a:spLocks noChangeArrowheads="1"/>
          </p:cNvSpPr>
          <p:nvPr/>
        </p:nvSpPr>
        <p:spPr bwMode="auto">
          <a:xfrm>
            <a:off x="1063452" y="1161485"/>
            <a:ext cx="7345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EASONS FOR 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UCCESS OF AN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DUCATIONAL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ROJECT: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08063" y="2411414"/>
            <a:ext cx="7590027" cy="2397791"/>
          </a:xfrm>
          <a:prstGeom prst="rect">
            <a:avLst/>
          </a:prstGeom>
          <a:noFill/>
        </p:spPr>
        <p:txBody>
          <a:bodyPr wrap="square" lIns="100794" tIns="50397" rIns="100794" bIns="50397">
            <a:spAutoFit/>
          </a:bodyPr>
          <a:lstStyle/>
          <a:p>
            <a:pPr algn="ctr" defTabSz="457200">
              <a:defRPr/>
            </a:pPr>
            <a:endParaRPr lang="it-IT" sz="4000" dirty="0">
              <a:latin typeface="Arial" charset="0"/>
            </a:endParaRPr>
          </a:p>
          <a:p>
            <a:pPr marL="361950" indent="-361950" defTabSz="457200">
              <a:lnSpc>
                <a:spcPct val="130000"/>
              </a:lnSpc>
              <a:buFontTx/>
              <a:buChar char="¤"/>
              <a:defRPr/>
            </a:pPr>
            <a:r>
              <a:rPr lang="en-US" sz="2800" dirty="0">
                <a:latin typeface="Candara" pitchFamily="34" charset="0"/>
                <a:cs typeface="Times New Roman" pitchFamily="18" charset="0"/>
              </a:rPr>
              <a:t>Participation Of </a:t>
            </a:r>
            <a:r>
              <a:rPr lang="en-US" sz="2800" b="1" dirty="0">
                <a:latin typeface="Candara" pitchFamily="34" charset="0"/>
                <a:cs typeface="Times New Roman" pitchFamily="18" charset="0"/>
              </a:rPr>
              <a:t>An High Level Faculty </a:t>
            </a:r>
            <a:r>
              <a:rPr lang="en-US" sz="2800" dirty="0">
                <a:latin typeface="Candara" pitchFamily="34" charset="0"/>
                <a:cs typeface="Times New Roman" pitchFamily="18" charset="0"/>
              </a:rPr>
              <a:t>With </a:t>
            </a:r>
            <a:r>
              <a:rPr lang="en-US" sz="2800" dirty="0" smtClean="0">
                <a:latin typeface="Candara" pitchFamily="34" charset="0"/>
                <a:cs typeface="Times New Roman" pitchFamily="18" charset="0"/>
              </a:rPr>
              <a:t>a </a:t>
            </a:r>
            <a:r>
              <a:rPr lang="en-US" sz="2800" b="1" dirty="0">
                <a:latin typeface="Candara" pitchFamily="34" charset="0"/>
                <a:cs typeface="Times New Roman" pitchFamily="18" charset="0"/>
              </a:rPr>
              <a:t>Formal And Informal </a:t>
            </a:r>
            <a:r>
              <a:rPr lang="en-US" sz="2800" dirty="0">
                <a:latin typeface="Candara" pitchFamily="34" charset="0"/>
                <a:cs typeface="Times New Roman" pitchFamily="18" charset="0"/>
              </a:rPr>
              <a:t>Involvement</a:t>
            </a:r>
          </a:p>
          <a:p>
            <a:pPr defTabSz="457200">
              <a:lnSpc>
                <a:spcPct val="130000"/>
              </a:lnSpc>
              <a:buFontTx/>
              <a:buChar char="¤"/>
              <a:defRPr/>
            </a:pPr>
            <a:r>
              <a:rPr lang="en-US" sz="2800" dirty="0" smtClean="0">
                <a:latin typeface="Candara" pitchFamily="34" charset="0"/>
                <a:cs typeface="Times New Roman" pitchFamily="18" charset="0"/>
              </a:rPr>
              <a:t>  </a:t>
            </a:r>
            <a:r>
              <a:rPr lang="en-US" sz="2800" b="1" dirty="0" smtClean="0">
                <a:latin typeface="Candara" pitchFamily="34" charset="0"/>
                <a:cs typeface="Times New Roman" pitchFamily="18" charset="0"/>
              </a:rPr>
              <a:t>Innovative </a:t>
            </a:r>
            <a:r>
              <a:rPr lang="en-US" sz="2800" b="1" dirty="0">
                <a:latin typeface="Candara" pitchFamily="34" charset="0"/>
                <a:cs typeface="Times New Roman" pitchFamily="18" charset="0"/>
              </a:rPr>
              <a:t>Educational </a:t>
            </a:r>
            <a:r>
              <a:rPr lang="en-US" sz="2800" dirty="0" smtClean="0">
                <a:latin typeface="Candara" pitchFamily="34" charset="0"/>
                <a:cs typeface="Times New Roman" pitchFamily="18" charset="0"/>
              </a:rPr>
              <a:t>Format</a:t>
            </a:r>
            <a:endParaRPr lang="en-US" sz="2800" dirty="0">
              <a:latin typeface="Candar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2323553" y="1150878"/>
            <a:ext cx="3921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</a:t>
            </a:r>
            <a:r>
              <a:rPr lang="it-IT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DUCATIONAL </a:t>
            </a:r>
            <a:r>
              <a:rPr lang="it-IT" sz="3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F</a:t>
            </a:r>
            <a:r>
              <a:rPr lang="it-IT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ORMAT</a:t>
            </a:r>
            <a:endParaRPr lang="it-IT" sz="2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20188" y="3345570"/>
            <a:ext cx="7848600" cy="441325"/>
          </a:xfrm>
          <a:prstGeom prst="rect">
            <a:avLst/>
          </a:prstGeom>
          <a:solidFill>
            <a:srgbClr val="C00000">
              <a:alpha val="96000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>
            <a:lvl1pPr marL="376238" indent="-377825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it-IT" sz="2200" dirty="0">
                <a:solidFill>
                  <a:schemeClr val="bg1"/>
                </a:solidFill>
                <a:latin typeface="Cambria" panose="02040503050406030204" pitchFamily="18" charset="0"/>
              </a:rPr>
              <a:t>3</a:t>
            </a:r>
            <a:r>
              <a:rPr lang="it-IT" sz="2200" dirty="0">
                <a:solidFill>
                  <a:schemeClr val="bg1"/>
                </a:solidFill>
                <a:latin typeface="Candara" panose="020E0502030303020204" pitchFamily="34" charset="0"/>
              </a:rPr>
              <a:t>. </a:t>
            </a:r>
            <a:r>
              <a:rPr lang="it-IT" sz="22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Research</a:t>
            </a:r>
            <a:r>
              <a:rPr lang="it-IT" sz="22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Thesis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from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June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to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December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)</a:t>
            </a:r>
            <a:endParaRPr lang="it-IT" sz="15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20188" y="3921832"/>
            <a:ext cx="7848600" cy="441325"/>
          </a:xfrm>
          <a:prstGeom prst="rect">
            <a:avLst/>
          </a:prstGeom>
          <a:solidFill>
            <a:srgbClr val="C00000">
              <a:alpha val="96000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>
            <a:lvl1pPr marL="376238" indent="-377825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it-IT" sz="2200" dirty="0">
                <a:solidFill>
                  <a:schemeClr val="bg1"/>
                </a:solidFill>
                <a:latin typeface="Cambria" panose="02040503050406030204" pitchFamily="18" charset="0"/>
              </a:rPr>
              <a:t>4. </a:t>
            </a:r>
            <a:r>
              <a:rPr lang="it-IT" sz="22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Proctored</a:t>
            </a:r>
            <a:r>
              <a:rPr lang="it-IT" sz="22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final</a:t>
            </a:r>
            <a:r>
              <a:rPr lang="it-IT" sz="22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examination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January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) </a:t>
            </a:r>
            <a:endParaRPr lang="it-IT" sz="15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20188" y="2048582"/>
            <a:ext cx="7848600" cy="441325"/>
          </a:xfrm>
          <a:prstGeom prst="rect">
            <a:avLst/>
          </a:prstGeom>
          <a:solidFill>
            <a:srgbClr val="C00000">
              <a:alpha val="96000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>
            <a:lvl1pPr marL="376238" indent="-377825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it-IT" sz="2200" dirty="0">
                <a:solidFill>
                  <a:schemeClr val="bg1"/>
                </a:solidFill>
                <a:latin typeface="Cambria" panose="02040503050406030204" pitchFamily="18" charset="0"/>
              </a:rPr>
              <a:t>1. </a:t>
            </a:r>
            <a:r>
              <a:rPr lang="it-IT" sz="2200" b="1" dirty="0">
                <a:solidFill>
                  <a:schemeClr val="bg1"/>
                </a:solidFill>
                <a:latin typeface="Candara" panose="020E0502030303020204" pitchFamily="34" charset="0"/>
              </a:rPr>
              <a:t>e-Learning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platfom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from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December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1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to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Mid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May)</a:t>
            </a:r>
            <a:r>
              <a:rPr lang="it-IT" sz="2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endParaRPr lang="it-IT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20188" y="2697870"/>
            <a:ext cx="7848600" cy="439737"/>
          </a:xfrm>
          <a:prstGeom prst="rect">
            <a:avLst/>
          </a:prstGeom>
          <a:solidFill>
            <a:srgbClr val="C00000">
              <a:alpha val="96000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>
            <a:lvl1pPr marL="376238" indent="-377825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it-IT" sz="2200" dirty="0">
                <a:solidFill>
                  <a:schemeClr val="bg1"/>
                </a:solidFill>
                <a:latin typeface="Cambria" panose="02040503050406030204" pitchFamily="18" charset="0"/>
              </a:rPr>
              <a:t>2. </a:t>
            </a:r>
            <a:r>
              <a:rPr lang="it-IT" sz="2200" b="1" dirty="0">
                <a:solidFill>
                  <a:schemeClr val="bg1"/>
                </a:solidFill>
                <a:latin typeface="Candara" panose="020E0502030303020204" pitchFamily="34" charset="0"/>
              </a:rPr>
              <a:t>2-Weeks </a:t>
            </a:r>
            <a:r>
              <a:rPr lang="it-IT" sz="22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residential</a:t>
            </a:r>
            <a:r>
              <a:rPr lang="it-IT" sz="22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course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(</a:t>
            </a:r>
            <a:r>
              <a:rPr lang="it-IT" sz="2200" b="1" dirty="0" err="1" smtClean="0">
                <a:solidFill>
                  <a:schemeClr val="bg1"/>
                </a:solidFill>
                <a:latin typeface="Candara" panose="020E0502030303020204" pitchFamily="34" charset="0"/>
              </a:rPr>
              <a:t>Mid</a:t>
            </a:r>
            <a:r>
              <a:rPr lang="it-IT" sz="22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– end of May)</a:t>
            </a:r>
            <a:endParaRPr lang="it-IT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Picture 9" descr="evoluti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71"/>
          <a:stretch>
            <a:fillRect/>
          </a:stretch>
        </p:blipFill>
        <p:spPr bwMode="auto">
          <a:xfrm>
            <a:off x="3369903" y="4621242"/>
            <a:ext cx="47529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e 26"/>
          <p:cNvSpPr/>
          <p:nvPr/>
        </p:nvSpPr>
        <p:spPr>
          <a:xfrm>
            <a:off x="285011" y="1058744"/>
            <a:ext cx="2280063" cy="91256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15" name="Rettangolo 5"/>
          <p:cNvSpPr>
            <a:spLocks noChangeArrowheads="1"/>
          </p:cNvSpPr>
          <p:nvPr/>
        </p:nvSpPr>
        <p:spPr bwMode="auto">
          <a:xfrm>
            <a:off x="627851" y="1204251"/>
            <a:ext cx="1731874" cy="53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3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RICELAND</a:t>
            </a:r>
            <a:endParaRPr lang="en-US" sz="2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8997" t="44916" r="17619" b="20143"/>
          <a:stretch>
            <a:fillRect/>
          </a:stretch>
        </p:blipFill>
        <p:spPr bwMode="auto">
          <a:xfrm>
            <a:off x="2563353" y="4512623"/>
            <a:ext cx="6580647" cy="195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magine 19" descr="Mondo Riceland overview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52314" y="1556708"/>
            <a:ext cx="3822263" cy="254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Connettore 2 20"/>
          <p:cNvCxnSpPr/>
          <p:nvPr/>
        </p:nvCxnSpPr>
        <p:spPr>
          <a:xfrm>
            <a:off x="6073254" y="3439236"/>
            <a:ext cx="1301323" cy="12869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3667988" y="2756848"/>
            <a:ext cx="2596334" cy="1969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722125" y="2756848"/>
            <a:ext cx="786350" cy="19055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 l="14618" t="7709" r="66358" b="54223"/>
          <a:stretch>
            <a:fillRect/>
          </a:stretch>
        </p:blipFill>
        <p:spPr bwMode="auto">
          <a:xfrm>
            <a:off x="1846344" y="1971306"/>
            <a:ext cx="1705970" cy="213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 l="52209" t="12169" r="29984" b="57804"/>
          <a:stretch>
            <a:fillRect/>
          </a:stretch>
        </p:blipFill>
        <p:spPr bwMode="auto">
          <a:xfrm>
            <a:off x="7465324" y="2137273"/>
            <a:ext cx="1596788" cy="168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 l="33854" t="27083" r="49870" b="13541"/>
          <a:stretch>
            <a:fillRect/>
          </a:stretch>
        </p:blipFill>
        <p:spPr bwMode="auto">
          <a:xfrm>
            <a:off x="999912" y="1988597"/>
            <a:ext cx="1968886" cy="448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 l="33854" t="29167" r="49870" b="12500"/>
          <a:stretch>
            <a:fillRect/>
          </a:stretch>
        </p:blipFill>
        <p:spPr bwMode="auto">
          <a:xfrm>
            <a:off x="2800112" y="1988597"/>
            <a:ext cx="1968886" cy="440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 cstate="print"/>
          <a:srcRect l="28515" t="40625" r="55209" b="14583"/>
          <a:stretch>
            <a:fillRect/>
          </a:stretch>
        </p:blipFill>
        <p:spPr bwMode="auto">
          <a:xfrm>
            <a:off x="4600312" y="1988597"/>
            <a:ext cx="1968886" cy="338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 cstate="print"/>
          <a:srcRect l="34375" t="41667" r="50000" b="28125"/>
          <a:stretch>
            <a:fillRect/>
          </a:stretch>
        </p:blipFill>
        <p:spPr bwMode="auto">
          <a:xfrm>
            <a:off x="6328504" y="2060605"/>
            <a:ext cx="1890130" cy="228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1089336" y="1300837"/>
            <a:ext cx="1732584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C00000"/>
                </a:solidFill>
                <a:latin typeface="Candara" pitchFamily="34" charset="0"/>
              </a:rPr>
              <a:t>General</a:t>
            </a:r>
            <a:endParaRPr lang="it-IT" b="1" dirty="0" smtClean="0">
              <a:solidFill>
                <a:srgbClr val="C00000"/>
              </a:solidFill>
              <a:latin typeface="Candara" pitchFamily="34" charset="0"/>
            </a:endParaRPr>
          </a:p>
          <a:p>
            <a:pPr algn="ctr"/>
            <a:r>
              <a:rPr lang="it-IT" b="1" dirty="0" smtClean="0">
                <a:solidFill>
                  <a:srgbClr val="C00000"/>
                </a:solidFill>
                <a:latin typeface="Candara" pitchFamily="34" charset="0"/>
              </a:rPr>
              <a:t>Hospital</a:t>
            </a:r>
            <a:endParaRPr lang="it-IT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824311" y="1228829"/>
            <a:ext cx="1890095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C00000"/>
                </a:solidFill>
                <a:latin typeface="Candara" pitchFamily="34" charset="0"/>
              </a:rPr>
              <a:t>Memorial</a:t>
            </a:r>
            <a:r>
              <a:rPr lang="it-IT" b="1" dirty="0" smtClean="0">
                <a:solidFill>
                  <a:srgbClr val="C00000"/>
                </a:solidFill>
                <a:latin typeface="Candara" pitchFamily="34" charset="0"/>
              </a:rPr>
              <a:t> Hospital</a:t>
            </a:r>
            <a:endParaRPr lang="it-IT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4613336" y="1351726"/>
            <a:ext cx="1732584" cy="37877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latin typeface="Candara" pitchFamily="34" charset="0"/>
              </a:rPr>
              <a:t>EMS</a:t>
            </a:r>
            <a:endParaRPr lang="it-IT" b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345920" y="1228829"/>
            <a:ext cx="1732584" cy="655776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latin typeface="Candara" pitchFamily="34" charset="0"/>
              </a:rPr>
              <a:t>National </a:t>
            </a:r>
            <a:r>
              <a:rPr lang="it-IT" b="1" dirty="0" err="1" smtClean="0">
                <a:solidFill>
                  <a:srgbClr val="C00000"/>
                </a:solidFill>
                <a:latin typeface="Candara" pitchFamily="34" charset="0"/>
              </a:rPr>
              <a:t>Health</a:t>
            </a:r>
            <a:r>
              <a:rPr lang="it-IT" b="1" dirty="0" smtClean="0">
                <a:solidFill>
                  <a:srgbClr val="C00000"/>
                </a:solidFill>
                <a:latin typeface="Candara" pitchFamily="34" charset="0"/>
              </a:rPr>
              <a:t> Authority</a:t>
            </a:r>
            <a:endParaRPr lang="it-IT" b="1" dirty="0">
              <a:solidFill>
                <a:srgbClr val="C0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11" name="Rettangolo 4"/>
          <p:cNvSpPr>
            <a:spLocks noChangeArrowheads="1"/>
          </p:cNvSpPr>
          <p:nvPr/>
        </p:nvSpPr>
        <p:spPr bwMode="auto">
          <a:xfrm>
            <a:off x="1063452" y="1161485"/>
            <a:ext cx="7345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EASONS FOR 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UCCESS OF AN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DUCATIONAL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ROJECT: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tangolo 5"/>
          <p:cNvSpPr>
            <a:spLocks noChangeArrowheads="1"/>
          </p:cNvSpPr>
          <p:nvPr/>
        </p:nvSpPr>
        <p:spPr bwMode="auto">
          <a:xfrm>
            <a:off x="847552" y="3061219"/>
            <a:ext cx="7958823" cy="101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smtClean="0">
                <a:latin typeface="Candara" panose="020E0502030303020204" pitchFamily="34" charset="0"/>
              </a:rPr>
              <a:t> </a:t>
            </a:r>
            <a:r>
              <a:rPr lang="en-US" sz="2400" b="1" dirty="0" smtClean="0">
                <a:latin typeface="Candara" panose="020E0502030303020204" pitchFamily="34" charset="0"/>
              </a:rPr>
              <a:t>Evaluation and measure </a:t>
            </a:r>
            <a:r>
              <a:rPr lang="en-US" sz="2400" dirty="0" smtClean="0">
                <a:latin typeface="Candara" panose="020E0502030303020204" pitchFamily="34" charset="0"/>
              </a:rPr>
              <a:t>of didactic objectives</a:t>
            </a:r>
          </a:p>
          <a:p>
            <a:pPr>
              <a:lnSpc>
                <a:spcPct val="130000"/>
              </a:lnSpc>
            </a:pPr>
            <a:endParaRPr lang="en-US" sz="2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2775844" y="1038108"/>
            <a:ext cx="3717925" cy="639762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it-IT" sz="3100" b="1" dirty="0" err="1">
                <a:solidFill>
                  <a:schemeClr val="bg1"/>
                </a:solidFill>
                <a:latin typeface="Candara" pitchFamily="34" charset="0"/>
              </a:rPr>
              <a:t>Teachers</a:t>
            </a:r>
            <a:r>
              <a:rPr lang="it-IT" sz="3100" b="1" dirty="0">
                <a:solidFill>
                  <a:schemeClr val="bg1"/>
                </a:solidFill>
                <a:latin typeface="Candara" pitchFamily="34" charset="0"/>
              </a:rPr>
              <a:t>’ </a:t>
            </a:r>
            <a:r>
              <a:rPr lang="it-IT" sz="3100" b="1" dirty="0" err="1">
                <a:solidFill>
                  <a:schemeClr val="bg1"/>
                </a:solidFill>
                <a:latin typeface="Candara" pitchFamily="34" charset="0"/>
              </a:rPr>
              <a:t>evaluation</a:t>
            </a:r>
            <a:endParaRPr lang="it-IT" sz="31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5334894" y="5310239"/>
            <a:ext cx="3633787" cy="641350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it-IT" sz="3100" b="1" dirty="0" err="1">
                <a:solidFill>
                  <a:schemeClr val="bg1"/>
                </a:solidFill>
                <a:latin typeface="Candara" pitchFamily="34" charset="0"/>
              </a:rPr>
              <a:t>Students</a:t>
            </a:r>
            <a:r>
              <a:rPr lang="it-IT" sz="3100" b="1" dirty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it-IT" sz="3100" b="1" dirty="0" err="1">
                <a:solidFill>
                  <a:schemeClr val="bg1"/>
                </a:solidFill>
                <a:latin typeface="Candara" pitchFamily="34" charset="0"/>
              </a:rPr>
              <a:t>evaluation</a:t>
            </a:r>
            <a:endParaRPr lang="it-IT" sz="31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/>
          <a:srcRect l="6592" t="44772" r="22363" b="17334"/>
          <a:stretch>
            <a:fillRect/>
          </a:stretch>
        </p:blipFill>
        <p:spPr bwMode="auto">
          <a:xfrm rot="-214288">
            <a:off x="734640" y="2335264"/>
            <a:ext cx="7889875" cy="228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Freccia a destra 13"/>
          <p:cNvSpPr/>
          <p:nvPr/>
        </p:nvSpPr>
        <p:spPr>
          <a:xfrm rot="17872580">
            <a:off x="1014513" y="3302844"/>
            <a:ext cx="3149600" cy="150813"/>
          </a:xfrm>
          <a:prstGeom prst="rightArrow">
            <a:avLst/>
          </a:prstGeom>
          <a:noFill/>
          <a:ln w="381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7080000">
            <a:off x="1355955" y="3442198"/>
            <a:ext cx="3149600" cy="150813"/>
          </a:xfrm>
          <a:prstGeom prst="rightArrow">
            <a:avLst/>
          </a:prstGeom>
          <a:noFill/>
          <a:ln w="381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14580000">
            <a:off x="4775249" y="3411571"/>
            <a:ext cx="3149600" cy="150812"/>
          </a:xfrm>
          <a:prstGeom prst="rightArrow">
            <a:avLst/>
          </a:prstGeom>
          <a:noFill/>
          <a:ln w="381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endParaRPr lang="it-IT"/>
          </a:p>
        </p:txBody>
      </p:sp>
      <p:sp>
        <p:nvSpPr>
          <p:cNvPr id="17" name="Freccia a destra 16"/>
          <p:cNvSpPr/>
          <p:nvPr/>
        </p:nvSpPr>
        <p:spPr>
          <a:xfrm rot="3780000">
            <a:off x="5119788" y="3234582"/>
            <a:ext cx="3149600" cy="150813"/>
          </a:xfrm>
          <a:prstGeom prst="rightArrow">
            <a:avLst/>
          </a:prstGeom>
          <a:noFill/>
          <a:ln w="381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endParaRPr lang="it-IT"/>
          </a:p>
        </p:txBody>
      </p:sp>
      <p:sp>
        <p:nvSpPr>
          <p:cNvPr id="18" name="Freccia a destra 17"/>
          <p:cNvSpPr/>
          <p:nvPr/>
        </p:nvSpPr>
        <p:spPr>
          <a:xfrm>
            <a:off x="3793431" y="5414810"/>
            <a:ext cx="1358900" cy="144462"/>
          </a:xfrm>
          <a:prstGeom prst="rightArrow">
            <a:avLst/>
          </a:prstGeom>
          <a:noFill/>
          <a:ln w="381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10800000">
            <a:off x="3793431" y="5729135"/>
            <a:ext cx="1358900" cy="146050"/>
          </a:xfrm>
          <a:prstGeom prst="rightArrow">
            <a:avLst/>
          </a:prstGeom>
          <a:noFill/>
          <a:ln w="3810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defTabSz="457200">
              <a:defRPr/>
            </a:pPr>
            <a:endParaRPr lang="it-IT"/>
          </a:p>
        </p:txBody>
      </p:sp>
      <p:sp>
        <p:nvSpPr>
          <p:cNvPr id="30" name="CasellaDiTesto 2"/>
          <p:cNvSpPr txBox="1">
            <a:spLocks noChangeArrowheads="1"/>
          </p:cNvSpPr>
          <p:nvPr/>
        </p:nvSpPr>
        <p:spPr bwMode="auto">
          <a:xfrm>
            <a:off x="279253" y="5311826"/>
            <a:ext cx="3344862" cy="639763"/>
          </a:xfrm>
          <a:prstGeom prst="round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it-IT" sz="3100" b="1" dirty="0" err="1">
                <a:solidFill>
                  <a:schemeClr val="bg1"/>
                </a:solidFill>
                <a:latin typeface="Candara" pitchFamily="34" charset="0"/>
              </a:rPr>
              <a:t>Tutors</a:t>
            </a:r>
            <a:r>
              <a:rPr lang="it-IT" sz="3100" b="1" dirty="0">
                <a:solidFill>
                  <a:schemeClr val="bg1"/>
                </a:solidFill>
                <a:latin typeface="Candara" pitchFamily="34" charset="0"/>
              </a:rPr>
              <a:t>’ </a:t>
            </a:r>
            <a:r>
              <a:rPr lang="it-IT" sz="3100" b="1" dirty="0" err="1">
                <a:solidFill>
                  <a:schemeClr val="bg1"/>
                </a:solidFill>
                <a:latin typeface="Candara" pitchFamily="34" charset="0"/>
              </a:rPr>
              <a:t>evaluation</a:t>
            </a:r>
            <a:endParaRPr lang="it-IT" sz="3100" b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11" name="Rettangolo 4"/>
          <p:cNvSpPr>
            <a:spLocks noChangeArrowheads="1"/>
          </p:cNvSpPr>
          <p:nvPr/>
        </p:nvSpPr>
        <p:spPr bwMode="auto">
          <a:xfrm>
            <a:off x="1063452" y="1161485"/>
            <a:ext cx="7345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EASONS FOR 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UCCESS OF AN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DUCATIONAL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ROJECT: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962183" y="2771335"/>
            <a:ext cx="7345363" cy="149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en-US" sz="2400" dirty="0" smtClean="0">
                <a:latin typeface="Candara" panose="020E0502030303020204" pitchFamily="34" charset="0"/>
              </a:rPr>
              <a:t> The best index for the success of the EMDM is the </a:t>
            </a:r>
            <a:r>
              <a:rPr lang="en-US" sz="2400" b="1" dirty="0" smtClean="0">
                <a:latin typeface="Candara" panose="020E0502030303020204" pitchFamily="34" charset="0"/>
              </a:rPr>
              <a:t>strict link of friendship </a:t>
            </a:r>
            <a:r>
              <a:rPr lang="en-US" sz="2400" dirty="0" smtClean="0">
                <a:latin typeface="Candara" panose="020E0502030303020204" pitchFamily="34" charset="0"/>
              </a:rPr>
              <a:t>among Students, Alumni and the Faculty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"/>
          <p:cNvGrpSpPr/>
          <p:nvPr/>
        </p:nvGrpSpPr>
        <p:grpSpPr>
          <a:xfrm>
            <a:off x="0" y="0"/>
            <a:ext cx="9137904" cy="6858000"/>
            <a:chOff x="6096" y="0"/>
            <a:chExt cx="9137904" cy="6858000"/>
          </a:xfrm>
        </p:grpSpPr>
        <p:pic>
          <p:nvPicPr>
            <p:cNvPr id="4" name="Immagine 3" descr="slideseg014SECU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9137904" cy="6858000"/>
            </a:xfrm>
            <a:prstGeom prst="rect">
              <a:avLst/>
            </a:prstGeom>
          </p:spPr>
        </p:pic>
        <p:pic>
          <p:nvPicPr>
            <p:cNvPr id="5" name="Picture 7" descr="proposta logo PL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650" y="5741987"/>
              <a:ext cx="1403350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5" descr="madridtraintrack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8002"/>
            <a:ext cx="9108504" cy="683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:\CRIMEDIM\_DSC0335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67406" y="6000750"/>
            <a:ext cx="794777" cy="75760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sp>
        <p:nvSpPr>
          <p:cNvPr id="11" name="Rettangolo 4"/>
          <p:cNvSpPr>
            <a:spLocks noChangeArrowheads="1"/>
          </p:cNvSpPr>
          <p:nvPr/>
        </p:nvSpPr>
        <p:spPr bwMode="auto">
          <a:xfrm>
            <a:off x="1063452" y="1161485"/>
            <a:ext cx="73453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EASONS FOR THE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UCCESS OF AN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DUCATIONAL </a:t>
            </a:r>
            <a:r>
              <a:rPr lang="it-IT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</a:t>
            </a:r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ROJECT: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962183" y="2771335"/>
            <a:ext cx="7345363" cy="1493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Font typeface="Candara" panose="020E0502030303020204" pitchFamily="34" charset="0"/>
              <a:buChar char="¤"/>
            </a:pPr>
            <a:r>
              <a:rPr lang="en-US" sz="2400" dirty="0" smtClean="0">
                <a:latin typeface="Candara" panose="020E0502030303020204" pitchFamily="34" charset="0"/>
              </a:rPr>
              <a:t>The EMDM has become a </a:t>
            </a:r>
            <a:r>
              <a:rPr lang="en-US" sz="2400" b="1" dirty="0" smtClean="0">
                <a:latin typeface="Candara" panose="020E0502030303020204" pitchFamily="34" charset="0"/>
              </a:rPr>
              <a:t>point of reference for promotion and support </a:t>
            </a:r>
            <a:r>
              <a:rPr lang="en-US" sz="2400" dirty="0" smtClean="0">
                <a:latin typeface="Candara" panose="020E0502030303020204" pitchFamily="34" charset="0"/>
              </a:rPr>
              <a:t>of Disaster Medicine as an academic discipline</a:t>
            </a:r>
            <a:endParaRPr lang="en-US" sz="2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0750" y="6329455"/>
            <a:ext cx="1213350" cy="238062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20"/>
            <a:ext cx="9144000" cy="685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590550" y="2209800"/>
            <a:ext cx="3829050" cy="990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CRIMEDIM\Desktop 18-09-2013\logo base UPO CRIMEDIM E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604" y="819150"/>
            <a:ext cx="3896096" cy="30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399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4" name="Picture 2" descr="C:\Users\Luca Ragazzoni\Desktop\Ebo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3315" y="1015422"/>
            <a:ext cx="6896099" cy="486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66304" y="4388735"/>
            <a:ext cx="8424863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000" b="1" dirty="0" smtClean="0">
                <a:solidFill>
                  <a:srgbClr val="C00000"/>
                </a:solidFill>
                <a:latin typeface="Arial Narrow" pitchFamily="34" charset="0"/>
              </a:rPr>
              <a:t>Via </a:t>
            </a:r>
            <a:r>
              <a:rPr lang="it-IT" sz="2000" b="1" dirty="0">
                <a:solidFill>
                  <a:srgbClr val="C00000"/>
                </a:solidFill>
                <a:latin typeface="Arial Narrow" pitchFamily="34" charset="0"/>
              </a:rPr>
              <a:t>Lanino 1 – 28100 Novara, </a:t>
            </a:r>
            <a:r>
              <a:rPr lang="it-IT" sz="2000" b="1" dirty="0" err="1" smtClean="0">
                <a:solidFill>
                  <a:srgbClr val="C00000"/>
                </a:solidFill>
                <a:latin typeface="Arial Narrow" pitchFamily="34" charset="0"/>
              </a:rPr>
              <a:t>Italy</a:t>
            </a:r>
            <a:r>
              <a:rPr lang="it-IT" sz="2000" b="1" dirty="0" smtClean="0">
                <a:solidFill>
                  <a:srgbClr val="C00000"/>
                </a:solidFill>
                <a:latin typeface="Arial Narrow" pitchFamily="34" charset="0"/>
              </a:rPr>
              <a:t> </a:t>
            </a:r>
            <a:endParaRPr lang="it-IT" sz="2000" b="1" dirty="0">
              <a:solidFill>
                <a:srgbClr val="C00000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it-IT" sz="2000" b="1" dirty="0">
                <a:solidFill>
                  <a:srgbClr val="C00000"/>
                </a:solidFill>
                <a:latin typeface="Arial Narrow" pitchFamily="34" charset="0"/>
              </a:rPr>
              <a:t>Tel/fax: +390321660620</a:t>
            </a:r>
          </a:p>
          <a:p>
            <a:pPr>
              <a:defRPr/>
            </a:pPr>
            <a:r>
              <a:rPr lang="it-IT" sz="2000" b="1" dirty="0">
                <a:solidFill>
                  <a:srgbClr val="C00000"/>
                </a:solidFill>
                <a:latin typeface="Arial Narrow" pitchFamily="34" charset="0"/>
              </a:rPr>
              <a:t>Web: http://crimedim.med.unipmn.it</a:t>
            </a:r>
          </a:p>
          <a:p>
            <a:pPr>
              <a:defRPr/>
            </a:pPr>
            <a:r>
              <a:rPr lang="it-IT" sz="2000" b="1" dirty="0">
                <a:solidFill>
                  <a:srgbClr val="C00000"/>
                </a:solidFill>
                <a:latin typeface="Arial Narrow" pitchFamily="34" charset="0"/>
              </a:rPr>
              <a:t>E-mail:</a:t>
            </a:r>
            <a:r>
              <a:rPr lang="it-IT" sz="2800" b="1" dirty="0">
                <a:solidFill>
                  <a:srgbClr val="C00000"/>
                </a:solidFill>
                <a:latin typeface="Arial Narrow" pitchFamily="34" charset="0"/>
              </a:rPr>
              <a:t> </a:t>
            </a:r>
            <a:r>
              <a:rPr lang="it-IT" sz="2800" b="1" dirty="0" smtClean="0">
                <a:solidFill>
                  <a:srgbClr val="C00000"/>
                </a:solidFill>
                <a:latin typeface="Arial Narrow" pitchFamily="34" charset="0"/>
              </a:rPr>
              <a:t>dellacorte.f@gmail.com</a:t>
            </a:r>
            <a:endParaRPr lang="it-IT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88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grazi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0" y="3860800"/>
            <a:ext cx="8424863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rgbClr val="064F85"/>
                </a:solidFill>
                <a:latin typeface="Arial Narrow" pitchFamily="34" charset="0"/>
              </a:rPr>
              <a:t>CRIMEDIM – </a:t>
            </a:r>
            <a:r>
              <a:rPr lang="it-IT" sz="2000" b="1" dirty="0">
                <a:solidFill>
                  <a:srgbClr val="064F85"/>
                </a:solidFill>
                <a:latin typeface="Arial Narrow" pitchFamily="34" charset="0"/>
              </a:rPr>
              <a:t>Centro di Ricerca Interdipartimentale in Medicina d’Emergenza e dei Disastri ed Informatica applicata alla pratica Medica.  </a:t>
            </a:r>
            <a:endParaRPr lang="it-IT" b="1" dirty="0">
              <a:solidFill>
                <a:srgbClr val="064F85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it-IT" sz="2000" b="1" dirty="0">
                <a:solidFill>
                  <a:srgbClr val="064F85"/>
                </a:solidFill>
                <a:latin typeface="Arial Narrow" pitchFamily="34" charset="0"/>
              </a:rPr>
              <a:t>Dipartimento di Medicina </a:t>
            </a:r>
            <a:r>
              <a:rPr lang="it-IT" sz="2000" b="1" dirty="0" err="1">
                <a:solidFill>
                  <a:srgbClr val="064F85"/>
                </a:solidFill>
                <a:latin typeface="Arial Narrow" pitchFamily="34" charset="0"/>
              </a:rPr>
              <a:t>Traslazionale</a:t>
            </a:r>
            <a:r>
              <a:rPr lang="it-IT" sz="2000" b="1" dirty="0">
                <a:solidFill>
                  <a:srgbClr val="064F85"/>
                </a:solidFill>
                <a:latin typeface="Arial Narrow" pitchFamily="34" charset="0"/>
              </a:rPr>
              <a:t>, Università del Piemonte Orientale</a:t>
            </a:r>
          </a:p>
          <a:p>
            <a:pPr>
              <a:defRPr/>
            </a:pPr>
            <a:endParaRPr lang="it-IT" b="1" dirty="0">
              <a:solidFill>
                <a:srgbClr val="064F85"/>
              </a:solidFill>
              <a:latin typeface="Arial Narrow" pitchFamily="34" charset="0"/>
            </a:endParaRPr>
          </a:p>
          <a:p>
            <a:pPr>
              <a:defRPr/>
            </a:pPr>
            <a:r>
              <a:rPr lang="it-IT" b="1" dirty="0">
                <a:solidFill>
                  <a:srgbClr val="064F85"/>
                </a:solidFill>
                <a:latin typeface="Arial Narrow" pitchFamily="34" charset="0"/>
              </a:rPr>
              <a:t>Via </a:t>
            </a:r>
            <a:r>
              <a:rPr lang="it-IT" b="1" dirty="0" err="1">
                <a:solidFill>
                  <a:srgbClr val="064F85"/>
                </a:solidFill>
                <a:latin typeface="Arial Narrow" pitchFamily="34" charset="0"/>
              </a:rPr>
              <a:t>Ferrucci</a:t>
            </a:r>
            <a:r>
              <a:rPr lang="it-IT" b="1" dirty="0">
                <a:solidFill>
                  <a:srgbClr val="064F85"/>
                </a:solidFill>
                <a:latin typeface="Arial Narrow" pitchFamily="34" charset="0"/>
              </a:rPr>
              <a:t> 33 / Via </a:t>
            </a:r>
            <a:r>
              <a:rPr lang="it-IT" b="1" dirty="0" err="1">
                <a:solidFill>
                  <a:srgbClr val="064F85"/>
                </a:solidFill>
                <a:latin typeface="Arial Narrow" pitchFamily="34" charset="0"/>
              </a:rPr>
              <a:t>Lanino</a:t>
            </a:r>
            <a:r>
              <a:rPr lang="it-IT" b="1" dirty="0">
                <a:solidFill>
                  <a:srgbClr val="064F85"/>
                </a:solidFill>
                <a:latin typeface="Arial Narrow" pitchFamily="34" charset="0"/>
              </a:rPr>
              <a:t> 1 – 28100 Novara, Italia </a:t>
            </a:r>
          </a:p>
          <a:p>
            <a:pPr>
              <a:defRPr/>
            </a:pPr>
            <a:r>
              <a:rPr lang="it-IT" b="1" dirty="0">
                <a:solidFill>
                  <a:srgbClr val="064F85"/>
                </a:solidFill>
                <a:latin typeface="Arial Narrow" pitchFamily="34" charset="0"/>
              </a:rPr>
              <a:t>Tel/fax: +390321660620</a:t>
            </a:r>
          </a:p>
          <a:p>
            <a:pPr>
              <a:defRPr/>
            </a:pPr>
            <a:r>
              <a:rPr lang="it-IT" b="1" dirty="0">
                <a:solidFill>
                  <a:srgbClr val="064F85"/>
                </a:solidFill>
                <a:latin typeface="Arial Narrow" pitchFamily="34" charset="0"/>
              </a:rPr>
              <a:t>Web: http://crimedim.med.unipmn.it</a:t>
            </a:r>
          </a:p>
          <a:p>
            <a:pPr>
              <a:defRPr/>
            </a:pPr>
            <a:r>
              <a:rPr lang="it-IT" b="1" dirty="0">
                <a:solidFill>
                  <a:srgbClr val="064F85"/>
                </a:solidFill>
                <a:latin typeface="Arial Narrow" pitchFamily="34" charset="0"/>
              </a:rPr>
              <a:t>E-mail:</a:t>
            </a:r>
            <a:r>
              <a:rPr lang="it-IT" sz="2400" b="1" dirty="0">
                <a:solidFill>
                  <a:srgbClr val="064F85"/>
                </a:solidFill>
                <a:latin typeface="Arial Narrow" pitchFamily="34" charset="0"/>
              </a:rPr>
              <a:t> </a:t>
            </a:r>
            <a:r>
              <a:rPr lang="it-IT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 Narrow" pitchFamily="34" charset="0"/>
                <a:hlinkClick r:id="rId4"/>
              </a:rPr>
              <a:t>francesco.dellacorte@med.unipmn.it</a:t>
            </a:r>
            <a:endParaRPr lang="it-IT" sz="2400" b="1" dirty="0">
              <a:solidFill>
                <a:schemeClr val="tx2">
                  <a:lumMod val="40000"/>
                  <a:lumOff val="60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ir accident ch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k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rgbClr val="174D73"/>
                </a:solidFill>
                <a:latin typeface="Consolas" pitchFamily="49" charset="0"/>
              </a:rPr>
              <a:t>D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EFINIZIONI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23850" y="1468815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sz="2000" dirty="0" smtClean="0"/>
              <a:t> Non esiste una definizione di disastro universalmente accettata 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72716" y="2348880"/>
            <a:ext cx="532859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err="1" smtClean="0">
                <a:latin typeface="Calibri" pitchFamily="34" charset="0"/>
              </a:rPr>
              <a:t>Debacker</a:t>
            </a:r>
            <a:r>
              <a:rPr lang="it-IT" sz="2000" dirty="0" smtClean="0">
                <a:latin typeface="Calibri" pitchFamily="34" charset="0"/>
              </a:rPr>
              <a:t> M. ha trovato più di </a:t>
            </a:r>
            <a:r>
              <a:rPr lang="it-IT" sz="2000" u="sng" dirty="0" smtClean="0">
                <a:latin typeface="Calibri" pitchFamily="34" charset="0"/>
              </a:rPr>
              <a:t>100 definizioni</a:t>
            </a:r>
          </a:p>
          <a:p>
            <a:endParaRPr lang="it-IT" sz="20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latin typeface="Calibri" pitchFamily="34" charset="0"/>
              </a:rPr>
              <a:t>Le definizioni variano con il ruolo professionale</a:t>
            </a:r>
          </a:p>
          <a:p>
            <a:endParaRPr lang="it-IT" sz="2000" dirty="0" smtClean="0"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latin typeface="Calibri" pitchFamily="34" charset="0"/>
              </a:rPr>
              <a:t>In genere:</a:t>
            </a:r>
          </a:p>
          <a:p>
            <a:endParaRPr lang="it-IT" dirty="0" smtClean="0">
              <a:latin typeface="Calibri" pitchFamily="34" charset="0"/>
            </a:endParaRPr>
          </a:p>
          <a:p>
            <a:pPr lvl="1">
              <a:buFontTx/>
              <a:buChar char="-"/>
            </a:pP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dirty="0" smtClean="0">
                <a:latin typeface="Calibri" pitchFamily="34" charset="0"/>
              </a:rPr>
              <a:t>Evento </a:t>
            </a:r>
            <a:r>
              <a:rPr lang="it-IT" sz="2400" dirty="0" smtClean="0">
                <a:latin typeface="Calibri" pitchFamily="34" charset="0"/>
              </a:rPr>
              <a:t>straordinario</a:t>
            </a:r>
          </a:p>
          <a:p>
            <a:pPr lvl="1">
              <a:buFontTx/>
              <a:buChar char="-"/>
            </a:pPr>
            <a:r>
              <a:rPr lang="it-IT" sz="2400" dirty="0" smtClean="0">
                <a:latin typeface="Calibri" pitchFamily="34" charset="0"/>
              </a:rPr>
              <a:t>Distruzione </a:t>
            </a:r>
            <a:r>
              <a:rPr lang="it-IT" sz="2400" dirty="0" smtClean="0">
                <a:latin typeface="Calibri" pitchFamily="34" charset="0"/>
              </a:rPr>
              <a:t>delle </a:t>
            </a:r>
            <a:r>
              <a:rPr lang="it-IT" sz="2400" dirty="0" smtClean="0">
                <a:latin typeface="Calibri" pitchFamily="34" charset="0"/>
              </a:rPr>
              <a:t>infrastrutture</a:t>
            </a:r>
          </a:p>
          <a:p>
            <a:pPr lvl="1">
              <a:buFontTx/>
              <a:buChar char="-"/>
            </a:pPr>
            <a:r>
              <a:rPr lang="it-IT" sz="2400" dirty="0" smtClean="0">
                <a:latin typeface="Calibri" pitchFamily="34" charset="0"/>
              </a:rPr>
              <a:t>Bisogni </a:t>
            </a:r>
            <a:r>
              <a:rPr lang="it-IT" sz="2400" dirty="0" smtClean="0">
                <a:latin typeface="Calibri" pitchFamily="34" charset="0"/>
              </a:rPr>
              <a:t>&gt; Risorse</a:t>
            </a:r>
          </a:p>
          <a:p>
            <a:pPr lvl="1">
              <a:buFontTx/>
              <a:buChar char="-"/>
            </a:pPr>
            <a:r>
              <a:rPr lang="it-IT" sz="2400" dirty="0" smtClean="0">
                <a:latin typeface="Calibri" pitchFamily="34" charset="0"/>
              </a:rPr>
              <a:t> Necessità di aiuto esterno</a:t>
            </a:r>
          </a:p>
          <a:p>
            <a:endParaRPr lang="it-IT" dirty="0">
              <a:latin typeface="Calibri" pitchFamily="34" charset="0"/>
            </a:endParaRPr>
          </a:p>
        </p:txBody>
      </p:sp>
      <p:pic>
        <p:nvPicPr>
          <p:cNvPr id="3076" name="Picture 4" descr="http://www.chimicare.org/curiosita/wp-content/uploads/2010/02/libri_definizione_chimic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348880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27856" y="1412914"/>
            <a:ext cx="6248400" cy="482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2800" b="1" dirty="0">
                <a:solidFill>
                  <a:srgbClr val="174D73"/>
                </a:solidFill>
                <a:latin typeface="Candara" pitchFamily="34" charset="0"/>
              </a:rPr>
              <a:t>Disastro</a:t>
            </a:r>
          </a:p>
          <a:p>
            <a:pPr algn="just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1600" dirty="0">
                <a:solidFill>
                  <a:schemeClr val="tx1"/>
                </a:solidFill>
                <a:latin typeface="Candara" pitchFamily="34" charset="0"/>
                <a:cs typeface="Arial" charset="0"/>
              </a:rPr>
              <a:t>	</a:t>
            </a:r>
          </a:p>
          <a:p>
            <a:pPr algn="just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2400" dirty="0">
                <a:solidFill>
                  <a:schemeClr val="tx1"/>
                </a:solidFill>
                <a:latin typeface="Candara" pitchFamily="34" charset="0"/>
                <a:cs typeface="Times New Roman" pitchFamily="18" charset="0"/>
              </a:rPr>
              <a:t>“</a:t>
            </a:r>
            <a:r>
              <a:rPr lang="it-IT" sz="2400" i="1" dirty="0">
                <a:solidFill>
                  <a:schemeClr val="tx1"/>
                </a:solidFill>
                <a:latin typeface="Candara" pitchFamily="34" charset="0"/>
              </a:rPr>
              <a:t>Una situazione dove le </a:t>
            </a:r>
            <a:r>
              <a:rPr lang="it-IT" sz="2400" b="1" i="1" dirty="0">
                <a:solidFill>
                  <a:srgbClr val="174D73"/>
                </a:solidFill>
                <a:latin typeface="Candara" pitchFamily="34" charset="0"/>
              </a:rPr>
              <a:t>risorse disponibili sono insufficienti</a:t>
            </a:r>
            <a:r>
              <a:rPr lang="it-IT" sz="2400" i="1" dirty="0">
                <a:solidFill>
                  <a:schemeClr val="tx1"/>
                </a:solidFill>
                <a:latin typeface="Candara" pitchFamily="34" charset="0"/>
              </a:rPr>
              <a:t> in relazione alle esigenze del soccorso immediato e dove la severità della situazione </a:t>
            </a:r>
            <a:r>
              <a:rPr lang="it-IT" sz="2400" i="1" dirty="0" err="1">
                <a:solidFill>
                  <a:schemeClr val="tx1"/>
                </a:solidFill>
                <a:latin typeface="Candara" pitchFamily="34" charset="0"/>
              </a:rPr>
              <a:t>e’</a:t>
            </a:r>
            <a:r>
              <a:rPr lang="it-IT" sz="2400" i="1" dirty="0">
                <a:solidFill>
                  <a:schemeClr val="tx1"/>
                </a:solidFill>
                <a:latin typeface="Candara" pitchFamily="34" charset="0"/>
              </a:rPr>
              <a:t> cosi elevata che </a:t>
            </a:r>
            <a:r>
              <a:rPr lang="it-IT" sz="2400" b="1" i="1" dirty="0">
                <a:solidFill>
                  <a:srgbClr val="174D73"/>
                </a:solidFill>
                <a:latin typeface="Candara" pitchFamily="34" charset="0"/>
              </a:rPr>
              <a:t>la normale qualità dei servizi sanitari non può essere mantenuta</a:t>
            </a:r>
            <a:r>
              <a:rPr lang="it-IT" sz="2400" i="1" dirty="0">
                <a:solidFill>
                  <a:schemeClr val="tx1"/>
                </a:solidFill>
                <a:latin typeface="Candara" pitchFamily="34" charset="0"/>
              </a:rPr>
              <a:t> a lungo nonostante l’adozione di misure adeguate</a:t>
            </a:r>
            <a:r>
              <a:rPr lang="it-IT" sz="2400" dirty="0">
                <a:solidFill>
                  <a:schemeClr val="tx1"/>
                </a:solidFill>
                <a:latin typeface="Candara" pitchFamily="34" charset="0"/>
              </a:rPr>
              <a:t>”</a:t>
            </a:r>
            <a:r>
              <a:rPr lang="it-IT" sz="1600" dirty="0">
                <a:solidFill>
                  <a:schemeClr val="tx1"/>
                </a:solidFill>
                <a:latin typeface="Candara" pitchFamily="34" charset="0"/>
              </a:rPr>
              <a:t> </a:t>
            </a: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it-IT" sz="2000" dirty="0">
              <a:solidFill>
                <a:schemeClr val="tx1"/>
              </a:solidFill>
              <a:latin typeface="Candara" pitchFamily="34" charset="0"/>
            </a:endParaRP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1300" i="1" dirty="0">
                <a:solidFill>
                  <a:schemeClr val="tx1"/>
                </a:solidFill>
                <a:latin typeface="Candara" pitchFamily="34" charset="0"/>
                <a:cs typeface="Times New Roman" pitchFamily="18" charset="0"/>
              </a:rPr>
              <a:t>Presidenza del Consiglio dei Ministri, Dipartimento di Protezione Civile, Servizio Emergenza Sanitaria. Criteri di massima per l’organizzazione dei soccorsi sanitari nelle catastrofi</a:t>
            </a: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 </a:t>
            </a:r>
          </a:p>
        </p:txBody>
      </p:sp>
      <p:pic>
        <p:nvPicPr>
          <p:cNvPr id="12" name="Picture 3" descr="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057400"/>
            <a:ext cx="1981200" cy="168116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5" descr="madrid 11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733800"/>
            <a:ext cx="1981200" cy="174148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6" descr="TREN_BELG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5491163"/>
            <a:ext cx="1981200" cy="136683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4" descr="11-9 av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2800" y="0"/>
            <a:ext cx="1981200" cy="204311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rgbClr val="174D73"/>
                </a:solidFill>
                <a:latin typeface="Consolas" pitchFamily="49" charset="0"/>
              </a:rPr>
              <a:t>D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EFINIZIONI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 descr="C:\Users\Francesco\Desktop\12166_Francesco Della Cort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" y="1905000"/>
            <a:ext cx="2262325" cy="3257550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2408934" y="1905000"/>
            <a:ext cx="253441" cy="32433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162300" y="1905000"/>
            <a:ext cx="5642570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Prof. Francesco Della Corte, MD</a:t>
            </a:r>
          </a:p>
          <a:p>
            <a:endParaRPr lang="it-IT" dirty="0" smtClean="0"/>
          </a:p>
          <a:p>
            <a:pPr>
              <a:buFont typeface="Wingdings" pitchFamily="2" charset="2"/>
              <a:buChar char="Ø"/>
            </a:pPr>
            <a:r>
              <a:rPr lang="it-IT" dirty="0" err="1" smtClean="0"/>
              <a:t>Graduation</a:t>
            </a:r>
            <a:r>
              <a:rPr lang="it-IT" dirty="0" smtClean="0"/>
              <a:t>  in Medicine 1979</a:t>
            </a:r>
          </a:p>
          <a:p>
            <a:pPr>
              <a:buFont typeface="Wingdings" pitchFamily="2" charset="2"/>
              <a:buChar char="Ø"/>
            </a:pPr>
            <a:r>
              <a:rPr lang="it-IT" dirty="0" err="1" smtClean="0"/>
              <a:t>Residency</a:t>
            </a:r>
            <a:r>
              <a:rPr lang="it-IT" dirty="0" smtClean="0"/>
              <a:t> in Anesthesia and </a:t>
            </a:r>
            <a:r>
              <a:rPr lang="it-IT" dirty="0" err="1" smtClean="0"/>
              <a:t>Critical</a:t>
            </a:r>
            <a:r>
              <a:rPr lang="it-IT" dirty="0" smtClean="0"/>
              <a:t> Care, 1982</a:t>
            </a:r>
          </a:p>
          <a:p>
            <a:pPr>
              <a:buFont typeface="Wingdings" pitchFamily="2" charset="2"/>
              <a:buChar char="Ø"/>
            </a:pPr>
            <a:r>
              <a:rPr lang="it-IT" dirty="0" err="1" smtClean="0"/>
              <a:t>Secretary</a:t>
            </a:r>
            <a:r>
              <a:rPr lang="it-IT" dirty="0" smtClean="0"/>
              <a:t>  </a:t>
            </a:r>
            <a:r>
              <a:rPr lang="it-IT" dirty="0" err="1" smtClean="0"/>
              <a:t>to</a:t>
            </a:r>
            <a:r>
              <a:rPr lang="it-IT" dirty="0" smtClean="0"/>
              <a:t> European Society </a:t>
            </a:r>
            <a:r>
              <a:rPr lang="it-IT" dirty="0" err="1" smtClean="0"/>
              <a:t>for</a:t>
            </a:r>
            <a:r>
              <a:rPr lang="it-IT" dirty="0" smtClean="0"/>
              <a:t> Emergency Medicine</a:t>
            </a:r>
          </a:p>
          <a:p>
            <a:r>
              <a:rPr lang="it-IT" dirty="0" smtClean="0"/>
              <a:t>      </a:t>
            </a:r>
            <a:r>
              <a:rPr lang="it-IT" dirty="0" err="1" smtClean="0"/>
              <a:t>from</a:t>
            </a:r>
            <a:r>
              <a:rPr lang="it-IT" dirty="0" smtClean="0"/>
              <a:t> 1999 </a:t>
            </a:r>
            <a:r>
              <a:rPr lang="it-IT" dirty="0" err="1" smtClean="0"/>
              <a:t>to</a:t>
            </a:r>
            <a:r>
              <a:rPr lang="it-IT" dirty="0" smtClean="0"/>
              <a:t> 2006</a:t>
            </a:r>
          </a:p>
          <a:p>
            <a:pPr>
              <a:buFont typeface="Wingdings" pitchFamily="2" charset="2"/>
              <a:buChar char="Ø"/>
            </a:pPr>
            <a:endParaRPr lang="it-IT" dirty="0" smtClean="0"/>
          </a:p>
          <a:p>
            <a:pPr>
              <a:buFont typeface="Wingdings" pitchFamily="2" charset="2"/>
              <a:buChar char="Ø"/>
            </a:pPr>
            <a:r>
              <a:rPr lang="it-IT" dirty="0" err="1" smtClean="0"/>
              <a:t>Honorary</a:t>
            </a:r>
            <a:r>
              <a:rPr lang="it-IT" dirty="0" smtClean="0"/>
              <a:t> </a:t>
            </a:r>
            <a:r>
              <a:rPr lang="it-IT" dirty="0" err="1" smtClean="0"/>
              <a:t>Fellow</a:t>
            </a:r>
            <a:r>
              <a:rPr lang="it-IT" dirty="0" smtClean="0"/>
              <a:t> EuSEM</a:t>
            </a:r>
          </a:p>
          <a:p>
            <a:pPr>
              <a:buFont typeface="Wingdings" pitchFamily="2" charset="2"/>
              <a:buChar char="Ø"/>
            </a:pPr>
            <a:r>
              <a:rPr lang="it-IT" dirty="0" err="1" smtClean="0"/>
              <a:t>Founder</a:t>
            </a:r>
            <a:r>
              <a:rPr lang="it-IT" dirty="0" smtClean="0"/>
              <a:t> and Course </a:t>
            </a:r>
            <a:r>
              <a:rPr lang="it-IT" dirty="0" err="1" smtClean="0"/>
              <a:t>Director</a:t>
            </a:r>
            <a:r>
              <a:rPr lang="it-IT" dirty="0" smtClean="0"/>
              <a:t> of the European Master in </a:t>
            </a:r>
          </a:p>
          <a:p>
            <a:r>
              <a:rPr lang="it-IT" dirty="0" smtClean="0"/>
              <a:t>      Disaster Medicine</a:t>
            </a:r>
          </a:p>
          <a:p>
            <a:pPr>
              <a:buFont typeface="Wingdings" pitchFamily="2" charset="2"/>
              <a:buChar char="Ø"/>
            </a:pPr>
            <a:r>
              <a:rPr lang="it-IT" dirty="0" err="1" smtClean="0"/>
              <a:t>Director</a:t>
            </a:r>
            <a:r>
              <a:rPr lang="it-IT" dirty="0" smtClean="0"/>
              <a:t> of Crimedim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1752600" y="2362200"/>
            <a:ext cx="6983413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nl-BE" sz="2000">
                <a:solidFill>
                  <a:srgbClr val="4F6558"/>
                </a:solidFill>
                <a:latin typeface="Tahoma" pitchFamily="34" charset="0"/>
              </a:rPr>
              <a:t>“A disaster is a situation with an imbalance between the immediate need for medical care and the resources available which is not the case in normal emergency medicine.</a:t>
            </a:r>
          </a:p>
          <a:p>
            <a:pPr algn="just">
              <a:spcBef>
                <a:spcPct val="20000"/>
              </a:spcBef>
            </a:pPr>
            <a:endParaRPr lang="nl-BE" sz="2000">
              <a:solidFill>
                <a:srgbClr val="4F6558"/>
              </a:solidFill>
              <a:latin typeface="Tahoma" pitchFamily="34" charset="0"/>
            </a:endParaRPr>
          </a:p>
          <a:p>
            <a:pPr algn="just">
              <a:spcBef>
                <a:spcPct val="20000"/>
              </a:spcBef>
            </a:pPr>
            <a:r>
              <a:rPr lang="nl-BE" sz="2000">
                <a:solidFill>
                  <a:srgbClr val="4F6558"/>
                </a:solidFill>
                <a:latin typeface="Tahoma" pitchFamily="34" charset="0"/>
              </a:rPr>
              <a:t>Specific training in preparedness for disasters is thus required for all emergency physicians.”</a:t>
            </a:r>
          </a:p>
          <a:p>
            <a:pPr algn="just">
              <a:spcBef>
                <a:spcPct val="20000"/>
              </a:spcBef>
            </a:pPr>
            <a:endParaRPr lang="nl-BE" sz="2000">
              <a:solidFill>
                <a:srgbClr val="4F6558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r>
              <a:rPr lang="nl-BE" sz="1600" i="1">
                <a:solidFill>
                  <a:srgbClr val="C00000"/>
                </a:solidFill>
                <a:latin typeface="Tahoma" pitchFamily="34" charset="0"/>
              </a:rPr>
              <a:t>Manifesto for Emergency Medicine in Europe </a:t>
            </a:r>
            <a:r>
              <a:rPr lang="en-GB" sz="1600" i="1">
                <a:solidFill>
                  <a:srgbClr val="C00000"/>
                </a:solidFill>
                <a:latin typeface="Tahoma" pitchFamily="34" charset="0"/>
              </a:rPr>
              <a:t>European Journal of Emergency Medicine, 1998, 5(1): 7-8; 1998, (4): 1-2</a:t>
            </a:r>
          </a:p>
          <a:p>
            <a:pPr algn="just">
              <a:spcBef>
                <a:spcPct val="20000"/>
              </a:spcBef>
            </a:pPr>
            <a:endParaRPr lang="nl-BE" sz="2000">
              <a:solidFill>
                <a:srgbClr val="4F6558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endParaRPr lang="nl-BE" sz="2000">
              <a:solidFill>
                <a:srgbClr val="4F6558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endParaRPr lang="nl-BE" sz="2000">
              <a:solidFill>
                <a:srgbClr val="4F6558"/>
              </a:solidFill>
              <a:latin typeface="Tahoma" pitchFamily="34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1676400" y="990600"/>
            <a:ext cx="3429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>
                <a:solidFill>
                  <a:srgbClr val="993300"/>
                </a:solidFill>
                <a:latin typeface="Tahoma" pitchFamily="34" charset="0"/>
              </a:rPr>
              <a:t>D</a:t>
            </a:r>
            <a:r>
              <a:rPr lang="it-IT" sz="2800">
                <a:solidFill>
                  <a:srgbClr val="993300"/>
                </a:solidFill>
                <a:latin typeface="Tahoma" pitchFamily="34" charset="0"/>
              </a:rPr>
              <a:t>ISASTRO</a:t>
            </a:r>
            <a:endParaRPr lang="it-IT" sz="2000">
              <a:solidFill>
                <a:srgbClr val="9933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057400"/>
            <a:ext cx="1981200" cy="168116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5" descr="madrid 11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733800"/>
            <a:ext cx="1981200" cy="174148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6" descr="TREN_BELG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5491163"/>
            <a:ext cx="1981200" cy="136683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ttangolo 15"/>
          <p:cNvSpPr/>
          <p:nvPr/>
        </p:nvSpPr>
        <p:spPr>
          <a:xfrm>
            <a:off x="107504" y="1302440"/>
            <a:ext cx="70567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b="1" dirty="0" smtClean="0">
                <a:solidFill>
                  <a:srgbClr val="174D73"/>
                </a:solidFill>
                <a:latin typeface="Candara" pitchFamily="34" charset="0"/>
              </a:rPr>
              <a:t>Criteri di massima per l'organizzazione dei soccorsi sanitari nelle catastrofi</a:t>
            </a:r>
          </a:p>
          <a:p>
            <a:pPr algn="ctr">
              <a:defRPr/>
            </a:pPr>
            <a:r>
              <a:rPr lang="it-IT" sz="1400" dirty="0">
                <a:solidFill>
                  <a:srgbClr val="002060"/>
                </a:solidFill>
                <a:latin typeface="Candara" pitchFamily="34" charset="0"/>
              </a:rPr>
              <a:t>GU n. 81 del 6 aprile </a:t>
            </a:r>
            <a:r>
              <a:rPr lang="it-IT" sz="1400" dirty="0" smtClean="0">
                <a:solidFill>
                  <a:srgbClr val="002060"/>
                </a:solidFill>
                <a:latin typeface="Candara" pitchFamily="34" charset="0"/>
              </a:rPr>
              <a:t>2001</a:t>
            </a:r>
            <a:endParaRPr lang="it-IT" sz="1400" dirty="0">
              <a:solidFill>
                <a:srgbClr val="002060"/>
              </a:solidFill>
              <a:latin typeface="Candara" pitchFamily="34" charset="0"/>
            </a:endParaRPr>
          </a:p>
        </p:txBody>
      </p:sp>
      <p:graphicFrame>
        <p:nvGraphicFramePr>
          <p:cNvPr id="17" name="Diagramma 16"/>
          <p:cNvGraphicFramePr/>
          <p:nvPr>
            <p:extLst>
              <p:ext uri="{D42A27DB-BD31-4B8C-83A1-F6EECF244321}">
                <p14:modId xmlns="" xmlns:p14="http://schemas.microsoft.com/office/powerpoint/2010/main" val="693340359"/>
              </p:ext>
            </p:extLst>
          </p:nvPr>
        </p:nvGraphicFramePr>
        <p:xfrm>
          <a:off x="35496" y="2348880"/>
          <a:ext cx="712879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8" name="Picture 4" descr="11-9 av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0"/>
            <a:ext cx="1981200" cy="204311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rgbClr val="174D73"/>
                </a:solidFill>
                <a:latin typeface="Consolas" pitchFamily="49" charset="0"/>
              </a:rPr>
              <a:t>D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EFINIZIONI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2057400"/>
            <a:ext cx="1981200" cy="168116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5" descr="madrid 11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733800"/>
            <a:ext cx="1981200" cy="174148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" name="Picture 6" descr="TREN_BELGIC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5491163"/>
            <a:ext cx="1981200" cy="136683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385192" y="1565920"/>
            <a:ext cx="670708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74D73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Evento catastrofico ad effetto limitato</a:t>
            </a:r>
            <a:b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74D73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</a:b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174D73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(INCIDENTE MAGGIORE o MAXIEMERGENZA)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74D73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graphicFrame>
        <p:nvGraphicFramePr>
          <p:cNvPr id="22" name="Segnaposto contenuto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66680901"/>
              </p:ext>
            </p:extLst>
          </p:nvPr>
        </p:nvGraphicFramePr>
        <p:xfrm>
          <a:off x="35496" y="1916832"/>
          <a:ext cx="7632848" cy="406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3" name="Picture 4" descr="11-9 av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0"/>
            <a:ext cx="1981200" cy="204311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rgbClr val="174D73"/>
                </a:solidFill>
                <a:latin typeface="Consolas" pitchFamily="49" charset="0"/>
              </a:rPr>
              <a:t>D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EFINIZIONI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1208088" y="2686050"/>
            <a:ext cx="701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nl-BE" sz="2400" dirty="0">
                <a:solidFill>
                  <a:srgbClr val="4F6558"/>
                </a:solidFill>
                <a:latin typeface="Tahoma" pitchFamily="34" charset="0"/>
              </a:rPr>
              <a:t>“</a:t>
            </a:r>
            <a:r>
              <a:rPr lang="it-IT" sz="2400" dirty="0"/>
              <a:t>The </a:t>
            </a:r>
            <a:r>
              <a:rPr lang="it-IT" sz="2400" dirty="0">
                <a:solidFill>
                  <a:srgbClr val="FF0000"/>
                </a:solidFill>
              </a:rPr>
              <a:t>science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>
                <a:solidFill>
                  <a:srgbClr val="FF0000"/>
                </a:solidFill>
              </a:rPr>
              <a:t>analysis</a:t>
            </a:r>
            <a:r>
              <a:rPr lang="it-IT" sz="2400" dirty="0"/>
              <a:t> and </a:t>
            </a:r>
            <a:r>
              <a:rPr lang="it-IT" sz="2400" dirty="0" err="1"/>
              <a:t>development</a:t>
            </a:r>
            <a:r>
              <a:rPr lang="it-IT" sz="2400" dirty="0"/>
              <a:t> of the </a:t>
            </a:r>
            <a:r>
              <a:rPr lang="it-IT" sz="2400" dirty="0" err="1">
                <a:solidFill>
                  <a:srgbClr val="FF0000"/>
                </a:solidFill>
              </a:rPr>
              <a:t>methodology</a:t>
            </a:r>
            <a:r>
              <a:rPr lang="it-IT" sz="2400" dirty="0"/>
              <a:t> </a:t>
            </a:r>
            <a:r>
              <a:rPr lang="it-IT" sz="2400" dirty="0" err="1"/>
              <a:t>requested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handle</a:t>
            </a:r>
            <a:r>
              <a:rPr lang="it-IT" sz="2400" dirty="0"/>
              <a:t> </a:t>
            </a:r>
            <a:r>
              <a:rPr lang="it-IT" sz="2400" dirty="0" err="1"/>
              <a:t>situations</a:t>
            </a:r>
            <a:r>
              <a:rPr lang="it-IT" sz="2400" dirty="0"/>
              <a:t>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available</a:t>
            </a:r>
            <a:r>
              <a:rPr lang="it-IT" sz="2400" dirty="0"/>
              <a:t> </a:t>
            </a:r>
            <a:r>
              <a:rPr lang="it-IT" sz="2400" dirty="0" err="1"/>
              <a:t>resourses</a:t>
            </a:r>
            <a:r>
              <a:rPr lang="it-IT" sz="2400" dirty="0"/>
              <a:t> are </a:t>
            </a:r>
            <a:r>
              <a:rPr lang="it-IT" sz="2400" dirty="0" err="1"/>
              <a:t>insufficient</a:t>
            </a:r>
            <a:r>
              <a:rPr lang="it-IT" sz="2400" dirty="0"/>
              <a:t> in relation </a:t>
            </a:r>
            <a:r>
              <a:rPr lang="it-IT" sz="2400" dirty="0" err="1"/>
              <a:t>to</a:t>
            </a:r>
            <a:r>
              <a:rPr lang="it-IT" sz="2400" dirty="0"/>
              <a:t> the immediate </a:t>
            </a:r>
            <a:r>
              <a:rPr lang="it-IT" sz="2400" dirty="0" err="1"/>
              <a:t>need</a:t>
            </a:r>
            <a:r>
              <a:rPr lang="it-IT" sz="2400" dirty="0"/>
              <a:t> of </a:t>
            </a:r>
            <a:r>
              <a:rPr lang="it-IT" sz="2400" dirty="0" err="1"/>
              <a:t>medical</a:t>
            </a:r>
            <a:r>
              <a:rPr lang="it-IT" sz="2400" dirty="0"/>
              <a:t> care”</a:t>
            </a:r>
          </a:p>
          <a:p>
            <a:pPr algn="just">
              <a:spcBef>
                <a:spcPct val="20000"/>
              </a:spcBef>
            </a:pPr>
            <a:endParaRPr lang="nl-BE" sz="2000" dirty="0">
              <a:solidFill>
                <a:srgbClr val="4F6558"/>
              </a:solidFill>
              <a:latin typeface="Tahoma" pitchFamily="34" charset="0"/>
            </a:endParaRPr>
          </a:p>
          <a:p>
            <a:pPr>
              <a:spcBef>
                <a:spcPct val="20000"/>
              </a:spcBef>
            </a:pPr>
            <a:endParaRPr lang="nl-BE" sz="2000" dirty="0">
              <a:solidFill>
                <a:srgbClr val="4F6558"/>
              </a:solidFill>
              <a:latin typeface="Tahoma" pitchFamily="34" charset="0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979613" y="1622425"/>
            <a:ext cx="548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dirty="0">
                <a:solidFill>
                  <a:srgbClr val="993300"/>
                </a:solidFill>
                <a:latin typeface="Tahoma" pitchFamily="34" charset="0"/>
              </a:rPr>
              <a:t>Medicina dei disastri</a:t>
            </a:r>
            <a:endParaRPr lang="it-IT" sz="2000" dirty="0">
              <a:solidFill>
                <a:srgbClr val="993300"/>
              </a:solidFill>
              <a:latin typeface="Tahoma" pitchFamily="34" charset="0"/>
            </a:endParaRPr>
          </a:p>
        </p:txBody>
      </p:sp>
      <p:sp>
        <p:nvSpPr>
          <p:cNvPr id="19460" name="CasellaDiTesto 6"/>
          <p:cNvSpPr txBox="1">
            <a:spLocks noChangeArrowheads="1"/>
          </p:cNvSpPr>
          <p:nvPr/>
        </p:nvSpPr>
        <p:spPr bwMode="auto">
          <a:xfrm>
            <a:off x="2438400" y="4729162"/>
            <a:ext cx="61610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/>
              <a:t>Lennquist</a:t>
            </a:r>
            <a:r>
              <a:rPr lang="it-IT" dirty="0"/>
              <a:t> S: </a:t>
            </a:r>
            <a:r>
              <a:rPr lang="it-IT" dirty="0" err="1"/>
              <a:t>Definition</a:t>
            </a:r>
            <a:r>
              <a:rPr lang="it-IT" dirty="0"/>
              <a:t> of the science of disaster medicine.</a:t>
            </a:r>
          </a:p>
          <a:p>
            <a:r>
              <a:rPr lang="it-IT" dirty="0" err="1"/>
              <a:t>Int</a:t>
            </a:r>
            <a:r>
              <a:rPr lang="it-IT" dirty="0"/>
              <a:t> J </a:t>
            </a:r>
            <a:r>
              <a:rPr lang="it-IT" dirty="0" err="1"/>
              <a:t>Dis</a:t>
            </a:r>
            <a:r>
              <a:rPr lang="it-IT" dirty="0"/>
              <a:t> Med. 2004; 3; 67-70</a:t>
            </a:r>
          </a:p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524000" y="1143000"/>
            <a:ext cx="6800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>
                <a:solidFill>
                  <a:srgbClr val="993300"/>
                </a:solidFill>
                <a:latin typeface="Tahoma" pitchFamily="34" charset="0"/>
              </a:rPr>
              <a:t>Medicina dei Disastri</a:t>
            </a:r>
            <a:r>
              <a:rPr lang="it-IT">
                <a:solidFill>
                  <a:srgbClr val="993300"/>
                </a:solidFill>
                <a:latin typeface="Tahoma" pitchFamily="34" charset="0"/>
              </a:rPr>
              <a:t>: </a:t>
            </a:r>
            <a:r>
              <a:rPr lang="it-IT" sz="2800">
                <a:solidFill>
                  <a:srgbClr val="993300"/>
                </a:solidFill>
                <a:latin typeface="Tahoma" pitchFamily="34" charset="0"/>
              </a:rPr>
              <a:t>gli obiettivi</a:t>
            </a:r>
            <a:endParaRPr lang="it-IT" sz="2000">
              <a:solidFill>
                <a:srgbClr val="993300"/>
              </a:solidFill>
              <a:latin typeface="Tahoma" pitchFamily="34" charset="0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676400" y="1981200"/>
            <a:ext cx="6629400" cy="3810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sz="2400" kern="0" dirty="0">
                <a:latin typeface="+mn-lt"/>
              </a:rPr>
              <a:t>Prevenire, ridurre e mitigare gli effetti dei disastri sullo stato di salute delle popolazioni colpite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it-IT" sz="24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sz="2400" kern="0" dirty="0">
                <a:latin typeface="+mn-lt"/>
              </a:rPr>
              <a:t>Ripristinare per quanto possibile le condizioni di salute dello stato precedente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it-IT" sz="24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sz="2400" kern="0" dirty="0">
                <a:latin typeface="+mn-lt"/>
              </a:rPr>
              <a:t>Proteggere o ristabilire i servizi che garantiscono la salute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Text Box 2"/>
          <p:cNvSpPr txBox="1">
            <a:spLocks noChangeArrowheads="1"/>
          </p:cNvSpPr>
          <p:nvPr/>
        </p:nvSpPr>
        <p:spPr bwMode="auto">
          <a:xfrm>
            <a:off x="114300" y="980728"/>
            <a:ext cx="7353300" cy="516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lnSpc>
                <a:spcPct val="85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nl-BE" sz="2800" b="1" dirty="0">
                <a:solidFill>
                  <a:schemeClr val="tx1"/>
                </a:solidFill>
                <a:latin typeface="Tahoma" charset="0"/>
              </a:rPr>
              <a:t>                   </a:t>
            </a:r>
            <a:endParaRPr lang="nl-BE" sz="2800" b="1" dirty="0">
              <a:solidFill>
                <a:schemeClr val="tx1"/>
              </a:solidFill>
              <a:latin typeface="Tahoma" charset="0"/>
              <a:sym typeface="Symbol" pitchFamily="18" charset="2"/>
            </a:endParaRP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nl-BE" sz="2400" b="1" dirty="0" smtClean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    portare </a:t>
            </a:r>
            <a:r>
              <a:rPr lang="nl-BE" sz="2400" b="1" dirty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nel tempo </a:t>
            </a:r>
            <a:r>
              <a:rPr lang="nl-BE" sz="2800" b="1" u="sng" dirty="0">
                <a:solidFill>
                  <a:srgbClr val="000099"/>
                </a:solidFill>
                <a:latin typeface="Candara" pitchFamily="34" charset="0"/>
                <a:sym typeface="Symbol" pitchFamily="18" charset="2"/>
              </a:rPr>
              <a:t>più rapido</a:t>
            </a:r>
            <a:r>
              <a:rPr lang="nl-BE" sz="2400" b="1" dirty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 il maggior beneficio</a:t>
            </a: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nl-BE" sz="2400" b="1" dirty="0" smtClean="0">
              <a:solidFill>
                <a:schemeClr val="tx1"/>
              </a:solidFill>
              <a:latin typeface="Candara" pitchFamily="34" charset="0"/>
              <a:sym typeface="Symbol" pitchFamily="18" charset="2"/>
            </a:endParaRP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nl-BE" sz="2400" b="1" dirty="0">
              <a:solidFill>
                <a:schemeClr val="tx1"/>
              </a:solidFill>
              <a:latin typeface="Candara" pitchFamily="34" charset="0"/>
              <a:sym typeface="Symbol" pitchFamily="18" charset="2"/>
            </a:endParaRP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nl-BE" sz="2400" b="1" dirty="0" smtClean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al </a:t>
            </a:r>
            <a:r>
              <a:rPr lang="nl-BE" sz="2800" b="1" u="sng" dirty="0">
                <a:solidFill>
                  <a:srgbClr val="000099"/>
                </a:solidFill>
                <a:latin typeface="Candara" pitchFamily="34" charset="0"/>
                <a:sym typeface="Symbol" pitchFamily="18" charset="2"/>
              </a:rPr>
              <a:t>maggior numero</a:t>
            </a:r>
            <a:r>
              <a:rPr lang="nl-BE" sz="2400" b="1" dirty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 di pazienti                                      </a:t>
            </a: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nl-BE" sz="2400" b="1" dirty="0" smtClean="0">
              <a:solidFill>
                <a:schemeClr val="tx1"/>
              </a:solidFill>
              <a:latin typeface="Candara" pitchFamily="34" charset="0"/>
              <a:sym typeface="Symbol" pitchFamily="18" charset="2"/>
            </a:endParaRP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nl-BE" sz="2400" b="1" dirty="0">
              <a:solidFill>
                <a:schemeClr val="tx1"/>
              </a:solidFill>
              <a:latin typeface="Candara" pitchFamily="34" charset="0"/>
              <a:sym typeface="Symbol" pitchFamily="18" charset="2"/>
            </a:endParaRP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nl-BE" sz="2400" b="1" dirty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per ottenere una </a:t>
            </a:r>
            <a:r>
              <a:rPr lang="nl-BE" sz="2800" b="1" u="sng" dirty="0">
                <a:solidFill>
                  <a:srgbClr val="000099"/>
                </a:solidFill>
                <a:latin typeface="Candara" pitchFamily="34" charset="0"/>
                <a:sym typeface="Symbol" pitchFamily="18" charset="2"/>
              </a:rPr>
              <a:t>riduzione critica</a:t>
            </a:r>
            <a:r>
              <a:rPr lang="nl-BE" sz="2400" b="1" dirty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 </a:t>
            </a:r>
            <a:r>
              <a:rPr lang="nl-BE" sz="2400" b="1" dirty="0" smtClean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della</a:t>
            </a:r>
          </a:p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nl-BE" sz="2400" b="1" dirty="0" smtClean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 </a:t>
            </a:r>
            <a:r>
              <a:rPr lang="nl-BE" sz="2400" b="1" dirty="0">
                <a:solidFill>
                  <a:schemeClr val="tx1"/>
                </a:solidFill>
                <a:latin typeface="Candara" pitchFamily="34" charset="0"/>
                <a:sym typeface="Symbol" pitchFamily="18" charset="2"/>
              </a:rPr>
              <a:t>mortalità e della morbilità</a:t>
            </a:r>
            <a:endParaRPr lang="en-GB" sz="2400" b="1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27651" name="AutoShape 3"/>
          <p:cNvSpPr>
            <a:spLocks noChangeArrowheads="1"/>
          </p:cNvSpPr>
          <p:nvPr/>
        </p:nvSpPr>
        <p:spPr bwMode="auto">
          <a:xfrm>
            <a:off x="1908175" y="2492375"/>
            <a:ext cx="576263" cy="609600"/>
          </a:xfrm>
          <a:prstGeom prst="downArrow">
            <a:avLst>
              <a:gd name="adj1" fmla="val 50000"/>
              <a:gd name="adj2" fmla="val 26446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716463" y="4114800"/>
            <a:ext cx="576262" cy="609600"/>
          </a:xfrm>
          <a:prstGeom prst="downArrow">
            <a:avLst>
              <a:gd name="adj1" fmla="val 50000"/>
              <a:gd name="adj2" fmla="val 26446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27654" name="Picture 6" descr="soccor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980728"/>
            <a:ext cx="1676400" cy="5877272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O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BIETTIVO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2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914400" y="1481137"/>
            <a:ext cx="7239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dirty="0">
                <a:solidFill>
                  <a:srgbClr val="993300"/>
                </a:solidFill>
                <a:latin typeface="Tahoma" pitchFamily="34" charset="0"/>
              </a:rPr>
              <a:t>Medicina dei disastri: alcune caratteristiche</a:t>
            </a:r>
            <a:endParaRPr lang="it-IT" sz="2000" dirty="0">
              <a:solidFill>
                <a:srgbClr val="993300"/>
              </a:solidFill>
              <a:latin typeface="Tahoma" pitchFamily="34" charset="0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371600" y="2533650"/>
            <a:ext cx="6781800" cy="36576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sz="2400" kern="0" dirty="0">
                <a:latin typeface="+mn-lt"/>
              </a:rPr>
              <a:t>Alto numero e variabilità delle vittime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sz="2400" kern="0" dirty="0">
                <a:latin typeface="+mn-lt"/>
              </a:rPr>
              <a:t>Inevitabile disordine delle condizioni di emergenza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sz="2400" kern="0" dirty="0">
                <a:latin typeface="+mn-lt"/>
              </a:rPr>
              <a:t>Carenza di risorse e scarsa disponibilità di mezzi e personale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sz="2400" kern="0" dirty="0">
                <a:latin typeface="+mn-lt"/>
              </a:rPr>
              <a:t>Necessità di operare in </a:t>
            </a:r>
            <a:r>
              <a:rPr lang="it-IT" sz="2400" kern="0" dirty="0" err="1">
                <a:latin typeface="+mn-lt"/>
              </a:rPr>
              <a:t>teams</a:t>
            </a:r>
            <a:r>
              <a:rPr lang="it-IT" sz="2400" kern="0" dirty="0">
                <a:latin typeface="+mn-lt"/>
              </a:rPr>
              <a:t> multidisciplinari e complementari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it-IT" sz="2400" kern="0" dirty="0">
                <a:latin typeface="+mn-lt"/>
              </a:rPr>
              <a:t>Molteplicità di obiettivi e di compiti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soccor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0"/>
            <a:ext cx="1676400" cy="6858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 smtClean="0">
                <a:solidFill>
                  <a:srgbClr val="174D73"/>
                </a:solidFill>
                <a:latin typeface="Consolas" pitchFamily="49" charset="0"/>
              </a:rPr>
              <a:t>C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ARATTERISTICA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1547664" y="1700808"/>
            <a:ext cx="5184576" cy="4176464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it-IT" sz="2400" dirty="0">
                <a:solidFill>
                  <a:schemeClr val="bg1"/>
                </a:solidFill>
              </a:rPr>
              <a:t>Molte </a:t>
            </a:r>
            <a:r>
              <a:rPr lang="it-IT" sz="2400" dirty="0" smtClean="0">
                <a:solidFill>
                  <a:schemeClr val="bg1"/>
                </a:solidFill>
              </a:rPr>
              <a:t>persone,</a:t>
            </a:r>
            <a:endParaRPr lang="it-IT" sz="2400" dirty="0">
              <a:solidFill>
                <a:schemeClr val="bg1"/>
              </a:solidFill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it-IT" sz="2400" dirty="0">
                <a:solidFill>
                  <a:schemeClr val="bg1"/>
                </a:solidFill>
              </a:rPr>
              <a:t> in un contesto ambientale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it-IT" sz="2400" dirty="0">
                <a:solidFill>
                  <a:schemeClr val="bg1"/>
                </a:solidFill>
              </a:rPr>
              <a:t> ostile e sconosciuto,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it-IT" sz="2400" dirty="0">
                <a:solidFill>
                  <a:schemeClr val="bg1"/>
                </a:solidFill>
              </a:rPr>
              <a:t>cercano di fare in fretta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it-IT" sz="2400" dirty="0">
                <a:solidFill>
                  <a:schemeClr val="bg1"/>
                </a:solidFill>
              </a:rPr>
              <a:t> quello che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it-IT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 farebbero mai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it-IT" sz="2400" dirty="0">
                <a:solidFill>
                  <a:schemeClr val="bg1"/>
                </a:solidFill>
              </a:rPr>
              <a:t> in una situazione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it-IT" sz="2400" dirty="0">
                <a:solidFill>
                  <a:schemeClr val="bg1"/>
                </a:solidFill>
              </a:rPr>
              <a:t> normale</a:t>
            </a:r>
          </a:p>
        </p:txBody>
      </p:sp>
    </p:spTree>
    <p:extLst>
      <p:ext uri="{BB962C8B-B14F-4D97-AF65-F5344CB8AC3E}">
        <p14:creationId xmlns="" xmlns:p14="http://schemas.microsoft.com/office/powerpoint/2010/main" val="26072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838200" y="1054100"/>
            <a:ext cx="746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3200" dirty="0">
                <a:solidFill>
                  <a:srgbClr val="993300"/>
                </a:solidFill>
                <a:latin typeface="Tahoma" pitchFamily="34" charset="0"/>
              </a:rPr>
              <a:t>Medicina dei disastri</a:t>
            </a:r>
            <a:r>
              <a:rPr lang="it-IT" sz="2800" dirty="0">
                <a:solidFill>
                  <a:srgbClr val="993300"/>
                </a:solidFill>
                <a:latin typeface="Tahoma" pitchFamily="34" charset="0"/>
              </a:rPr>
              <a:t>:  connotazioni di base</a:t>
            </a:r>
            <a:endParaRPr lang="it-IT" sz="2000" dirty="0">
              <a:solidFill>
                <a:srgbClr val="993300"/>
              </a:solidFill>
              <a:latin typeface="Tahoma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295400" y="1914525"/>
            <a:ext cx="7010400" cy="4705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90500" lvl="1">
              <a:spcBef>
                <a:spcPct val="50000"/>
              </a:spcBef>
              <a:buFont typeface="Wingdings" pitchFamily="2" charset="2"/>
              <a:buChar char="ü"/>
              <a:tabLst>
                <a:tab pos="4384675" algn="l"/>
              </a:tabLst>
              <a:defRPr/>
            </a:pPr>
            <a:r>
              <a:rPr lang="nl-BE" dirty="0">
                <a:latin typeface="+mn-lt"/>
                <a:sym typeface="Symbol" pitchFamily="18" charset="2"/>
              </a:rPr>
              <a:t>Conoscenza specifica e approfondita  dell’organizzazione,  della logistica e degli aspetti medici normalmente distanti rispetto alla pratica quotidiana</a:t>
            </a:r>
          </a:p>
          <a:p>
            <a:pPr marL="190500" lvl="1">
              <a:spcBef>
                <a:spcPct val="50000"/>
              </a:spcBef>
              <a:buFont typeface="Wingdings" pitchFamily="2" charset="2"/>
              <a:buChar char="ü"/>
              <a:tabLst>
                <a:tab pos="4384675" algn="l"/>
              </a:tabLst>
              <a:defRPr/>
            </a:pPr>
            <a:r>
              <a:rPr lang="nl-BE" dirty="0">
                <a:latin typeface="+mn-lt"/>
                <a:sym typeface="Symbol" pitchFamily="18" charset="2"/>
              </a:rPr>
              <a:t>Non tutte le vittime possono ricevere lo stesso livello di cura e allo stesso momento; il triage è quindi inevitabile</a:t>
            </a:r>
            <a:endParaRPr lang="en-GB" dirty="0"/>
          </a:p>
          <a:p>
            <a:pPr marL="190500" lvl="1">
              <a:spcBef>
                <a:spcPct val="50000"/>
              </a:spcBef>
              <a:buFont typeface="Wingdings" pitchFamily="2" charset="2"/>
              <a:buChar char="ü"/>
              <a:tabLst>
                <a:tab pos="4384675" algn="l"/>
              </a:tabLst>
              <a:defRPr/>
            </a:pPr>
            <a:r>
              <a:rPr lang="it-IT" kern="0" dirty="0">
                <a:latin typeface="+mn-lt"/>
              </a:rPr>
              <a:t>Necessità di stabilire priorità e di semplificare le procedure diagnostiche e le azioni terapeutiche per bilanciarle con le risorse limitate (Crisis standard of care)</a:t>
            </a:r>
          </a:p>
          <a:p>
            <a:pPr marL="190500" lvl="1">
              <a:spcBef>
                <a:spcPct val="50000"/>
              </a:spcBef>
              <a:buFont typeface="Wingdings" pitchFamily="2" charset="2"/>
              <a:buChar char="ü"/>
              <a:tabLst>
                <a:tab pos="4384675" algn="l"/>
              </a:tabLst>
              <a:defRPr/>
            </a:pPr>
            <a:r>
              <a:rPr lang="nl-BE" dirty="0">
                <a:latin typeface="+mn-lt"/>
                <a:sym typeface="Symbol" pitchFamily="18" charset="2"/>
              </a:rPr>
              <a:t>Specifica competenza e conoscenza nell’ambito del comando, controllo e coordinamento</a:t>
            </a:r>
          </a:p>
          <a:p>
            <a:pPr marL="190500" lvl="1">
              <a:spcBef>
                <a:spcPct val="50000"/>
              </a:spcBef>
              <a:buFont typeface="Wingdings" pitchFamily="2" charset="2"/>
              <a:buChar char="ü"/>
              <a:tabLst>
                <a:tab pos="4384675" algn="l"/>
              </a:tabLst>
              <a:defRPr/>
            </a:pPr>
            <a:r>
              <a:rPr lang="it-IT" kern="0" dirty="0"/>
              <a:t>Procedure integrate all’interno di un piano conosciuto</a:t>
            </a:r>
          </a:p>
          <a:p>
            <a:pPr marL="190500" lvl="1">
              <a:spcBef>
                <a:spcPct val="50000"/>
              </a:spcBef>
              <a:buFont typeface="Wingdings" pitchFamily="2" charset="2"/>
              <a:buChar char="ü"/>
              <a:tabLst>
                <a:tab pos="4384675" algn="l"/>
              </a:tabLst>
              <a:defRPr/>
            </a:pPr>
            <a:r>
              <a:rPr lang="it-IT" kern="0" dirty="0"/>
              <a:t>Integrazione e collaborazione con gli Enti, le Istituzioni e le Agenzie coinvolte</a:t>
            </a:r>
          </a:p>
          <a:p>
            <a:pPr marL="190500" lvl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ü"/>
              <a:tabLst>
                <a:tab pos="4384675" algn="l"/>
              </a:tabLst>
              <a:defRPr/>
            </a:pPr>
            <a:endParaRPr lang="nl-BE" sz="1600" dirty="0">
              <a:latin typeface="+mn-lt"/>
              <a:sym typeface="Symbol" pitchFamily="18" charset="2"/>
            </a:endParaRP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457200" y="4267200"/>
            <a:ext cx="6934200" cy="3048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it-IT" kern="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60" name="Text Box 4"/>
          <p:cNvSpPr txBox="1">
            <a:spLocks noChangeArrowheads="1"/>
          </p:cNvSpPr>
          <p:nvPr/>
        </p:nvSpPr>
        <p:spPr bwMode="auto">
          <a:xfrm>
            <a:off x="2438400" y="1619250"/>
            <a:ext cx="6705600" cy="463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3600" b="1" dirty="0">
                <a:solidFill>
                  <a:srgbClr val="000099"/>
                </a:solidFill>
                <a:latin typeface="Candara" pitchFamily="34" charset="0"/>
              </a:rPr>
              <a:t>Codice Deontologico dei </a:t>
            </a:r>
            <a:br>
              <a:rPr lang="it-IT" sz="3600" b="1" dirty="0">
                <a:solidFill>
                  <a:srgbClr val="000099"/>
                </a:solidFill>
                <a:latin typeface="Candara" pitchFamily="34" charset="0"/>
              </a:rPr>
            </a:br>
            <a:r>
              <a:rPr lang="it-IT" sz="3600" b="1" dirty="0">
                <a:solidFill>
                  <a:srgbClr val="000099"/>
                </a:solidFill>
                <a:latin typeface="Candara" pitchFamily="34" charset="0"/>
              </a:rPr>
              <a:t>Medici Italiani</a:t>
            </a:r>
            <a:br>
              <a:rPr lang="it-IT" sz="3600" b="1" dirty="0">
                <a:solidFill>
                  <a:srgbClr val="000099"/>
                </a:solidFill>
                <a:latin typeface="Candara" pitchFamily="34" charset="0"/>
              </a:rPr>
            </a:br>
            <a:endParaRPr lang="it-IT" sz="3600" b="1" dirty="0">
              <a:solidFill>
                <a:srgbClr val="000099"/>
              </a:solidFill>
              <a:latin typeface="Candara" pitchFamily="34" charset="0"/>
            </a:endParaRPr>
          </a:p>
          <a:p>
            <a:pPr lvl="1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Art. 8</a:t>
            </a:r>
            <a:r>
              <a:rPr lang="it-IT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ndara" pitchFamily="34" charset="0"/>
              </a:rPr>
              <a:t> </a:t>
            </a:r>
            <a:r>
              <a:rPr lang="it-IT" sz="2800" dirty="0">
                <a:solidFill>
                  <a:schemeClr val="tx1"/>
                </a:solidFill>
                <a:latin typeface="Candara" pitchFamily="34" charset="0"/>
              </a:rPr>
              <a:t>….”il medico, in caso di catastrofe, di calamità o di epidemia, deve mettersi a disposizione dell’Autorità competente…”</a:t>
            </a:r>
          </a:p>
          <a:p>
            <a:pPr lvl="1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it-IT" sz="2800" dirty="0">
              <a:solidFill>
                <a:schemeClr val="tx1"/>
              </a:solidFill>
              <a:latin typeface="Candara" pitchFamily="34" charset="0"/>
            </a:endParaRPr>
          </a:p>
          <a:p>
            <a:pPr lvl="1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1300" dirty="0">
                <a:solidFill>
                  <a:schemeClr val="tx1"/>
                </a:solidFill>
                <a:latin typeface="Candara" pitchFamily="34" charset="0"/>
              </a:rPr>
              <a:t>http://www.scuolamedicasalernitana.it/medicina_oggi/codice_deontologico.htm</a:t>
            </a:r>
          </a:p>
        </p:txBody>
      </p:sp>
      <p:pic>
        <p:nvPicPr>
          <p:cNvPr id="37891" name="Picture 5" descr="rivista di diritto delle professioni sanitar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6858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834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CRIMEDIM\Foto\FRECCIE\italia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5549167" y="3057581"/>
            <a:ext cx="2857500" cy="3333750"/>
          </a:xfrm>
          <a:prstGeom prst="rect">
            <a:avLst/>
          </a:prstGeom>
          <a:noFill/>
        </p:spPr>
      </p:pic>
      <p:pic>
        <p:nvPicPr>
          <p:cNvPr id="4101" name="Picture 5" descr="D:\CRIMEDIM\Foto\FRECCIE\maps-icon.pn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/>
          <a:stretch>
            <a:fillRect/>
          </a:stretch>
        </p:blipFill>
        <p:spPr bwMode="auto">
          <a:xfrm>
            <a:off x="5828347" y="3259552"/>
            <a:ext cx="443767" cy="443767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4343401" y="1135117"/>
            <a:ext cx="4575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latin typeface="Candara" pitchFamily="34" charset="0"/>
              </a:rPr>
              <a:t>Research Centre in Emergency and Disaster Medicine </a:t>
            </a:r>
            <a:r>
              <a:rPr lang="en-GB" dirty="0" smtClean="0">
                <a:latin typeface="Candara" pitchFamily="34" charset="0"/>
              </a:rPr>
              <a:t>- Novara (Italy)</a:t>
            </a:r>
            <a:endParaRPr lang="it-IT" dirty="0">
              <a:latin typeface="Candara" pitchFamily="34" charset="0"/>
            </a:endParaRPr>
          </a:p>
        </p:txBody>
      </p:sp>
      <p:pic>
        <p:nvPicPr>
          <p:cNvPr id="8" name="Picture 2" descr="D:\CRIMEDIM\Template\nuovo-1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41008" y="932282"/>
            <a:ext cx="3029368" cy="108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CRIMEDIM\o-mati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22" b="13698"/>
          <a:stretch>
            <a:fillRect/>
          </a:stretch>
        </p:blipFill>
        <p:spPr bwMode="auto">
          <a:xfrm>
            <a:off x="741008" y="2253543"/>
            <a:ext cx="78374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contenuto 2"/>
          <p:cNvSpPr>
            <a:spLocks noGrp="1"/>
          </p:cNvSpPr>
          <p:nvPr>
            <p:ph idx="1"/>
          </p:nvPr>
        </p:nvSpPr>
        <p:spPr>
          <a:xfrm>
            <a:off x="990600" y="1371600"/>
            <a:ext cx="8382000" cy="1371600"/>
          </a:xfrm>
        </p:spPr>
        <p:txBody>
          <a:bodyPr/>
          <a:lstStyle/>
          <a:p>
            <a:pPr algn="ctr" eaLnBrk="1" hangingPunct="1"/>
            <a:r>
              <a:rPr lang="it-IT" sz="2000" dirty="0" smtClean="0"/>
              <a:t>Le maxiemergenze ed i disastri </a:t>
            </a:r>
            <a:r>
              <a:rPr lang="it-IT" sz="2000" dirty="0" smtClean="0">
                <a:solidFill>
                  <a:srgbClr val="FF0000"/>
                </a:solidFill>
              </a:rPr>
              <a:t>sono qualitativamente e non solo quantitativamente </a:t>
            </a:r>
            <a:r>
              <a:rPr lang="it-IT" sz="2000" dirty="0" smtClean="0"/>
              <a:t>diversi dalle emergenze quotidiane</a:t>
            </a:r>
          </a:p>
          <a:p>
            <a:pPr eaLnBrk="1" hangingPunct="1"/>
            <a:endParaRPr lang="it-IT" sz="2400" dirty="0" smtClean="0"/>
          </a:p>
          <a:p>
            <a:pPr eaLnBrk="1" hangingPunct="1"/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9220" name="CasellaDiTesto 4"/>
          <p:cNvSpPr txBox="1">
            <a:spLocks noChangeArrowheads="1"/>
          </p:cNvSpPr>
          <p:nvPr/>
        </p:nvSpPr>
        <p:spPr bwMode="auto">
          <a:xfrm>
            <a:off x="3347864" y="2780928"/>
            <a:ext cx="56388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dirty="0">
                <a:latin typeface="Arial" charset="0"/>
              </a:rPr>
              <a:t>La risposta sanitaria alle conseguenze di un disastro è uno dei compiti più difficile a cui può essere esposto il personale sanitario che ha l’obiettivo, in questi casi di</a:t>
            </a:r>
          </a:p>
          <a:p>
            <a:pPr algn="ctr">
              <a:defRPr/>
            </a:pPr>
            <a:r>
              <a:rPr lang="it-IT" sz="2000" dirty="0">
                <a:solidFill>
                  <a:srgbClr val="FF0000"/>
                </a:solidFill>
                <a:latin typeface="Arial" charset="0"/>
              </a:rPr>
              <a:t>“il meglio per la maggior parte e non per tutti”</a:t>
            </a:r>
          </a:p>
          <a:p>
            <a:pPr algn="ctr">
              <a:defRPr/>
            </a:pPr>
            <a:endParaRPr lang="it-IT" sz="2000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it-IT" sz="2000" dirty="0">
                <a:solidFill>
                  <a:srgbClr val="002060"/>
                </a:solidFill>
                <a:latin typeface="Arial" charset="0"/>
              </a:rPr>
              <a:t>A </a:t>
            </a:r>
            <a:r>
              <a:rPr lang="it-IT" sz="2000" dirty="0" err="1">
                <a:solidFill>
                  <a:srgbClr val="002060"/>
                </a:solidFill>
                <a:latin typeface="Arial" charset="0"/>
              </a:rPr>
              <a:t>shift</a:t>
            </a:r>
            <a:r>
              <a:rPr lang="it-IT" sz="2000" dirty="0">
                <a:solidFill>
                  <a:srgbClr val="002060"/>
                </a:solidFill>
                <a:latin typeface="Arial" charset="0"/>
              </a:rPr>
              <a:t> from </a:t>
            </a:r>
            <a:r>
              <a:rPr lang="it-IT" sz="2000" dirty="0" err="1">
                <a:solidFill>
                  <a:srgbClr val="002060"/>
                </a:solidFill>
                <a:latin typeface="Arial" charset="0"/>
              </a:rPr>
              <a:t>optimizing</a:t>
            </a:r>
            <a:r>
              <a:rPr lang="it-IT" sz="2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Arial" charset="0"/>
              </a:rPr>
              <a:t>individual</a:t>
            </a:r>
            <a:r>
              <a:rPr lang="it-IT" sz="2000" dirty="0">
                <a:solidFill>
                  <a:srgbClr val="002060"/>
                </a:solidFill>
                <a:latin typeface="Arial" charset="0"/>
              </a:rPr>
              <a:t> to </a:t>
            </a:r>
          </a:p>
          <a:p>
            <a:pPr algn="ctr">
              <a:defRPr/>
            </a:pPr>
            <a:r>
              <a:rPr lang="it-IT" sz="2000" dirty="0" err="1">
                <a:solidFill>
                  <a:srgbClr val="002060"/>
                </a:solidFill>
                <a:latin typeface="Arial" charset="0"/>
              </a:rPr>
              <a:t>maximazing</a:t>
            </a:r>
            <a:r>
              <a:rPr lang="it-IT" sz="2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Arial" charset="0"/>
              </a:rPr>
              <a:t>population</a:t>
            </a:r>
            <a:r>
              <a:rPr lang="it-IT" sz="2000" dirty="0">
                <a:solidFill>
                  <a:srgbClr val="002060"/>
                </a:solidFill>
                <a:latin typeface="Arial" charset="0"/>
              </a:rPr>
              <a:t> outcome (K. Koenig)</a:t>
            </a:r>
          </a:p>
        </p:txBody>
      </p:sp>
      <p:sp>
        <p:nvSpPr>
          <p:cNvPr id="23558" name="Text Box 2"/>
          <p:cNvSpPr txBox="1">
            <a:spLocks noChangeArrowheads="1"/>
          </p:cNvSpPr>
          <p:nvPr/>
        </p:nvSpPr>
        <p:spPr bwMode="auto">
          <a:xfrm>
            <a:off x="1066800" y="381000"/>
            <a:ext cx="6800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600">
                <a:solidFill>
                  <a:srgbClr val="993300"/>
                </a:solidFill>
                <a:latin typeface="Tahoma" pitchFamily="34" charset="0"/>
              </a:rPr>
              <a:t>D</a:t>
            </a:r>
            <a:r>
              <a:rPr lang="it-IT" sz="2400">
                <a:solidFill>
                  <a:srgbClr val="993300"/>
                </a:solidFill>
                <a:latin typeface="Tahoma" pitchFamily="34" charset="0"/>
              </a:rPr>
              <a:t>ISASTRI e MEDICINA DEI DISASTRI</a:t>
            </a:r>
            <a:endParaRPr lang="it-IT">
              <a:solidFill>
                <a:srgbClr val="993300"/>
              </a:solidFill>
              <a:latin typeface="Tahoma" pitchFamily="34" charset="0"/>
            </a:endParaRPr>
          </a:p>
        </p:txBody>
      </p:sp>
      <p:pic>
        <p:nvPicPr>
          <p:cNvPr id="7" name="Picture 4" descr="D:\CRIMEDIM\pic7.jpg"/>
          <p:cNvPicPr>
            <a:picLocks noChangeAspect="1" noChangeArrowheads="1"/>
          </p:cNvPicPr>
          <p:nvPr/>
        </p:nvPicPr>
        <p:blipFill>
          <a:blip r:embed="rId2"/>
          <a:srcRect l="16258" r="11631"/>
          <a:stretch>
            <a:fillRect/>
          </a:stretch>
        </p:blipFill>
        <p:spPr bwMode="auto">
          <a:xfrm>
            <a:off x="107504" y="2780928"/>
            <a:ext cx="3203623" cy="2968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http://www.aemau.cuhk.edu.hk/images/ProfilePic_C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571500"/>
            <a:ext cx="16002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Immagine 7" descr="colin.jpeg"/>
          <p:cNvPicPr>
            <a:picLocks noChangeAspect="1"/>
          </p:cNvPicPr>
          <p:nvPr/>
        </p:nvPicPr>
        <p:blipFill>
          <a:blip r:embed="rId4" cstate="print"/>
          <a:srcRect r="1102" b="76666"/>
          <a:stretch>
            <a:fillRect/>
          </a:stretch>
        </p:blipFill>
        <p:spPr bwMode="auto">
          <a:xfrm>
            <a:off x="1376363" y="3295650"/>
            <a:ext cx="7234237" cy="312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5604" name="Rettangolo 5"/>
          <p:cNvSpPr>
            <a:spLocks noChangeArrowheads="1"/>
          </p:cNvSpPr>
          <p:nvPr/>
        </p:nvSpPr>
        <p:spPr bwMode="auto">
          <a:xfrm>
            <a:off x="2990850" y="1666875"/>
            <a:ext cx="5105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lvl="3" algn="ctr" eaLnBrk="0" hangingPunct="0"/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Medicina di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Emergenza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88900" lvl="3" algn="ctr" eaLnBrk="0" hangingPunct="0"/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vs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88900" lvl="3" algn="ctr" eaLnBrk="0" hangingPunct="0"/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Medicina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dei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Disastri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7532688" cy="5307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5138738" y="2971800"/>
            <a:ext cx="1947862" cy="2246313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/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191000" y="2819400"/>
            <a:ext cx="914400" cy="24082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667000" y="3276600"/>
            <a:ext cx="1447800" cy="196691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54624993"/>
              </p:ext>
            </p:extLst>
          </p:nvPr>
        </p:nvGraphicFramePr>
        <p:xfrm>
          <a:off x="0" y="1412875"/>
          <a:ext cx="7164388" cy="5124450"/>
        </p:xfrm>
        <a:graphic>
          <a:graphicData uri="http://schemas.openxmlformats.org/presentationml/2006/ole">
            <p:oleObj spid="_x0000_s189442" name="Immagine bitmap" r:id="rId4" imgW="5896798" imgH="5219048" progId="">
              <p:embed/>
            </p:oleObj>
          </a:graphicData>
        </a:graphic>
      </p:graphicFrame>
      <p:pic>
        <p:nvPicPr>
          <p:cNvPr id="1034" name="Picture 10" descr="enschede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1143000"/>
            <a:ext cx="1981200" cy="5714999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1963738"/>
            <a:ext cx="274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0099"/>
                </a:solidFill>
              </a:rPr>
              <a:t>Preparazione</a:t>
            </a:r>
            <a:endParaRPr lang="en-US" sz="2800" b="1" dirty="0">
              <a:solidFill>
                <a:srgbClr val="000099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76800" y="1458913"/>
            <a:ext cx="1447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Evento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318125" y="3054350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Soccorso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419600" y="4005263"/>
            <a:ext cx="2590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Riabilitazione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276600" y="4772025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Ricostruzione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52413" y="3789363"/>
            <a:ext cx="2590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Attenuazione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rgbClr val="174D73"/>
                </a:solidFill>
                <a:latin typeface="Consolas" pitchFamily="49" charset="0"/>
              </a:rPr>
              <a:t>D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ISASTER </a:t>
            </a:r>
            <a:r>
              <a:rPr lang="it-IT" sz="4000" b="1" dirty="0" smtClean="0">
                <a:solidFill>
                  <a:srgbClr val="174D73"/>
                </a:solidFill>
                <a:latin typeface="Consolas" pitchFamily="49" charset="0"/>
              </a:rPr>
              <a:t>C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YCLE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9678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contenuto 2"/>
          <p:cNvSpPr>
            <a:spLocks noGrp="1"/>
          </p:cNvSpPr>
          <p:nvPr>
            <p:ph idx="1"/>
          </p:nvPr>
        </p:nvSpPr>
        <p:spPr>
          <a:xfrm>
            <a:off x="723900" y="2200275"/>
            <a:ext cx="6734968" cy="2295526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it-IT" sz="42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Competenze professionali e di ricerca facenti parte o derivanti da un ampio campione di discipline e specialità contribuiscono alla formazione di base della scienza della Medicina dei Disastri</a:t>
            </a:r>
          </a:p>
          <a:p>
            <a:pPr eaLnBrk="1" hangingPunct="1">
              <a:lnSpc>
                <a:spcPct val="150000"/>
              </a:lnSpc>
              <a:defRPr/>
            </a:pPr>
            <a:endParaRPr lang="it-IT" sz="2000" dirty="0" smtClean="0"/>
          </a:p>
          <a:p>
            <a:pPr eaLnBrk="1" hangingPunct="1">
              <a:defRPr/>
            </a:pPr>
            <a:endParaRPr lang="it-IT" sz="2000" dirty="0" smtClean="0"/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723900" y="938212"/>
            <a:ext cx="75438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002060"/>
                </a:solidFill>
                <a:latin typeface="Tahoma" pitchFamily="34" charset="0"/>
              </a:rPr>
              <a:t>Medicina dei Disastri: una disciplina dipendente dalla Medicina di Emergenza</a:t>
            </a:r>
            <a:r>
              <a:rPr lang="it-IT" sz="2400" dirty="0">
                <a:solidFill>
                  <a:srgbClr val="002060"/>
                </a:solidFill>
                <a:latin typeface="Tahoma" pitchFamily="34" charset="0"/>
              </a:rPr>
              <a:t>? 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	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  <a:latin typeface="Tahoma" pitchFamily="34" charset="0"/>
              </a:rPr>
              <a:t>						</a:t>
            </a:r>
            <a:endParaRPr lang="it-IT" sz="2000" dirty="0">
              <a:latin typeface="Tahoma" pitchFamily="34" charset="0"/>
            </a:endParaRPr>
          </a:p>
        </p:txBody>
      </p:sp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8150" y="4127698"/>
            <a:ext cx="274955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CasellaDiTesto 7"/>
          <p:cNvSpPr txBox="1">
            <a:spLocks noChangeArrowheads="1"/>
          </p:cNvSpPr>
          <p:nvPr/>
        </p:nvSpPr>
        <p:spPr bwMode="auto">
          <a:xfrm>
            <a:off x="1219200" y="5142131"/>
            <a:ext cx="42989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defRPr/>
            </a:pPr>
            <a:r>
              <a:rPr lang="it-IT" sz="2200" dirty="0" smtClean="0">
                <a:solidFill>
                  <a:schemeClr val="accent2">
                    <a:lumMod val="50000"/>
                  </a:schemeClr>
                </a:solidFill>
              </a:rPr>
              <a:t> Bisogni </a:t>
            </a:r>
            <a:r>
              <a:rPr lang="it-IT" sz="2200" dirty="0">
                <a:solidFill>
                  <a:schemeClr val="accent2">
                    <a:lumMod val="50000"/>
                  </a:schemeClr>
                </a:solidFill>
              </a:rPr>
              <a:t>e </a:t>
            </a:r>
            <a:r>
              <a:rPr lang="it-IT" sz="2200" dirty="0" smtClean="0">
                <a:solidFill>
                  <a:schemeClr val="accent2">
                    <a:lumMod val="50000"/>
                  </a:schemeClr>
                </a:solidFill>
              </a:rPr>
              <a:t>competenze specifiche devono </a:t>
            </a:r>
            <a:r>
              <a:rPr lang="it-IT" sz="2200" dirty="0">
                <a:solidFill>
                  <a:schemeClr val="accent2">
                    <a:lumMod val="50000"/>
                  </a:schemeClr>
                </a:solidFill>
              </a:rPr>
              <a:t>essere </a:t>
            </a:r>
            <a:r>
              <a:rPr lang="it-IT" sz="2200" dirty="0" smtClean="0">
                <a:solidFill>
                  <a:schemeClr val="accent2">
                    <a:lumMod val="50000"/>
                  </a:schemeClr>
                </a:solidFill>
              </a:rPr>
              <a:t> considerati</a:t>
            </a:r>
            <a:endParaRPr lang="it-IT" sz="2200" dirty="0">
              <a:solidFill>
                <a:schemeClr val="accent2">
                  <a:lumMod val="50000"/>
                </a:schemeClr>
              </a:solidFill>
              <a:cs typeface="Tahoma" pitchFamily="34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7725568" y="2200275"/>
            <a:ext cx="1084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dirty="0">
                <a:latin typeface="Tahoma" pitchFamily="34" charset="0"/>
              </a:rPr>
              <a:t>… NO</a:t>
            </a:r>
            <a:endParaRPr lang="it-IT" sz="2800" dirty="0"/>
          </a:p>
        </p:txBody>
      </p:sp>
      <p:sp>
        <p:nvSpPr>
          <p:cNvPr id="9" name="Freccia angolare in su 8"/>
          <p:cNvSpPr/>
          <p:nvPr/>
        </p:nvSpPr>
        <p:spPr>
          <a:xfrm flipV="1">
            <a:off x="7696200" y="1300162"/>
            <a:ext cx="865188" cy="752475"/>
          </a:xfrm>
          <a:prstGeom prst="bentUpArrow">
            <a:avLst>
              <a:gd name="adj1" fmla="val 25000"/>
              <a:gd name="adj2" fmla="val 20714"/>
              <a:gd name="adj3" fmla="val 278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  <p:bldP spid="1434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2544770" y="3886200"/>
            <a:ext cx="2286000" cy="1905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5" name="Ovale 4"/>
          <p:cNvSpPr/>
          <p:nvPr/>
        </p:nvSpPr>
        <p:spPr>
          <a:xfrm>
            <a:off x="3154370" y="3048000"/>
            <a:ext cx="20574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840170" y="3886200"/>
            <a:ext cx="2057400" cy="1828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8677" name="CasellaDiTesto 6"/>
          <p:cNvSpPr txBox="1">
            <a:spLocks noChangeArrowheads="1"/>
          </p:cNvSpPr>
          <p:nvPr/>
        </p:nvSpPr>
        <p:spPr bwMode="auto">
          <a:xfrm>
            <a:off x="4068770" y="1201341"/>
            <a:ext cx="393223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Clinical medicine</a:t>
            </a:r>
          </a:p>
          <a:p>
            <a:endParaRPr lang="it-IT" sz="2400" dirty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</a:rPr>
              <a:t>prehosp</a:t>
            </a:r>
            <a:r>
              <a:rPr lang="it-IT" sz="1600" dirty="0">
                <a:solidFill>
                  <a:srgbClr val="FF0000"/>
                </a:solidFill>
              </a:rPr>
              <a:t> care, treatment and </a:t>
            </a:r>
            <a:r>
              <a:rPr lang="it-IT" sz="1600" dirty="0" err="1">
                <a:solidFill>
                  <a:srgbClr val="FF0000"/>
                </a:solidFill>
              </a:rPr>
              <a:t>transport</a:t>
            </a:r>
            <a:endParaRPr lang="it-IT" sz="1600" dirty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</a:rPr>
              <a:t>standardised</a:t>
            </a:r>
            <a:r>
              <a:rPr lang="it-IT" sz="1600" dirty="0">
                <a:solidFill>
                  <a:srgbClr val="FF0000"/>
                </a:solidFill>
              </a:rPr>
              <a:t> case management</a:t>
            </a: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FF0000"/>
                </a:solidFill>
              </a:rPr>
              <a:t>referral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thresholds</a:t>
            </a:r>
            <a:r>
              <a:rPr lang="it-IT" sz="1600" dirty="0">
                <a:solidFill>
                  <a:srgbClr val="FF0000"/>
                </a:solidFill>
              </a:rPr>
              <a:t>, </a:t>
            </a:r>
            <a:r>
              <a:rPr lang="it-IT" sz="1600" dirty="0" err="1">
                <a:solidFill>
                  <a:srgbClr val="FF0000"/>
                </a:solidFill>
              </a:rPr>
              <a:t>rules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for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denial</a:t>
            </a:r>
            <a:endParaRPr lang="it-IT" sz="2000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	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8039" y="973991"/>
            <a:ext cx="2797561" cy="3293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Disaster </a:t>
            </a:r>
            <a:r>
              <a:rPr lang="it-IT" sz="2400" b="1" dirty="0" err="1">
                <a:solidFill>
                  <a:schemeClr val="tx2">
                    <a:lumMod val="75000"/>
                  </a:schemeClr>
                </a:solidFill>
              </a:rPr>
              <a:t>Incident</a:t>
            </a: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it-IT" sz="2400" b="1" dirty="0">
                <a:solidFill>
                  <a:schemeClr val="tx2">
                    <a:lumMod val="75000"/>
                  </a:schemeClr>
                </a:solidFill>
              </a:rPr>
              <a:t>Management</a:t>
            </a:r>
          </a:p>
          <a:p>
            <a:pPr>
              <a:defRPr/>
            </a:pPr>
            <a:endParaRPr lang="it-IT" sz="20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site security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urban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search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and rescue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hazard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analysis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vulnerability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reduction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interagencies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coordination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medical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logistics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geographic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information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public information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media relations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community </a:t>
            </a: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recovery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28679" name="CasellaDiTesto 8"/>
          <p:cNvSpPr txBox="1">
            <a:spLocks noChangeArrowheads="1"/>
          </p:cNvSpPr>
          <p:nvPr/>
        </p:nvSpPr>
        <p:spPr bwMode="auto">
          <a:xfrm>
            <a:off x="5476875" y="3229451"/>
            <a:ext cx="3556936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Public </a:t>
            </a:r>
            <a:r>
              <a:rPr lang="it-IT" sz="2400" b="1" dirty="0" err="1">
                <a:solidFill>
                  <a:srgbClr val="00B050"/>
                </a:solidFill>
              </a:rPr>
              <a:t>health</a:t>
            </a:r>
            <a:endParaRPr lang="it-IT" sz="2400" b="1" dirty="0">
              <a:solidFill>
                <a:srgbClr val="00B050"/>
              </a:solidFill>
            </a:endParaRPr>
          </a:p>
          <a:p>
            <a:endParaRPr lang="it-IT" sz="28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00B050"/>
                </a:solidFill>
              </a:rPr>
              <a:t>Rapid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epidemiological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assessment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00B050"/>
                </a:solidFill>
              </a:rPr>
              <a:t>Environmental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health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00B050"/>
                </a:solidFill>
              </a:rPr>
              <a:t>Hazardous</a:t>
            </a:r>
            <a:r>
              <a:rPr lang="it-IT" sz="1600" dirty="0">
                <a:solidFill>
                  <a:srgbClr val="00B050"/>
                </a:solidFill>
              </a:rPr>
              <a:t> material </a:t>
            </a:r>
            <a:r>
              <a:rPr lang="it-IT" sz="1600" dirty="0" err="1">
                <a:solidFill>
                  <a:srgbClr val="00B050"/>
                </a:solidFill>
              </a:rPr>
              <a:t>handling</a:t>
            </a:r>
            <a:r>
              <a:rPr lang="it-IT" sz="1600" dirty="0">
                <a:solidFill>
                  <a:srgbClr val="00B050"/>
                </a:solidFill>
              </a:rPr>
              <a:t> and </a:t>
            </a:r>
            <a:endParaRPr lang="it-IT" sz="1600" dirty="0" smtClean="0">
              <a:solidFill>
                <a:srgbClr val="00B050"/>
              </a:solidFill>
            </a:endParaRPr>
          </a:p>
          <a:p>
            <a:pPr lvl="1"/>
            <a:r>
              <a:rPr lang="it-IT" sz="1600" dirty="0" smtClean="0">
                <a:solidFill>
                  <a:srgbClr val="00B050"/>
                </a:solidFill>
              </a:rPr>
              <a:t>   </a:t>
            </a:r>
            <a:r>
              <a:rPr lang="it-IT" sz="1600" dirty="0" err="1" smtClean="0">
                <a:solidFill>
                  <a:srgbClr val="00B050"/>
                </a:solidFill>
              </a:rPr>
              <a:t>safety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00B050"/>
                </a:solidFill>
              </a:rPr>
              <a:t>Epidemic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preparedness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00B050"/>
                </a:solidFill>
              </a:rPr>
              <a:t>Outbreak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investigation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00B050"/>
                </a:solidFill>
              </a:rPr>
              <a:t>Communicable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disease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control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00B050"/>
                </a:solidFill>
              </a:rPr>
              <a:t>Immunisation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program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 err="1">
                <a:solidFill>
                  <a:srgbClr val="00B050"/>
                </a:solidFill>
              </a:rPr>
              <a:t>Disease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 err="1">
                <a:solidFill>
                  <a:srgbClr val="00B050"/>
                </a:solidFill>
              </a:rPr>
              <a:t>surveillance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it-IT" sz="1600" dirty="0">
                <a:solidFill>
                  <a:srgbClr val="00B050"/>
                </a:solidFill>
              </a:rPr>
              <a:t>Health policy and </a:t>
            </a:r>
            <a:r>
              <a:rPr lang="it-IT" sz="1600" dirty="0" err="1">
                <a:solidFill>
                  <a:srgbClr val="00B050"/>
                </a:solidFill>
              </a:rPr>
              <a:t>personnel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endParaRPr lang="it-IT" sz="1600" dirty="0" smtClean="0">
              <a:solidFill>
                <a:srgbClr val="00B050"/>
              </a:solidFill>
            </a:endParaRPr>
          </a:p>
          <a:p>
            <a:pPr lvl="1"/>
            <a:r>
              <a:rPr lang="it-IT" sz="1600" dirty="0" smtClean="0">
                <a:solidFill>
                  <a:srgbClr val="00B050"/>
                </a:solidFill>
              </a:rPr>
              <a:t>     planning</a:t>
            </a:r>
            <a:endParaRPr lang="it-IT" sz="16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it-IT" sz="11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it-IT" sz="1100" dirty="0">
              <a:solidFill>
                <a:srgbClr val="00B050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it-IT" sz="1100" dirty="0">
              <a:solidFill>
                <a:srgbClr val="00B050"/>
              </a:solidFill>
            </a:endParaRPr>
          </a:p>
        </p:txBody>
      </p:sp>
      <p:sp>
        <p:nvSpPr>
          <p:cNvPr id="28680" name="CasellaDiTesto 9"/>
          <p:cNvSpPr txBox="1">
            <a:spLocks noChangeArrowheads="1"/>
          </p:cNvSpPr>
          <p:nvPr/>
        </p:nvSpPr>
        <p:spPr bwMode="auto">
          <a:xfrm>
            <a:off x="4068770" y="4267200"/>
            <a:ext cx="454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5400"/>
              <a:t>*</a:t>
            </a:r>
          </a:p>
        </p:txBody>
      </p:sp>
      <p:pic>
        <p:nvPicPr>
          <p:cNvPr id="2868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85999"/>
            <a:ext cx="50196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Rettangolo 12"/>
          <p:cNvSpPr>
            <a:spLocks noChangeArrowheads="1"/>
          </p:cNvSpPr>
          <p:nvPr/>
        </p:nvSpPr>
        <p:spPr bwMode="auto">
          <a:xfrm>
            <a:off x="2773370" y="19050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lvl="3" eaLnBrk="0" hangingPunct="0"/>
            <a:r>
              <a:rPr lang="en-US" sz="2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Medicina </a:t>
            </a:r>
            <a:r>
              <a:rPr lang="en-US" sz="24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dei</a:t>
            </a:r>
            <a:r>
              <a:rPr lang="en-US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Disastri</a:t>
            </a:r>
            <a:r>
              <a:rPr lang="en-US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895600" y="190500"/>
            <a:ext cx="3124200" cy="533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r="2081" b="12346"/>
          <a:stretch>
            <a:fillRect/>
          </a:stretch>
        </p:blipFill>
        <p:spPr bwMode="auto">
          <a:xfrm>
            <a:off x="1524000" y="685800"/>
            <a:ext cx="6705600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43000"/>
            <a:ext cx="6469063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ttangolo 6"/>
          <p:cNvSpPr>
            <a:spLocks noChangeArrowheads="1"/>
          </p:cNvSpPr>
          <p:nvPr/>
        </p:nvSpPr>
        <p:spPr bwMode="auto">
          <a:xfrm>
            <a:off x="1981200" y="223837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lvl="3" algn="r" eaLnBrk="0" hangingPunct="0"/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realtà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della Medicina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dei</a:t>
            </a:r>
            <a:r>
              <a:rPr lang="en-US" sz="24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Disastri</a:t>
            </a:r>
            <a:endParaRPr lang="en-US" sz="2400" b="1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5366" name="CasellaDiTesto 7"/>
          <p:cNvSpPr txBox="1">
            <a:spLocks noChangeArrowheads="1"/>
          </p:cNvSpPr>
          <p:nvPr/>
        </p:nvSpPr>
        <p:spPr bwMode="auto">
          <a:xfrm>
            <a:off x="4572000" y="990600"/>
            <a:ext cx="4103688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/>
              <a:t>60% of global disasters occurred in Africa</a:t>
            </a:r>
          </a:p>
          <a:p>
            <a:r>
              <a:rPr lang="it-IT" sz="1600"/>
              <a:t>and Asia</a:t>
            </a:r>
          </a:p>
          <a:p>
            <a:r>
              <a:rPr lang="it-IT" sz="1600"/>
              <a:t>80% of global disaster deaths and</a:t>
            </a:r>
          </a:p>
          <a:p>
            <a:r>
              <a:rPr lang="it-IT" sz="1600"/>
              <a:t>90% of global disaster-affected populations</a:t>
            </a:r>
          </a:p>
          <a:p>
            <a:r>
              <a:rPr lang="it-IT" sz="1600"/>
              <a:t>were in Asia</a:t>
            </a:r>
          </a:p>
        </p:txBody>
      </p:sp>
      <p:pic>
        <p:nvPicPr>
          <p:cNvPr id="15367" name="Picture 6" descr="Katrina__orkan__New_205922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034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famous film loc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76800"/>
            <a:ext cx="2133600" cy="14033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4419600" y="3276600"/>
            <a:ext cx="2057400" cy="1371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3" descr="Schermata 10-2456208 alle 21.22.4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04813"/>
            <a:ext cx="705802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458" name="Immagine 4" descr="Schermata 10-2456209 alle 20.31.1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268413"/>
            <a:ext cx="65119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459" name="Immagine 5" descr="Schermata 10-2456209 alle 20.29.53.png"/>
          <p:cNvPicPr>
            <a:picLocks noChangeAspect="1"/>
          </p:cNvPicPr>
          <p:nvPr/>
        </p:nvPicPr>
        <p:blipFill>
          <a:blip r:embed="rId4" cstate="print"/>
          <a:srcRect l="5383" t="2966" r="4724" b="28668"/>
          <a:stretch>
            <a:fillRect/>
          </a:stretch>
        </p:blipFill>
        <p:spPr bwMode="auto">
          <a:xfrm>
            <a:off x="1524000" y="1905000"/>
            <a:ext cx="66325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900113" y="1916113"/>
          <a:ext cx="4751387" cy="336550"/>
        </p:xfrm>
        <a:graphic>
          <a:graphicData uri="http://schemas.openxmlformats.org/drawingml/2006/table">
            <a:tbl>
              <a:tblPr/>
              <a:tblGrid>
                <a:gridCol w="4751387"/>
              </a:tblGrid>
              <a:tr h="3365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                                                                                                                                                               </a:t>
                      </a: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(…)</a:t>
                      </a:r>
                      <a:endParaRPr kumimoji="0" lang="it-IT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18" marR="91418" marT="45893" marB="45893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466" name="Immagine 9" descr="Schermata 10-2456209 alle 21.36.51.png"/>
          <p:cNvPicPr>
            <a:picLocks noChangeAspect="1"/>
          </p:cNvPicPr>
          <p:nvPr/>
        </p:nvPicPr>
        <p:blipFill>
          <a:blip r:embed="rId5" cstate="print"/>
          <a:srcRect r="3439" b="9036"/>
          <a:stretch>
            <a:fillRect/>
          </a:stretch>
        </p:blipFill>
        <p:spPr bwMode="auto">
          <a:xfrm>
            <a:off x="1600200" y="4038600"/>
            <a:ext cx="6364288" cy="15827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467" name="Immagine 10" descr="Schermata 10-2456209 alle 20.39.03.png"/>
          <p:cNvPicPr>
            <a:picLocks noChangeAspect="1"/>
          </p:cNvPicPr>
          <p:nvPr/>
        </p:nvPicPr>
        <p:blipFill>
          <a:blip r:embed="rId6" cstate="print"/>
          <a:srcRect t="17346" r="8720" b="37755"/>
          <a:stretch>
            <a:fillRect/>
          </a:stretch>
        </p:blipFill>
        <p:spPr bwMode="auto">
          <a:xfrm>
            <a:off x="1187450" y="5949950"/>
            <a:ext cx="59817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graphicFrame>
        <p:nvGraphicFramePr>
          <p:cNvPr id="13" name="Tabella 12"/>
          <p:cNvGraphicFramePr>
            <a:graphicFrameLocks noGrp="1"/>
          </p:cNvGraphicFramePr>
          <p:nvPr/>
        </p:nvGraphicFramePr>
        <p:xfrm>
          <a:off x="1042988" y="4076700"/>
          <a:ext cx="3529012" cy="366713"/>
        </p:xfrm>
        <a:graphic>
          <a:graphicData uri="http://schemas.openxmlformats.org/drawingml/2006/table">
            <a:tbl>
              <a:tblPr/>
              <a:tblGrid>
                <a:gridCol w="3529012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                                                          (…)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marL="91456" marR="91456" marT="45839" marB="4583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1763" name="Immagine 1" descr="Schermata 10-2456209 alle 23.55.09.png"/>
          <p:cNvPicPr>
            <a:picLocks noChangeAspect="1"/>
          </p:cNvPicPr>
          <p:nvPr/>
        </p:nvPicPr>
        <p:blipFill>
          <a:blip r:embed="rId7" cstate="print"/>
          <a:srcRect r="9091"/>
          <a:stretch>
            <a:fillRect/>
          </a:stretch>
        </p:blipFill>
        <p:spPr bwMode="auto">
          <a:xfrm>
            <a:off x="7874000" y="0"/>
            <a:ext cx="1270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Tabella 14"/>
          <p:cNvGraphicFramePr>
            <a:graphicFrameLocks noGrp="1"/>
          </p:cNvGraphicFramePr>
          <p:nvPr/>
        </p:nvGraphicFramePr>
        <p:xfrm>
          <a:off x="5795963" y="3141663"/>
          <a:ext cx="1728787" cy="287337"/>
        </p:xfrm>
        <a:graphic>
          <a:graphicData uri="http://schemas.openxmlformats.org/drawingml/2006/table">
            <a:tbl>
              <a:tblPr/>
              <a:tblGrid>
                <a:gridCol w="1728787"/>
              </a:tblGrid>
              <a:tr h="287337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91471" marR="91471" marT="45610" marB="45610"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ella 15"/>
          <p:cNvGraphicFramePr>
            <a:graphicFrameLocks noGrp="1"/>
          </p:cNvGraphicFramePr>
          <p:nvPr/>
        </p:nvGraphicFramePr>
        <p:xfrm>
          <a:off x="5076825" y="5435600"/>
          <a:ext cx="2374900" cy="225425"/>
        </p:xfrm>
        <a:graphic>
          <a:graphicData uri="http://schemas.openxmlformats.org/drawingml/2006/table">
            <a:tbl>
              <a:tblPr/>
              <a:tblGrid>
                <a:gridCol w="2374900"/>
              </a:tblGrid>
              <a:tr h="225425">
                <a:tc>
                  <a:txBody>
                    <a:bodyPr/>
                    <a:lstStyle/>
                    <a:p>
                      <a:endParaRPr lang="it-IT" sz="800" dirty="0"/>
                    </a:p>
                  </a:txBody>
                  <a:tcPr marL="91388" marR="91388" marT="45675" marB="45675">
                    <a:lnL w="12700" cmpd="sng">
                      <a:solidFill>
                        <a:srgbClr val="FFFFFF"/>
                      </a:solidFill>
                      <a:prstDash val="solid"/>
                    </a:lnL>
                    <a:lnR w="12700" cmpd="sng">
                      <a:solidFill>
                        <a:srgbClr val="FFFFFF"/>
                      </a:solidFill>
                      <a:prstDash val="solid"/>
                    </a:lnR>
                    <a:lnT w="12700" cmpd="sng">
                      <a:solidFill>
                        <a:srgbClr val="FFFFFF"/>
                      </a:solidFill>
                      <a:prstDash val="solid"/>
                    </a:lnT>
                    <a:lnB w="12700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D:\Immagini\Disastri &amp; Emergenze\Disasters\triage_zoo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98808"/>
            <a:ext cx="3960440" cy="4307427"/>
          </a:xfrm>
          <a:prstGeom prst="rect">
            <a:avLst/>
          </a:prstGeom>
          <a:noFill/>
        </p:spPr>
      </p:pic>
      <p:pic>
        <p:nvPicPr>
          <p:cNvPr id="188420" name="Picture 4" descr="http://newsinfo.inquirer.net/files/2013/10/ccm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98808"/>
            <a:ext cx="4032448" cy="4326325"/>
          </a:xfrm>
          <a:prstGeom prst="rect">
            <a:avLst/>
          </a:prstGeom>
          <a:noFill/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5536" y="836712"/>
            <a:ext cx="3528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2800" b="1" dirty="0" smtClean="0">
                <a:solidFill>
                  <a:srgbClr val="174D73"/>
                </a:solidFill>
                <a:latin typeface="Candara" pitchFamily="34" charset="0"/>
              </a:rPr>
              <a:t>Emergenza Ordinaria</a:t>
            </a:r>
            <a:endParaRPr lang="it-IT" sz="2800" b="1" dirty="0">
              <a:solidFill>
                <a:srgbClr val="174D73"/>
              </a:solidFill>
              <a:latin typeface="Candara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148064" y="810290"/>
            <a:ext cx="3528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2800" b="1" dirty="0" smtClean="0">
                <a:solidFill>
                  <a:srgbClr val="174D73"/>
                </a:solidFill>
                <a:latin typeface="Candara" pitchFamily="34" charset="0"/>
              </a:rPr>
              <a:t>Disastro</a:t>
            </a:r>
            <a:endParaRPr lang="it-IT" sz="2800" b="1" dirty="0">
              <a:solidFill>
                <a:srgbClr val="174D73"/>
              </a:solidFill>
              <a:latin typeface="Candara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11461" y="6049774"/>
            <a:ext cx="1691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All</a:t>
            </a:r>
            <a:r>
              <a:rPr lang="it-IT" sz="2800" dirty="0" smtClean="0"/>
              <a:t> </a:t>
            </a:r>
            <a:r>
              <a:rPr lang="it-IT" sz="2800" dirty="0" err="1" smtClean="0"/>
              <a:t>for</a:t>
            </a:r>
            <a:r>
              <a:rPr lang="it-IT" sz="2800" dirty="0" smtClean="0"/>
              <a:t> </a:t>
            </a:r>
            <a:r>
              <a:rPr lang="it-IT" sz="2800" dirty="0" err="1" smtClean="0"/>
              <a:t>one</a:t>
            </a:r>
            <a:endParaRPr lang="it-IT" sz="28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099512" y="6049774"/>
            <a:ext cx="1921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 </a:t>
            </a:r>
            <a:r>
              <a:rPr lang="it-IT" sz="2800" dirty="0" err="1" smtClean="0"/>
              <a:t>few</a:t>
            </a:r>
            <a:r>
              <a:rPr lang="it-IT" sz="2800" dirty="0" smtClean="0"/>
              <a:t> </a:t>
            </a:r>
            <a:r>
              <a:rPr lang="it-IT" sz="2800" dirty="0" err="1" smtClean="0"/>
              <a:t>for</a:t>
            </a:r>
            <a:r>
              <a:rPr lang="it-IT" sz="2800" dirty="0" smtClean="0"/>
              <a:t> </a:t>
            </a:r>
            <a:r>
              <a:rPr lang="it-IT" sz="2800" dirty="0" err="1" smtClean="0"/>
              <a:t>all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xmlns="" val="3880389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C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LASSIFICAZIONE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Consolas" pitchFamily="49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11560" y="1628800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b="1" dirty="0" smtClean="0">
                <a:solidFill>
                  <a:srgbClr val="002060"/>
                </a:solidFill>
                <a:latin typeface="Candara" pitchFamily="34" charset="0"/>
              </a:rPr>
              <a:t>Disastri naturali </a:t>
            </a:r>
          </a:p>
          <a:p>
            <a:pPr marL="514350" indent="-514350">
              <a:buFont typeface="+mj-lt"/>
              <a:buAutoNum type="arabicPeriod"/>
            </a:pPr>
            <a:endParaRPr lang="it-IT" sz="2800" b="1" dirty="0" smtClean="0">
              <a:solidFill>
                <a:srgbClr val="002060"/>
              </a:solidFill>
              <a:latin typeface="Candar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800" b="1" dirty="0" smtClean="0">
                <a:solidFill>
                  <a:srgbClr val="002060"/>
                </a:solidFill>
                <a:latin typeface="Candara" pitchFamily="34" charset="0"/>
              </a:rPr>
              <a:t>Disastri causati da errori umani o tecnologici</a:t>
            </a:r>
          </a:p>
          <a:p>
            <a:pPr marL="514350" indent="-514350">
              <a:buFont typeface="+mj-lt"/>
              <a:buAutoNum type="arabicPeriod"/>
            </a:pPr>
            <a:endParaRPr lang="it-IT" sz="2800" b="1" dirty="0" smtClean="0">
              <a:solidFill>
                <a:srgbClr val="002060"/>
              </a:solidFill>
              <a:latin typeface="Candara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2800" b="1" dirty="0" smtClean="0">
                <a:solidFill>
                  <a:srgbClr val="002060"/>
                </a:solidFill>
                <a:latin typeface="Candara" pitchFamily="34" charset="0"/>
              </a:rPr>
              <a:t>Disastri causati da conflitti</a:t>
            </a:r>
            <a:endParaRPr lang="it-IT" sz="2800" b="1" dirty="0">
              <a:solidFill>
                <a:srgbClr val="002060"/>
              </a:solidFill>
              <a:latin typeface="Candara" pitchFamily="34" charset="0"/>
            </a:endParaRPr>
          </a:p>
          <a:p>
            <a:endParaRPr lang="it-IT" sz="4000" b="1" dirty="0">
              <a:solidFill>
                <a:srgbClr val="174D73"/>
              </a:solidFill>
              <a:latin typeface="Candara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555776" y="5949280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Burkle</a:t>
            </a:r>
            <a:r>
              <a:rPr lang="en-US" sz="1400" dirty="0"/>
              <a:t> FM </a:t>
            </a:r>
            <a:r>
              <a:rPr lang="en-US" sz="1400" dirty="0" err="1"/>
              <a:t>Jr</a:t>
            </a:r>
            <a:r>
              <a:rPr lang="en-US" sz="1400" dirty="0"/>
              <a:t>, </a:t>
            </a:r>
            <a:r>
              <a:rPr lang="en-US" sz="1400" dirty="0" err="1"/>
              <a:t>Greenough</a:t>
            </a:r>
            <a:r>
              <a:rPr lang="en-US" sz="1400" dirty="0"/>
              <a:t> PG. Impact of public health emergencies on modern disaster taxonomy, planning, and response. Disaster. Med Public Health Prep. 2008 Oct;2(3):192-9. </a:t>
            </a:r>
          </a:p>
        </p:txBody>
      </p:sp>
      <p:pic>
        <p:nvPicPr>
          <p:cNvPr id="5" name="Picture 4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1268204"/>
            <a:ext cx="1800358" cy="11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http://www.satiro.org/wp-content/uploads/2011/04/chernobyl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448" y="3213136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italnews.info/wp-content/uploads/2012/09/siriani_rifugiati_campo_zaarati_fuori_mafraq_giordania7_getty11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76" y="414884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://www.ansamed.info/webimages/foto_large/2012/11/22/8986ff7723c8cae29451187009c9f4da_171660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59" y="4148840"/>
            <a:ext cx="2160000" cy="144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89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CRIMEDIM\Foto\FRECCIE\italia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5549167" y="3057581"/>
            <a:ext cx="2857500" cy="3333750"/>
          </a:xfrm>
          <a:prstGeom prst="rect">
            <a:avLst/>
          </a:prstGeom>
          <a:noFill/>
        </p:spPr>
      </p:pic>
      <p:pic>
        <p:nvPicPr>
          <p:cNvPr id="4098" name="Picture 2" descr="D:\CRIMEDIM\Template\nuovo-1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41008" y="1954653"/>
            <a:ext cx="3029368" cy="108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:\CRIMEDIM\Foto\FRECCIE\maps-icon.png"/>
          <p:cNvPicPr>
            <a:picLocks noChangeAspect="1" noChangeArrowheads="1"/>
          </p:cNvPicPr>
          <p:nvPr/>
        </p:nvPicPr>
        <p:blipFill>
          <a:blip r:embed="rId6">
            <a:lum bright="-10000"/>
          </a:blip>
          <a:srcRect/>
          <a:stretch>
            <a:fillRect/>
          </a:stretch>
        </p:blipFill>
        <p:spPr bwMode="auto">
          <a:xfrm>
            <a:off x="5828347" y="3259552"/>
            <a:ext cx="443767" cy="443767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721186" y="4911353"/>
            <a:ext cx="81977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ndara" pitchFamily="34" charset="0"/>
              </a:rPr>
              <a:t>MISSION:  </a:t>
            </a:r>
            <a:r>
              <a:rPr lang="en-US" sz="2000" dirty="0" smtClean="0">
                <a:latin typeface="Candara" pitchFamily="34" charset="0"/>
              </a:rPr>
              <a:t>to improve health care system response in </a:t>
            </a:r>
            <a:r>
              <a:rPr lang="en-US" sz="2000" b="1" dirty="0" smtClean="0">
                <a:solidFill>
                  <a:srgbClr val="C00000"/>
                </a:solidFill>
                <a:latin typeface="Candara" pitchFamily="34" charset="0"/>
              </a:rPr>
              <a:t>emergency and disaster </a:t>
            </a:r>
            <a:r>
              <a:rPr lang="en-US" sz="2000" dirty="0" smtClean="0">
                <a:latin typeface="Candara" pitchFamily="34" charset="0"/>
              </a:rPr>
              <a:t>situations increasing </a:t>
            </a:r>
            <a:r>
              <a:rPr lang="en-US" sz="2000" b="1" dirty="0" smtClean="0">
                <a:solidFill>
                  <a:srgbClr val="C00000"/>
                </a:solidFill>
                <a:latin typeface="Candara" pitchFamily="34" charset="0"/>
              </a:rPr>
              <a:t>knowledge and skills </a:t>
            </a:r>
            <a:r>
              <a:rPr lang="en-US" sz="2000" dirty="0" smtClean="0">
                <a:latin typeface="Candara" pitchFamily="34" charset="0"/>
              </a:rPr>
              <a:t>of health care providers based on scientific literature and on field experience</a:t>
            </a:r>
            <a:r>
              <a:rPr lang="en-US" sz="2000" i="1" dirty="0" smtClean="0">
                <a:latin typeface="Candara" pitchFamily="34" charset="0"/>
              </a:rPr>
              <a:t>.</a:t>
            </a:r>
          </a:p>
        </p:txBody>
      </p:sp>
      <p:sp>
        <p:nvSpPr>
          <p:cNvPr id="8" name="Rettangolo 7"/>
          <p:cNvSpPr/>
          <p:nvPr/>
        </p:nvSpPr>
        <p:spPr>
          <a:xfrm>
            <a:off x="4343401" y="2171436"/>
            <a:ext cx="4575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latin typeface="Candara" pitchFamily="34" charset="0"/>
              </a:rPr>
              <a:t>Research Centre in Emergency and Disaster Medicine </a:t>
            </a:r>
            <a:r>
              <a:rPr lang="en-GB" dirty="0" smtClean="0">
                <a:latin typeface="Candara" pitchFamily="34" charset="0"/>
              </a:rPr>
              <a:t>- Novara (Italy)</a:t>
            </a:r>
            <a:endParaRPr lang="it-IT" dirty="0">
              <a:latin typeface="Candara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44334" y="3798855"/>
            <a:ext cx="4190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u="sng" dirty="0" smtClean="0">
                <a:solidFill>
                  <a:schemeClr val="tx2"/>
                </a:solidFill>
                <a:latin typeface="Candara" pitchFamily="34" charset="0"/>
                <a:hlinkClick r:id="rId7"/>
              </a:rPr>
              <a:t>https://</a:t>
            </a:r>
            <a:r>
              <a:rPr lang="it-IT" sz="2000" u="sng" dirty="0" smtClean="0">
                <a:solidFill>
                  <a:schemeClr val="tx2"/>
                </a:solidFill>
                <a:latin typeface="Candara" pitchFamily="34" charset="0"/>
                <a:hlinkClick r:id="rId7"/>
              </a:rPr>
              <a:t>crimedim.med.unipmn.it</a:t>
            </a:r>
            <a:endParaRPr lang="it-IT" sz="2000" u="sng" dirty="0" smtClean="0">
              <a:solidFill>
                <a:schemeClr val="tx2"/>
              </a:solidFill>
              <a:latin typeface="Candara" pitchFamily="34" charset="0"/>
            </a:endParaRPr>
          </a:p>
          <a:p>
            <a:r>
              <a:rPr lang="it-IT" sz="2000" u="sng" dirty="0" smtClean="0">
                <a:hlinkClick r:id="rId8"/>
              </a:rPr>
              <a:t>https://www.facebook.com/crimedim</a:t>
            </a:r>
            <a:r>
              <a:rPr lang="it-IT" sz="2000" dirty="0" smtClean="0"/>
              <a:t> </a:t>
            </a:r>
            <a:endParaRPr lang="it-IT" sz="2000" u="sng" dirty="0">
              <a:solidFill>
                <a:schemeClr val="tx2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33400" y="1835696"/>
            <a:ext cx="3657600" cy="4419600"/>
          </a:xfrm>
          <a:prstGeom prst="rect">
            <a:avLst/>
          </a:prstGeom>
          <a:solidFill>
            <a:srgbClr val="B2B2B2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endParaRPr lang="it-IT" sz="2000" i="1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762000" y="1988096"/>
            <a:ext cx="32766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it-IT" sz="2000">
                <a:solidFill>
                  <a:schemeClr val="tx1"/>
                </a:solidFill>
                <a:latin typeface="Tahoma" charset="0"/>
              </a:rPr>
              <a:t>Rapide 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it-IT">
                <a:latin typeface="Tahoma" charset="0"/>
                <a:cs typeface="Arial" charset="0"/>
              </a:rPr>
              <a:t>determinate da eventi che agiscono in maniera improvvisa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029200" y="1835696"/>
            <a:ext cx="3657600" cy="4419600"/>
          </a:xfrm>
          <a:prstGeom prst="rect">
            <a:avLst/>
          </a:prstGeom>
          <a:solidFill>
            <a:srgbClr val="B2B2B2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endParaRPr lang="it-IT" sz="2000" i="1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334000" y="2064296"/>
            <a:ext cx="3276600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it-IT" sz="2000">
                <a:solidFill>
                  <a:schemeClr val="tx1"/>
                </a:solidFill>
                <a:latin typeface="Tahoma" charset="0"/>
              </a:rPr>
              <a:t>Progressive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it-IT">
                <a:latin typeface="Tahoma" charset="0"/>
                <a:cs typeface="Arial" charset="0"/>
              </a:rPr>
              <a:t>determinate da eventi che si instaurano gradualmente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508104" y="692696"/>
            <a:ext cx="2971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it-IT" sz="1000">
                <a:solidFill>
                  <a:schemeClr val="tx1"/>
                </a:solidFill>
                <a:latin typeface="Tahoma" charset="0"/>
              </a:rPr>
              <a:t>A</a:t>
            </a:r>
            <a:r>
              <a:rPr lang="it-IT" sz="1000" i="1">
                <a:solidFill>
                  <a:schemeClr val="tx1"/>
                </a:solidFill>
                <a:latin typeface="Tahoma" charset="0"/>
              </a:rPr>
              <a:t>. Lavell, "Desastres naturales y zonas de riesgo en Centroamérica: Condicionantes y opciones de prevención y mitigación," CSUCA (Centra Superior Universitario de Centre América) 4 (1991). </a:t>
            </a:r>
            <a:endParaRPr lang="it-IT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33400" y="990848"/>
            <a:ext cx="3505200" cy="707886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it-IT" sz="40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T</a:t>
            </a:r>
            <a:r>
              <a:rPr lang="it-IT" sz="2400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EMPO </a:t>
            </a:r>
            <a:r>
              <a:rPr lang="it-IT" sz="2400" dirty="0" smtClean="0">
                <a:latin typeface="Consolas" pitchFamily="49" charset="0"/>
                <a:cs typeface="Consolas" pitchFamily="49" charset="0"/>
              </a:rPr>
              <a:t>- </a:t>
            </a:r>
            <a:r>
              <a:rPr lang="it-IT" i="1" dirty="0" err="1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speed</a:t>
            </a:r>
            <a:r>
              <a:rPr lang="it-IT" i="1" dirty="0" smtClean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it-IT" i="1" dirty="0" err="1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of</a:t>
            </a:r>
            <a:r>
              <a:rPr lang="it-IT" i="1" dirty="0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 </a:t>
            </a:r>
            <a:r>
              <a:rPr lang="it-IT" i="1" dirty="0" err="1">
                <a:solidFill>
                  <a:schemeClr val="tx1"/>
                </a:solidFill>
                <a:latin typeface="Consolas" pitchFamily="49" charset="0"/>
                <a:cs typeface="Consolas" pitchFamily="49" charset="0"/>
              </a:rPr>
              <a:t>onset</a:t>
            </a:r>
            <a:endParaRPr lang="it-IT" i="1" dirty="0">
              <a:solidFill>
                <a:schemeClr val="tx1"/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20" name="Picture 8" descr="avalanch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12096"/>
            <a:ext cx="3230563" cy="2514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" name="Picture 9" descr="siccit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512096"/>
            <a:ext cx="3200400" cy="24844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51520" y="332656"/>
            <a:ext cx="61203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600" b="1" dirty="0">
                <a:solidFill>
                  <a:srgbClr val="174D73"/>
                </a:solidFill>
                <a:latin typeface="Consolas" pitchFamily="49" charset="0"/>
              </a:rPr>
              <a:t>C</a:t>
            </a:r>
            <a:r>
              <a:rPr lang="it-IT" sz="2800" b="1" dirty="0" smtClean="0">
                <a:solidFill>
                  <a:srgbClr val="174D73"/>
                </a:solidFill>
                <a:latin typeface="Consolas" pitchFamily="49" charset="0"/>
              </a:rPr>
              <a:t>LASSIFICAZIONE</a:t>
            </a:r>
            <a:endParaRPr lang="it-IT" sz="2800" b="1" dirty="0">
              <a:solidFill>
                <a:srgbClr val="174D73"/>
              </a:solidFill>
              <a:latin typeface="Consolas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ecisionsciences.org/decisionline/Vol42/42_5/Oct_11_images/Figure1_resea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7416824" cy="5243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00100" y="2514600"/>
            <a:ext cx="741650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I</a:t>
            </a:r>
            <a:r>
              <a:rPr lang="it-IT" sz="4000" b="1" dirty="0" smtClean="0">
                <a:solidFill>
                  <a:srgbClr val="174D73"/>
                </a:solidFill>
                <a:latin typeface="Consolas" pitchFamily="49" charset="0"/>
              </a:rPr>
              <a:t> D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ISASTRI STANNO AUMENTANDO?</a:t>
            </a:r>
          </a:p>
          <a:p>
            <a:pPr algn="ctr">
              <a:spcBef>
                <a:spcPct val="50000"/>
              </a:spcBef>
            </a:pP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Qualche dato epidemiologico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0665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Documents and Settings\utente\Desktop\Grafici\2a.jpg"/>
          <p:cNvPicPr>
            <a:picLocks noChangeAspect="1" noChangeArrowheads="1"/>
          </p:cNvPicPr>
          <p:nvPr/>
        </p:nvPicPr>
        <p:blipFill>
          <a:blip r:embed="rId3" cstate="print"/>
          <a:srcRect l="4762" r="4312"/>
          <a:stretch>
            <a:fillRect/>
          </a:stretch>
        </p:blipFill>
        <p:spPr bwMode="auto">
          <a:xfrm>
            <a:off x="4596625" y="2450505"/>
            <a:ext cx="4547375" cy="3096345"/>
          </a:xfrm>
          <a:prstGeom prst="rect">
            <a:avLst/>
          </a:prstGeom>
          <a:noFill/>
        </p:spPr>
      </p:pic>
      <p:pic>
        <p:nvPicPr>
          <p:cNvPr id="14" name="Picture 7" descr="C:\Documents and Settings\utente\Desktop\Grafici\1a.jpg"/>
          <p:cNvPicPr>
            <a:picLocks noChangeAspect="1" noChangeArrowheads="1"/>
          </p:cNvPicPr>
          <p:nvPr/>
        </p:nvPicPr>
        <p:blipFill>
          <a:blip r:embed="rId4" cstate="print"/>
          <a:srcRect l="4326" r="4326"/>
          <a:stretch>
            <a:fillRect/>
          </a:stretch>
        </p:blipFill>
        <p:spPr bwMode="auto">
          <a:xfrm>
            <a:off x="35495" y="2450505"/>
            <a:ext cx="4536505" cy="3113752"/>
          </a:xfrm>
          <a:prstGeom prst="rect">
            <a:avLst/>
          </a:prstGeom>
          <a:noFill/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67544" y="1988840"/>
            <a:ext cx="3312368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b="1" dirty="0">
                <a:solidFill>
                  <a:srgbClr val="002060"/>
                </a:solidFill>
                <a:latin typeface="Consolas" pitchFamily="49" charset="0"/>
              </a:rPr>
              <a:t>D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ISASTRI </a:t>
            </a:r>
            <a:r>
              <a:rPr lang="it-IT" sz="2800" b="1" dirty="0" smtClean="0">
                <a:solidFill>
                  <a:srgbClr val="002060"/>
                </a:solidFill>
                <a:latin typeface="Consolas" pitchFamily="49" charset="0"/>
              </a:rPr>
              <a:t>N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ATURALI</a:t>
            </a:r>
            <a:endParaRPr lang="it-IT" sz="2000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23528" y="692696"/>
            <a:ext cx="417646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b="1" dirty="0" smtClean="0">
                <a:solidFill>
                  <a:srgbClr val="002060"/>
                </a:solidFill>
                <a:latin typeface="Consolas" pitchFamily="49" charset="0"/>
              </a:rPr>
              <a:t>N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UMERO </a:t>
            </a:r>
            <a:r>
              <a:rPr lang="it-IT" sz="2000" b="1" dirty="0" err="1" smtClean="0">
                <a:solidFill>
                  <a:srgbClr val="002060"/>
                </a:solidFill>
                <a:latin typeface="Consolas" pitchFamily="49" charset="0"/>
              </a:rPr>
              <a:t>DI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it-IT" sz="2800" b="1" dirty="0" smtClean="0">
                <a:solidFill>
                  <a:srgbClr val="002060"/>
                </a:solidFill>
                <a:latin typeface="Consolas" pitchFamily="49" charset="0"/>
              </a:rPr>
              <a:t>E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VENTI 1900-2009</a:t>
            </a:r>
            <a:endParaRPr lang="it-IT" sz="2000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076056" y="1988840"/>
            <a:ext cx="33123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solidFill>
                  <a:srgbClr val="002060"/>
                </a:solidFill>
                <a:latin typeface="Consolas" pitchFamily="49" charset="0"/>
              </a:rPr>
              <a:t>D</a:t>
            </a:r>
            <a:r>
              <a:rPr lang="it-IT" b="1" dirty="0" smtClean="0">
                <a:solidFill>
                  <a:srgbClr val="002060"/>
                </a:solidFill>
                <a:latin typeface="Consolas" pitchFamily="49" charset="0"/>
              </a:rPr>
              <a:t>ISASTRI </a:t>
            </a:r>
            <a:r>
              <a:rPr lang="it-IT" sz="2400" b="1" dirty="0" smtClean="0">
                <a:solidFill>
                  <a:srgbClr val="002060"/>
                </a:solidFill>
                <a:latin typeface="Consolas" pitchFamily="49" charset="0"/>
              </a:rPr>
              <a:t>T</a:t>
            </a:r>
            <a:r>
              <a:rPr lang="it-IT" b="1" dirty="0" smtClean="0">
                <a:solidFill>
                  <a:srgbClr val="002060"/>
                </a:solidFill>
                <a:latin typeface="Consolas" pitchFamily="49" charset="0"/>
              </a:rPr>
              <a:t>ECNOLOGICI</a:t>
            </a:r>
            <a:endParaRPr lang="it-IT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84168" y="38752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chemeClr val="bg1"/>
                </a:solidFill>
              </a:rPr>
              <a:t>Dott. PL Ingrassia</a:t>
            </a:r>
            <a:endParaRPr lang="it-IT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410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tente\Desktop\Grafici\3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826" y="3501008"/>
            <a:ext cx="8417173" cy="291651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7476" r="4569"/>
          <a:stretch>
            <a:fillRect/>
          </a:stretch>
        </p:blipFill>
        <p:spPr bwMode="auto">
          <a:xfrm>
            <a:off x="0" y="659892"/>
            <a:ext cx="6477322" cy="284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6789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61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C:\Documents and Settings\utente\Desktop\Grafici\1c.jpg"/>
          <p:cNvPicPr>
            <a:picLocks noChangeAspect="1" noChangeArrowheads="1"/>
          </p:cNvPicPr>
          <p:nvPr/>
        </p:nvPicPr>
        <p:blipFill>
          <a:blip r:embed="rId3" cstate="print"/>
          <a:srcRect l="4317"/>
          <a:stretch>
            <a:fillRect/>
          </a:stretch>
        </p:blipFill>
        <p:spPr bwMode="auto">
          <a:xfrm>
            <a:off x="0" y="2264098"/>
            <a:ext cx="4788024" cy="3098114"/>
          </a:xfrm>
          <a:prstGeom prst="rect">
            <a:avLst/>
          </a:prstGeom>
          <a:noFill/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7544" y="1802433"/>
            <a:ext cx="33123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solidFill>
                  <a:srgbClr val="002060"/>
                </a:solidFill>
                <a:latin typeface="Consolas" pitchFamily="49" charset="0"/>
              </a:rPr>
              <a:t>D</a:t>
            </a:r>
            <a:r>
              <a:rPr lang="it-IT" b="1" dirty="0" smtClean="0">
                <a:solidFill>
                  <a:srgbClr val="002060"/>
                </a:solidFill>
                <a:latin typeface="Consolas" pitchFamily="49" charset="0"/>
              </a:rPr>
              <a:t>ISASTRI </a:t>
            </a:r>
            <a:r>
              <a:rPr lang="it-IT" sz="2400" b="1" dirty="0" smtClean="0">
                <a:solidFill>
                  <a:srgbClr val="002060"/>
                </a:solidFill>
                <a:latin typeface="Consolas" pitchFamily="49" charset="0"/>
              </a:rPr>
              <a:t>N</a:t>
            </a:r>
            <a:r>
              <a:rPr lang="it-IT" b="1" dirty="0" smtClean="0">
                <a:solidFill>
                  <a:srgbClr val="002060"/>
                </a:solidFill>
                <a:latin typeface="Consolas" pitchFamily="49" charset="0"/>
              </a:rPr>
              <a:t>ATURALI</a:t>
            </a:r>
            <a:endParaRPr lang="it-IT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23528" y="764704"/>
            <a:ext cx="576064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b="1" dirty="0" smtClean="0">
                <a:solidFill>
                  <a:srgbClr val="002060"/>
                </a:solidFill>
                <a:latin typeface="Consolas" pitchFamily="49" charset="0"/>
              </a:rPr>
              <a:t>N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UMERO </a:t>
            </a:r>
            <a:r>
              <a:rPr lang="it-IT" sz="2000" b="1" dirty="0" err="1" smtClean="0">
                <a:solidFill>
                  <a:srgbClr val="002060"/>
                </a:solidFill>
                <a:latin typeface="Consolas" pitchFamily="49" charset="0"/>
              </a:rPr>
              <a:t>DI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 </a:t>
            </a:r>
            <a:r>
              <a:rPr lang="it-IT" sz="2800" b="1" dirty="0" smtClean="0">
                <a:solidFill>
                  <a:srgbClr val="002060"/>
                </a:solidFill>
                <a:latin typeface="Consolas" pitchFamily="49" charset="0"/>
              </a:rPr>
              <a:t>P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ERSONE </a:t>
            </a:r>
            <a:r>
              <a:rPr lang="it-IT" sz="2800" b="1" dirty="0" smtClean="0">
                <a:solidFill>
                  <a:srgbClr val="002060"/>
                </a:solidFill>
                <a:latin typeface="Consolas" pitchFamily="49" charset="0"/>
              </a:rPr>
              <a:t>C</a:t>
            </a:r>
            <a:r>
              <a:rPr lang="it-IT" sz="2000" b="1" dirty="0" smtClean="0">
                <a:solidFill>
                  <a:srgbClr val="002060"/>
                </a:solidFill>
                <a:latin typeface="Consolas" pitchFamily="49" charset="0"/>
              </a:rPr>
              <a:t>OLPITE 1900-2009</a:t>
            </a:r>
            <a:endParaRPr lang="it-IT" sz="2000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pic>
        <p:nvPicPr>
          <p:cNvPr id="16" name="Picture 6" descr="C:\Documents and Settings\utente\Desktop\Grafici\2b.jpg"/>
          <p:cNvPicPr>
            <a:picLocks noChangeAspect="1" noChangeArrowheads="1"/>
          </p:cNvPicPr>
          <p:nvPr/>
        </p:nvPicPr>
        <p:blipFill>
          <a:blip r:embed="rId4" cstate="print"/>
          <a:srcRect r="5333"/>
          <a:stretch>
            <a:fillRect/>
          </a:stretch>
        </p:blipFill>
        <p:spPr bwMode="auto">
          <a:xfrm>
            <a:off x="4427984" y="2277931"/>
            <a:ext cx="4716016" cy="3084281"/>
          </a:xfrm>
          <a:prstGeom prst="rect">
            <a:avLst/>
          </a:prstGeom>
          <a:noFill/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076056" y="1802433"/>
            <a:ext cx="33123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solidFill>
                  <a:srgbClr val="002060"/>
                </a:solidFill>
                <a:latin typeface="Consolas" pitchFamily="49" charset="0"/>
              </a:rPr>
              <a:t>D</a:t>
            </a:r>
            <a:r>
              <a:rPr lang="it-IT" b="1" dirty="0" smtClean="0">
                <a:solidFill>
                  <a:srgbClr val="002060"/>
                </a:solidFill>
                <a:latin typeface="Consolas" pitchFamily="49" charset="0"/>
              </a:rPr>
              <a:t>ISASTRI </a:t>
            </a:r>
            <a:r>
              <a:rPr lang="it-IT" sz="2400" b="1" dirty="0" smtClean="0">
                <a:solidFill>
                  <a:srgbClr val="002060"/>
                </a:solidFill>
                <a:latin typeface="Consolas" pitchFamily="49" charset="0"/>
              </a:rPr>
              <a:t>T</a:t>
            </a:r>
            <a:r>
              <a:rPr lang="it-IT" b="1" dirty="0" smtClean="0">
                <a:solidFill>
                  <a:srgbClr val="002060"/>
                </a:solidFill>
                <a:latin typeface="Consolas" pitchFamily="49" charset="0"/>
              </a:rPr>
              <a:t>ECNOLOGICI</a:t>
            </a:r>
            <a:endParaRPr lang="it-IT" b="1" dirty="0">
              <a:solidFill>
                <a:srgbClr val="002060"/>
              </a:solidFill>
              <a:latin typeface="Consolas" pitchFamily="49" charset="0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6084168" y="38752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chemeClr val="bg1"/>
                </a:solidFill>
              </a:rPr>
              <a:t>Dott. PL Ingrassia</a:t>
            </a:r>
            <a:endParaRPr lang="it-IT" sz="1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4329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33350" y="914261"/>
            <a:ext cx="8820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 err="1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Why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it-IT" sz="3200" b="1" dirty="0" err="1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an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it-IT" sz="3200" b="1" dirty="0" err="1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increased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 </a:t>
            </a:r>
            <a:r>
              <a:rPr lang="it-IT" sz="3200" b="1" dirty="0" err="1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number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 of </a:t>
            </a:r>
            <a:r>
              <a:rPr lang="it-IT" sz="3200" b="1" dirty="0" err="1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disasters</a:t>
            </a:r>
            <a:r>
              <a:rPr lang="it-IT" sz="3200" b="1" dirty="0" smtClean="0">
                <a:solidFill>
                  <a:schemeClr val="accent2">
                    <a:lumMod val="50000"/>
                  </a:schemeClr>
                </a:solidFill>
                <a:latin typeface="Consolas" pitchFamily="49" charset="0"/>
              </a:rPr>
              <a:t>?</a:t>
            </a:r>
            <a:endParaRPr lang="it-IT" sz="3200" b="1" dirty="0">
              <a:solidFill>
                <a:schemeClr val="accent2">
                  <a:lumMod val="50000"/>
                </a:schemeClr>
              </a:solidFill>
              <a:latin typeface="Consolas" pitchFamily="49" charset="0"/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752600"/>
            <a:ext cx="90106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80665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51520" y="493816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POPOLAZIONE DELLE GRANDI CITTA’</a:t>
            </a:r>
            <a:endParaRPr lang="it-IT" b="1" dirty="0"/>
          </a:p>
        </p:txBody>
      </p:sp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086104"/>
            <a:ext cx="6336704" cy="330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http://www.drive-and-control.it/dcit/wp-content/uploads/2012/03/16_Megacity_Fotolia_25558661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925862"/>
            <a:ext cx="2851074" cy="191957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925864"/>
            <a:ext cx="5904656" cy="194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/>
          <p:cNvGrpSpPr/>
          <p:nvPr/>
        </p:nvGrpSpPr>
        <p:grpSpPr>
          <a:xfrm>
            <a:off x="0" y="0"/>
            <a:ext cx="9137904" cy="6858000"/>
            <a:chOff x="6096" y="0"/>
            <a:chExt cx="9137904" cy="6858000"/>
          </a:xfrm>
        </p:grpSpPr>
        <p:pic>
          <p:nvPicPr>
            <p:cNvPr id="4" name="Immagine 3" descr="slideseg014SECU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9137904" cy="6858000"/>
            </a:xfrm>
            <a:prstGeom prst="rect">
              <a:avLst/>
            </a:prstGeom>
          </p:spPr>
        </p:pic>
        <p:pic>
          <p:nvPicPr>
            <p:cNvPr id="5" name="Picture 7" descr="proposta logo PL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650" y="5741987"/>
              <a:ext cx="1403350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8881" r="3230"/>
          <a:stretch>
            <a:fillRect/>
          </a:stretch>
        </p:blipFill>
        <p:spPr bwMode="auto">
          <a:xfrm>
            <a:off x="107504" y="1412776"/>
            <a:ext cx="8496944" cy="517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51520" y="76470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POPOLAZIONE DELLE GRANDI CITTA’ ESPOSTE A TERREMOTI E CICLONI NEL 2000 E NEL 2050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CRIMEDIM\Foto\FRECCIE\italia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5549167" y="3057581"/>
            <a:ext cx="2857500" cy="3333750"/>
          </a:xfrm>
          <a:prstGeom prst="rect">
            <a:avLst/>
          </a:prstGeom>
          <a:noFill/>
        </p:spPr>
      </p:pic>
      <p:pic>
        <p:nvPicPr>
          <p:cNvPr id="4101" name="Picture 5" descr="D:\CRIMEDIM\Foto\FRECCIE\maps-icon.pn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/>
          <a:stretch>
            <a:fillRect/>
          </a:stretch>
        </p:blipFill>
        <p:spPr bwMode="auto">
          <a:xfrm>
            <a:off x="5828347" y="3259552"/>
            <a:ext cx="443767" cy="443767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1009232" y="3361943"/>
            <a:ext cx="353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ndara" pitchFamily="34" charset="0"/>
              </a:rPr>
              <a:t>AREAS OF INTEREST:</a:t>
            </a:r>
          </a:p>
        </p:txBody>
      </p:sp>
      <p:pic>
        <p:nvPicPr>
          <p:cNvPr id="1026" name="Picture 2" descr="C:\Users\m\Downloads\P4230082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 l="30319" t="17474" r="24731" b="20155"/>
          <a:stretch>
            <a:fillRect/>
          </a:stretch>
        </p:blipFill>
        <p:spPr bwMode="auto">
          <a:xfrm>
            <a:off x="3334513" y="3703319"/>
            <a:ext cx="2017776" cy="209974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3752659" y="5652667"/>
            <a:ext cx="2075687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Humanitarian Aid</a:t>
            </a:r>
          </a:p>
        </p:txBody>
      </p:sp>
      <p:pic>
        <p:nvPicPr>
          <p:cNvPr id="10" name="Picture 9" descr="car cru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80" r="6062"/>
          <a:stretch>
            <a:fillRect/>
          </a:stretch>
        </p:blipFill>
        <p:spPr bwMode="auto">
          <a:xfrm>
            <a:off x="296609" y="3908357"/>
            <a:ext cx="2176272" cy="219728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nfusio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20"/>
          <a:stretch>
            <a:fillRect/>
          </a:stretch>
        </p:blipFill>
        <p:spPr bwMode="auto">
          <a:xfrm>
            <a:off x="1605248" y="4739327"/>
            <a:ext cx="1735265" cy="165200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96610" y="6265839"/>
            <a:ext cx="3251262" cy="369332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andara" pitchFamily="34" charset="0"/>
              </a:rPr>
              <a:t>Disaster&amp;Emergency</a:t>
            </a:r>
            <a:r>
              <a:rPr lang="en-US" dirty="0" smtClean="0">
                <a:latin typeface="Candara" pitchFamily="34" charset="0"/>
              </a:rPr>
              <a:t> Medicine</a:t>
            </a:r>
          </a:p>
        </p:txBody>
      </p:sp>
      <p:pic>
        <p:nvPicPr>
          <p:cNvPr id="13" name="Picture 2" descr="D:\CRIMEDIM\Template\nuovo-1.JPG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741008" y="1954653"/>
            <a:ext cx="3029368" cy="108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4343401" y="2171436"/>
            <a:ext cx="4575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latin typeface="Candara" pitchFamily="34" charset="0"/>
              </a:rPr>
              <a:t>Research Centre in Emergency and Disaster Medicine </a:t>
            </a:r>
            <a:r>
              <a:rPr lang="en-GB" dirty="0" smtClean="0">
                <a:latin typeface="Candara" pitchFamily="34" charset="0"/>
              </a:rPr>
              <a:t>- Novara (Italy)</a:t>
            </a:r>
            <a:endParaRPr lang="it-IT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3"/>
          <p:cNvGrpSpPr/>
          <p:nvPr/>
        </p:nvGrpSpPr>
        <p:grpSpPr>
          <a:xfrm>
            <a:off x="0" y="0"/>
            <a:ext cx="9137904" cy="6858000"/>
            <a:chOff x="6096" y="0"/>
            <a:chExt cx="9137904" cy="6858000"/>
          </a:xfrm>
        </p:grpSpPr>
        <p:pic>
          <p:nvPicPr>
            <p:cNvPr id="4" name="Immagine 3" descr="slideseg014SECU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" y="0"/>
              <a:ext cx="9137904" cy="6858000"/>
            </a:xfrm>
            <a:prstGeom prst="rect">
              <a:avLst/>
            </a:prstGeom>
          </p:spPr>
        </p:pic>
        <p:pic>
          <p:nvPicPr>
            <p:cNvPr id="5" name="Picture 7" descr="proposta logo PL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40650" y="5741987"/>
              <a:ext cx="1403350" cy="1116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8" y="1711027"/>
            <a:ext cx="89249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Text Box 2"/>
          <p:cNvSpPr txBox="1">
            <a:spLocks noChangeArrowheads="1"/>
          </p:cNvSpPr>
          <p:nvPr/>
        </p:nvSpPr>
        <p:spPr bwMode="auto">
          <a:xfrm>
            <a:off x="457200" y="2577529"/>
            <a:ext cx="6629400" cy="373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2400" dirty="0" smtClean="0">
                <a:solidFill>
                  <a:schemeClr val="tx1"/>
                </a:solidFill>
                <a:latin typeface="Candara" pitchFamily="34" charset="0"/>
              </a:rPr>
              <a:t>“</a:t>
            </a:r>
            <a:r>
              <a:rPr lang="it-IT" sz="2400" dirty="0">
                <a:solidFill>
                  <a:schemeClr val="tx1"/>
                </a:solidFill>
                <a:latin typeface="Candara" pitchFamily="34" charset="0"/>
              </a:rPr>
              <a:t>Crisi umanitaria in uno stato, nazione o società dove vi è la totale o considerevole perdita dell’autorità, dovuta a conflitti interni od esterni, e che richiede un intervento internazionale che supera il mandato o la capacità di ogni singolo Ente e/o del programma nazionale delle Nazioni Unite vigente”</a:t>
            </a: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lang="it-IT" sz="2400" dirty="0">
              <a:solidFill>
                <a:schemeClr val="tx1"/>
              </a:solidFill>
              <a:latin typeface="Candara" pitchFamily="34" charset="0"/>
            </a:endParaRPr>
          </a:p>
          <a:p>
            <a:pPr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Office </a:t>
            </a:r>
            <a:r>
              <a:rPr lang="it-IT" sz="1300" i="1" dirty="0" err="1">
                <a:solidFill>
                  <a:schemeClr val="tx1"/>
                </a:solidFill>
                <a:latin typeface="Candara" pitchFamily="34" charset="0"/>
              </a:rPr>
              <a:t>of</a:t>
            </a: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 the </a:t>
            </a:r>
            <a:r>
              <a:rPr lang="it-IT" sz="1300" i="1" dirty="0" err="1">
                <a:solidFill>
                  <a:schemeClr val="tx1"/>
                </a:solidFill>
                <a:latin typeface="Candara" pitchFamily="34" charset="0"/>
              </a:rPr>
              <a:t>Coordinator</a:t>
            </a: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it-IT" sz="1300" i="1" dirty="0" err="1">
                <a:solidFill>
                  <a:schemeClr val="tx1"/>
                </a:solidFill>
                <a:latin typeface="Candara" pitchFamily="34" charset="0"/>
              </a:rPr>
              <a:t>of</a:t>
            </a: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it-IT" sz="1300" i="1" dirty="0" err="1">
                <a:solidFill>
                  <a:schemeClr val="tx1"/>
                </a:solidFill>
                <a:latin typeface="Candara" pitchFamily="34" charset="0"/>
              </a:rPr>
              <a:t>Humanitarian</a:t>
            </a: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 </a:t>
            </a:r>
            <a:r>
              <a:rPr lang="it-IT" sz="1300" i="1" dirty="0" err="1">
                <a:solidFill>
                  <a:schemeClr val="tx1"/>
                </a:solidFill>
                <a:latin typeface="Candara" pitchFamily="34" charset="0"/>
              </a:rPr>
              <a:t>Affairs</a:t>
            </a: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 [OCHA] </a:t>
            </a:r>
            <a:r>
              <a:rPr lang="it-IT" sz="1300" i="1" dirty="0" err="1">
                <a:solidFill>
                  <a:schemeClr val="tx1"/>
                </a:solidFill>
                <a:latin typeface="Candara" pitchFamily="34" charset="0"/>
              </a:rPr>
              <a:t>Inter-Agency</a:t>
            </a: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 Standing </a:t>
            </a:r>
            <a:r>
              <a:rPr lang="it-IT" sz="1300" i="1" dirty="0" err="1">
                <a:solidFill>
                  <a:schemeClr val="tx1"/>
                </a:solidFill>
                <a:latin typeface="Candara" pitchFamily="34" charset="0"/>
              </a:rPr>
              <a:t>Committee</a:t>
            </a:r>
            <a:r>
              <a:rPr lang="it-IT" sz="1300" i="1" dirty="0">
                <a:solidFill>
                  <a:schemeClr val="tx1"/>
                </a:solidFill>
                <a:latin typeface="Candara" pitchFamily="34" charset="0"/>
              </a:rPr>
              <a:t> [IASC], </a:t>
            </a:r>
            <a:r>
              <a:rPr lang="it-IT" sz="1300" i="1" dirty="0" smtClean="0">
                <a:solidFill>
                  <a:schemeClr val="tx1"/>
                </a:solidFill>
                <a:latin typeface="Candara" pitchFamily="34" charset="0"/>
              </a:rPr>
              <a:t>March 2003</a:t>
            </a:r>
            <a:endParaRPr lang="it-IT" sz="1300" i="1" dirty="0">
              <a:solidFill>
                <a:schemeClr val="tx1"/>
              </a:solidFill>
              <a:latin typeface="Candara" pitchFamily="34" charset="0"/>
            </a:endParaRPr>
          </a:p>
        </p:txBody>
      </p:sp>
      <p:pic>
        <p:nvPicPr>
          <p:cNvPr id="21507" name="Picture 3" descr="displaced peopl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914261"/>
            <a:ext cx="1981200" cy="5827852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rgbClr val="174D73"/>
                </a:solidFill>
                <a:latin typeface="Consolas" pitchFamily="49" charset="0"/>
              </a:rPr>
              <a:t>C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ONFLITTI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11882" y="1424970"/>
            <a:ext cx="61203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 smtClean="0">
                <a:solidFill>
                  <a:srgbClr val="174D73"/>
                </a:solidFill>
                <a:latin typeface="Candara" pitchFamily="34" charset="0"/>
              </a:rPr>
              <a:t>Emergenza Complessa</a:t>
            </a:r>
            <a:endParaRPr lang="it-IT" sz="3200" b="1" dirty="0">
              <a:solidFill>
                <a:srgbClr val="174D73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72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CRIMEDIM\Tabelle disaster epidemiology\Immagine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568952" cy="532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rgbClr val="174D73"/>
                </a:solidFill>
                <a:latin typeface="Consolas" pitchFamily="49" charset="0"/>
              </a:rPr>
              <a:t>R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IFUGIATI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07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IN</a:t>
            </a:r>
            <a:r>
              <a:rPr lang="it-IT" sz="4000" b="1" dirty="0" smtClean="0">
                <a:solidFill>
                  <a:srgbClr val="174D73"/>
                </a:solidFill>
                <a:latin typeface="Consolas" pitchFamily="49" charset="0"/>
              </a:rPr>
              <a:t> I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TALIA?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  <p:pic>
        <p:nvPicPr>
          <p:cNvPr id="2056" name="Picture 8" descr="http://www.liceoparodi.it/ricerche/alunni/IIB/Gjorgjiev%20Daniel/itali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12776"/>
            <a:ext cx="3543300" cy="398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792088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IN</a:t>
            </a:r>
            <a:r>
              <a:rPr lang="it-IT" sz="4000" b="1" dirty="0" smtClean="0">
                <a:solidFill>
                  <a:srgbClr val="174D73"/>
                </a:solidFill>
                <a:latin typeface="Consolas" pitchFamily="49" charset="0"/>
              </a:rPr>
              <a:t> I</a:t>
            </a:r>
            <a:r>
              <a:rPr lang="it-IT" sz="3200" b="1" dirty="0" smtClean="0">
                <a:solidFill>
                  <a:srgbClr val="174D73"/>
                </a:solidFill>
                <a:latin typeface="Consolas" pitchFamily="49" charset="0"/>
              </a:rPr>
              <a:t>TALIA</a:t>
            </a:r>
            <a:endParaRPr lang="it-IT" sz="3200" b="1" dirty="0">
              <a:solidFill>
                <a:srgbClr val="174D73"/>
              </a:solidFill>
              <a:latin typeface="Consolas" pitchFamily="49" charset="0"/>
            </a:endParaRP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0036" y="413138"/>
            <a:ext cx="3734172" cy="50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1 10"/>
          <p:cNvCxnSpPr/>
          <p:nvPr/>
        </p:nvCxnSpPr>
        <p:spPr>
          <a:xfrm>
            <a:off x="3200400" y="4402136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3" name="Rettangolo 5"/>
          <p:cNvSpPr>
            <a:spLocks noChangeArrowheads="1"/>
          </p:cNvSpPr>
          <p:nvPr/>
        </p:nvSpPr>
        <p:spPr bwMode="auto">
          <a:xfrm>
            <a:off x="647700" y="567531"/>
            <a:ext cx="5105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lvl="3" eaLnBrk="0" hangingPunct="0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Formazione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in Medicina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Disastri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</a:p>
          <a:p>
            <a:pPr marL="88900" lvl="3" eaLnBrk="0" hangingPunct="0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   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il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ruolo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delle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Università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13" y="1838324"/>
            <a:ext cx="81057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4025898"/>
            <a:ext cx="70675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268760"/>
            <a:ext cx="8736499" cy="303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788" y="4519613"/>
            <a:ext cx="15335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4888" y="5257800"/>
            <a:ext cx="5191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6"/>
            <a:ext cx="7086600" cy="205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8650" y="1847850"/>
            <a:ext cx="375285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150" y="2310384"/>
            <a:ext cx="78105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8350" y="2133600"/>
            <a:ext cx="62865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66700"/>
            <a:ext cx="6210300" cy="158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854830"/>
            <a:ext cx="19240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371600"/>
            <a:ext cx="4818063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7850" y="1004093"/>
            <a:ext cx="34290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971800"/>
            <a:ext cx="5256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267200"/>
            <a:ext cx="73152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Rettangolo 5"/>
          <p:cNvSpPr>
            <a:spLocks noChangeArrowheads="1"/>
          </p:cNvSpPr>
          <p:nvPr/>
        </p:nvSpPr>
        <p:spPr bwMode="auto">
          <a:xfrm>
            <a:off x="552450" y="160337"/>
            <a:ext cx="5105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lvl="3" eaLnBrk="0" hangingPunct="0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Formazione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in Medicina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Disastri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</a:p>
          <a:p>
            <a:pPr marL="88900" lvl="3" eaLnBrk="0" hangingPunct="0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   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il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ruolo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delle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Società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Scientifiche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CRIMEDIM\Foto\FRECCIE\italia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5549167" y="3057581"/>
            <a:ext cx="2857500" cy="3333750"/>
          </a:xfrm>
          <a:prstGeom prst="rect">
            <a:avLst/>
          </a:prstGeom>
          <a:noFill/>
        </p:spPr>
      </p:pic>
      <p:pic>
        <p:nvPicPr>
          <p:cNvPr id="4101" name="Picture 5" descr="D:\CRIMEDIM\Foto\FRECCIE\maps-icon.png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/>
          <a:stretch>
            <a:fillRect/>
          </a:stretch>
        </p:blipFill>
        <p:spPr bwMode="auto">
          <a:xfrm>
            <a:off x="5828347" y="3259552"/>
            <a:ext cx="443767" cy="443767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741008" y="3703319"/>
            <a:ext cx="45399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ndara" pitchFamily="34" charset="0"/>
              </a:rPr>
              <a:t>OBJECTIVES: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andara" pitchFamily="34" charset="0"/>
              </a:rPr>
              <a:t>Development of Education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andara" pitchFamily="34" charset="0"/>
              </a:rPr>
              <a:t>Improvement of Research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andara" pitchFamily="34" charset="0"/>
              </a:rPr>
              <a:t>Advocacy in Disasters preparedness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Candara" pitchFamily="34" charset="0"/>
              </a:rPr>
              <a:t>Apprenticeship in the field</a:t>
            </a:r>
          </a:p>
        </p:txBody>
      </p:sp>
      <p:pic>
        <p:nvPicPr>
          <p:cNvPr id="8" name="Picture 2" descr="D:\CRIMEDIM\Template\nuovo-1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741008" y="1954653"/>
            <a:ext cx="3029368" cy="1081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4343401" y="2171436"/>
            <a:ext cx="4575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latin typeface="Candara" pitchFamily="34" charset="0"/>
              </a:rPr>
              <a:t>Research Centre in Emergency and Disaster Medicine </a:t>
            </a:r>
            <a:r>
              <a:rPr lang="en-GB" dirty="0" smtClean="0">
                <a:latin typeface="Candara" pitchFamily="34" charset="0"/>
              </a:rPr>
              <a:t>- Novara (Italy)</a:t>
            </a:r>
            <a:endParaRPr lang="it-IT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>
          <a:xfrm>
            <a:off x="1517650" y="3714750"/>
            <a:ext cx="6400800" cy="1752600"/>
          </a:xfrm>
        </p:spPr>
        <p:txBody>
          <a:bodyPr>
            <a:normAutofit fontScale="47500" lnSpcReduction="20000"/>
          </a:bodyPr>
          <a:lstStyle/>
          <a:p>
            <a:endParaRPr lang="it-IT" sz="48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it-IT" sz="4800" b="1" dirty="0" smtClean="0">
                <a:solidFill>
                  <a:schemeClr val="accent1">
                    <a:lumMod val="50000"/>
                  </a:schemeClr>
                </a:solidFill>
              </a:rPr>
              <a:t>Luca Ragazzoni</a:t>
            </a:r>
          </a:p>
          <a:p>
            <a:endParaRPr lang="it-IT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PHD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Student</a:t>
            </a:r>
            <a:endParaRPr lang="it-IT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4000"/>
              </a:lnSpc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CRIMEDIM,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Dept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Traslational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Medicine</a:t>
            </a:r>
          </a:p>
          <a:p>
            <a:pPr>
              <a:lnSpc>
                <a:spcPct val="114000"/>
              </a:lnSpc>
            </a:pP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Novara, Italy</a:t>
            </a:r>
          </a:p>
          <a:p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808763" y="0"/>
            <a:ext cx="2335237" cy="1012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161063" y="6342031"/>
            <a:ext cx="2653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Perugia,  Febbraio 9, 2015</a:t>
            </a:r>
            <a:endParaRPr lang="it-IT" b="1" dirty="0"/>
          </a:p>
        </p:txBody>
      </p:sp>
      <p:sp>
        <p:nvSpPr>
          <p:cNvPr id="130050" name="AutoShape 2" descr="Risultati immagini per osaka"/>
          <p:cNvSpPr>
            <a:spLocks noChangeAspect="1" noChangeArrowheads="1"/>
          </p:cNvSpPr>
          <p:nvPr/>
        </p:nvSpPr>
        <p:spPr bwMode="auto">
          <a:xfrm>
            <a:off x="155575" y="-411163"/>
            <a:ext cx="1362075" cy="85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0052" name="AutoShape 4" descr="Risultati immagini per osaka"/>
          <p:cNvSpPr>
            <a:spLocks noChangeAspect="1" noChangeArrowheads="1"/>
          </p:cNvSpPr>
          <p:nvPr/>
        </p:nvSpPr>
        <p:spPr bwMode="auto">
          <a:xfrm>
            <a:off x="155575" y="-411163"/>
            <a:ext cx="1362075" cy="85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0054" name="AutoShape 6" descr="Risultati immagini per osaka"/>
          <p:cNvSpPr>
            <a:spLocks noChangeAspect="1" noChangeArrowheads="1"/>
          </p:cNvSpPr>
          <p:nvPr/>
        </p:nvSpPr>
        <p:spPr bwMode="auto">
          <a:xfrm>
            <a:off x="155575" y="-411163"/>
            <a:ext cx="1362075" cy="857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30056" name="AutoShape 8" descr="Castello di Osaka"/>
          <p:cNvSpPr>
            <a:spLocks noChangeAspect="1" noChangeArrowheads="1"/>
          </p:cNvSpPr>
          <p:nvPr/>
        </p:nvSpPr>
        <p:spPr bwMode="auto">
          <a:xfrm>
            <a:off x="155575" y="-327025"/>
            <a:ext cx="685800" cy="685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Titolo 3"/>
          <p:cNvSpPr txBox="1">
            <a:spLocks/>
          </p:cNvSpPr>
          <p:nvPr/>
        </p:nvSpPr>
        <p:spPr>
          <a:xfrm>
            <a:off x="841375" y="145573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/>
            </a:r>
            <a:b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</a:b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La medicina</a:t>
            </a: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 dei disastri: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ndara" pitchFamily="34" charset="0"/>
                <a:ea typeface="+mj-ea"/>
                <a:cs typeface="+mj-cs"/>
              </a:rPr>
              <a:t>Gli </a:t>
            </a:r>
            <a:r>
              <a:rPr lang="it-IT" sz="2400" b="1" dirty="0" smtClean="0">
                <a:latin typeface="Candara" pitchFamily="34" charset="0"/>
                <a:ea typeface="+mj-ea"/>
                <a:cs typeface="+mj-cs"/>
              </a:rPr>
              <a:t>obiettivi  e la metodologia della formazione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111347" y="2617533"/>
            <a:ext cx="7104605" cy="601943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rgbClr val="C0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TARGET GROUS and TARGET LEVELS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111347" y="3371876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METHODOLOGY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111347" y="4126219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EDUCATIONAL TOOLS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111347" y="4887836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THE COURSES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447800" y="1415533"/>
            <a:ext cx="6449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CRIMEDIM: Educational </a:t>
            </a:r>
            <a:r>
              <a:rPr lang="it-IT" sz="3200" b="1" dirty="0" err="1" smtClean="0"/>
              <a:t>perspectives</a:t>
            </a:r>
            <a:endParaRPr lang="it-IT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963637" y="1603536"/>
            <a:ext cx="6295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The EWG identified 3 broad distinct personnel categories:</a:t>
            </a:r>
          </a:p>
        </p:txBody>
      </p:sp>
      <p:sp>
        <p:nvSpPr>
          <p:cNvPr id="6" name="Rettangolo 5"/>
          <p:cNvSpPr/>
          <p:nvPr/>
        </p:nvSpPr>
        <p:spPr>
          <a:xfrm>
            <a:off x="429060" y="2250808"/>
            <a:ext cx="2708031" cy="2800767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chemeClr val="bg1"/>
                </a:solidFill>
                <a:latin typeface="Candara" pitchFamily="34" charset="0"/>
              </a:rPr>
              <a:t>Medical Students</a:t>
            </a:r>
            <a:r>
              <a:rPr lang="en-US" sz="1600" b="1" i="1" dirty="0" smtClean="0">
                <a:solidFill>
                  <a:schemeClr val="bg1"/>
                </a:solidFill>
                <a:latin typeface="Candara" pitchFamily="34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 require 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awareness and understanding </a:t>
            </a: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of disaster planning, mitigation, response, or recovery;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 should be able to describe core concepts or skills but may have 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limited ability or need</a:t>
            </a: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 to apply this knowledge.</a:t>
            </a:r>
            <a:endParaRPr lang="it-IT" sz="16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7" name="Picture 2" descr="D:\CRIMEDIM\nuovo-2.JPG"/>
          <p:cNvPicPr>
            <a:picLocks noChangeAspect="1" noChangeArrowheads="1"/>
          </p:cNvPicPr>
          <p:nvPr/>
        </p:nvPicPr>
        <p:blipFill>
          <a:blip r:embed="rId4"/>
          <a:srcRect t="24424" b="46176"/>
          <a:stretch>
            <a:fillRect/>
          </a:stretch>
        </p:blipFill>
        <p:spPr bwMode="auto">
          <a:xfrm>
            <a:off x="182884" y="5713193"/>
            <a:ext cx="4325895" cy="601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0" y="6334780"/>
            <a:ext cx="8550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Subbarao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al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A Consensus-based Educational Framework and Competency Set for the Discipline of Disaster Medicine and Public Health Preparedness.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Disaster Medicine and Public Health Preparedness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963637" y="1603536"/>
            <a:ext cx="6295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The EWG identified 3 broad distinct personnel categories:</a:t>
            </a:r>
          </a:p>
        </p:txBody>
      </p:sp>
      <p:sp>
        <p:nvSpPr>
          <p:cNvPr id="6" name="Rettangolo 5"/>
          <p:cNvSpPr/>
          <p:nvPr/>
        </p:nvSpPr>
        <p:spPr>
          <a:xfrm>
            <a:off x="429060" y="2287384"/>
            <a:ext cx="2708031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chemeClr val="bg1"/>
                </a:solidFill>
                <a:latin typeface="Candara" pitchFamily="34" charset="0"/>
              </a:rPr>
              <a:t>Medical Students</a:t>
            </a:r>
            <a:r>
              <a:rPr lang="en-US" sz="1600" b="1" i="1" dirty="0" smtClean="0">
                <a:solidFill>
                  <a:schemeClr val="bg1"/>
                </a:solidFill>
                <a:latin typeface="Candara" pitchFamily="34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 require awareness and understanding of disaster planning, mitigation, response, or recovery;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 should be able to describe core concepts or skills but may have limited ability or need to apply this knowledge.</a:t>
            </a:r>
            <a:endParaRPr lang="it-IT" sz="16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89491" y="2276596"/>
            <a:ext cx="2708031" cy="2616101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chemeClr val="bg1"/>
                </a:solidFill>
                <a:latin typeface="Candara" pitchFamily="34" charset="0"/>
              </a:rPr>
              <a:t>Residents/Professionals</a:t>
            </a:r>
            <a:r>
              <a:rPr lang="en-US" sz="1600" b="1" i="1" dirty="0" smtClean="0">
                <a:solidFill>
                  <a:schemeClr val="bg1"/>
                </a:solidFill>
                <a:latin typeface="Candara" pitchFamily="34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1600" i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are required to 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apply</a:t>
            </a: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 clinical or public health knowledge, skills, and values in disaster planning, mitigation, response, and recovery.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Candara" pitchFamily="34" charset="0"/>
            </a:endParaRPr>
          </a:p>
          <a:p>
            <a:r>
              <a:rPr lang="en-US" sz="1600" dirty="0" smtClean="0">
                <a:latin typeface="Candara" pitchFamily="34" charset="0"/>
              </a:rPr>
              <a:t> </a:t>
            </a:r>
          </a:p>
        </p:txBody>
      </p:sp>
      <p:pic>
        <p:nvPicPr>
          <p:cNvPr id="8" name="Picture 2" descr="D:\CRIMEDIM\nuovo-2.JPG"/>
          <p:cNvPicPr>
            <a:picLocks noChangeAspect="1" noChangeArrowheads="1"/>
          </p:cNvPicPr>
          <p:nvPr/>
        </p:nvPicPr>
        <p:blipFill>
          <a:blip r:embed="rId4"/>
          <a:srcRect t="24424" b="46176"/>
          <a:stretch>
            <a:fillRect/>
          </a:stretch>
        </p:blipFill>
        <p:spPr bwMode="auto">
          <a:xfrm>
            <a:off x="182884" y="5713193"/>
            <a:ext cx="4325895" cy="601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0" y="6334780"/>
            <a:ext cx="8550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Subbarao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al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A Consensus-based Educational Framework and Competency Set for the Discipline of Disaster Medicine and Public Health Preparedness.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Disaster Medicine and Public Health Preparedness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963637" y="1603536"/>
            <a:ext cx="62952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The EWG identified 3 broad distinct personnel categories:</a:t>
            </a:r>
          </a:p>
        </p:txBody>
      </p:sp>
      <p:sp>
        <p:nvSpPr>
          <p:cNvPr id="6" name="Rettangolo 5"/>
          <p:cNvSpPr/>
          <p:nvPr/>
        </p:nvSpPr>
        <p:spPr>
          <a:xfrm>
            <a:off x="429060" y="2287384"/>
            <a:ext cx="2708031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chemeClr val="bg1"/>
                </a:solidFill>
                <a:latin typeface="Candara" pitchFamily="34" charset="0"/>
              </a:rPr>
              <a:t>Medical Students</a:t>
            </a:r>
            <a:r>
              <a:rPr lang="en-US" sz="1600" b="1" i="1" dirty="0" smtClean="0">
                <a:solidFill>
                  <a:schemeClr val="bg1"/>
                </a:solidFill>
                <a:latin typeface="Candara" pitchFamily="34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 require awareness and understanding of disaster planning, mitigation, response, or recovery;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 should be able to describe core concepts or skills but may have limited ability or need to apply this knowledge.</a:t>
            </a:r>
            <a:endParaRPr lang="it-IT" sz="16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89491" y="2276596"/>
            <a:ext cx="2708031" cy="255454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chemeClr val="bg1"/>
                </a:solidFill>
                <a:latin typeface="Candara" pitchFamily="34" charset="0"/>
              </a:rPr>
              <a:t>Residents/Professionals</a:t>
            </a:r>
            <a:r>
              <a:rPr lang="en-US" sz="1600" b="1" i="1" dirty="0" smtClean="0">
                <a:solidFill>
                  <a:schemeClr val="bg1"/>
                </a:solidFill>
                <a:latin typeface="Candara" pitchFamily="34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sz="1600" i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are required to apply clinical or public health knowledge, skills, and values in disaster planning, mitigation, response, and recovery.</a:t>
            </a: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Candara" pitchFamily="34" charset="0"/>
            </a:endParaRPr>
          </a:p>
          <a:p>
            <a:r>
              <a:rPr lang="en-US" sz="1600" dirty="0" smtClean="0">
                <a:latin typeface="Candara" pitchFamily="34" charset="0"/>
              </a:rPr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135854" y="2264876"/>
            <a:ext cx="2708031" cy="2554545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i="1" u="sng" dirty="0" smtClean="0">
                <a:solidFill>
                  <a:schemeClr val="bg1"/>
                </a:solidFill>
                <a:latin typeface="Candara" pitchFamily="34" charset="0"/>
              </a:rPr>
              <a:t>Leaders/Policy Makers</a:t>
            </a:r>
            <a:r>
              <a:rPr lang="en-US" sz="1600" b="1" i="1" dirty="0" smtClean="0">
                <a:solidFill>
                  <a:schemeClr val="bg1"/>
                </a:solidFill>
                <a:latin typeface="Candara" pitchFamily="34" charset="0"/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it-IT" sz="2000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  <a:latin typeface="Candara" pitchFamily="34" charset="0"/>
              </a:rPr>
              <a:t>decision-making</a:t>
            </a:r>
            <a:r>
              <a:rPr lang="it-IT" sz="2000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it-IT" sz="2000" b="1" dirty="0" err="1" smtClean="0">
                <a:solidFill>
                  <a:schemeClr val="bg1"/>
                </a:solidFill>
                <a:latin typeface="Candara" pitchFamily="34" charset="0"/>
              </a:rPr>
              <a:t>responsibilities</a:t>
            </a:r>
            <a:r>
              <a:rPr lang="it-IT" sz="2000" b="1" dirty="0" smtClean="0">
                <a:solidFill>
                  <a:schemeClr val="bg1"/>
                </a:solidFill>
                <a:latin typeface="Candara" pitchFamily="34" charset="0"/>
              </a:rPr>
              <a:t>, leadership 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functions, </a:t>
            </a: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and</a:t>
            </a:r>
            <a:r>
              <a:rPr lang="en-US" sz="2000" b="1" dirty="0" smtClean="0">
                <a:solidFill>
                  <a:schemeClr val="bg1"/>
                </a:solidFill>
                <a:latin typeface="Candara" pitchFamily="34" charset="0"/>
              </a:rPr>
              <a:t> policymaking roles </a:t>
            </a:r>
            <a:r>
              <a:rPr lang="en-US" sz="1600" dirty="0" smtClean="0">
                <a:solidFill>
                  <a:schemeClr val="bg1"/>
                </a:solidFill>
                <a:latin typeface="Candara" pitchFamily="34" charset="0"/>
              </a:rPr>
              <a:t>in disaster planning, mitigation, response, or recovery.</a:t>
            </a:r>
          </a:p>
          <a:p>
            <a:endParaRPr lang="en-US" sz="1600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9" name="Picture 2" descr="D:\CRIMEDIM\nuovo-2.JPG"/>
          <p:cNvPicPr>
            <a:picLocks noChangeAspect="1" noChangeArrowheads="1"/>
          </p:cNvPicPr>
          <p:nvPr/>
        </p:nvPicPr>
        <p:blipFill>
          <a:blip r:embed="rId4"/>
          <a:srcRect t="24424" b="46176"/>
          <a:stretch>
            <a:fillRect/>
          </a:stretch>
        </p:blipFill>
        <p:spPr bwMode="auto">
          <a:xfrm>
            <a:off x="182884" y="5713193"/>
            <a:ext cx="4325895" cy="601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0" y="6334780"/>
            <a:ext cx="8550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Subbarao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al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A Consensus-based Educational Framework and Competency Set for the Discipline of Disaster Medicine and Public Health Preparedness. 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Disaster Medicine and Public Health Preparedness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e 17"/>
          <p:cNvSpPr/>
          <p:nvPr/>
        </p:nvSpPr>
        <p:spPr>
          <a:xfrm>
            <a:off x="407319" y="1136477"/>
            <a:ext cx="2087880" cy="19569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uppo 24"/>
          <p:cNvGrpSpPr/>
          <p:nvPr/>
        </p:nvGrpSpPr>
        <p:grpSpPr>
          <a:xfrm>
            <a:off x="1950721" y="1205477"/>
            <a:ext cx="4646806" cy="4905763"/>
            <a:chOff x="481027" y="1537855"/>
            <a:chExt cx="4100946" cy="4544290"/>
          </a:xfrm>
        </p:grpSpPr>
        <p:sp>
          <p:nvSpPr>
            <p:cNvPr id="23" name="Figura a mano libera 22"/>
            <p:cNvSpPr/>
            <p:nvPr/>
          </p:nvSpPr>
          <p:spPr>
            <a:xfrm>
              <a:off x="1890572" y="2380334"/>
              <a:ext cx="1945843" cy="2040941"/>
            </a:xfrm>
            <a:custGeom>
              <a:avLst/>
              <a:gdLst>
                <a:gd name="connsiteX0" fmla="*/ 1945843 w 1945843"/>
                <a:gd name="connsiteY0" fmla="*/ 2040941 h 2040941"/>
                <a:gd name="connsiteX1" fmla="*/ 0 w 1945843"/>
                <a:gd name="connsiteY1" fmla="*/ 629107 h 2040941"/>
                <a:gd name="connsiteX2" fmla="*/ 270662 w 1945843"/>
                <a:gd name="connsiteY2" fmla="*/ 0 h 2040941"/>
                <a:gd name="connsiteX3" fmla="*/ 1455724 w 1945843"/>
                <a:gd name="connsiteY3" fmla="*/ 965606 h 2040941"/>
                <a:gd name="connsiteX4" fmla="*/ 1945843 w 1945843"/>
                <a:gd name="connsiteY4" fmla="*/ 2040941 h 204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5843" h="2040941">
                  <a:moveTo>
                    <a:pt x="1945843" y="2040941"/>
                  </a:moveTo>
                  <a:lnTo>
                    <a:pt x="0" y="629107"/>
                  </a:lnTo>
                  <a:lnTo>
                    <a:pt x="270662" y="0"/>
                  </a:lnTo>
                  <a:lnTo>
                    <a:pt x="1455724" y="965606"/>
                  </a:lnTo>
                  <a:lnTo>
                    <a:pt x="1945843" y="2040941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Figura a mano libera 20"/>
            <p:cNvSpPr/>
            <p:nvPr/>
          </p:nvSpPr>
          <p:spPr>
            <a:xfrm>
              <a:off x="1217091" y="3346260"/>
              <a:ext cx="3350362" cy="2735885"/>
            </a:xfrm>
            <a:custGeom>
              <a:avLst/>
              <a:gdLst>
                <a:gd name="connsiteX0" fmla="*/ 3350362 w 3350362"/>
                <a:gd name="connsiteY0" fmla="*/ 2735885 h 2735885"/>
                <a:gd name="connsiteX1" fmla="*/ 0 w 3350362"/>
                <a:gd name="connsiteY1" fmla="*/ 1068020 h 2735885"/>
                <a:gd name="connsiteX2" fmla="*/ 497434 w 3350362"/>
                <a:gd name="connsiteY2" fmla="*/ 0 h 2735885"/>
                <a:gd name="connsiteX3" fmla="*/ 2801722 w 3350362"/>
                <a:gd name="connsiteY3" fmla="*/ 1477671 h 2735885"/>
                <a:gd name="connsiteX4" fmla="*/ 3350362 w 3350362"/>
                <a:gd name="connsiteY4" fmla="*/ 2735885 h 27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0362" h="2735885">
                  <a:moveTo>
                    <a:pt x="3350362" y="2735885"/>
                  </a:moveTo>
                  <a:lnTo>
                    <a:pt x="0" y="1068020"/>
                  </a:lnTo>
                  <a:lnTo>
                    <a:pt x="497434" y="0"/>
                  </a:lnTo>
                  <a:lnTo>
                    <a:pt x="2801722" y="1477671"/>
                  </a:lnTo>
                  <a:lnTo>
                    <a:pt x="3350362" y="273588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14"/>
            <p:cNvGrpSpPr/>
            <p:nvPr/>
          </p:nvGrpSpPr>
          <p:grpSpPr>
            <a:xfrm>
              <a:off x="481027" y="1537855"/>
              <a:ext cx="4100946" cy="4544290"/>
              <a:chOff x="2563091" y="1537855"/>
              <a:chExt cx="4100946" cy="4544290"/>
            </a:xfrm>
          </p:grpSpPr>
          <p:sp>
            <p:nvSpPr>
              <p:cNvPr id="10" name="Trapezio 9"/>
              <p:cNvSpPr/>
              <p:nvPr/>
            </p:nvSpPr>
            <p:spPr>
              <a:xfrm>
                <a:off x="2563091" y="4816053"/>
                <a:ext cx="4100946" cy="1266092"/>
              </a:xfrm>
              <a:prstGeom prst="trapezoid">
                <a:avLst>
                  <a:gd name="adj" fmla="val 45115"/>
                </a:avLst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Trapezio 10"/>
              <p:cNvSpPr/>
              <p:nvPr/>
            </p:nvSpPr>
            <p:spPr>
              <a:xfrm>
                <a:off x="3308338" y="3346101"/>
                <a:ext cx="2610141" cy="1075174"/>
              </a:xfrm>
              <a:prstGeom prst="trapezoid">
                <a:avLst>
                  <a:gd name="adj" fmla="val 45115"/>
                </a:avLst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Triangolo isoscele 13"/>
              <p:cNvSpPr/>
              <p:nvPr/>
            </p:nvSpPr>
            <p:spPr>
              <a:xfrm>
                <a:off x="3959048" y="1537855"/>
                <a:ext cx="1313900" cy="1466601"/>
              </a:xfrm>
              <a:prstGeom prst="triangl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6" name="Rettangolo 15"/>
          <p:cNvSpPr/>
          <p:nvPr/>
        </p:nvSpPr>
        <p:spPr>
          <a:xfrm>
            <a:off x="4160520" y="5130820"/>
            <a:ext cx="283464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u="sng" dirty="0" smtClean="0">
                <a:solidFill>
                  <a:schemeClr val="bg1"/>
                </a:solidFill>
                <a:latin typeface="Candara" pitchFamily="34" charset="0"/>
              </a:rPr>
              <a:t>Medical Students</a:t>
            </a:r>
            <a:endParaRPr lang="en-US" sz="2800" b="1" i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40080" y="1551950"/>
            <a:ext cx="17315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CRIMEDIM</a:t>
            </a:r>
          </a:p>
          <a:p>
            <a:r>
              <a:rPr lang="it-IT" sz="2000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Educational</a:t>
            </a:r>
          </a:p>
          <a:p>
            <a:r>
              <a:rPr lang="it-IT" sz="2000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it-IT" sz="2000" spc="-100" dirty="0" err="1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targets</a:t>
            </a:r>
            <a:endParaRPr lang="it-IT" spc="-100" dirty="0">
              <a:solidFill>
                <a:schemeClr val="tx2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995160" y="3995091"/>
            <a:ext cx="1729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 </a:t>
            </a:r>
            <a:r>
              <a:rPr lang="it-IT" dirty="0" err="1" smtClean="0">
                <a:latin typeface="Candara" pitchFamily="34" charset="0"/>
              </a:rPr>
              <a:t>DisasterSISM</a:t>
            </a:r>
            <a:endParaRPr lang="it-IT" dirty="0" smtClean="0">
              <a:latin typeface="Canda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 </a:t>
            </a:r>
            <a:r>
              <a:rPr lang="it-IT" dirty="0" err="1" smtClean="0">
                <a:latin typeface="Candara" pitchFamily="34" charset="0"/>
              </a:rPr>
              <a:t>DisasterTEAM</a:t>
            </a:r>
            <a:endParaRPr lang="it-IT" dirty="0" smtClean="0">
              <a:latin typeface="Candara" pitchFamily="34" charset="0"/>
            </a:endParaRPr>
          </a:p>
        </p:txBody>
      </p:sp>
      <p:pic>
        <p:nvPicPr>
          <p:cNvPr id="5122" name="Picture 2" descr="D:\CRIMEDIM\Foto\FRECCIE\arrow-black-curved-down-left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bright="-30000"/>
          </a:blip>
          <a:srcRect/>
          <a:stretch>
            <a:fillRect/>
          </a:stretch>
        </p:blipFill>
        <p:spPr bwMode="auto">
          <a:xfrm flipH="1" flipV="1">
            <a:off x="6923730" y="4565221"/>
            <a:ext cx="1290202" cy="1012618"/>
          </a:xfrm>
          <a:prstGeom prst="rect">
            <a:avLst/>
          </a:prstGeom>
          <a:noFill/>
        </p:spPr>
      </p:pic>
      <p:pic>
        <p:nvPicPr>
          <p:cNvPr id="5123" name="Picture 3" descr="D:\CRIMEDIM\Foto\OMINI\omino_missil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7931" y="1768483"/>
            <a:ext cx="1474535" cy="1474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4"/>
          <p:cNvGrpSpPr/>
          <p:nvPr/>
        </p:nvGrpSpPr>
        <p:grpSpPr>
          <a:xfrm>
            <a:off x="1950721" y="1205477"/>
            <a:ext cx="4646806" cy="4905763"/>
            <a:chOff x="481027" y="1537855"/>
            <a:chExt cx="4100946" cy="4544290"/>
          </a:xfrm>
        </p:grpSpPr>
        <p:sp>
          <p:nvSpPr>
            <p:cNvPr id="23" name="Figura a mano libera 22"/>
            <p:cNvSpPr/>
            <p:nvPr/>
          </p:nvSpPr>
          <p:spPr>
            <a:xfrm>
              <a:off x="1890572" y="2380334"/>
              <a:ext cx="1945843" cy="2040941"/>
            </a:xfrm>
            <a:custGeom>
              <a:avLst/>
              <a:gdLst>
                <a:gd name="connsiteX0" fmla="*/ 1945843 w 1945843"/>
                <a:gd name="connsiteY0" fmla="*/ 2040941 h 2040941"/>
                <a:gd name="connsiteX1" fmla="*/ 0 w 1945843"/>
                <a:gd name="connsiteY1" fmla="*/ 629107 h 2040941"/>
                <a:gd name="connsiteX2" fmla="*/ 270662 w 1945843"/>
                <a:gd name="connsiteY2" fmla="*/ 0 h 2040941"/>
                <a:gd name="connsiteX3" fmla="*/ 1455724 w 1945843"/>
                <a:gd name="connsiteY3" fmla="*/ 965606 h 2040941"/>
                <a:gd name="connsiteX4" fmla="*/ 1945843 w 1945843"/>
                <a:gd name="connsiteY4" fmla="*/ 2040941 h 204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5843" h="2040941">
                  <a:moveTo>
                    <a:pt x="1945843" y="2040941"/>
                  </a:moveTo>
                  <a:lnTo>
                    <a:pt x="0" y="629107"/>
                  </a:lnTo>
                  <a:lnTo>
                    <a:pt x="270662" y="0"/>
                  </a:lnTo>
                  <a:lnTo>
                    <a:pt x="1455724" y="965606"/>
                  </a:lnTo>
                  <a:lnTo>
                    <a:pt x="1945843" y="2040941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Figura a mano libera 20"/>
            <p:cNvSpPr/>
            <p:nvPr/>
          </p:nvSpPr>
          <p:spPr>
            <a:xfrm>
              <a:off x="1217091" y="3346260"/>
              <a:ext cx="3350362" cy="2735885"/>
            </a:xfrm>
            <a:custGeom>
              <a:avLst/>
              <a:gdLst>
                <a:gd name="connsiteX0" fmla="*/ 3350362 w 3350362"/>
                <a:gd name="connsiteY0" fmla="*/ 2735885 h 2735885"/>
                <a:gd name="connsiteX1" fmla="*/ 0 w 3350362"/>
                <a:gd name="connsiteY1" fmla="*/ 1068020 h 2735885"/>
                <a:gd name="connsiteX2" fmla="*/ 497434 w 3350362"/>
                <a:gd name="connsiteY2" fmla="*/ 0 h 2735885"/>
                <a:gd name="connsiteX3" fmla="*/ 2801722 w 3350362"/>
                <a:gd name="connsiteY3" fmla="*/ 1477671 h 2735885"/>
                <a:gd name="connsiteX4" fmla="*/ 3350362 w 3350362"/>
                <a:gd name="connsiteY4" fmla="*/ 2735885 h 27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0362" h="2735885">
                  <a:moveTo>
                    <a:pt x="3350362" y="2735885"/>
                  </a:moveTo>
                  <a:lnTo>
                    <a:pt x="0" y="1068020"/>
                  </a:lnTo>
                  <a:lnTo>
                    <a:pt x="497434" y="0"/>
                  </a:lnTo>
                  <a:lnTo>
                    <a:pt x="2801722" y="1477671"/>
                  </a:lnTo>
                  <a:lnTo>
                    <a:pt x="3350362" y="273588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14"/>
            <p:cNvGrpSpPr/>
            <p:nvPr/>
          </p:nvGrpSpPr>
          <p:grpSpPr>
            <a:xfrm>
              <a:off x="481027" y="1537855"/>
              <a:ext cx="4100946" cy="4544290"/>
              <a:chOff x="2563091" y="1537855"/>
              <a:chExt cx="4100946" cy="4544290"/>
            </a:xfrm>
          </p:grpSpPr>
          <p:sp>
            <p:nvSpPr>
              <p:cNvPr id="10" name="Trapezio 9"/>
              <p:cNvSpPr/>
              <p:nvPr/>
            </p:nvSpPr>
            <p:spPr>
              <a:xfrm>
                <a:off x="2563091" y="4816053"/>
                <a:ext cx="4100946" cy="1266092"/>
              </a:xfrm>
              <a:prstGeom prst="trapezoid">
                <a:avLst>
                  <a:gd name="adj" fmla="val 45115"/>
                </a:avLst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Trapezio 10"/>
              <p:cNvSpPr/>
              <p:nvPr/>
            </p:nvSpPr>
            <p:spPr>
              <a:xfrm>
                <a:off x="3308338" y="3346101"/>
                <a:ext cx="2610141" cy="1075174"/>
              </a:xfrm>
              <a:prstGeom prst="trapezoid">
                <a:avLst>
                  <a:gd name="adj" fmla="val 45115"/>
                </a:avLst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Triangolo isoscele 13"/>
              <p:cNvSpPr/>
              <p:nvPr/>
            </p:nvSpPr>
            <p:spPr>
              <a:xfrm>
                <a:off x="3959048" y="1537855"/>
                <a:ext cx="1313900" cy="1466601"/>
              </a:xfrm>
              <a:prstGeom prst="triangl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6" name="Rettangolo 15"/>
          <p:cNvSpPr/>
          <p:nvPr/>
        </p:nvSpPr>
        <p:spPr>
          <a:xfrm>
            <a:off x="1325880" y="3459480"/>
            <a:ext cx="1731219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u="sng" dirty="0" smtClean="0">
                <a:solidFill>
                  <a:schemeClr val="bg1"/>
                </a:solidFill>
                <a:latin typeface="Candara" pitchFamily="34" charset="0"/>
              </a:rPr>
              <a:t>Residents</a:t>
            </a:r>
            <a:endParaRPr lang="en-US" sz="2800" b="1" i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4320" y="4696132"/>
            <a:ext cx="1909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 </a:t>
            </a:r>
            <a:r>
              <a:rPr lang="it-IT" dirty="0" err="1" smtClean="0">
                <a:latin typeface="Candara" pitchFamily="34" charset="0"/>
              </a:rPr>
              <a:t>Humanitarian</a:t>
            </a:r>
            <a:endParaRPr lang="it-IT" dirty="0" smtClean="0">
              <a:latin typeface="Candara" pitchFamily="34" charset="0"/>
            </a:endParaRPr>
          </a:p>
          <a:p>
            <a:r>
              <a:rPr lang="it-IT" dirty="0" smtClean="0">
                <a:latin typeface="Candara" pitchFamily="34" charset="0"/>
              </a:rPr>
              <a:t>   </a:t>
            </a:r>
            <a:r>
              <a:rPr lang="it-IT" dirty="0" err="1" smtClean="0">
                <a:latin typeface="Candara" pitchFamily="34" charset="0"/>
              </a:rPr>
              <a:t>Medic</a:t>
            </a:r>
            <a:endParaRPr lang="it-IT" dirty="0" smtClean="0">
              <a:latin typeface="Candara" pitchFamily="34" charset="0"/>
            </a:endParaRPr>
          </a:p>
        </p:txBody>
      </p:sp>
      <p:pic>
        <p:nvPicPr>
          <p:cNvPr id="17" name="Picture 2" descr="D:\CRIMEDIM\Foto\FRECCIE\arrow-black-curved-down-left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bright="-30000"/>
          </a:blip>
          <a:srcRect/>
          <a:stretch>
            <a:fillRect/>
          </a:stretch>
        </p:blipFill>
        <p:spPr bwMode="auto">
          <a:xfrm>
            <a:off x="681639" y="3989495"/>
            <a:ext cx="1319224" cy="785422"/>
          </a:xfrm>
          <a:prstGeom prst="rect">
            <a:avLst/>
          </a:prstGeom>
          <a:noFill/>
        </p:spPr>
      </p:pic>
      <p:sp>
        <p:nvSpPr>
          <p:cNvPr id="18" name="Ovale 17"/>
          <p:cNvSpPr/>
          <p:nvPr/>
        </p:nvSpPr>
        <p:spPr>
          <a:xfrm>
            <a:off x="407319" y="1136477"/>
            <a:ext cx="2087880" cy="19569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640080" y="1551950"/>
            <a:ext cx="17315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CRIMEDIM</a:t>
            </a:r>
          </a:p>
          <a:p>
            <a:r>
              <a:rPr lang="it-IT" sz="2000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Educational</a:t>
            </a:r>
          </a:p>
          <a:p>
            <a:r>
              <a:rPr lang="it-IT" sz="2000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it-IT" sz="2000" spc="-100" dirty="0" err="1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targets</a:t>
            </a:r>
            <a:endParaRPr lang="it-IT" spc="-100" dirty="0">
              <a:solidFill>
                <a:schemeClr val="tx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20" name="Picture 3" descr="D:\CRIMEDIM\Foto\OMINI\omino_missil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7931" y="1768483"/>
            <a:ext cx="1474535" cy="1474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4"/>
          <p:cNvGrpSpPr/>
          <p:nvPr/>
        </p:nvGrpSpPr>
        <p:grpSpPr>
          <a:xfrm>
            <a:off x="1950721" y="1205477"/>
            <a:ext cx="4646806" cy="4905763"/>
            <a:chOff x="481027" y="1537855"/>
            <a:chExt cx="4100946" cy="4544290"/>
          </a:xfrm>
        </p:grpSpPr>
        <p:sp>
          <p:nvSpPr>
            <p:cNvPr id="23" name="Figura a mano libera 22"/>
            <p:cNvSpPr/>
            <p:nvPr/>
          </p:nvSpPr>
          <p:spPr>
            <a:xfrm>
              <a:off x="1890572" y="2380334"/>
              <a:ext cx="1945843" cy="2040941"/>
            </a:xfrm>
            <a:custGeom>
              <a:avLst/>
              <a:gdLst>
                <a:gd name="connsiteX0" fmla="*/ 1945843 w 1945843"/>
                <a:gd name="connsiteY0" fmla="*/ 2040941 h 2040941"/>
                <a:gd name="connsiteX1" fmla="*/ 0 w 1945843"/>
                <a:gd name="connsiteY1" fmla="*/ 629107 h 2040941"/>
                <a:gd name="connsiteX2" fmla="*/ 270662 w 1945843"/>
                <a:gd name="connsiteY2" fmla="*/ 0 h 2040941"/>
                <a:gd name="connsiteX3" fmla="*/ 1455724 w 1945843"/>
                <a:gd name="connsiteY3" fmla="*/ 965606 h 2040941"/>
                <a:gd name="connsiteX4" fmla="*/ 1945843 w 1945843"/>
                <a:gd name="connsiteY4" fmla="*/ 2040941 h 204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5843" h="2040941">
                  <a:moveTo>
                    <a:pt x="1945843" y="2040941"/>
                  </a:moveTo>
                  <a:lnTo>
                    <a:pt x="0" y="629107"/>
                  </a:lnTo>
                  <a:lnTo>
                    <a:pt x="270662" y="0"/>
                  </a:lnTo>
                  <a:lnTo>
                    <a:pt x="1455724" y="965606"/>
                  </a:lnTo>
                  <a:lnTo>
                    <a:pt x="1945843" y="2040941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Figura a mano libera 20"/>
            <p:cNvSpPr/>
            <p:nvPr/>
          </p:nvSpPr>
          <p:spPr>
            <a:xfrm>
              <a:off x="1217091" y="3346260"/>
              <a:ext cx="3350362" cy="2735885"/>
            </a:xfrm>
            <a:custGeom>
              <a:avLst/>
              <a:gdLst>
                <a:gd name="connsiteX0" fmla="*/ 3350362 w 3350362"/>
                <a:gd name="connsiteY0" fmla="*/ 2735885 h 2735885"/>
                <a:gd name="connsiteX1" fmla="*/ 0 w 3350362"/>
                <a:gd name="connsiteY1" fmla="*/ 1068020 h 2735885"/>
                <a:gd name="connsiteX2" fmla="*/ 497434 w 3350362"/>
                <a:gd name="connsiteY2" fmla="*/ 0 h 2735885"/>
                <a:gd name="connsiteX3" fmla="*/ 2801722 w 3350362"/>
                <a:gd name="connsiteY3" fmla="*/ 1477671 h 2735885"/>
                <a:gd name="connsiteX4" fmla="*/ 3350362 w 3350362"/>
                <a:gd name="connsiteY4" fmla="*/ 2735885 h 27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0362" h="2735885">
                  <a:moveTo>
                    <a:pt x="3350362" y="2735885"/>
                  </a:moveTo>
                  <a:lnTo>
                    <a:pt x="0" y="1068020"/>
                  </a:lnTo>
                  <a:lnTo>
                    <a:pt x="497434" y="0"/>
                  </a:lnTo>
                  <a:lnTo>
                    <a:pt x="2801722" y="1477671"/>
                  </a:lnTo>
                  <a:lnTo>
                    <a:pt x="3350362" y="2735885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14"/>
            <p:cNvGrpSpPr/>
            <p:nvPr/>
          </p:nvGrpSpPr>
          <p:grpSpPr>
            <a:xfrm>
              <a:off x="481027" y="1537855"/>
              <a:ext cx="4100946" cy="4544290"/>
              <a:chOff x="2563091" y="1537855"/>
              <a:chExt cx="4100946" cy="4544290"/>
            </a:xfrm>
          </p:grpSpPr>
          <p:sp>
            <p:nvSpPr>
              <p:cNvPr id="10" name="Trapezio 9"/>
              <p:cNvSpPr/>
              <p:nvPr/>
            </p:nvSpPr>
            <p:spPr>
              <a:xfrm>
                <a:off x="2563091" y="4816053"/>
                <a:ext cx="4100946" cy="1266092"/>
              </a:xfrm>
              <a:prstGeom prst="trapezoid">
                <a:avLst>
                  <a:gd name="adj" fmla="val 45115"/>
                </a:avLst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Trapezio 10"/>
              <p:cNvSpPr/>
              <p:nvPr/>
            </p:nvSpPr>
            <p:spPr>
              <a:xfrm>
                <a:off x="3308338" y="3346101"/>
                <a:ext cx="2610141" cy="1075174"/>
              </a:xfrm>
              <a:prstGeom prst="trapezoid">
                <a:avLst>
                  <a:gd name="adj" fmla="val 45115"/>
                </a:avLst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Triangolo isoscele 13"/>
              <p:cNvSpPr/>
              <p:nvPr/>
            </p:nvSpPr>
            <p:spPr>
              <a:xfrm>
                <a:off x="3959048" y="1537855"/>
                <a:ext cx="1313900" cy="1466601"/>
              </a:xfrm>
              <a:prstGeom prst="triangle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6" name="Rettangolo 15"/>
          <p:cNvSpPr/>
          <p:nvPr/>
        </p:nvSpPr>
        <p:spPr>
          <a:xfrm>
            <a:off x="4221480" y="1853361"/>
            <a:ext cx="3322320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i="1" u="sng" dirty="0" smtClean="0">
                <a:solidFill>
                  <a:schemeClr val="bg1"/>
                </a:solidFill>
                <a:latin typeface="Candara" pitchFamily="34" charset="0"/>
              </a:rPr>
              <a:t>Post-graduate MDs</a:t>
            </a:r>
            <a:endParaRPr lang="en-US" sz="2800" b="1" i="1" dirty="0" smtClean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562518" y="3424962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  </a:t>
            </a:r>
            <a:r>
              <a:rPr lang="it-IT" dirty="0" err="1" smtClean="0">
                <a:latin typeface="Candara" pitchFamily="34" charset="0"/>
              </a:rPr>
              <a:t>European</a:t>
            </a:r>
            <a:r>
              <a:rPr lang="it-IT" dirty="0" smtClean="0">
                <a:latin typeface="Candara" pitchFamily="34" charset="0"/>
              </a:rPr>
              <a:t> Master </a:t>
            </a:r>
            <a:r>
              <a:rPr lang="it-IT" dirty="0" err="1" smtClean="0">
                <a:latin typeface="Candara" pitchFamily="34" charset="0"/>
              </a:rPr>
              <a:t>of</a:t>
            </a:r>
            <a:endParaRPr lang="it-IT" dirty="0" smtClean="0">
              <a:latin typeface="Candara" pitchFamily="34" charset="0"/>
            </a:endParaRPr>
          </a:p>
          <a:p>
            <a:r>
              <a:rPr lang="it-IT" dirty="0" smtClean="0">
                <a:latin typeface="Candara" pitchFamily="34" charset="0"/>
              </a:rPr>
              <a:t>   </a:t>
            </a:r>
            <a:r>
              <a:rPr lang="it-IT" dirty="0" err="1" smtClean="0">
                <a:latin typeface="Candara" pitchFamily="34" charset="0"/>
              </a:rPr>
              <a:t>Disaster</a:t>
            </a:r>
            <a:r>
              <a:rPr lang="it-IT" dirty="0" smtClean="0">
                <a:latin typeface="Candara" pitchFamily="34" charset="0"/>
              </a:rPr>
              <a:t> Medicine </a:t>
            </a:r>
          </a:p>
          <a:p>
            <a:r>
              <a:rPr lang="it-IT" dirty="0" smtClean="0">
                <a:latin typeface="Candara" pitchFamily="34" charset="0"/>
              </a:rPr>
              <a:t>   (EMDM)</a:t>
            </a:r>
          </a:p>
        </p:txBody>
      </p:sp>
      <p:pic>
        <p:nvPicPr>
          <p:cNvPr id="17" name="Picture 2" descr="D:\CRIMEDIM\Foto\FRECCIE\arrow-black-curved-down-left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bright="-30000"/>
          </a:blip>
          <a:srcRect/>
          <a:stretch>
            <a:fillRect/>
          </a:stretch>
        </p:blipFill>
        <p:spPr bwMode="auto">
          <a:xfrm flipH="1">
            <a:off x="6562518" y="2376581"/>
            <a:ext cx="1290202" cy="1138773"/>
          </a:xfrm>
          <a:prstGeom prst="rect">
            <a:avLst/>
          </a:prstGeom>
          <a:noFill/>
        </p:spPr>
      </p:pic>
      <p:sp>
        <p:nvSpPr>
          <p:cNvPr id="18" name="Ovale 17"/>
          <p:cNvSpPr/>
          <p:nvPr/>
        </p:nvSpPr>
        <p:spPr>
          <a:xfrm>
            <a:off x="407319" y="1136477"/>
            <a:ext cx="2087880" cy="195698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640080" y="1551950"/>
            <a:ext cx="17315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CRIMEDIM</a:t>
            </a:r>
          </a:p>
          <a:p>
            <a:r>
              <a:rPr lang="it-IT" sz="2000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Educational</a:t>
            </a:r>
          </a:p>
          <a:p>
            <a:r>
              <a:rPr lang="it-IT" sz="2000" spc="-1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 </a:t>
            </a:r>
            <a:r>
              <a:rPr lang="it-IT" sz="2000" spc="-100" dirty="0" err="1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</a:rPr>
              <a:t>targets</a:t>
            </a:r>
            <a:endParaRPr lang="it-IT" spc="-100" dirty="0">
              <a:solidFill>
                <a:schemeClr val="tx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20" name="Picture 3" descr="D:\CRIMEDIM\Foto\OMINI\omino_missile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7931" y="1768483"/>
            <a:ext cx="1474535" cy="1474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11347" y="1569493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WHAT IS CRIMEDIM?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11347" y="2323836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EDUCATIONAL FRAMEWORK IN DISASTER MEDICINE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111347" y="3078179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TARGET GROUPS and TARGET LEVELS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111347" y="3832522"/>
            <a:ext cx="7104605" cy="601943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rgbClr val="C0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METHODOLOGY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111347" y="4586865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EDUCATIONAL TOOLS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111347" y="5348482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THE COURSES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ma 21"/>
          <p:cNvGraphicFramePr/>
          <p:nvPr/>
        </p:nvGraphicFramePr>
        <p:xfrm>
          <a:off x="1385321" y="1253445"/>
          <a:ext cx="6571324" cy="5291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3418243" y="3016155"/>
            <a:ext cx="257968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it-IT" sz="4000" b="1" dirty="0">
                <a:solidFill>
                  <a:srgbClr val="002060"/>
                </a:solidFill>
                <a:latin typeface="Candara" panose="020E0502030303020204" pitchFamily="34" charset="0"/>
              </a:rPr>
              <a:t>T</a:t>
            </a:r>
            <a:r>
              <a:rPr lang="it-IT" sz="3600" b="1" dirty="0">
                <a:solidFill>
                  <a:srgbClr val="002060"/>
                </a:solidFill>
                <a:latin typeface="Candara" panose="020E0502030303020204" pitchFamily="34" charset="0"/>
              </a:rPr>
              <a:t>HE </a:t>
            </a:r>
            <a:r>
              <a:rPr lang="it-IT" sz="4000" b="1" dirty="0">
                <a:solidFill>
                  <a:srgbClr val="002060"/>
                </a:solidFill>
                <a:latin typeface="Candara" panose="020E0502030303020204" pitchFamily="34" charset="0"/>
              </a:rPr>
              <a:t>L</a:t>
            </a:r>
            <a:r>
              <a:rPr lang="it-IT" sz="3600" b="1" dirty="0">
                <a:solidFill>
                  <a:srgbClr val="002060"/>
                </a:solidFill>
                <a:latin typeface="Candara" panose="020E0502030303020204" pitchFamily="34" charset="0"/>
              </a:rPr>
              <a:t>EARNING </a:t>
            </a:r>
            <a:r>
              <a:rPr lang="it-IT" sz="4000" b="1" dirty="0">
                <a:solidFill>
                  <a:srgbClr val="002060"/>
                </a:solidFill>
                <a:latin typeface="Candara" panose="020E0502030303020204" pitchFamily="34" charset="0"/>
              </a:rPr>
              <a:t>C</a:t>
            </a:r>
            <a:r>
              <a:rPr lang="it-IT" sz="3600" b="1" dirty="0">
                <a:solidFill>
                  <a:srgbClr val="002060"/>
                </a:solidFill>
                <a:latin typeface="Candara" panose="020E0502030303020204" pitchFamily="34" charset="0"/>
              </a:rPr>
              <a:t>IRCLE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47650" y="1188482"/>
            <a:ext cx="695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Vercelli 6 Febbraio 2015 – Miglior progetto per l’internazionalizzazione </a:t>
            </a:r>
            <a:endParaRPr lang="it-IT" b="1" dirty="0"/>
          </a:p>
        </p:txBody>
      </p:sp>
      <p:pic>
        <p:nvPicPr>
          <p:cNvPr id="174083" name="fbPhotoImage" descr="https://scontent-b-mxp.xx.fbcdn.net/hphotos-xpa1/v/t1.0-9/p180x540/10959700_10205654869112441_2220100831916227666_n.jpg?oh=ee3f87f7e171176cf6a914465f379b75&amp;oe=554A763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4354" y="1943100"/>
            <a:ext cx="6008046" cy="3760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 bwMode="auto">
          <a:xfrm>
            <a:off x="3508756" y="897916"/>
            <a:ext cx="2016125" cy="1943100"/>
          </a:xfrm>
          <a:prstGeom prst="ellipse">
            <a:avLst/>
          </a:prstGeom>
          <a:solidFill>
            <a:srgbClr val="FFC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5" name="CasellaDiTesto 8"/>
          <p:cNvSpPr txBox="1">
            <a:spLocks noChangeArrowheads="1"/>
          </p:cNvSpPr>
          <p:nvPr/>
        </p:nvSpPr>
        <p:spPr bwMode="auto">
          <a:xfrm>
            <a:off x="3334131" y="1256691"/>
            <a:ext cx="2335212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>
              <a:defRPr/>
            </a:pPr>
            <a:r>
              <a:rPr lang="it-IT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Innovative </a:t>
            </a:r>
            <a:r>
              <a:rPr lang="it-IT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teaching</a:t>
            </a:r>
            <a:r>
              <a:rPr lang="it-IT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it-IT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methodology</a:t>
            </a:r>
            <a:endParaRPr lang="it-IT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1157347" y="1854095"/>
            <a:ext cx="2016125" cy="1943100"/>
          </a:xfrm>
          <a:prstGeom prst="ellipse">
            <a:avLst/>
          </a:prstGeom>
          <a:solidFill>
            <a:srgbClr val="FFC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228784" y="2266845"/>
            <a:ext cx="194468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defTabSz="457200">
              <a:defRPr/>
            </a:pPr>
            <a:r>
              <a:rPr lang="it-IT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Based</a:t>
            </a:r>
            <a:r>
              <a:rPr lang="it-IT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 on </a:t>
            </a:r>
            <a:r>
              <a:rPr lang="it-IT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Adult</a:t>
            </a:r>
            <a:r>
              <a:rPr lang="it-IT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it-IT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learning</a:t>
            </a:r>
            <a:r>
              <a:rPr lang="it-IT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it-IT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theories</a:t>
            </a:r>
            <a:endParaRPr lang="it-IT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1110750" y="4047795"/>
            <a:ext cx="2016125" cy="1943100"/>
          </a:xfrm>
          <a:prstGeom prst="ellipse">
            <a:avLst/>
          </a:prstGeom>
          <a:solidFill>
            <a:srgbClr val="FFC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1182187" y="4441495"/>
            <a:ext cx="194468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defTabSz="457200">
              <a:defRPr/>
            </a:pPr>
            <a:r>
              <a:rPr lang="en-US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Simulations as  meaningful teaching tools</a:t>
            </a:r>
          </a:p>
        </p:txBody>
      </p:sp>
      <p:sp>
        <p:nvSpPr>
          <p:cNvPr id="10" name="Ovale 9"/>
          <p:cNvSpPr/>
          <p:nvPr/>
        </p:nvSpPr>
        <p:spPr bwMode="auto">
          <a:xfrm>
            <a:off x="5972067" y="4048502"/>
            <a:ext cx="2016125" cy="1943100"/>
          </a:xfrm>
          <a:prstGeom prst="ellipse">
            <a:avLst/>
          </a:prstGeom>
          <a:solidFill>
            <a:srgbClr val="FFC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6043504" y="4248527"/>
            <a:ext cx="1944688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defTabSz="457200">
              <a:defRPr/>
            </a:pPr>
            <a:r>
              <a:rPr lang="en-US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Live simulation as a key component</a:t>
            </a:r>
          </a:p>
        </p:txBody>
      </p:sp>
      <p:sp>
        <p:nvSpPr>
          <p:cNvPr id="12" name="Ovale 11"/>
          <p:cNvSpPr/>
          <p:nvPr/>
        </p:nvSpPr>
        <p:spPr bwMode="auto">
          <a:xfrm>
            <a:off x="3530386" y="4624417"/>
            <a:ext cx="2016125" cy="1943100"/>
          </a:xfrm>
          <a:prstGeom prst="ellipse">
            <a:avLst/>
          </a:prstGeom>
          <a:solidFill>
            <a:srgbClr val="FFC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3601823" y="5018117"/>
            <a:ext cx="1944688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defTabSz="457200">
              <a:defRPr/>
            </a:pPr>
            <a:r>
              <a:rPr lang="en-US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Evidence based approach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5940499" y="1840447"/>
            <a:ext cx="2016125" cy="1944687"/>
          </a:xfrm>
          <a:prstGeom prst="ellipse">
            <a:avLst/>
          </a:prstGeom>
          <a:solidFill>
            <a:srgbClr val="FFC000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 defTabSz="457200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rgbClr val="C00000"/>
              </a:solidFill>
            </a:endParaRPr>
          </a:p>
        </p:txBody>
      </p:sp>
      <p:sp>
        <p:nvSpPr>
          <p:cNvPr id="15" name="CasellaDiTesto 14"/>
          <p:cNvSpPr txBox="1">
            <a:spLocks noChangeArrowheads="1"/>
          </p:cNvSpPr>
          <p:nvPr/>
        </p:nvSpPr>
        <p:spPr bwMode="auto">
          <a:xfrm>
            <a:off x="6011937" y="2380197"/>
            <a:ext cx="194468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algn="ctr" defTabSz="457200">
              <a:defRPr/>
            </a:pPr>
            <a:r>
              <a:rPr lang="it-IT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Student</a:t>
            </a:r>
            <a:r>
              <a:rPr lang="it-IT" sz="2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it-IT" sz="22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mbria Math" pitchFamily="18" charset="0"/>
                <a:cs typeface="Cambria Math" pitchFamily="18" charset="0"/>
              </a:rPr>
              <a:t>Oriented</a:t>
            </a:r>
            <a:endParaRPr lang="it-IT" sz="2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510960" y="3108617"/>
            <a:ext cx="21826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INNOVATIVE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EDUCATIONAL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FORMAT</a:t>
            </a:r>
            <a:endParaRPr lang="it-IT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11347" y="1569493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CRIMEDIM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11347" y="2323836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EDUCATIONAL FRAMEWORK IN DISASTER MEDICINE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111347" y="3078179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TARGET GROUP/TARGET LEVEL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111347" y="3832522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METHODOLOGY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111347" y="4586865"/>
            <a:ext cx="7104605" cy="601943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rgbClr val="C0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EDUCATIONAL TOOLS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111347" y="5348482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COURSES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972576" y="1294227"/>
            <a:ext cx="287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latin typeface="Candara" pitchFamily="34" charset="0"/>
              </a:rPr>
              <a:t>COMMON TOOLS</a:t>
            </a:r>
            <a:endParaRPr lang="it-IT" sz="2800" b="1" dirty="0">
              <a:latin typeface="Candara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928468" y="2417699"/>
            <a:ext cx="75543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Candara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en-US" b="1" dirty="0" smtClean="0">
                <a:latin typeface="Candara" pitchFamily="34" charset="0"/>
              </a:rPr>
              <a:t>Distance Learning: </a:t>
            </a:r>
            <a:r>
              <a:rPr lang="en-US" dirty="0" smtClean="0">
                <a:latin typeface="Candara" pitchFamily="34" charset="0"/>
              </a:rPr>
              <a:t>through a networked collaborative learning (NCL) approach, participants learn together by investigating, analyzing, collaborating, sharing, and reflecting.</a:t>
            </a:r>
          </a:p>
          <a:p>
            <a:pPr marL="342900" indent="-342900">
              <a:buFontTx/>
              <a:buAutoNum type="arabicParenR"/>
            </a:pPr>
            <a:endParaRPr lang="en-US" dirty="0" smtClean="0">
              <a:latin typeface="Candara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en-US" b="1" dirty="0">
                <a:latin typeface="Candara" pitchFamily="34" charset="0"/>
              </a:rPr>
              <a:t>S</a:t>
            </a:r>
            <a:r>
              <a:rPr lang="en-US" b="1" dirty="0" smtClean="0">
                <a:latin typeface="Candara" pitchFamily="34" charset="0"/>
              </a:rPr>
              <a:t>imulations: </a:t>
            </a:r>
            <a:r>
              <a:rPr lang="en-US" dirty="0" smtClean="0">
                <a:latin typeface="Candara" pitchFamily="34" charset="0"/>
              </a:rPr>
              <a:t> participants take an active role within an immersive environment, that can replace and amplify real experiences with guided ones. </a:t>
            </a:r>
          </a:p>
          <a:p>
            <a:pPr marL="342900" indent="-342900">
              <a:buFontTx/>
              <a:buAutoNum type="arabicParenR"/>
            </a:pPr>
            <a:endParaRPr lang="en-US" dirty="0" smtClean="0">
              <a:latin typeface="Candara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2660743" y="1733039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latin typeface="Candara" pitchFamily="34" charset="0"/>
              </a:rPr>
              <a:t>USED IN EVERY COURSE  WE DELIVER</a:t>
            </a:r>
            <a:endParaRPr lang="it-IT" i="1" dirty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CRIMEDIM\nuovo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3036" y="1612199"/>
            <a:ext cx="2938468" cy="3007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tangolo 3"/>
          <p:cNvSpPr/>
          <p:nvPr/>
        </p:nvSpPr>
        <p:spPr>
          <a:xfrm>
            <a:off x="475152" y="1051505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andara" pitchFamily="34" charset="0"/>
              </a:rPr>
              <a:t>1) Distance Learning: </a:t>
            </a:r>
            <a:endParaRPr lang="it-IT" u="sng" dirty="0"/>
          </a:p>
        </p:txBody>
      </p:sp>
      <p:pic>
        <p:nvPicPr>
          <p:cNvPr id="5" name="Picture 8" descr="C:\E-Semble\Marketing\Infographics\Trainingtypes\Trainingtype_Individual_instr_notex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flipH="1">
            <a:off x="4653869" y="4136317"/>
            <a:ext cx="3217390" cy="231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25083" y="1612199"/>
            <a:ext cx="55679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latin typeface="Candara" pitchFamily="34" charset="0"/>
            </a:endParaRPr>
          </a:p>
          <a:p>
            <a:r>
              <a:rPr lang="en-US" dirty="0" smtClean="0"/>
              <a:t>MOODLE: Modular Object-Oriented Dynamic Learning Environment. 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content-driven learning model </a:t>
            </a:r>
            <a:r>
              <a:rPr lang="en-US" dirty="0" smtClean="0"/>
              <a:t>(tools for presenting text and multimedia, interactivity, quizzes, and assessments).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suite of tools to promote </a:t>
            </a:r>
            <a:r>
              <a:rPr lang="en-US" b="1" dirty="0" smtClean="0"/>
              <a:t>interaction and social networking</a:t>
            </a:r>
            <a:r>
              <a:rPr lang="en-US" dirty="0" smtClean="0"/>
              <a:t> among people, so that they can share ideas, collaborate in small groups, discuss, and reflect upon experiences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r>
              <a:rPr lang="en-US" dirty="0" smtClean="0"/>
              <a:t>It is grounded in a philosophy of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collaborative learning.</a:t>
            </a:r>
            <a:endParaRPr lang="it-IT" b="1" dirty="0" smtClean="0">
              <a:solidFill>
                <a:srgbClr val="C00000"/>
              </a:solidFill>
            </a:endParaRPr>
          </a:p>
          <a:p>
            <a:pPr marL="342900" indent="-342900">
              <a:buFontTx/>
              <a:buAutoNum type="arabicParenR"/>
            </a:pPr>
            <a:endParaRPr lang="en-US" dirty="0" smtClean="0"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e 25"/>
          <p:cNvSpPr/>
          <p:nvPr/>
        </p:nvSpPr>
        <p:spPr>
          <a:xfrm>
            <a:off x="2110154" y="5197900"/>
            <a:ext cx="4304714" cy="94967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376679" y="1051505"/>
            <a:ext cx="1587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Candara" pitchFamily="34" charset="0"/>
              </a:rPr>
              <a:t>2) Simulations</a:t>
            </a:r>
            <a:endParaRPr lang="it-IT" u="sng" dirty="0"/>
          </a:p>
        </p:txBody>
      </p:sp>
      <p:sp>
        <p:nvSpPr>
          <p:cNvPr id="23" name="Rettangolo 22"/>
          <p:cNvSpPr/>
          <p:nvPr/>
        </p:nvSpPr>
        <p:spPr>
          <a:xfrm>
            <a:off x="582941" y="1798881"/>
            <a:ext cx="78436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BE" dirty="0" smtClean="0">
                <a:latin typeface="Candara" pitchFamily="34" charset="0"/>
                <a:cs typeface="Calibri" pitchFamily="34" charset="0"/>
              </a:rPr>
              <a:t>Based on the interaction with </a:t>
            </a:r>
            <a:r>
              <a:rPr lang="nl-BE" b="1" dirty="0" smtClean="0">
                <a:latin typeface="Candara" pitchFamily="34" charset="0"/>
                <a:cs typeface="Calibri" pitchFamily="34" charset="0"/>
              </a:rPr>
              <a:t>a realistic environment </a:t>
            </a:r>
            <a:r>
              <a:rPr lang="nl-BE" dirty="0" smtClean="0">
                <a:latin typeface="Candara" pitchFamily="34" charset="0"/>
                <a:cs typeface="Calibri" pitchFamily="34" charset="0"/>
              </a:rPr>
              <a:t>in which trainees perform a meaningful task and experience appropriate consequences as feedback for their behavior in that environment.</a:t>
            </a:r>
            <a:endParaRPr lang="en-US" dirty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899592" y="3094735"/>
            <a:ext cx="2607883" cy="14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b="1" dirty="0" err="1" smtClean="0">
                <a:latin typeface="Candara" pitchFamily="34" charset="0"/>
                <a:cs typeface="Calibri" pitchFamily="34" charset="0"/>
              </a:rPr>
              <a:t>Table</a:t>
            </a:r>
            <a:r>
              <a:rPr lang="it-IT" b="1" dirty="0" smtClean="0">
                <a:latin typeface="Candara" pitchFamily="34" charset="0"/>
                <a:cs typeface="Calibri" pitchFamily="34" charset="0"/>
              </a:rPr>
              <a:t>-Top </a:t>
            </a:r>
            <a:r>
              <a:rPr lang="it-IT" b="1" dirty="0" err="1" smtClean="0">
                <a:latin typeface="Candara" pitchFamily="34" charset="0"/>
                <a:cs typeface="Calibri" pitchFamily="34" charset="0"/>
              </a:rPr>
              <a:t>exercises</a:t>
            </a:r>
            <a:endParaRPr lang="it-IT" b="1" dirty="0" smtClean="0">
              <a:latin typeface="Candara" pitchFamily="34" charset="0"/>
              <a:cs typeface="Calibri" pitchFamily="34" charset="0"/>
            </a:endParaRPr>
          </a:p>
          <a:p>
            <a:pPr>
              <a:spcBef>
                <a:spcPts val="1080"/>
              </a:spcBef>
              <a:buFontTx/>
              <a:buChar char="•"/>
            </a:pPr>
            <a:r>
              <a:rPr lang="it-IT" b="1" dirty="0">
                <a:latin typeface="Candara" pitchFamily="34" charset="0"/>
                <a:cs typeface="Calibri" pitchFamily="34" charset="0"/>
              </a:rPr>
              <a:t>V</a:t>
            </a:r>
            <a:r>
              <a:rPr lang="it-IT" b="1" dirty="0" smtClean="0">
                <a:latin typeface="Candara" pitchFamily="34" charset="0"/>
                <a:cs typeface="Calibri" pitchFamily="34" charset="0"/>
              </a:rPr>
              <a:t>irtual </a:t>
            </a:r>
            <a:r>
              <a:rPr lang="it-IT" b="1" dirty="0" err="1" smtClean="0">
                <a:latin typeface="Candara" pitchFamily="34" charset="0"/>
                <a:cs typeface="Calibri" pitchFamily="34" charset="0"/>
              </a:rPr>
              <a:t>simulation</a:t>
            </a:r>
            <a:endParaRPr lang="it-IT" b="1" dirty="0" smtClean="0">
              <a:latin typeface="Candara" pitchFamily="34" charset="0"/>
              <a:cs typeface="Calibri" pitchFamily="34" charset="0"/>
            </a:endParaRPr>
          </a:p>
          <a:p>
            <a:pPr>
              <a:spcBef>
                <a:spcPts val="1080"/>
              </a:spcBef>
              <a:buFontTx/>
              <a:buChar char="•"/>
            </a:pPr>
            <a:r>
              <a:rPr lang="it-IT" b="1" dirty="0" smtClean="0">
                <a:latin typeface="Candara" pitchFamily="34" charset="0"/>
                <a:cs typeface="Calibri" pitchFamily="34" charset="0"/>
              </a:rPr>
              <a:t>Live </a:t>
            </a:r>
            <a:r>
              <a:rPr lang="it-IT" b="1" dirty="0" err="1">
                <a:latin typeface="Candara" pitchFamily="34" charset="0"/>
                <a:cs typeface="Calibri" pitchFamily="34" charset="0"/>
              </a:rPr>
              <a:t>simulation</a:t>
            </a:r>
            <a:r>
              <a:rPr lang="it-IT" b="1" dirty="0">
                <a:latin typeface="Candara" pitchFamily="34" charset="0"/>
                <a:cs typeface="Calibri" pitchFamily="34" charset="0"/>
              </a:rPr>
              <a:t/>
            </a:r>
            <a:br>
              <a:rPr lang="it-IT" b="1" dirty="0">
                <a:latin typeface="Candara" pitchFamily="34" charset="0"/>
                <a:cs typeface="Calibri" pitchFamily="34" charset="0"/>
              </a:rPr>
            </a:br>
            <a:endParaRPr lang="it-IT" dirty="0">
              <a:latin typeface="Candara" pitchFamily="34" charset="0"/>
              <a:cs typeface="Calibri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688342" y="5324512"/>
            <a:ext cx="3257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B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Calibri" pitchFamily="34" charset="0"/>
              </a:rPr>
              <a:t>Different degree of immersiveness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9162" y="808081"/>
            <a:ext cx="2935288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7" name="Picture 1" descr="D:\CRIMEDIM\10365713_758751467508562_6418629211442656823_n.jpg"/>
          <p:cNvPicPr>
            <a:picLocks noChangeAspect="1" noChangeArrowheads="1"/>
          </p:cNvPicPr>
          <p:nvPr/>
        </p:nvPicPr>
        <p:blipFill>
          <a:blip r:embed="rId5"/>
          <a:srcRect l="9242" r="152"/>
          <a:stretch>
            <a:fillRect/>
          </a:stretch>
        </p:blipFill>
        <p:spPr bwMode="auto">
          <a:xfrm>
            <a:off x="0" y="1583712"/>
            <a:ext cx="5134708" cy="378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D:\CRIMEDIM\DisasterTEAM\xvr.jpg"/>
          <p:cNvPicPr>
            <a:picLocks noChangeAspect="1" noChangeArrowheads="1"/>
          </p:cNvPicPr>
          <p:nvPr/>
        </p:nvPicPr>
        <p:blipFill>
          <a:blip r:embed="rId6"/>
          <a:srcRect l="-103"/>
          <a:stretch>
            <a:fillRect/>
          </a:stretch>
        </p:blipFill>
        <p:spPr bwMode="auto">
          <a:xfrm>
            <a:off x="5289450" y="1555576"/>
            <a:ext cx="3656532" cy="243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5289450" y="4050842"/>
            <a:ext cx="1730822" cy="14773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ndara" pitchFamily="34" charset="0"/>
              </a:rPr>
              <a:t>Hospital continuance planning and patient management</a:t>
            </a:r>
            <a:endParaRPr lang="en-US" b="1" i="1" dirty="0" smtClean="0">
              <a:latin typeface="Candara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307" y="764704"/>
            <a:ext cx="4163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Emergo Train System</a:t>
            </a:r>
            <a:endParaRPr lang="nl-NL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8" name="Picture 5" descr="C:\Users\mboosman\Desktop\Australia\IMG_3150.JPG"/>
          <p:cNvPicPr>
            <a:picLocks noChangeAspect="1" noChangeArrowheads="1"/>
          </p:cNvPicPr>
          <p:nvPr/>
        </p:nvPicPr>
        <p:blipFill>
          <a:blip r:embed="rId7" cstate="print"/>
          <a:srcRect l="27578" r="23729"/>
          <a:stretch>
            <a:fillRect/>
          </a:stretch>
        </p:blipFill>
        <p:spPr bwMode="auto">
          <a:xfrm>
            <a:off x="7020272" y="3608590"/>
            <a:ext cx="2052322" cy="3161209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14328"/>
            <a:ext cx="2160240" cy="96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5876764"/>
            <a:ext cx="4968552" cy="94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/>
          <p:nvPr/>
        </p:nvGrpSpPr>
        <p:grpSpPr>
          <a:xfrm>
            <a:off x="395536" y="4164588"/>
            <a:ext cx="3850149" cy="2241540"/>
            <a:chOff x="539551" y="3773237"/>
            <a:chExt cx="3850149" cy="2241540"/>
          </a:xfrm>
        </p:grpSpPr>
        <p:pic>
          <p:nvPicPr>
            <p:cNvPr id="8" name="Picture 2" descr="C:\E-Semble\XVR Presentations\Images\RTA_highrise_beursstan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39551" y="3917253"/>
              <a:ext cx="3850147" cy="2067851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3"/>
            <p:cNvGrpSpPr/>
            <p:nvPr/>
          </p:nvGrpSpPr>
          <p:grpSpPr>
            <a:xfrm>
              <a:off x="539551" y="3773237"/>
              <a:ext cx="3850149" cy="2241540"/>
              <a:chOff x="539551" y="3773237"/>
              <a:chExt cx="3850149" cy="2241540"/>
            </a:xfrm>
          </p:grpSpPr>
          <p:sp>
            <p:nvSpPr>
              <p:cNvPr id="10" name="TextBox 17"/>
              <p:cNvSpPr txBox="1"/>
              <p:nvPr/>
            </p:nvSpPr>
            <p:spPr>
              <a:xfrm>
                <a:off x="539552" y="3773237"/>
                <a:ext cx="3850147" cy="369332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nl-NL" b="1" dirty="0">
                    <a:solidFill>
                      <a:prstClr val="white"/>
                    </a:solidFill>
                    <a:latin typeface="Calibri" pitchFamily="34" charset="0"/>
                  </a:rPr>
                  <a:t>3D On Scene </a:t>
                </a:r>
              </a:p>
            </p:txBody>
          </p:sp>
          <p:sp>
            <p:nvSpPr>
              <p:cNvPr id="11" name="TextBox 18"/>
              <p:cNvSpPr txBox="1"/>
              <p:nvPr/>
            </p:nvSpPr>
            <p:spPr>
              <a:xfrm>
                <a:off x="539551" y="5645445"/>
                <a:ext cx="3850149" cy="36933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nl-NL" dirty="0" smtClean="0">
                    <a:solidFill>
                      <a:prstClr val="white"/>
                    </a:solidFill>
                    <a:latin typeface="Calibri" pitchFamily="34" charset="0"/>
                  </a:rPr>
                  <a:t>Virtual reality</a:t>
                </a:r>
                <a:endParaRPr lang="nl-NL" dirty="0">
                  <a:solidFill>
                    <a:prstClr val="white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12" name="Group 3"/>
          <p:cNvGrpSpPr/>
          <p:nvPr/>
        </p:nvGrpSpPr>
        <p:grpSpPr>
          <a:xfrm>
            <a:off x="4709589" y="4164588"/>
            <a:ext cx="3822851" cy="2241540"/>
            <a:chOff x="494841" y="3566993"/>
            <a:chExt cx="3822851" cy="2241540"/>
          </a:xfrm>
        </p:grpSpPr>
        <p:sp>
          <p:nvSpPr>
            <p:cNvPr id="13" name="TextBox 17"/>
            <p:cNvSpPr txBox="1"/>
            <p:nvPr/>
          </p:nvSpPr>
          <p:spPr>
            <a:xfrm>
              <a:off x="494841" y="3566993"/>
              <a:ext cx="3822851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r>
                <a:rPr lang="nl-NL" b="1" dirty="0" smtClean="0">
                  <a:solidFill>
                    <a:prstClr val="white"/>
                  </a:solidFill>
                  <a:latin typeface="Calibri" pitchFamily="34" charset="0"/>
                </a:rPr>
                <a:t>Disaster Simulation Suite</a:t>
              </a:r>
              <a:endParaRPr lang="nl-NL" b="1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  <p:sp>
          <p:nvSpPr>
            <p:cNvPr id="14" name="TextBox 18"/>
            <p:cNvSpPr txBox="1"/>
            <p:nvPr/>
          </p:nvSpPr>
          <p:spPr>
            <a:xfrm>
              <a:off x="502925" y="5439201"/>
              <a:ext cx="3814767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nl-NL" dirty="0" smtClean="0">
                  <a:solidFill>
                    <a:prstClr val="white"/>
                  </a:solidFill>
                  <a:latin typeface="Calibri" pitchFamily="34" charset="0"/>
                </a:rPr>
                <a:t>Real size simulations</a:t>
              </a:r>
              <a:endParaRPr lang="nl-NL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grpSp>
        <p:nvGrpSpPr>
          <p:cNvPr id="15" name="Group 2"/>
          <p:cNvGrpSpPr/>
          <p:nvPr/>
        </p:nvGrpSpPr>
        <p:grpSpPr>
          <a:xfrm>
            <a:off x="4712096" y="1490513"/>
            <a:ext cx="3854067" cy="2277054"/>
            <a:chOff x="4640088" y="3811702"/>
            <a:chExt cx="3854067" cy="2277054"/>
          </a:xfrm>
        </p:grpSpPr>
        <p:pic>
          <p:nvPicPr>
            <p:cNvPr id="16" name="Picture 110" descr="ISEE_decontaminatie_0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644008" y="3911641"/>
              <a:ext cx="3850147" cy="1988293"/>
            </a:xfrm>
            <a:prstGeom prst="rect">
              <a:avLst/>
            </a:prstGeom>
            <a:noFill/>
            <a:effectLst/>
          </p:spPr>
        </p:pic>
        <p:sp>
          <p:nvSpPr>
            <p:cNvPr id="17" name="TextBox 10"/>
            <p:cNvSpPr txBox="1"/>
            <p:nvPr/>
          </p:nvSpPr>
          <p:spPr>
            <a:xfrm>
              <a:off x="4640088" y="3811702"/>
              <a:ext cx="3850147" cy="369332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r>
                <a:rPr lang="nl-NL" b="1" dirty="0" smtClean="0">
                  <a:solidFill>
                    <a:prstClr val="white"/>
                  </a:solidFill>
                  <a:latin typeface="Calibri" pitchFamily="34" charset="0"/>
                </a:rPr>
                <a:t>Resource Management Module(ISEE</a:t>
              </a:r>
              <a:r>
                <a:rPr lang="nl-NL" b="1" dirty="0">
                  <a:solidFill>
                    <a:prstClr val="white"/>
                  </a:solidFill>
                  <a:latin typeface="Calibri" pitchFamily="34" charset="0"/>
                </a:rPr>
                <a:t>)</a:t>
              </a: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4645665" y="5719424"/>
              <a:ext cx="3844570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nl-NL" dirty="0" smtClean="0">
                  <a:solidFill>
                    <a:prstClr val="white"/>
                  </a:solidFill>
                  <a:latin typeface="Calibri" pitchFamily="34" charset="0"/>
                </a:rPr>
                <a:t>Resource Management</a:t>
              </a:r>
              <a:endParaRPr lang="nl-NL" dirty="0">
                <a:solidFill>
                  <a:prstClr val="white"/>
                </a:solidFill>
                <a:latin typeface="Calibri" pitchFamily="34" charset="0"/>
              </a:endParaRPr>
            </a:p>
          </p:txBody>
        </p:sp>
      </p:grpSp>
      <p:sp>
        <p:nvSpPr>
          <p:cNvPr id="19" name="TextBox 15"/>
          <p:cNvSpPr txBox="1"/>
          <p:nvPr/>
        </p:nvSpPr>
        <p:spPr>
          <a:xfrm>
            <a:off x="394301" y="3377509"/>
            <a:ext cx="3851382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>
                <a:solidFill>
                  <a:prstClr val="white"/>
                </a:solidFill>
                <a:latin typeface="Calibri" pitchFamily="34" charset="0"/>
              </a:rPr>
              <a:t>Collaborative online simulation</a:t>
            </a:r>
            <a:endParaRPr lang="nl-NL" dirty="0">
              <a:solidFill>
                <a:prstClr val="white"/>
              </a:solidFill>
              <a:latin typeface="Calibri" pitchFamily="34" charset="0"/>
            </a:endParaRPr>
          </a:p>
        </p:txBody>
      </p:sp>
      <p:pic>
        <p:nvPicPr>
          <p:cNvPr id="20" name="Picture 2" descr="D:\iNovaria srl\F. Progettazione e Sviluppo\RLand\Screenshot 2014-02-15 12.08.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8593" y="1778546"/>
            <a:ext cx="3876174" cy="1601028"/>
          </a:xfrm>
          <a:prstGeom prst="rect">
            <a:avLst/>
          </a:prstGeom>
          <a:noFill/>
        </p:spPr>
      </p:pic>
      <p:sp>
        <p:nvSpPr>
          <p:cNvPr id="21" name="TextBox 14"/>
          <p:cNvSpPr txBox="1"/>
          <p:nvPr/>
        </p:nvSpPr>
        <p:spPr>
          <a:xfrm>
            <a:off x="384945" y="1490512"/>
            <a:ext cx="3860740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Calibri" pitchFamily="34" charset="0"/>
              </a:rPr>
              <a:t>Multi Player Online Role Game</a:t>
            </a:r>
            <a:endParaRPr lang="nl-NL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515"/>
          <a:stretch>
            <a:fillRect/>
          </a:stretch>
        </p:blipFill>
        <p:spPr>
          <a:xfrm>
            <a:off x="4716016" y="4533920"/>
            <a:ext cx="3816424" cy="1512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iNovaria srl\F. Progettazione e Sviluppo\RLand\Screenshot 2014-02-15 12.08.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04764"/>
            <a:ext cx="8748464" cy="5467790"/>
          </a:xfrm>
          <a:prstGeom prst="rect">
            <a:avLst/>
          </a:prstGeom>
          <a:noFill/>
        </p:spPr>
      </p:pic>
      <p:pic>
        <p:nvPicPr>
          <p:cNvPr id="23" name="Picture 3" descr="C:\E-Semble\Marketing\Infographics\Trainingtypes\Trainingtype_Remote_notex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086275" y="3861048"/>
            <a:ext cx="3950221" cy="284717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6"/>
          <p:cNvSpPr txBox="1"/>
          <p:nvPr/>
        </p:nvSpPr>
        <p:spPr>
          <a:xfrm>
            <a:off x="-36512" y="764704"/>
            <a:ext cx="6312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RLand </a:t>
            </a:r>
            <a:r>
              <a:rPr lang="nl-NL" sz="2800" b="1" dirty="0" smtClean="0">
                <a:solidFill>
                  <a:srgbClr val="C00000"/>
                </a:solidFill>
                <a:latin typeface="Calibri" pitchFamily="34" charset="0"/>
              </a:rPr>
              <a:t>– Multi Player Online Role Game</a:t>
            </a:r>
            <a:endParaRPr lang="nl-NL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32" b="4306"/>
          <a:stretch/>
        </p:blipFill>
        <p:spPr bwMode="auto">
          <a:xfrm>
            <a:off x="0" y="1411035"/>
            <a:ext cx="9186493" cy="506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E-Semble\Marketing\Infographics\Trainingtypes\Training_ResourceManagement_Logistical_notex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9513" y="4430672"/>
            <a:ext cx="3024336" cy="238270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68036" y="764704"/>
            <a:ext cx="6103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ISEE </a:t>
            </a:r>
            <a:r>
              <a:rPr lang="nl-NL" sz="2800" b="1" dirty="0" smtClean="0">
                <a:solidFill>
                  <a:srgbClr val="C00000"/>
                </a:solidFill>
                <a:latin typeface="Calibri" pitchFamily="34" charset="0"/>
              </a:rPr>
              <a:t>– Resource Management Module </a:t>
            </a:r>
            <a:endParaRPr lang="nl-NL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SEE-4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24000" y="161925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23850" y="206375"/>
            <a:ext cx="61203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4000" b="1" dirty="0">
                <a:solidFill>
                  <a:srgbClr val="C00000"/>
                </a:solidFill>
                <a:latin typeface="Consolas" pitchFamily="49" charset="0"/>
              </a:rPr>
              <a:t>C</a:t>
            </a:r>
            <a:r>
              <a:rPr lang="it-IT" sz="3200" b="1" dirty="0" smtClean="0">
                <a:solidFill>
                  <a:srgbClr val="C00000"/>
                </a:solidFill>
                <a:latin typeface="Consolas" pitchFamily="49" charset="0"/>
              </a:rPr>
              <a:t>ONTESTO</a:t>
            </a:r>
            <a:endParaRPr lang="it-IT" sz="3200" b="1" dirty="0">
              <a:solidFill>
                <a:srgbClr val="C00000"/>
              </a:solidFill>
              <a:latin typeface="Consolas" pitchFamily="49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1949" y="2206019"/>
            <a:ext cx="30620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Ogni </a:t>
            </a:r>
            <a:r>
              <a:rPr lang="it-IT" dirty="0">
                <a:latin typeface="Candara" pitchFamily="34" charset="0"/>
              </a:rPr>
              <a:t>anno, </a:t>
            </a:r>
            <a:r>
              <a:rPr lang="it-IT" dirty="0" err="1">
                <a:latin typeface="Candara" pitchFamily="34" charset="0"/>
              </a:rPr>
              <a:t>piu'</a:t>
            </a:r>
            <a:r>
              <a:rPr lang="it-IT" dirty="0">
                <a:latin typeface="Candara" pitchFamily="34" charset="0"/>
              </a:rPr>
              <a:t> di 50 nazioni sono colpite da gravi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Candara" pitchFamily="34" charset="0"/>
              </a:rPr>
              <a:t>emergenze sanitarie</a:t>
            </a:r>
            <a:r>
              <a:rPr lang="it-IT" b="1" dirty="0">
                <a:solidFill>
                  <a:srgbClr val="174D73"/>
                </a:solidFill>
                <a:latin typeface="Candara" pitchFamily="34" charset="0"/>
              </a:rPr>
              <a:t> </a:t>
            </a:r>
            <a:endParaRPr lang="it-IT" b="1" dirty="0" smtClean="0">
              <a:solidFill>
                <a:srgbClr val="174D73"/>
              </a:solidFill>
              <a:latin typeface="Candar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t-IT" dirty="0">
              <a:latin typeface="Candar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La </a:t>
            </a:r>
            <a:r>
              <a:rPr lang="it-IT" dirty="0">
                <a:latin typeface="Candara" pitchFamily="34" charset="0"/>
              </a:rPr>
              <a:t>salute di due miliardi di persone </a:t>
            </a:r>
            <a:r>
              <a:rPr lang="it-IT" dirty="0" err="1">
                <a:latin typeface="Candara" pitchFamily="34" charset="0"/>
              </a:rPr>
              <a:t>é</a:t>
            </a:r>
            <a:r>
              <a:rPr lang="it-IT" dirty="0">
                <a:latin typeface="Candara" pitchFamily="34" charset="0"/>
              </a:rPr>
              <a:t> messa a rischio o direttamente esposta a crisi sanitarie dovute a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Candara" pitchFamily="34" charset="0"/>
              </a:rPr>
              <a:t>catastrofi naturali o provocate dall'uomo. </a:t>
            </a:r>
            <a:endParaRPr lang="it-IT" b="1" dirty="0" smtClean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it-IT" dirty="0">
              <a:latin typeface="Candar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Candara" pitchFamily="34" charset="0"/>
              </a:rPr>
              <a:t>Il </a:t>
            </a:r>
            <a:r>
              <a:rPr lang="it-IT" dirty="0">
                <a:latin typeface="Candara" pitchFamily="34" charset="0"/>
              </a:rPr>
              <a:t>65% delle epidemie riportate </a:t>
            </a:r>
            <a:r>
              <a:rPr lang="it-IT" dirty="0" smtClean="0">
                <a:latin typeface="Candara" pitchFamily="34" charset="0"/>
              </a:rPr>
              <a:t>dalla WHO avvengono </a:t>
            </a:r>
            <a:r>
              <a:rPr lang="it-IT" dirty="0">
                <a:latin typeface="Candara" pitchFamily="34" charset="0"/>
              </a:rPr>
              <a:t>in paesi in </a:t>
            </a:r>
            <a:r>
              <a:rPr lang="it-IT" b="1" dirty="0">
                <a:solidFill>
                  <a:schemeClr val="accent2">
                    <a:lumMod val="50000"/>
                  </a:schemeClr>
                </a:solidFill>
                <a:latin typeface="Candara" pitchFamily="34" charset="0"/>
              </a:rPr>
              <a:t>crisi umanitarie complesse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Candara" pitchFamily="34" charset="0"/>
              </a:rPr>
              <a:t>. </a:t>
            </a:r>
          </a:p>
        </p:txBody>
      </p:sp>
      <p:sp>
        <p:nvSpPr>
          <p:cNvPr id="4" name="Rettangolo 3"/>
          <p:cNvSpPr/>
          <p:nvPr/>
        </p:nvSpPr>
        <p:spPr>
          <a:xfrm>
            <a:off x="2555776" y="1124744"/>
            <a:ext cx="3974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chemeClr val="tx2">
                    <a:lumMod val="75000"/>
                  </a:schemeClr>
                </a:solidFill>
                <a:latin typeface="Candara" pitchFamily="34" charset="0"/>
              </a:rPr>
              <a:t>Una sfida globale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0230" y="2160240"/>
            <a:ext cx="5376266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556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01" r="29485" b="15132"/>
          <a:stretch/>
        </p:blipFill>
        <p:spPr bwMode="auto">
          <a:xfrm>
            <a:off x="-844" y="3439901"/>
            <a:ext cx="2981630" cy="2079723"/>
          </a:xfrm>
          <a:prstGeom prst="rect">
            <a:avLst/>
          </a:prstGeom>
          <a:noFill/>
        </p:spPr>
      </p:pic>
      <p:pic>
        <p:nvPicPr>
          <p:cNvPr id="12" name="Picture 2" descr="T:\Sales Toolbox\Images\Screenshots\008_Police_Arrest_01_NL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500136" y="3411765"/>
            <a:ext cx="3643864" cy="207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:\Sales Toolbox\Images\Screenshots\025 Car Fire - 01 - NL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-14912" y="1359248"/>
            <a:ext cx="4280666" cy="20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:\Sales Toolbox\Images\Screenshots\008 Warehouse Fire - 01 - NL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80786" y="3387829"/>
            <a:ext cx="3247855" cy="20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:\Sales Toolbox\Images\Screenshots\Police Riot Control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581399" y="1371295"/>
            <a:ext cx="3562601" cy="20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:\Sales Toolbox\Images\Screenshots\RTA_highrise_beursstand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966719" y="1359248"/>
            <a:ext cx="3247853" cy="208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-36880" y="764704"/>
            <a:ext cx="4427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XVR </a:t>
            </a:r>
            <a:r>
              <a:rPr lang="nl-NL" sz="2800" b="1" dirty="0" smtClean="0">
                <a:solidFill>
                  <a:srgbClr val="C00000"/>
                </a:solidFill>
                <a:latin typeface="Calibri" pitchFamily="34" charset="0"/>
              </a:rPr>
              <a:t>– 3d On Scene Module</a:t>
            </a:r>
            <a:endParaRPr lang="nl-NL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8" name="Picture 3" descr="E:\Sales Toolbox\Images\Screenshots\021 Collapsed Building - 01 - NLD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12" t="33208"/>
          <a:stretch/>
        </p:blipFill>
        <p:spPr bwMode="auto">
          <a:xfrm>
            <a:off x="4390935" y="5162843"/>
            <a:ext cx="4753065" cy="170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86" t="29083" r="21291"/>
          <a:stretch>
            <a:fillRect/>
          </a:stretch>
        </p:blipFill>
        <p:spPr>
          <a:xfrm>
            <a:off x="508584" y="3781725"/>
            <a:ext cx="3882351" cy="2875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l-NL" altLang="zh-TW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 cstate="print"/>
          <a:srcRect t="14508"/>
          <a:stretch>
            <a:fillRect/>
          </a:stretch>
        </p:blipFill>
        <p:spPr bwMode="auto">
          <a:xfrm>
            <a:off x="0" y="1071563"/>
            <a:ext cx="91440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25100"/>
              </a:clrFrom>
              <a:clrTo>
                <a:srgbClr val="E251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6750" y="1143000"/>
            <a:ext cx="7747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285750"/>
            <a:ext cx="4214813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VR-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3850" y="1047750"/>
            <a:ext cx="8477250" cy="5438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00381" y="1412776"/>
            <a:ext cx="541256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81003" y="764704"/>
            <a:ext cx="329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Hybrid ISEE-XVR</a:t>
            </a:r>
            <a:endParaRPr lang="nl-NL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19873" y="3682689"/>
            <a:ext cx="5144615" cy="298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E-Semble\Marketing\Infographics\Trainingtypes\Trainingtype_Individual_instr_notex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27426" y="4221088"/>
            <a:ext cx="3580478" cy="244827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9"/>
          <p:cNvGrpSpPr/>
          <p:nvPr/>
        </p:nvGrpSpPr>
        <p:grpSpPr>
          <a:xfrm>
            <a:off x="5027492" y="1205136"/>
            <a:ext cx="4046980" cy="5740610"/>
            <a:chOff x="4875092" y="1052736"/>
            <a:chExt cx="4046980" cy="574061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5940152" y="1052736"/>
              <a:ext cx="2981920" cy="236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Arc 7"/>
            <p:cNvSpPr/>
            <p:nvPr/>
          </p:nvSpPr>
          <p:spPr>
            <a:xfrm rot="2433282">
              <a:off x="4875092" y="2296902"/>
              <a:ext cx="3051901" cy="4496444"/>
            </a:xfrm>
            <a:prstGeom prst="arc">
              <a:avLst>
                <a:gd name="adj1" fmla="val 16200000"/>
                <a:gd name="adj2" fmla="val 808911"/>
              </a:avLst>
            </a:prstGeom>
            <a:ln w="60325">
              <a:solidFill>
                <a:schemeClr val="accent6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456952" y="766445"/>
            <a:ext cx="5424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Hybrid XVR-Live Simulation</a:t>
            </a:r>
            <a:endParaRPr lang="nl-NL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1" name="Picture 2" descr="D:\CRIMEDIM\Attività\Ricerca\Articoli\ManoscrittiSVN 2\Manoscritti in corso\Ebola outbreak_Training as countermeasure\Fig.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66701"/>
            <a:ext cx="6426558" cy="5391299"/>
          </a:xfrm>
          <a:prstGeom prst="rect">
            <a:avLst/>
          </a:prstGeom>
          <a:noFill/>
        </p:spPr>
      </p:pic>
      <p:pic>
        <p:nvPicPr>
          <p:cNvPr id="12" name="Picture 4" descr="http://www.verieroi.com/verieroi/wp-content/uploads/2014/07/Save_the_children/835c7c5b17e1e760217637dbc072e9cf537857f17a6677c95ed6746a.jpeg"/>
          <p:cNvPicPr>
            <a:picLocks noChangeAspect="1" noChangeArrowheads="1"/>
          </p:cNvPicPr>
          <p:nvPr/>
        </p:nvPicPr>
        <p:blipFill>
          <a:blip r:embed="rId5" cstate="print"/>
          <a:srcRect t="25795" b="24481"/>
          <a:stretch>
            <a:fillRect/>
          </a:stretch>
        </p:blipFill>
        <p:spPr bwMode="auto">
          <a:xfrm>
            <a:off x="6426558" y="5791200"/>
            <a:ext cx="2438400" cy="1066800"/>
          </a:xfrm>
          <a:prstGeom prst="rect">
            <a:avLst/>
          </a:prstGeom>
          <a:noFill/>
        </p:spPr>
      </p:pic>
      <p:pic>
        <p:nvPicPr>
          <p:cNvPr id="222210" name="Picture 2" descr="D:\CRIMEDIM\1507040_838628849520823_66654814458605599_n.jpg"/>
          <p:cNvPicPr>
            <a:picLocks noChangeAspect="1" noChangeArrowheads="1"/>
          </p:cNvPicPr>
          <p:nvPr/>
        </p:nvPicPr>
        <p:blipFill>
          <a:blip r:embed="rId6"/>
          <a:srcRect l="3333" t="21667" r="23611" b="27292"/>
          <a:stretch>
            <a:fillRect/>
          </a:stretch>
        </p:blipFill>
        <p:spPr bwMode="auto">
          <a:xfrm>
            <a:off x="5455008" y="2081230"/>
            <a:ext cx="3409950" cy="3176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arta\Immagini\Master 2014\_DSC0586.JPG"/>
          <p:cNvPicPr>
            <a:picLocks noChangeAspect="1" noChangeArrowheads="1"/>
          </p:cNvPicPr>
          <p:nvPr/>
        </p:nvPicPr>
        <p:blipFill>
          <a:blip r:embed="rId4"/>
          <a:srcRect l="14859" t="16125" r="20724" b="5782"/>
          <a:stretch>
            <a:fillRect/>
          </a:stretch>
        </p:blipFill>
        <p:spPr bwMode="auto">
          <a:xfrm>
            <a:off x="4716261" y="1411035"/>
            <a:ext cx="4427739" cy="3566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D:\Marta\Immagini\Master 2014\_DSC0492.JPG"/>
          <p:cNvPicPr>
            <a:picLocks noChangeAspect="1" noChangeArrowheads="1"/>
          </p:cNvPicPr>
          <p:nvPr/>
        </p:nvPicPr>
        <p:blipFill>
          <a:blip r:embed="rId5"/>
          <a:srcRect l="-259" t="8397" r="27201" b="7212"/>
          <a:stretch>
            <a:fillRect/>
          </a:stretch>
        </p:blipFill>
        <p:spPr bwMode="auto">
          <a:xfrm>
            <a:off x="-10484" y="1411035"/>
            <a:ext cx="4726745" cy="362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6"/>
          <p:cNvSpPr txBox="1"/>
          <p:nvPr/>
        </p:nvSpPr>
        <p:spPr>
          <a:xfrm>
            <a:off x="530875" y="764704"/>
            <a:ext cx="3292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Live Simulations</a:t>
            </a:r>
            <a:endParaRPr lang="nl-NL" sz="28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766"/>
          <a:stretch>
            <a:fillRect/>
          </a:stretch>
        </p:blipFill>
        <p:spPr>
          <a:xfrm rot="16200000">
            <a:off x="-236738" y="4454469"/>
            <a:ext cx="2640269" cy="216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91860">
            <a:off x="1661724" y="4922424"/>
            <a:ext cx="2916125" cy="165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TagVittim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0140" y="4641690"/>
            <a:ext cx="2664296" cy="2076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rill-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4825" y="167640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00807"/>
            <a:ext cx="7272807" cy="4848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7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3822" y="3861048"/>
            <a:ext cx="3151423" cy="2984004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251520" y="1070152"/>
            <a:ext cx="6049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it-IT" sz="2400" b="1" dirty="0" smtClean="0">
                <a:solidFill>
                  <a:srgbClr val="C00000"/>
                </a:solidFill>
                <a:latin typeface="Candara" pitchFamily="34" charset="0"/>
              </a:rPr>
              <a:t>Multi User Real Time Data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14958" y="6083791"/>
            <a:ext cx="1213350" cy="238062"/>
          </a:xfrm>
          <a:prstGeom prst="rect">
            <a:avLst/>
          </a:prstGeom>
          <a:noFill/>
        </p:spPr>
      </p:pic>
      <p:grpSp>
        <p:nvGrpSpPr>
          <p:cNvPr id="10" name="Gruppo 13"/>
          <p:cNvGrpSpPr>
            <a:grpSpLocks/>
          </p:cNvGrpSpPr>
          <p:nvPr/>
        </p:nvGrpSpPr>
        <p:grpSpPr bwMode="auto">
          <a:xfrm>
            <a:off x="45145" y="1659336"/>
            <a:ext cx="1811338" cy="4803775"/>
            <a:chOff x="214282" y="1928802"/>
            <a:chExt cx="1643074" cy="4357718"/>
          </a:xfrm>
        </p:grpSpPr>
        <p:sp>
          <p:nvSpPr>
            <p:cNvPr id="12" name="Rettangolo 11"/>
            <p:cNvSpPr/>
            <p:nvPr/>
          </p:nvSpPr>
          <p:spPr>
            <a:xfrm>
              <a:off x="214282" y="1928802"/>
              <a:ext cx="1643074" cy="4357718"/>
            </a:xfrm>
            <a:prstGeom prst="rect">
              <a:avLst/>
            </a:prstGeom>
            <a:solidFill>
              <a:srgbClr val="C96E1D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it-IT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76" y="2000240"/>
              <a:ext cx="142876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nettore 1 13"/>
            <p:cNvCxnSpPr/>
            <p:nvPr/>
          </p:nvCxnSpPr>
          <p:spPr>
            <a:xfrm>
              <a:off x="356845" y="3072235"/>
              <a:ext cx="13579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>
              <a:off x="356845" y="4715380"/>
              <a:ext cx="13579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Immagin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20" y="4786322"/>
              <a:ext cx="1029653" cy="10836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magin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4929198"/>
              <a:ext cx="861059" cy="12284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magin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65" y="5131456"/>
              <a:ext cx="1029653" cy="10836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po 14"/>
          <p:cNvGrpSpPr/>
          <p:nvPr/>
        </p:nvGrpSpPr>
        <p:grpSpPr>
          <a:xfrm>
            <a:off x="1879665" y="1660016"/>
            <a:ext cx="1811375" cy="4803577"/>
            <a:chOff x="214282" y="1928802"/>
            <a:chExt cx="1643074" cy="4357718"/>
          </a:xfrm>
          <a:solidFill>
            <a:srgbClr val="795C73"/>
          </a:solidFill>
        </p:grpSpPr>
        <p:sp>
          <p:nvSpPr>
            <p:cNvPr id="20" name="Rettangolo 19"/>
            <p:cNvSpPr/>
            <p:nvPr/>
          </p:nvSpPr>
          <p:spPr>
            <a:xfrm>
              <a:off x="214282" y="1928802"/>
              <a:ext cx="1643074" cy="4357718"/>
            </a:xfrm>
            <a:prstGeom prst="rect">
              <a:avLst/>
            </a:prstGeom>
            <a:grpFill/>
            <a:ln>
              <a:solidFill>
                <a:srgbClr val="66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it-IT"/>
            </a:p>
          </p:txBody>
        </p:sp>
        <p:cxnSp>
          <p:nvCxnSpPr>
            <p:cNvPr id="21" name="Connettore 1 20"/>
            <p:cNvCxnSpPr/>
            <p:nvPr/>
          </p:nvCxnSpPr>
          <p:spPr>
            <a:xfrm>
              <a:off x="357158" y="3071810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357158" y="4714884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3"/>
          <p:cNvGrpSpPr/>
          <p:nvPr/>
        </p:nvGrpSpPr>
        <p:grpSpPr>
          <a:xfrm>
            <a:off x="3699455" y="1660016"/>
            <a:ext cx="1811375" cy="4803577"/>
            <a:chOff x="214282" y="1928802"/>
            <a:chExt cx="1643074" cy="4357718"/>
          </a:xfrm>
          <a:solidFill>
            <a:srgbClr val="00B050"/>
          </a:solidFill>
        </p:grpSpPr>
        <p:sp>
          <p:nvSpPr>
            <p:cNvPr id="24" name="Rettangolo 23"/>
            <p:cNvSpPr/>
            <p:nvPr/>
          </p:nvSpPr>
          <p:spPr>
            <a:xfrm>
              <a:off x="214282" y="1928802"/>
              <a:ext cx="1643074" cy="4357718"/>
            </a:xfrm>
            <a:prstGeom prst="rect">
              <a:avLst/>
            </a:prstGeom>
            <a:solidFill>
              <a:srgbClr val="648C57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it-IT">
                <a:solidFill>
                  <a:schemeClr val="bg1"/>
                </a:solidFill>
              </a:endParaRPr>
            </a:p>
          </p:txBody>
        </p:sp>
        <p:cxnSp>
          <p:nvCxnSpPr>
            <p:cNvPr id="25" name="Connettore 1 24"/>
            <p:cNvCxnSpPr/>
            <p:nvPr/>
          </p:nvCxnSpPr>
          <p:spPr>
            <a:xfrm>
              <a:off x="357158" y="3071810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/>
          </p:nvCxnSpPr>
          <p:spPr>
            <a:xfrm>
              <a:off x="357158" y="4714884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1483" y="1738711"/>
            <a:ext cx="15748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196" y="1768874"/>
            <a:ext cx="15748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uppo 34"/>
          <p:cNvGrpSpPr/>
          <p:nvPr/>
        </p:nvGrpSpPr>
        <p:grpSpPr>
          <a:xfrm>
            <a:off x="5533314" y="1660016"/>
            <a:ext cx="1811375" cy="4803577"/>
            <a:chOff x="214282" y="1928802"/>
            <a:chExt cx="1643074" cy="4357718"/>
          </a:xfrm>
          <a:solidFill>
            <a:srgbClr val="4F86AC"/>
          </a:solidFill>
        </p:grpSpPr>
        <p:sp>
          <p:nvSpPr>
            <p:cNvPr id="30" name="Rettangolo 29"/>
            <p:cNvSpPr/>
            <p:nvPr/>
          </p:nvSpPr>
          <p:spPr>
            <a:xfrm>
              <a:off x="214282" y="1928802"/>
              <a:ext cx="1643074" cy="4357718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it-IT"/>
            </a:p>
          </p:txBody>
        </p:sp>
        <p:cxnSp>
          <p:nvCxnSpPr>
            <p:cNvPr id="31" name="Connettore 1 30"/>
            <p:cNvCxnSpPr/>
            <p:nvPr/>
          </p:nvCxnSpPr>
          <p:spPr>
            <a:xfrm>
              <a:off x="357158" y="3071810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/>
          </p:nvCxnSpPr>
          <p:spPr>
            <a:xfrm>
              <a:off x="357158" y="4714884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o 42"/>
          <p:cNvGrpSpPr/>
          <p:nvPr/>
        </p:nvGrpSpPr>
        <p:grpSpPr>
          <a:xfrm>
            <a:off x="7353104" y="1660016"/>
            <a:ext cx="1811375" cy="4803577"/>
            <a:chOff x="214282" y="1928802"/>
            <a:chExt cx="1643074" cy="4357718"/>
          </a:xfrm>
          <a:solidFill>
            <a:srgbClr val="FFCC00"/>
          </a:solidFill>
        </p:grpSpPr>
        <p:sp>
          <p:nvSpPr>
            <p:cNvPr id="34" name="Rettangolo 33"/>
            <p:cNvSpPr/>
            <p:nvPr/>
          </p:nvSpPr>
          <p:spPr>
            <a:xfrm>
              <a:off x="214282" y="1928802"/>
              <a:ext cx="1643074" cy="4357718"/>
            </a:xfrm>
            <a:prstGeom prst="rect">
              <a:avLst/>
            </a:prstGeom>
            <a:solidFill>
              <a:srgbClr val="B69238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it-IT"/>
            </a:p>
          </p:txBody>
        </p:sp>
        <p:cxnSp>
          <p:nvCxnSpPr>
            <p:cNvPr id="35" name="Connettore 1 34"/>
            <p:cNvCxnSpPr/>
            <p:nvPr/>
          </p:nvCxnSpPr>
          <p:spPr>
            <a:xfrm>
              <a:off x="357158" y="3071810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/>
          </p:nvCxnSpPr>
          <p:spPr>
            <a:xfrm>
              <a:off x="357158" y="4714884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1321" y="1738711"/>
            <a:ext cx="157638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1552" y="1738711"/>
            <a:ext cx="15748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7746" y="4810524"/>
            <a:ext cx="94615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magine 31" descr="Fig. 3 CITE Explorer ® screen shoot view (2)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254" y="4810524"/>
            <a:ext cx="16541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magine 40" descr="emdm_overview__MG_1430.jpg"/>
          <p:cNvPicPr>
            <a:picLocks noChangeAspect="1"/>
          </p:cNvPicPr>
          <p:nvPr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1972488" y="4888650"/>
            <a:ext cx="1550178" cy="149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196" y="5410599"/>
            <a:ext cx="100806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6">
            <a:lum bright="2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6627" y="4810524"/>
            <a:ext cx="15906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0327" y="5361386"/>
            <a:ext cx="1181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1930825" y="2999186"/>
            <a:ext cx="16525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</a:rPr>
              <a:t>Web-based collection of KPI e victims’ clinical conditions</a:t>
            </a:r>
            <a:endParaRPr lang="it-IT" sz="1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96384" y="2999186"/>
            <a:ext cx="1731963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</a:rPr>
              <a:t>Creation of realistic disaster scenarios (distribution of injuries, set of DCCs, instructions)</a:t>
            </a:r>
            <a:endParaRPr lang="it-IT" sz="1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3777746" y="2999186"/>
            <a:ext cx="16541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</a:rPr>
              <a:t>Web-based simulation of communication tools to construct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sociograms</a:t>
            </a:r>
            <a:endParaRPr lang="it-IT" sz="1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5668458" y="2999186"/>
            <a:ext cx="16541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</a:rPr>
              <a:t>Aggregation of data and automatic quantitative 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anaisys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</a:rPr>
              <a:t> of performance (</a:t>
            </a:r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Sim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</a:rPr>
              <a:t>-registry)</a:t>
            </a:r>
            <a:endParaRPr lang="it-IT" sz="1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7509958" y="2919811"/>
            <a:ext cx="173196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r>
              <a:rPr lang="en-GB" sz="1400" dirty="0" err="1">
                <a:solidFill>
                  <a:schemeClr val="bg1"/>
                </a:solidFill>
                <a:latin typeface="Verdana" panose="020B0604030504040204" pitchFamily="34" charset="0"/>
              </a:rPr>
              <a:t>Realtime</a:t>
            </a:r>
            <a:r>
              <a:rPr lang="en-GB" sz="1400" dirty="0">
                <a:solidFill>
                  <a:schemeClr val="bg1"/>
                </a:solidFill>
                <a:latin typeface="Verdana" panose="020B0604030504040204" pitchFamily="34" charset="0"/>
              </a:rPr>
              <a:t> Geographic tracing  of victims and personnel trough RFID and GPS technology</a:t>
            </a:r>
            <a:endParaRPr lang="it-IT" sz="14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45" name="TextBox 6"/>
          <p:cNvSpPr txBox="1"/>
          <p:nvPr/>
        </p:nvSpPr>
        <p:spPr>
          <a:xfrm>
            <a:off x="-4180" y="832944"/>
            <a:ext cx="613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DSS – Disaster Simulation Suite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creenshot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lum bright="14000"/>
          </a:blip>
          <a:srcRect/>
          <a:stretch>
            <a:fillRect/>
          </a:stretch>
        </p:blipFill>
        <p:spPr>
          <a:xfrm>
            <a:off x="307086" y="2117231"/>
            <a:ext cx="6844341" cy="414945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40944" y="1411035"/>
            <a:ext cx="7724633" cy="49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/>
          <a:lstStyle/>
          <a:p>
            <a:pPr algn="just" defTabSz="457200">
              <a:defRPr/>
            </a:pPr>
            <a:r>
              <a:rPr lang="en-GB" sz="2000" dirty="0">
                <a:latin typeface="Candara" pitchFamily="34" charset="0"/>
                <a:cs typeface="Calibri" pitchFamily="34" charset="0"/>
              </a:rPr>
              <a:t>Online data analysis tool to generate </a:t>
            </a:r>
            <a:r>
              <a:rPr lang="en-GB" sz="2000" b="1" dirty="0">
                <a:latin typeface="Candara" pitchFamily="34" charset="0"/>
                <a:cs typeface="Calibri" pitchFamily="34" charset="0"/>
              </a:rPr>
              <a:t>quantitative evaluation </a:t>
            </a:r>
            <a:r>
              <a:rPr lang="en-GB" sz="2000" dirty="0">
                <a:latin typeface="Candara" pitchFamily="34" charset="0"/>
                <a:cs typeface="Calibri" pitchFamily="34" charset="0"/>
              </a:rPr>
              <a:t>of event</a:t>
            </a:r>
            <a:endParaRPr lang="it-IT" sz="2000" dirty="0">
              <a:latin typeface="Candara" pitchFamily="34" charset="0"/>
              <a:cs typeface="Calibri" pitchFamily="34" charset="0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2536" y="5720960"/>
            <a:ext cx="3061464" cy="11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6"/>
          <p:cNvSpPr txBox="1"/>
          <p:nvPr/>
        </p:nvSpPr>
        <p:spPr>
          <a:xfrm>
            <a:off x="-4180" y="832944"/>
            <a:ext cx="613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DSS – Disaster Simulation Suite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850" y="765175"/>
            <a:ext cx="576103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STOP 1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r>
              <a:rPr lang="it-IT" sz="24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Confrontati col collega vicino e concorda una definizione di disastro</a:t>
            </a:r>
            <a:endParaRPr lang="it-IT" sz="24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90114" name="Picture 2" descr="http://blog.pslawnet.org/wp-content/uploads/2011/05/uncle-sam.jpg?w=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1650" y="1737048"/>
            <a:ext cx="2819102" cy="3789040"/>
          </a:xfrm>
          <a:prstGeom prst="rect">
            <a:avLst/>
          </a:prstGeom>
          <a:noFill/>
        </p:spPr>
      </p:pic>
      <p:pic>
        <p:nvPicPr>
          <p:cNvPr id="4" name="Picture 2" descr="http://static.freepik.com/foto-gratuito/orologio-clip-art_416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0968" y="2792412"/>
            <a:ext cx="1928813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3708400" y="5157788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rgbClr val="CC0000"/>
                </a:solidFill>
                <a:latin typeface="Calibri" pitchFamily="34" charset="0"/>
              </a:rPr>
              <a:t>2</a:t>
            </a:r>
            <a:r>
              <a:rPr lang="it-IT" b="1" dirty="0" smtClean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it-IT" b="1" dirty="0">
                <a:solidFill>
                  <a:srgbClr val="CC0000"/>
                </a:solidFill>
                <a:latin typeface="Calibri" pitchFamily="34" charset="0"/>
              </a:rPr>
              <a:t>minuti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-4180" y="832944"/>
            <a:ext cx="613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DSS – Disaster Simulation Suite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0021" y="878257"/>
            <a:ext cx="2145376" cy="82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ruppo 34"/>
          <p:cNvGrpSpPr/>
          <p:nvPr/>
        </p:nvGrpSpPr>
        <p:grpSpPr>
          <a:xfrm>
            <a:off x="243548" y="1658310"/>
            <a:ext cx="1873837" cy="5021921"/>
            <a:chOff x="214282" y="1928802"/>
            <a:chExt cx="1643074" cy="4357718"/>
          </a:xfrm>
          <a:solidFill>
            <a:srgbClr val="4F86AC"/>
          </a:solidFill>
        </p:grpSpPr>
        <p:sp>
          <p:nvSpPr>
            <p:cNvPr id="16" name="Rettangolo 15"/>
            <p:cNvSpPr/>
            <p:nvPr/>
          </p:nvSpPr>
          <p:spPr>
            <a:xfrm>
              <a:off x="214282" y="1928802"/>
              <a:ext cx="1643074" cy="4357718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Connettore 1 16"/>
            <p:cNvCxnSpPr/>
            <p:nvPr/>
          </p:nvCxnSpPr>
          <p:spPr>
            <a:xfrm>
              <a:off x="357158" y="3071810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>
              <a:off x="357158" y="4714884"/>
              <a:ext cx="1357322" cy="0"/>
            </a:xfrm>
            <a:prstGeom prst="line">
              <a:avLst/>
            </a:prstGeom>
            <a:grpFill/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196" y="1737057"/>
            <a:ext cx="1629925" cy="109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Immagine 19" descr="Fig. 3 CITE Explorer ® screen shoot view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021" y="4808195"/>
            <a:ext cx="1710857" cy="1564205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325020" y="2997010"/>
            <a:ext cx="1710894" cy="1564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Aggregation of data and automatic quantitative </a:t>
            </a:r>
            <a:r>
              <a:rPr lang="en-GB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analisys</a:t>
            </a:r>
            <a:r>
              <a:rPr lang="en-GB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of performance (</a:t>
            </a:r>
            <a:r>
              <a:rPr lang="en-GB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Sim</a:t>
            </a:r>
            <a:r>
              <a:rPr lang="en-GB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-registry)</a:t>
            </a:r>
            <a:endParaRPr lang="it-IT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8329" y="1658310"/>
            <a:ext cx="2661760" cy="374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0413" y="2472176"/>
            <a:ext cx="2666329" cy="390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23578" y="3144834"/>
            <a:ext cx="2606443" cy="3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8933" y="3220077"/>
            <a:ext cx="2656464" cy="363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 descr="figure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0638" y="1699834"/>
            <a:ext cx="2199219" cy="2052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5" y="1820080"/>
            <a:ext cx="3222014" cy="121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lum bright="2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751" y="1569491"/>
            <a:ext cx="4270030" cy="213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6206" y="3810957"/>
            <a:ext cx="3312551" cy="285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576263" y="2971978"/>
            <a:ext cx="431958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dirty="0">
                <a:latin typeface="Candara" pitchFamily="34" charset="0"/>
                <a:cs typeface="Calibri" pitchFamily="34" charset="0"/>
              </a:rPr>
              <a:t>Remote online </a:t>
            </a:r>
            <a:r>
              <a:rPr lang="en-US" b="1" dirty="0">
                <a:latin typeface="Candara" pitchFamily="34" charset="0"/>
                <a:cs typeface="Calibri" pitchFamily="34" charset="0"/>
              </a:rPr>
              <a:t>real-time monitoring system </a:t>
            </a:r>
            <a:r>
              <a:rPr lang="en-US" dirty="0">
                <a:latin typeface="Candara" pitchFamily="34" charset="0"/>
                <a:cs typeface="Calibri" pitchFamily="34" charset="0"/>
              </a:rPr>
              <a:t>of exercise actions :</a:t>
            </a:r>
          </a:p>
          <a:p>
            <a:pPr defTabSz="457200">
              <a:buFontTx/>
              <a:buChar char="-"/>
              <a:defRPr/>
            </a:pPr>
            <a:r>
              <a:rPr lang="en-US" dirty="0">
                <a:latin typeface="Candara" pitchFamily="34" charset="0"/>
                <a:cs typeface="Calibri" pitchFamily="34" charset="0"/>
              </a:rPr>
              <a:t> </a:t>
            </a:r>
            <a:r>
              <a:rPr lang="en-US" b="1" dirty="0">
                <a:latin typeface="Candara" pitchFamily="34" charset="0"/>
                <a:cs typeface="Calibri" pitchFamily="34" charset="0"/>
              </a:rPr>
              <a:t>RFID </a:t>
            </a:r>
            <a:r>
              <a:rPr lang="en-US" dirty="0">
                <a:latin typeface="Candara" pitchFamily="34" charset="0"/>
                <a:cs typeface="Calibri" pitchFamily="34" charset="0"/>
              </a:rPr>
              <a:t>recording system </a:t>
            </a:r>
          </a:p>
          <a:p>
            <a:pPr defTabSz="457200">
              <a:buFontTx/>
              <a:buChar char="-"/>
              <a:defRPr/>
            </a:pPr>
            <a:r>
              <a:rPr lang="en-US" dirty="0">
                <a:latin typeface="Candara" pitchFamily="34" charset="0"/>
                <a:cs typeface="Calibri" pitchFamily="34" charset="0"/>
              </a:rPr>
              <a:t> </a:t>
            </a:r>
            <a:r>
              <a:rPr lang="en-US" b="1" dirty="0">
                <a:latin typeface="Candara" pitchFamily="34" charset="0"/>
                <a:cs typeface="Calibri" pitchFamily="34" charset="0"/>
              </a:rPr>
              <a:t>GPS</a:t>
            </a:r>
            <a:r>
              <a:rPr lang="en-US" dirty="0">
                <a:latin typeface="Candara" pitchFamily="34" charset="0"/>
                <a:cs typeface="Calibri" pitchFamily="34" charset="0"/>
              </a:rPr>
              <a:t> tracing system to track key actors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287" y="4205480"/>
            <a:ext cx="3555898" cy="2498286"/>
          </a:xfrm>
          <a:prstGeom prst="rect">
            <a:avLst/>
          </a:prstGeom>
        </p:spPr>
      </p:pic>
      <p:sp>
        <p:nvSpPr>
          <p:cNvPr id="14" name="TextBox 6"/>
          <p:cNvSpPr txBox="1"/>
          <p:nvPr/>
        </p:nvSpPr>
        <p:spPr>
          <a:xfrm>
            <a:off x="-4180" y="832944"/>
            <a:ext cx="613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DSS – Disaster Simulation Suite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view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501" y="1730326"/>
            <a:ext cx="4882335" cy="3073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5271" y="2746534"/>
            <a:ext cx="5063258" cy="3820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-4180" y="832944"/>
            <a:ext cx="613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DSS – Disaster Simulation Suite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%2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7746" y="1537527"/>
            <a:ext cx="3948113" cy="277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fig%2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2765" y="2082969"/>
            <a:ext cx="4535487" cy="328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radiocommunication fig 10"/>
          <p:cNvPicPr>
            <a:picLocks noChangeAspect="1" noChangeArrowheads="1"/>
          </p:cNvPicPr>
          <p:nvPr/>
        </p:nvPicPr>
        <p:blipFill>
          <a:blip r:embed="rId6"/>
          <a:srcRect l="1973" r="3305" b="1131"/>
          <a:stretch>
            <a:fillRect/>
          </a:stretch>
        </p:blipFill>
        <p:spPr bwMode="auto">
          <a:xfrm>
            <a:off x="1735285" y="4068718"/>
            <a:ext cx="2789684" cy="249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6"/>
          <p:cNvSpPr txBox="1"/>
          <p:nvPr/>
        </p:nvSpPr>
        <p:spPr>
          <a:xfrm>
            <a:off x="-4180" y="832944"/>
            <a:ext cx="613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Calibri" pitchFamily="34" charset="0"/>
              </a:rPr>
              <a:t>DSS – Disaster Simulation Suite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111347" y="1569493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WHAT IS CRIMEDIM?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11347" y="2323836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EDUCATIONAL FRAMEWORK IN DISASTER MEDICINE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111347" y="3078179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TARGET GROUPS and TARGET LEVELS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111347" y="3832522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METHODOLOGY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111347" y="4586865"/>
            <a:ext cx="7104605" cy="601943"/>
          </a:xfrm>
          <a:prstGeom prst="rect">
            <a:avLst/>
          </a:prstGeom>
          <a:solidFill>
            <a:schemeClr val="bg1">
              <a:lumMod val="6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EDUCATIONAL TOOLS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1111347" y="5348482"/>
            <a:ext cx="7104605" cy="601943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rgbClr val="C00000"/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latin typeface="Candara" pitchFamily="34" charset="0"/>
              </a:rPr>
              <a:t>THE COURSES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RIMEDIM\DisasterTEAM\Foto\f.jpg"/>
          <p:cNvPicPr>
            <a:picLocks noChangeArrowheads="1"/>
          </p:cNvPicPr>
          <p:nvPr/>
        </p:nvPicPr>
        <p:blipFill>
          <a:blip r:embed="rId4"/>
          <a:srcRect l="13629" r="5043"/>
          <a:stretch>
            <a:fillRect/>
          </a:stretch>
        </p:blipFill>
        <p:spPr bwMode="auto">
          <a:xfrm>
            <a:off x="855023" y="1186245"/>
            <a:ext cx="1703788" cy="165132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CRIMEDIM\MSF\Foto\Immagine3.jpg"/>
          <p:cNvPicPr>
            <a:picLocks noChangeAspect="1" noChangeArrowheads="1"/>
          </p:cNvPicPr>
          <p:nvPr/>
        </p:nvPicPr>
        <p:blipFill>
          <a:blip r:embed="rId5"/>
          <a:srcRect l="8448" t="28446" r="43097" b="4419"/>
          <a:stretch>
            <a:fillRect/>
          </a:stretch>
        </p:blipFill>
        <p:spPr bwMode="auto">
          <a:xfrm>
            <a:off x="855023" y="3007236"/>
            <a:ext cx="1716145" cy="166360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CRIMEDIM\_DSC03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7944" y="4843799"/>
            <a:ext cx="1797366" cy="1713311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D:\CRIMEDIM\DisasterTEAM\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44855" y="1706531"/>
            <a:ext cx="2479761" cy="589551"/>
          </a:xfrm>
          <a:prstGeom prst="rect">
            <a:avLst/>
          </a:prstGeom>
          <a:noFill/>
        </p:spPr>
      </p:pic>
      <p:pic>
        <p:nvPicPr>
          <p:cNvPr id="1035" name="Picture 11" descr="D:\CRIMEDIM\Humanitarian (1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96571" y="3368462"/>
            <a:ext cx="3916128" cy="826844"/>
          </a:xfrm>
          <a:prstGeom prst="rect">
            <a:avLst/>
          </a:prstGeom>
          <a:noFill/>
        </p:spPr>
      </p:pic>
      <p:pic>
        <p:nvPicPr>
          <p:cNvPr id="1036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8666" y="5427663"/>
            <a:ext cx="3009900" cy="59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CRIMEDIM\DisasterTEAM\Foto\f.jpg"/>
          <p:cNvPicPr>
            <a:picLocks noChangeArrowheads="1"/>
          </p:cNvPicPr>
          <p:nvPr/>
        </p:nvPicPr>
        <p:blipFill>
          <a:blip r:embed="rId4"/>
          <a:srcRect l="13629" r="5043"/>
          <a:stretch>
            <a:fillRect/>
          </a:stretch>
        </p:blipFill>
        <p:spPr bwMode="auto">
          <a:xfrm>
            <a:off x="855023" y="1186245"/>
            <a:ext cx="1703788" cy="165132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CRIMEDIM\MSF\Foto\Immagine3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8448" t="28446" r="43097" b="4419"/>
          <a:stretch>
            <a:fillRect/>
          </a:stretch>
        </p:blipFill>
        <p:spPr bwMode="auto">
          <a:xfrm>
            <a:off x="855023" y="3007236"/>
            <a:ext cx="1716145" cy="166360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CRIMEDIM\_DSC0335.JPG"/>
          <p:cNvPicPr>
            <a:picLocks noChangeAspect="1" noChangeArrowheads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7944" y="4843799"/>
            <a:ext cx="1797366" cy="1713311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3" name="Picture 9" descr="D:\CRIMEDIM\DisasterTEAM\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44855" y="1706531"/>
            <a:ext cx="2479761" cy="589551"/>
          </a:xfrm>
          <a:prstGeom prst="rect">
            <a:avLst/>
          </a:prstGeom>
          <a:noFill/>
        </p:spPr>
      </p:pic>
      <p:pic>
        <p:nvPicPr>
          <p:cNvPr id="1035" name="Picture 11" descr="D:\CRIMEDIM\Humanitarian (1).png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96571" y="3368462"/>
            <a:ext cx="3916128" cy="826844"/>
          </a:xfrm>
          <a:prstGeom prst="rect">
            <a:avLst/>
          </a:prstGeom>
          <a:noFill/>
        </p:spPr>
      </p:pic>
      <p:pic>
        <p:nvPicPr>
          <p:cNvPr id="1036" name="Picture 12" descr="D:\CRIMEDIM\EMDM-dismedmaster-european-master-disaster-medicine-logoheader.jpg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78666" y="5427663"/>
            <a:ext cx="3009900" cy="59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/>
          <p:cNvSpPr/>
          <p:nvPr/>
        </p:nvSpPr>
        <p:spPr>
          <a:xfrm>
            <a:off x="3033393" y="3682605"/>
            <a:ext cx="3505200" cy="1706880"/>
          </a:xfrm>
          <a:prstGeom prst="ellipse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D:\CRIMEDIM\DisasterTEAM\Foto\f.jpg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13629" r="5043"/>
          <a:stretch>
            <a:fillRect/>
          </a:stretch>
        </p:blipFill>
        <p:spPr bwMode="auto">
          <a:xfrm>
            <a:off x="149469" y="5903846"/>
            <a:ext cx="864323" cy="79513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D:\CRIMEDIM\DisasterTEAM\d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1182065" y="6103460"/>
            <a:ext cx="1062658" cy="25264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182065" y="1779091"/>
            <a:ext cx="757428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 smtClean="0">
                <a:latin typeface="Candara" pitchFamily="34" charset="0"/>
              </a:rPr>
              <a:t>Undergraduates: </a:t>
            </a:r>
          </a:p>
          <a:p>
            <a:endParaRPr lang="en-US" b="1" i="1" u="sng" dirty="0" smtClean="0">
              <a:latin typeface="Candara" pitchFamily="34" charset="0"/>
            </a:endParaRPr>
          </a:p>
          <a:p>
            <a:r>
              <a:rPr lang="en-US" dirty="0" smtClean="0">
                <a:latin typeface="Candara" pitchFamily="34" charset="0"/>
              </a:rPr>
              <a:t>require </a:t>
            </a:r>
            <a:r>
              <a:rPr lang="en-US" sz="2000" b="1" dirty="0" smtClean="0">
                <a:latin typeface="Candara" pitchFamily="34" charset="0"/>
              </a:rPr>
              <a:t>awareness and understanding </a:t>
            </a:r>
            <a:r>
              <a:rPr lang="en-US" dirty="0" smtClean="0">
                <a:latin typeface="Candara" pitchFamily="34" charset="0"/>
              </a:rPr>
              <a:t>of disaster planning, mitigation, response, or recovery and  should be able to </a:t>
            </a:r>
            <a:r>
              <a:rPr lang="en-US" sz="2000" b="1" dirty="0" smtClean="0">
                <a:latin typeface="Candara" pitchFamily="34" charset="0"/>
              </a:rPr>
              <a:t>describe core concepts </a:t>
            </a:r>
            <a:r>
              <a:rPr lang="en-US" dirty="0" smtClean="0">
                <a:latin typeface="Candara" pitchFamily="34" charset="0"/>
              </a:rPr>
              <a:t>or skills.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338193" y="4153259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/>
                </a:solidFill>
                <a:latin typeface="Candara" pitchFamily="34" charset="0"/>
              </a:rPr>
              <a:t>MEDICAL </a:t>
            </a:r>
          </a:p>
          <a:p>
            <a:pPr algn="ctr"/>
            <a:r>
              <a:rPr lang="en-US" sz="2000" b="1" i="1" dirty="0" smtClean="0">
                <a:solidFill>
                  <a:schemeClr val="bg1"/>
                </a:solidFill>
                <a:latin typeface="Candara" pitchFamily="34" charset="0"/>
              </a:rPr>
              <a:t>STUDENTS</a:t>
            </a:r>
            <a:endParaRPr lang="en-US" sz="2000" dirty="0" smtClean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8" name="Picture 3" descr="D:\CRIMEDIM\Foto\OMINI\omino_missil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0325" y="4153259"/>
            <a:ext cx="1474535" cy="1474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CRIMEDIM\DisasterTEAM\Foto\f.jpg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13629" r="5043"/>
          <a:stretch>
            <a:fillRect/>
          </a:stretch>
        </p:blipFill>
        <p:spPr bwMode="auto">
          <a:xfrm>
            <a:off x="149469" y="5903846"/>
            <a:ext cx="864323" cy="79513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D:\CRIMEDIM\DisasterTEAM\d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1182065" y="6103460"/>
            <a:ext cx="1062658" cy="252642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1514067" y="3660922"/>
            <a:ext cx="418763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ndara" pitchFamily="34" charset="0"/>
              </a:rPr>
              <a:t>1)  Train-the-Trainer course</a:t>
            </a:r>
          </a:p>
          <a:p>
            <a:r>
              <a:rPr lang="en-US" dirty="0" smtClean="0">
                <a:latin typeface="Candara" pitchFamily="34" charset="0"/>
              </a:rPr>
              <a:t>2)  Basic &amp; Advanced </a:t>
            </a:r>
            <a:r>
              <a:rPr lang="en-US" dirty="0" err="1" smtClean="0">
                <a:latin typeface="Candara" pitchFamily="34" charset="0"/>
              </a:rPr>
              <a:t>DisasterSISM</a:t>
            </a:r>
            <a:endParaRPr lang="en-US" dirty="0" smtClean="0">
              <a:latin typeface="Candara" pitchFamily="34" charset="0"/>
            </a:endParaRPr>
          </a:p>
          <a:p>
            <a:endParaRPr lang="en-US" sz="900" dirty="0" smtClean="0">
              <a:latin typeface="Candara" pitchFamily="34" charset="0"/>
            </a:endParaRPr>
          </a:p>
        </p:txBody>
      </p:sp>
      <p:pic>
        <p:nvPicPr>
          <p:cNvPr id="8" name="Picture 9" descr="D:\CRIMEDIM\DisasterTEAM\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8341" y="1062008"/>
            <a:ext cx="2875381" cy="683608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632011" y="2285315"/>
            <a:ext cx="7826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Candara" pitchFamily="34" charset="0"/>
              </a:rPr>
              <a:t>AIM</a:t>
            </a:r>
            <a:r>
              <a:rPr lang="it-IT" dirty="0" smtClean="0">
                <a:latin typeface="Candara" pitchFamily="34" charset="0"/>
              </a:rPr>
              <a:t>:  </a:t>
            </a:r>
            <a:r>
              <a:rPr lang="it-IT" dirty="0" err="1" smtClean="0">
                <a:latin typeface="Candara" pitchFamily="34" charset="0"/>
              </a:rPr>
              <a:t>train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medical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students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with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basic</a:t>
            </a:r>
            <a:r>
              <a:rPr lang="it-IT" dirty="0" smtClean="0">
                <a:latin typeface="Candara" pitchFamily="34" charset="0"/>
              </a:rPr>
              <a:t> and </a:t>
            </a:r>
            <a:r>
              <a:rPr lang="it-IT" dirty="0" err="1" smtClean="0">
                <a:latin typeface="Candara" pitchFamily="34" charset="0"/>
              </a:rPr>
              <a:t>advanced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knowledge</a:t>
            </a:r>
            <a:r>
              <a:rPr lang="it-IT" dirty="0" smtClean="0">
                <a:latin typeface="Candara" pitchFamily="34" charset="0"/>
              </a:rPr>
              <a:t> and </a:t>
            </a:r>
            <a:r>
              <a:rPr lang="it-IT" dirty="0" err="1" smtClean="0">
                <a:latin typeface="Candara" pitchFamily="34" charset="0"/>
              </a:rPr>
              <a:t>skills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regarding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disaster</a:t>
            </a:r>
            <a:r>
              <a:rPr lang="it-IT" dirty="0" smtClean="0">
                <a:latin typeface="Candara" pitchFamily="34" charset="0"/>
              </a:rPr>
              <a:t> </a:t>
            </a:r>
            <a:r>
              <a:rPr lang="it-IT" dirty="0" err="1" smtClean="0">
                <a:latin typeface="Candara" pitchFamily="34" charset="0"/>
              </a:rPr>
              <a:t>mitigation</a:t>
            </a:r>
            <a:r>
              <a:rPr lang="it-IT" dirty="0" smtClean="0">
                <a:latin typeface="Candara" pitchFamily="34" charset="0"/>
              </a:rPr>
              <a:t>, </a:t>
            </a:r>
            <a:r>
              <a:rPr lang="it-IT" dirty="0" err="1" smtClean="0">
                <a:latin typeface="Candara" pitchFamily="34" charset="0"/>
              </a:rPr>
              <a:t>preparedness</a:t>
            </a:r>
            <a:r>
              <a:rPr lang="it-IT" dirty="0" smtClean="0">
                <a:latin typeface="Candara" pitchFamily="34" charset="0"/>
              </a:rPr>
              <a:t>, </a:t>
            </a:r>
            <a:r>
              <a:rPr lang="it-IT" dirty="0" err="1" smtClean="0">
                <a:latin typeface="Candara" pitchFamily="34" charset="0"/>
              </a:rPr>
              <a:t>response</a:t>
            </a:r>
            <a:r>
              <a:rPr lang="it-IT" dirty="0" smtClean="0">
                <a:latin typeface="Candara" pitchFamily="34" charset="0"/>
              </a:rPr>
              <a:t> and </a:t>
            </a:r>
            <a:r>
              <a:rPr lang="it-IT" dirty="0" err="1" smtClean="0">
                <a:latin typeface="Candara" pitchFamily="34" charset="0"/>
              </a:rPr>
              <a:t>recovery</a:t>
            </a:r>
            <a:r>
              <a:rPr lang="it-IT" dirty="0" smtClean="0">
                <a:latin typeface="Candara" pitchFamily="34" charset="0"/>
              </a:rPr>
              <a:t>.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190131" y="5754199"/>
            <a:ext cx="6848898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it-IT" sz="1400" i="1" dirty="0" smtClean="0"/>
              <a:t>Della Corte </a:t>
            </a:r>
            <a:r>
              <a:rPr lang="it-IT" sz="1400" i="1" dirty="0" err="1" smtClean="0"/>
              <a:t>et</a:t>
            </a:r>
            <a:r>
              <a:rPr lang="it-IT" sz="1400" i="1" dirty="0" smtClean="0"/>
              <a:t> al. </a:t>
            </a:r>
            <a:r>
              <a:rPr lang="it-IT" sz="1400" b="1" i="1" dirty="0" err="1" smtClean="0"/>
              <a:t>Nationwide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Program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of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Education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for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Undergraduates</a:t>
            </a:r>
            <a:r>
              <a:rPr lang="it-IT" sz="1400" b="1" i="1" dirty="0" smtClean="0"/>
              <a:t> in the </a:t>
            </a:r>
            <a:r>
              <a:rPr lang="it-IT" sz="1400" b="1" i="1" dirty="0" err="1" smtClean="0"/>
              <a:t>Field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of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Disaster</a:t>
            </a:r>
            <a:r>
              <a:rPr lang="it-IT" sz="1400" b="1" i="1" dirty="0" smtClean="0"/>
              <a:t> Medicine: </a:t>
            </a:r>
            <a:r>
              <a:rPr lang="it-IT" sz="1400" b="1" i="1" dirty="0" err="1" smtClean="0"/>
              <a:t>Development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of</a:t>
            </a:r>
            <a:r>
              <a:rPr lang="it-IT" sz="1400" b="1" i="1" dirty="0" smtClean="0"/>
              <a:t> a </a:t>
            </a:r>
            <a:r>
              <a:rPr lang="it-IT" sz="1400" b="1" i="1" dirty="0" err="1" smtClean="0"/>
              <a:t>Core</a:t>
            </a:r>
            <a:r>
              <a:rPr lang="it-IT" sz="1400" b="1" i="1" dirty="0" smtClean="0"/>
              <a:t> Curriculum </a:t>
            </a:r>
            <a:r>
              <a:rPr lang="it-IT" sz="1400" b="1" i="1" dirty="0" err="1" smtClean="0"/>
              <a:t>Centered</a:t>
            </a:r>
            <a:r>
              <a:rPr lang="it-IT" sz="1400" b="1" i="1" dirty="0" smtClean="0"/>
              <a:t> on </a:t>
            </a:r>
            <a:r>
              <a:rPr lang="it-IT" sz="1400" b="1" i="1" dirty="0" err="1" smtClean="0"/>
              <a:t>Blended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Learning</a:t>
            </a:r>
            <a:r>
              <a:rPr lang="it-IT" sz="1400" b="1" i="1" dirty="0" smtClean="0"/>
              <a:t> and </a:t>
            </a:r>
            <a:r>
              <a:rPr lang="it-IT" sz="1400" b="1" i="1" dirty="0" err="1" smtClean="0"/>
              <a:t>Simulation</a:t>
            </a:r>
            <a:r>
              <a:rPr lang="it-IT" sz="1400" b="1" i="1" dirty="0" smtClean="0"/>
              <a:t> </a:t>
            </a:r>
            <a:r>
              <a:rPr lang="it-IT" sz="1400" b="1" i="1" dirty="0" err="1" smtClean="0"/>
              <a:t>Tools</a:t>
            </a:r>
            <a:endParaRPr lang="it-IT" sz="1400" b="1" i="1" dirty="0" smtClean="0"/>
          </a:p>
          <a:p>
            <a:pPr algn="r"/>
            <a:r>
              <a:rPr lang="it-IT" sz="1400" i="1" dirty="0" err="1" smtClean="0"/>
              <a:t>Prehospital</a:t>
            </a:r>
            <a:r>
              <a:rPr lang="it-IT" sz="1400" i="1" dirty="0" smtClean="0"/>
              <a:t> and </a:t>
            </a:r>
            <a:r>
              <a:rPr lang="it-IT" sz="1400" i="1" dirty="0" err="1" smtClean="0"/>
              <a:t>Disaster</a:t>
            </a:r>
            <a:r>
              <a:rPr lang="it-IT" sz="1400" i="1" dirty="0" smtClean="0"/>
              <a:t> Medicine, 2014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524282" y="5226251"/>
            <a:ext cx="3424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u="sng" dirty="0" smtClean="0">
                <a:solidFill>
                  <a:schemeClr val="tx2"/>
                </a:solidFill>
                <a:latin typeface="Candara" pitchFamily="34" charset="0"/>
              </a:rPr>
              <a:t>https://crimedim.dir.unipmn.it</a:t>
            </a:r>
            <a:endParaRPr lang="it-IT" sz="2000" u="sng" dirty="0">
              <a:solidFill>
                <a:schemeClr val="tx2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CRIMEDIM\DisasterTEAM\Foto\f.jpg"/>
          <p:cNvPicPr>
            <a:picLocks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 l="13629" r="5043"/>
          <a:stretch>
            <a:fillRect/>
          </a:stretch>
        </p:blipFill>
        <p:spPr bwMode="auto">
          <a:xfrm>
            <a:off x="149469" y="5903846"/>
            <a:ext cx="864323" cy="79513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D:\CRIMEDIM\DisasterTEAM\d.jp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lum contrast="-10000"/>
          </a:blip>
          <a:srcRect/>
          <a:stretch>
            <a:fillRect/>
          </a:stretch>
        </p:blipFill>
        <p:spPr bwMode="auto">
          <a:xfrm>
            <a:off x="1182065" y="6103460"/>
            <a:ext cx="1062658" cy="252642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474916" y="2100913"/>
            <a:ext cx="2858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ndara" pitchFamily="34" charset="0"/>
              </a:rPr>
              <a:t>1) Train –the-Trainer course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793454" y="2747244"/>
            <a:ext cx="7081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Candara" pitchFamily="34" charset="0"/>
              </a:rPr>
              <a:t>Distance learning (5 months)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Candara" pitchFamily="34" charset="0"/>
              </a:rPr>
              <a:t>Residential workshop at CRIMEDIM (1 week) </a:t>
            </a:r>
          </a:p>
          <a:p>
            <a:pPr marL="400050" indent="-400050">
              <a:buFont typeface="+mj-lt"/>
              <a:buAutoNum type="romanUcPeriod"/>
            </a:pPr>
            <a:r>
              <a:rPr lang="en-US" dirty="0" smtClean="0">
                <a:latin typeface="Candara" pitchFamily="34" charset="0"/>
              </a:rPr>
              <a:t>Distance planning of the </a:t>
            </a:r>
            <a:r>
              <a:rPr lang="en-US" i="1" dirty="0" smtClean="0">
                <a:latin typeface="Candara" pitchFamily="34" charset="0"/>
              </a:rPr>
              <a:t>Disaster Medicine Basic Course </a:t>
            </a:r>
            <a:r>
              <a:rPr lang="en-US" dirty="0" smtClean="0">
                <a:latin typeface="Candara" pitchFamily="34" charset="0"/>
              </a:rPr>
              <a:t>(2 months)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93454" y="3581444"/>
            <a:ext cx="6876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en-US" b="1" dirty="0" smtClean="0">
                <a:latin typeface="Candara" pitchFamily="34" charset="0"/>
              </a:rPr>
              <a:t>IV.   Delivering of </a:t>
            </a:r>
            <a:r>
              <a:rPr lang="en-US" b="1" dirty="0" err="1" smtClean="0">
                <a:latin typeface="Candara" pitchFamily="34" charset="0"/>
              </a:rPr>
              <a:t>disasterSISM</a:t>
            </a:r>
            <a:r>
              <a:rPr lang="en-US" b="1" dirty="0" smtClean="0">
                <a:latin typeface="Candara" pitchFamily="34" charset="0"/>
              </a:rPr>
              <a:t> courses with a peer-to-peer approach </a:t>
            </a:r>
          </a:p>
        </p:txBody>
      </p:sp>
      <p:pic>
        <p:nvPicPr>
          <p:cNvPr id="14" name="Picture 2" descr="D:\CRIMEDIM\DisasterTEAM\Foto\10390332_762994860417556_690673753686589789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2552" y="4215480"/>
            <a:ext cx="2855589" cy="214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D:\CRIMEDIM\DisasterTEAM\Foto\10447617_762994947084214_6962495561032074500_n.jpg"/>
          <p:cNvPicPr>
            <a:picLocks noChangeAspect="1" noChangeArrowheads="1"/>
          </p:cNvPicPr>
          <p:nvPr/>
        </p:nvPicPr>
        <p:blipFill>
          <a:blip r:embed="rId7"/>
          <a:srcRect l="27275" t="14944" r="11330" b="23067"/>
          <a:stretch>
            <a:fillRect/>
          </a:stretch>
        </p:blipFill>
        <p:spPr bwMode="auto">
          <a:xfrm>
            <a:off x="5701706" y="4215480"/>
            <a:ext cx="2835431" cy="214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9" descr="D:\CRIMEDIM\DisasterTEAM\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8341" y="1062008"/>
            <a:ext cx="2875381" cy="683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3738</Words>
  <Application>Microsoft Office PowerPoint</Application>
  <PresentationFormat>Presentazione su schermo (4:3)</PresentationFormat>
  <Paragraphs>794</Paragraphs>
  <Slides>143</Slides>
  <Notes>106</Notes>
  <HiddenSlides>3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143</vt:i4>
      </vt:variant>
    </vt:vector>
  </HeadingPairs>
  <TitlesOfParts>
    <vt:vector size="145" baseType="lpstr">
      <vt:lpstr>Tema di Office</vt:lpstr>
      <vt:lpstr>Immagine bitmap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</vt:vector>
  </TitlesOfParts>
  <Company>roberta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roberta dri</dc:creator>
  <cp:lastModifiedBy>Francesco Della Corte</cp:lastModifiedBy>
  <cp:revision>242</cp:revision>
  <dcterms:created xsi:type="dcterms:W3CDTF">2012-10-05T07:46:48Z</dcterms:created>
  <dcterms:modified xsi:type="dcterms:W3CDTF">2015-02-09T08:25:21Z</dcterms:modified>
</cp:coreProperties>
</file>