
<file path=[Content_Types].xml><?xml version="1.0" encoding="utf-8"?>
<Types xmlns="http://schemas.openxmlformats.org/package/2006/content-types">
  <Default Extension="xml" ContentType="application/xml"/>
  <Default Extension="jpg" ContentType="image/jpeg"/>
  <Default Extension="rels" ContentType="application/vnd.openxmlformats-package.relationships+xml"/>
  <Default Extension="mp4" ContentType="video/unknown"/>
  <Default Extension="mov" ContentType="video/unknown"/>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57"/>
  </p:notesMasterIdLst>
  <p:sldIdLst>
    <p:sldId id="256" r:id="rId2"/>
    <p:sldId id="261" r:id="rId3"/>
    <p:sldId id="262" r:id="rId4"/>
    <p:sldId id="318" r:id="rId5"/>
    <p:sldId id="263" r:id="rId6"/>
    <p:sldId id="266" r:id="rId7"/>
    <p:sldId id="313" r:id="rId8"/>
    <p:sldId id="267" r:id="rId9"/>
    <p:sldId id="268" r:id="rId10"/>
    <p:sldId id="269" r:id="rId11"/>
    <p:sldId id="264" r:id="rId12"/>
    <p:sldId id="270" r:id="rId13"/>
    <p:sldId id="271" r:id="rId14"/>
    <p:sldId id="273" r:id="rId15"/>
    <p:sldId id="274" r:id="rId16"/>
    <p:sldId id="287" r:id="rId17"/>
    <p:sldId id="288" r:id="rId18"/>
    <p:sldId id="276" r:id="rId19"/>
    <p:sldId id="277" r:id="rId20"/>
    <p:sldId id="289" r:id="rId21"/>
    <p:sldId id="290" r:id="rId22"/>
    <p:sldId id="291" r:id="rId23"/>
    <p:sldId id="278" r:id="rId24"/>
    <p:sldId id="282" r:id="rId25"/>
    <p:sldId id="281" r:id="rId26"/>
    <p:sldId id="279" r:id="rId27"/>
    <p:sldId id="315" r:id="rId28"/>
    <p:sldId id="316" r:id="rId29"/>
    <p:sldId id="280" r:id="rId30"/>
    <p:sldId id="283" r:id="rId31"/>
    <p:sldId id="284" r:id="rId32"/>
    <p:sldId id="292" r:id="rId33"/>
    <p:sldId id="293" r:id="rId34"/>
    <p:sldId id="294" r:id="rId35"/>
    <p:sldId id="297" r:id="rId36"/>
    <p:sldId id="302" r:id="rId37"/>
    <p:sldId id="295" r:id="rId38"/>
    <p:sldId id="296" r:id="rId39"/>
    <p:sldId id="298" r:id="rId40"/>
    <p:sldId id="299" r:id="rId41"/>
    <p:sldId id="300" r:id="rId42"/>
    <p:sldId id="301" r:id="rId43"/>
    <p:sldId id="303" r:id="rId44"/>
    <p:sldId id="304" r:id="rId45"/>
    <p:sldId id="305" r:id="rId46"/>
    <p:sldId id="306" r:id="rId47"/>
    <p:sldId id="307" r:id="rId48"/>
    <p:sldId id="308" r:id="rId49"/>
    <p:sldId id="309" r:id="rId50"/>
    <p:sldId id="310" r:id="rId51"/>
    <p:sldId id="311" r:id="rId52"/>
    <p:sldId id="285" r:id="rId53"/>
    <p:sldId id="259" r:id="rId54"/>
    <p:sldId id="312" r:id="rId55"/>
    <p:sldId id="314"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496" autoAdjust="0"/>
  </p:normalViewPr>
  <p:slideViewPr>
    <p:cSldViewPr snapToGrid="0" snapToObjects="1">
      <p:cViewPr varScale="1">
        <p:scale>
          <a:sx n="113" d="100"/>
          <a:sy n="113" d="100"/>
        </p:scale>
        <p:origin x="-1312" y="-104"/>
      </p:cViewPr>
      <p:guideLst>
        <p:guide orient="horz" pos="818"/>
        <p:guide pos="117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B82A7C-23D1-1A41-BD49-62DACA6A41A6}" type="doc">
      <dgm:prSet loTypeId="urn:microsoft.com/office/officeart/2005/8/layout/hProcess9" loCatId="" qsTypeId="urn:microsoft.com/office/officeart/2005/8/quickstyle/simple4" qsCatId="simple" csTypeId="urn:microsoft.com/office/officeart/2005/8/colors/accent1_2" csCatId="accent1" phldr="1"/>
      <dgm:spPr/>
    </dgm:pt>
    <dgm:pt modelId="{FCFEC2B6-CD51-824B-9877-674255E2606A}">
      <dgm:prSet phldrT="[Text]"/>
      <dgm:spPr>
        <a:solidFill>
          <a:schemeClr val="bg1">
            <a:lumMod val="85000"/>
            <a:lumOff val="15000"/>
          </a:schemeClr>
        </a:solidFill>
      </dgm:spPr>
      <dgm:t>
        <a:bodyPr/>
        <a:lstStyle/>
        <a:p>
          <a:r>
            <a:rPr lang="en-US" dirty="0" err="1" smtClean="0"/>
            <a:t>Ansia</a:t>
          </a:r>
          <a:endParaRPr lang="en-US" dirty="0"/>
        </a:p>
      </dgm:t>
    </dgm:pt>
    <dgm:pt modelId="{7EE0847F-AB3E-A048-8847-35D1A935ECEC}" type="parTrans" cxnId="{C916C5FA-7956-B341-AC3A-17E50F439A12}">
      <dgm:prSet/>
      <dgm:spPr/>
      <dgm:t>
        <a:bodyPr/>
        <a:lstStyle/>
        <a:p>
          <a:endParaRPr lang="en-US"/>
        </a:p>
      </dgm:t>
    </dgm:pt>
    <dgm:pt modelId="{5A5DF49F-115D-E54C-8766-B1CB04D5DE38}" type="sibTrans" cxnId="{C916C5FA-7956-B341-AC3A-17E50F439A12}">
      <dgm:prSet/>
      <dgm:spPr/>
      <dgm:t>
        <a:bodyPr/>
        <a:lstStyle/>
        <a:p>
          <a:endParaRPr lang="en-US"/>
        </a:p>
      </dgm:t>
    </dgm:pt>
    <dgm:pt modelId="{72924831-9269-034F-8BD0-62F3DA2FB84A}">
      <dgm:prSet phldrT="[Text]"/>
      <dgm:spPr>
        <a:solidFill>
          <a:schemeClr val="bg1">
            <a:lumMod val="65000"/>
            <a:lumOff val="35000"/>
          </a:schemeClr>
        </a:solidFill>
      </dgm:spPr>
      <dgm:t>
        <a:bodyPr/>
        <a:lstStyle/>
        <a:p>
          <a:r>
            <a:rPr lang="en-US" dirty="0" err="1" smtClean="0">
              <a:solidFill>
                <a:schemeClr val="tx1">
                  <a:lumMod val="75000"/>
                </a:schemeClr>
              </a:solidFill>
            </a:rPr>
            <a:t>Ansia</a:t>
          </a:r>
          <a:r>
            <a:rPr lang="en-US" dirty="0" smtClean="0">
              <a:solidFill>
                <a:schemeClr val="tx1">
                  <a:lumMod val="75000"/>
                </a:schemeClr>
              </a:solidFill>
            </a:rPr>
            <a:t> </a:t>
          </a:r>
          <a:r>
            <a:rPr lang="en-US" dirty="0" err="1" smtClean="0">
              <a:solidFill>
                <a:schemeClr val="tx1">
                  <a:lumMod val="75000"/>
                </a:schemeClr>
              </a:solidFill>
            </a:rPr>
            <a:t>intensa</a:t>
          </a:r>
          <a:endParaRPr lang="en-US" dirty="0">
            <a:solidFill>
              <a:schemeClr val="tx1">
                <a:lumMod val="75000"/>
              </a:schemeClr>
            </a:solidFill>
          </a:endParaRPr>
        </a:p>
      </dgm:t>
    </dgm:pt>
    <dgm:pt modelId="{8F4887BF-5B34-F548-BD35-A8EA95E3FA33}" type="parTrans" cxnId="{85779466-B7FF-2040-BAA7-D9576C2F415C}">
      <dgm:prSet/>
      <dgm:spPr/>
      <dgm:t>
        <a:bodyPr/>
        <a:lstStyle/>
        <a:p>
          <a:endParaRPr lang="en-US"/>
        </a:p>
      </dgm:t>
    </dgm:pt>
    <dgm:pt modelId="{264C876F-6B0C-1241-9BAA-13EEA7678EE7}" type="sibTrans" cxnId="{85779466-B7FF-2040-BAA7-D9576C2F415C}">
      <dgm:prSet/>
      <dgm:spPr/>
      <dgm:t>
        <a:bodyPr/>
        <a:lstStyle/>
        <a:p>
          <a:endParaRPr lang="en-US"/>
        </a:p>
      </dgm:t>
    </dgm:pt>
    <dgm:pt modelId="{7D4FC6D1-7CE5-704C-A81B-406AEC2337D8}">
      <dgm:prSet phldrT="[Text]"/>
      <dgm:spPr>
        <a:solidFill>
          <a:schemeClr val="tx1">
            <a:lumMod val="65000"/>
          </a:schemeClr>
        </a:solidFill>
      </dgm:spPr>
      <dgm:t>
        <a:bodyPr/>
        <a:lstStyle/>
        <a:p>
          <a:r>
            <a:rPr lang="en-US" dirty="0" err="1" smtClean="0">
              <a:solidFill>
                <a:schemeClr val="bg1">
                  <a:lumMod val="75000"/>
                  <a:lumOff val="25000"/>
                </a:schemeClr>
              </a:solidFill>
            </a:rPr>
            <a:t>Iperattività</a:t>
          </a:r>
          <a:r>
            <a:rPr lang="en-US" dirty="0" smtClean="0">
              <a:solidFill>
                <a:schemeClr val="bg1">
                  <a:lumMod val="75000"/>
                  <a:lumOff val="25000"/>
                </a:schemeClr>
              </a:solidFill>
            </a:rPr>
            <a:t> </a:t>
          </a:r>
          <a:r>
            <a:rPr lang="en-US" dirty="0" err="1" smtClean="0">
              <a:solidFill>
                <a:schemeClr val="bg1">
                  <a:lumMod val="75000"/>
                  <a:lumOff val="25000"/>
                </a:schemeClr>
              </a:solidFill>
            </a:rPr>
            <a:t>motoria</a:t>
          </a:r>
          <a:endParaRPr lang="en-US" dirty="0">
            <a:solidFill>
              <a:schemeClr val="bg1">
                <a:lumMod val="75000"/>
                <a:lumOff val="25000"/>
              </a:schemeClr>
            </a:solidFill>
          </a:endParaRPr>
        </a:p>
      </dgm:t>
    </dgm:pt>
    <dgm:pt modelId="{9C8C74ED-F74D-5441-9891-D0F776C5B7F0}" type="parTrans" cxnId="{D684F984-2BD3-0A4C-90AB-B35249C4C826}">
      <dgm:prSet/>
      <dgm:spPr/>
      <dgm:t>
        <a:bodyPr/>
        <a:lstStyle/>
        <a:p>
          <a:endParaRPr lang="en-US"/>
        </a:p>
      </dgm:t>
    </dgm:pt>
    <dgm:pt modelId="{3EDAA790-C7A8-EE44-BFFD-5DDD6918F628}" type="sibTrans" cxnId="{D684F984-2BD3-0A4C-90AB-B35249C4C826}">
      <dgm:prSet/>
      <dgm:spPr/>
      <dgm:t>
        <a:bodyPr/>
        <a:lstStyle/>
        <a:p>
          <a:endParaRPr lang="en-US"/>
        </a:p>
      </dgm:t>
    </dgm:pt>
    <dgm:pt modelId="{B48BD72F-1BBE-684D-9D9F-A36A2756F83A}">
      <dgm:prSet phldrT="[Text]"/>
      <dgm:spPr>
        <a:solidFill>
          <a:schemeClr val="tx1">
            <a:lumMod val="85000"/>
          </a:schemeClr>
        </a:solidFill>
      </dgm:spPr>
      <dgm:t>
        <a:bodyPr/>
        <a:lstStyle/>
        <a:p>
          <a:r>
            <a:rPr lang="en-US" dirty="0" err="1" smtClean="0">
              <a:solidFill>
                <a:schemeClr val="bg1">
                  <a:lumMod val="95000"/>
                  <a:lumOff val="5000"/>
                </a:schemeClr>
              </a:solidFill>
            </a:rPr>
            <a:t>Aggressività</a:t>
          </a:r>
          <a:r>
            <a:rPr lang="en-US" dirty="0" smtClean="0">
              <a:solidFill>
                <a:schemeClr val="bg1">
                  <a:lumMod val="95000"/>
                  <a:lumOff val="5000"/>
                </a:schemeClr>
              </a:solidFill>
            </a:rPr>
            <a:t> </a:t>
          </a:r>
          <a:endParaRPr lang="en-US" dirty="0">
            <a:solidFill>
              <a:schemeClr val="bg1">
                <a:lumMod val="95000"/>
                <a:lumOff val="5000"/>
              </a:schemeClr>
            </a:solidFill>
          </a:endParaRPr>
        </a:p>
      </dgm:t>
    </dgm:pt>
    <dgm:pt modelId="{02B8A9E7-EB56-EE44-8258-C325C7E00741}" type="parTrans" cxnId="{7BECF48B-6B96-724A-A0EE-4583F9F05747}">
      <dgm:prSet/>
      <dgm:spPr/>
      <dgm:t>
        <a:bodyPr/>
        <a:lstStyle/>
        <a:p>
          <a:endParaRPr lang="en-US"/>
        </a:p>
      </dgm:t>
    </dgm:pt>
    <dgm:pt modelId="{5FC36245-2DAF-6440-B43D-DCD2B872AC38}" type="sibTrans" cxnId="{7BECF48B-6B96-724A-A0EE-4583F9F05747}">
      <dgm:prSet/>
      <dgm:spPr/>
      <dgm:t>
        <a:bodyPr/>
        <a:lstStyle/>
        <a:p>
          <a:endParaRPr lang="en-US"/>
        </a:p>
      </dgm:t>
    </dgm:pt>
    <dgm:pt modelId="{FFEEFA56-15E1-904F-9E33-878483163A4A}" type="pres">
      <dgm:prSet presAssocID="{FBB82A7C-23D1-1A41-BD49-62DACA6A41A6}" presName="CompostProcess" presStyleCnt="0">
        <dgm:presLayoutVars>
          <dgm:dir/>
          <dgm:resizeHandles val="exact"/>
        </dgm:presLayoutVars>
      </dgm:prSet>
      <dgm:spPr/>
    </dgm:pt>
    <dgm:pt modelId="{D4C0948D-C1F3-044D-929D-E52A9E8D65A2}" type="pres">
      <dgm:prSet presAssocID="{FBB82A7C-23D1-1A41-BD49-62DACA6A41A6}" presName="arrow" presStyleLbl="bgShp" presStyleIdx="0" presStyleCnt="1" custScaleX="117647"/>
      <dgm:spPr>
        <a:gradFill flip="none" rotWithShape="1">
          <a:gsLst>
            <a:gs pos="0">
              <a:schemeClr val="tx1">
                <a:lumMod val="95000"/>
              </a:schemeClr>
            </a:gs>
            <a:gs pos="84000">
              <a:srgbClr val="000000"/>
            </a:gs>
          </a:gsLst>
          <a:lin ang="0" scaled="1"/>
          <a:tileRect/>
        </a:gradFill>
        <a:ln w="12700">
          <a:solidFill>
            <a:schemeClr val="tx1"/>
          </a:solidFill>
        </a:ln>
      </dgm:spPr>
    </dgm:pt>
    <dgm:pt modelId="{65B29BAA-D5DD-B545-B10C-55008B238E0A}" type="pres">
      <dgm:prSet presAssocID="{FBB82A7C-23D1-1A41-BD49-62DACA6A41A6}" presName="linearProcess" presStyleCnt="0"/>
      <dgm:spPr/>
    </dgm:pt>
    <dgm:pt modelId="{638037FD-58CD-C642-9D84-452EF55DB094}" type="pres">
      <dgm:prSet presAssocID="{FCFEC2B6-CD51-824B-9877-674255E2606A}" presName="textNode" presStyleLbl="node1" presStyleIdx="0" presStyleCnt="4" custScaleX="77736" custScaleY="91463" custLinFactNeighborX="39336">
        <dgm:presLayoutVars>
          <dgm:bulletEnabled val="1"/>
        </dgm:presLayoutVars>
      </dgm:prSet>
      <dgm:spPr/>
      <dgm:t>
        <a:bodyPr/>
        <a:lstStyle/>
        <a:p>
          <a:endParaRPr lang="en-US"/>
        </a:p>
      </dgm:t>
    </dgm:pt>
    <dgm:pt modelId="{B693BF3E-54A6-F342-9078-990ABCE60E7B}" type="pres">
      <dgm:prSet presAssocID="{5A5DF49F-115D-E54C-8766-B1CB04D5DE38}" presName="sibTrans" presStyleCnt="0"/>
      <dgm:spPr/>
    </dgm:pt>
    <dgm:pt modelId="{33285B38-94A9-0C43-9A53-9C96D1CC093B}" type="pres">
      <dgm:prSet presAssocID="{72924831-9269-034F-8BD0-62F3DA2FB84A}" presName="textNode" presStyleLbl="node1" presStyleIdx="1" presStyleCnt="4" custScaleX="73387" custScaleY="89246" custLinFactNeighborX="-21508">
        <dgm:presLayoutVars>
          <dgm:bulletEnabled val="1"/>
        </dgm:presLayoutVars>
      </dgm:prSet>
      <dgm:spPr/>
      <dgm:t>
        <a:bodyPr/>
        <a:lstStyle/>
        <a:p>
          <a:endParaRPr lang="en-US"/>
        </a:p>
      </dgm:t>
    </dgm:pt>
    <dgm:pt modelId="{448DA149-D3B0-5D41-9FA8-6F45A03B3E68}" type="pres">
      <dgm:prSet presAssocID="{264C876F-6B0C-1241-9BAA-13EEA7678EE7}" presName="sibTrans" presStyleCnt="0"/>
      <dgm:spPr/>
    </dgm:pt>
    <dgm:pt modelId="{DFD84AB5-905F-DA45-970A-AA46B78A7D46}" type="pres">
      <dgm:prSet presAssocID="{7D4FC6D1-7CE5-704C-A81B-406AEC2337D8}" presName="textNode" presStyleLbl="node1" presStyleIdx="2" presStyleCnt="4" custScaleX="79582" custScaleY="91955" custLinFactNeighborX="-75278" custLinFactNeighborY="0">
        <dgm:presLayoutVars>
          <dgm:bulletEnabled val="1"/>
        </dgm:presLayoutVars>
      </dgm:prSet>
      <dgm:spPr/>
      <dgm:t>
        <a:bodyPr/>
        <a:lstStyle/>
        <a:p>
          <a:endParaRPr lang="en-US"/>
        </a:p>
      </dgm:t>
    </dgm:pt>
    <dgm:pt modelId="{5E341DF7-1D7C-E247-8842-100A5394B9B1}" type="pres">
      <dgm:prSet presAssocID="{3EDAA790-C7A8-EE44-BFFD-5DDD6918F628}" presName="sibTrans" presStyleCnt="0"/>
      <dgm:spPr/>
    </dgm:pt>
    <dgm:pt modelId="{BF93C9EB-3061-2547-BB84-C69B1DD78FE5}" type="pres">
      <dgm:prSet presAssocID="{B48BD72F-1BBE-684D-9D9F-A36A2756F83A}" presName="textNode" presStyleLbl="node1" presStyleIdx="3" presStyleCnt="4" custScaleX="80725" custScaleY="88137" custLinFactX="-4024" custLinFactNeighborX="-100000">
        <dgm:presLayoutVars>
          <dgm:bulletEnabled val="1"/>
        </dgm:presLayoutVars>
      </dgm:prSet>
      <dgm:spPr/>
      <dgm:t>
        <a:bodyPr/>
        <a:lstStyle/>
        <a:p>
          <a:endParaRPr lang="en-US"/>
        </a:p>
      </dgm:t>
    </dgm:pt>
  </dgm:ptLst>
  <dgm:cxnLst>
    <dgm:cxn modelId="{7BECF48B-6B96-724A-A0EE-4583F9F05747}" srcId="{FBB82A7C-23D1-1A41-BD49-62DACA6A41A6}" destId="{B48BD72F-1BBE-684D-9D9F-A36A2756F83A}" srcOrd="3" destOrd="0" parTransId="{02B8A9E7-EB56-EE44-8258-C325C7E00741}" sibTransId="{5FC36245-2DAF-6440-B43D-DCD2B872AC38}"/>
    <dgm:cxn modelId="{488B2CEB-4AF0-6943-BAFF-148F49D6BB60}" type="presOf" srcId="{B48BD72F-1BBE-684D-9D9F-A36A2756F83A}" destId="{BF93C9EB-3061-2547-BB84-C69B1DD78FE5}" srcOrd="0" destOrd="0" presId="urn:microsoft.com/office/officeart/2005/8/layout/hProcess9"/>
    <dgm:cxn modelId="{D684F984-2BD3-0A4C-90AB-B35249C4C826}" srcId="{FBB82A7C-23D1-1A41-BD49-62DACA6A41A6}" destId="{7D4FC6D1-7CE5-704C-A81B-406AEC2337D8}" srcOrd="2" destOrd="0" parTransId="{9C8C74ED-F74D-5441-9891-D0F776C5B7F0}" sibTransId="{3EDAA790-C7A8-EE44-BFFD-5DDD6918F628}"/>
    <dgm:cxn modelId="{C916C5FA-7956-B341-AC3A-17E50F439A12}" srcId="{FBB82A7C-23D1-1A41-BD49-62DACA6A41A6}" destId="{FCFEC2B6-CD51-824B-9877-674255E2606A}" srcOrd="0" destOrd="0" parTransId="{7EE0847F-AB3E-A048-8847-35D1A935ECEC}" sibTransId="{5A5DF49F-115D-E54C-8766-B1CB04D5DE38}"/>
    <dgm:cxn modelId="{85779466-B7FF-2040-BAA7-D9576C2F415C}" srcId="{FBB82A7C-23D1-1A41-BD49-62DACA6A41A6}" destId="{72924831-9269-034F-8BD0-62F3DA2FB84A}" srcOrd="1" destOrd="0" parTransId="{8F4887BF-5B34-F548-BD35-A8EA95E3FA33}" sibTransId="{264C876F-6B0C-1241-9BAA-13EEA7678EE7}"/>
    <dgm:cxn modelId="{0548D85C-991E-C349-BD67-5179D597F354}" type="presOf" srcId="{72924831-9269-034F-8BD0-62F3DA2FB84A}" destId="{33285B38-94A9-0C43-9A53-9C96D1CC093B}" srcOrd="0" destOrd="0" presId="urn:microsoft.com/office/officeart/2005/8/layout/hProcess9"/>
    <dgm:cxn modelId="{C50259D2-A01F-EF4C-90A8-261C6872B6FC}" type="presOf" srcId="{FCFEC2B6-CD51-824B-9877-674255E2606A}" destId="{638037FD-58CD-C642-9D84-452EF55DB094}" srcOrd="0" destOrd="0" presId="urn:microsoft.com/office/officeart/2005/8/layout/hProcess9"/>
    <dgm:cxn modelId="{8E3FAD44-6032-2B4B-B468-5A49F24DF526}" type="presOf" srcId="{7D4FC6D1-7CE5-704C-A81B-406AEC2337D8}" destId="{DFD84AB5-905F-DA45-970A-AA46B78A7D46}" srcOrd="0" destOrd="0" presId="urn:microsoft.com/office/officeart/2005/8/layout/hProcess9"/>
    <dgm:cxn modelId="{9A60F7A2-ED79-264C-8E5D-7CB588F4A90E}" type="presOf" srcId="{FBB82A7C-23D1-1A41-BD49-62DACA6A41A6}" destId="{FFEEFA56-15E1-904F-9E33-878483163A4A}" srcOrd="0" destOrd="0" presId="urn:microsoft.com/office/officeart/2005/8/layout/hProcess9"/>
    <dgm:cxn modelId="{103641DB-9566-B941-8AC6-3982BCF395F7}" type="presParOf" srcId="{FFEEFA56-15E1-904F-9E33-878483163A4A}" destId="{D4C0948D-C1F3-044D-929D-E52A9E8D65A2}" srcOrd="0" destOrd="0" presId="urn:microsoft.com/office/officeart/2005/8/layout/hProcess9"/>
    <dgm:cxn modelId="{A233DDBA-E7CA-9540-9293-E66E940DD070}" type="presParOf" srcId="{FFEEFA56-15E1-904F-9E33-878483163A4A}" destId="{65B29BAA-D5DD-B545-B10C-55008B238E0A}" srcOrd="1" destOrd="0" presId="urn:microsoft.com/office/officeart/2005/8/layout/hProcess9"/>
    <dgm:cxn modelId="{620DC6CC-DF82-CF47-8BD8-877A5BB43796}" type="presParOf" srcId="{65B29BAA-D5DD-B545-B10C-55008B238E0A}" destId="{638037FD-58CD-C642-9D84-452EF55DB094}" srcOrd="0" destOrd="0" presId="urn:microsoft.com/office/officeart/2005/8/layout/hProcess9"/>
    <dgm:cxn modelId="{E39BD909-53AD-3C4C-B7EE-664DDD3C65B9}" type="presParOf" srcId="{65B29BAA-D5DD-B545-B10C-55008B238E0A}" destId="{B693BF3E-54A6-F342-9078-990ABCE60E7B}" srcOrd="1" destOrd="0" presId="urn:microsoft.com/office/officeart/2005/8/layout/hProcess9"/>
    <dgm:cxn modelId="{9B592B53-FB0D-C444-AD3B-1099D63BBE98}" type="presParOf" srcId="{65B29BAA-D5DD-B545-B10C-55008B238E0A}" destId="{33285B38-94A9-0C43-9A53-9C96D1CC093B}" srcOrd="2" destOrd="0" presId="urn:microsoft.com/office/officeart/2005/8/layout/hProcess9"/>
    <dgm:cxn modelId="{03FB08DB-48FE-3047-B6C3-4167B1423A71}" type="presParOf" srcId="{65B29BAA-D5DD-B545-B10C-55008B238E0A}" destId="{448DA149-D3B0-5D41-9FA8-6F45A03B3E68}" srcOrd="3" destOrd="0" presId="urn:microsoft.com/office/officeart/2005/8/layout/hProcess9"/>
    <dgm:cxn modelId="{0F673099-25EF-AB45-A232-49F2878FC3B5}" type="presParOf" srcId="{65B29BAA-D5DD-B545-B10C-55008B238E0A}" destId="{DFD84AB5-905F-DA45-970A-AA46B78A7D46}" srcOrd="4" destOrd="0" presId="urn:microsoft.com/office/officeart/2005/8/layout/hProcess9"/>
    <dgm:cxn modelId="{E40EA0FF-3205-DB4B-ABBA-9F555EEE9C64}" type="presParOf" srcId="{65B29BAA-D5DD-B545-B10C-55008B238E0A}" destId="{5E341DF7-1D7C-E247-8842-100A5394B9B1}" srcOrd="5" destOrd="0" presId="urn:microsoft.com/office/officeart/2005/8/layout/hProcess9"/>
    <dgm:cxn modelId="{562CD780-C4D0-0F49-BA2C-4B7C02917680}" type="presParOf" srcId="{65B29BAA-D5DD-B545-B10C-55008B238E0A}" destId="{BF93C9EB-3061-2547-BB84-C69B1DD78FE5}"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001B49-DAB6-E648-AA0D-3CDDCEC91501}" type="doc">
      <dgm:prSet loTypeId="urn:microsoft.com/office/officeart/2005/8/layout/hierarchy2" loCatId="" qsTypeId="urn:microsoft.com/office/officeart/2005/8/quickstyle/simple4" qsCatId="simple" csTypeId="urn:microsoft.com/office/officeart/2005/8/colors/accent1_2" csCatId="accent1" phldr="1"/>
      <dgm:spPr/>
      <dgm:t>
        <a:bodyPr/>
        <a:lstStyle/>
        <a:p>
          <a:endParaRPr lang="en-US"/>
        </a:p>
      </dgm:t>
    </dgm:pt>
    <dgm:pt modelId="{BC43949B-CA5F-A240-801B-CC17288A5100}">
      <dgm:prSet custT="1"/>
      <dgm:spPr>
        <a:solidFill>
          <a:schemeClr val="bg1">
            <a:lumMod val="85000"/>
            <a:lumOff val="15000"/>
          </a:schemeClr>
        </a:solidFill>
      </dgm:spPr>
      <dgm:t>
        <a:bodyPr/>
        <a:lstStyle/>
        <a:p>
          <a:pPr rtl="0"/>
          <a:r>
            <a:rPr lang="it-IT" sz="1800" dirty="0" smtClean="0"/>
            <a:t>Esame obiettivo</a:t>
          </a:r>
          <a:endParaRPr lang="it-IT" sz="1800" dirty="0"/>
        </a:p>
      </dgm:t>
    </dgm:pt>
    <dgm:pt modelId="{E427C397-8C35-8144-8756-971EFFDEB67F}" type="parTrans" cxnId="{847674E0-BCC8-7643-849E-0B45515DEEBC}">
      <dgm:prSet/>
      <dgm:spPr/>
      <dgm:t>
        <a:bodyPr/>
        <a:lstStyle/>
        <a:p>
          <a:endParaRPr lang="en-US" sz="1800"/>
        </a:p>
      </dgm:t>
    </dgm:pt>
    <dgm:pt modelId="{43D2B00B-27F6-3F4C-A61C-F228473673D9}" type="sibTrans" cxnId="{847674E0-BCC8-7643-849E-0B45515DEEBC}">
      <dgm:prSet/>
      <dgm:spPr/>
      <dgm:t>
        <a:bodyPr/>
        <a:lstStyle/>
        <a:p>
          <a:endParaRPr lang="en-US" sz="1800"/>
        </a:p>
      </dgm:t>
    </dgm:pt>
    <dgm:pt modelId="{E3CB2503-692A-4845-8FAC-EDB75854C8DC}">
      <dgm:prSet custT="1"/>
      <dgm:spPr>
        <a:solidFill>
          <a:schemeClr val="bg1">
            <a:lumMod val="85000"/>
            <a:lumOff val="15000"/>
          </a:schemeClr>
        </a:solidFill>
      </dgm:spPr>
      <dgm:t>
        <a:bodyPr/>
        <a:lstStyle/>
        <a:p>
          <a:r>
            <a:rPr lang="en-US" sz="1800" dirty="0" err="1" smtClean="0"/>
            <a:t>Stato</a:t>
          </a:r>
          <a:r>
            <a:rPr lang="en-US" sz="1800" dirty="0" smtClean="0"/>
            <a:t> </a:t>
          </a:r>
          <a:r>
            <a:rPr lang="en-US" sz="1800" dirty="0" err="1" smtClean="0"/>
            <a:t>mentale</a:t>
          </a:r>
          <a:endParaRPr lang="en-US" sz="1800" dirty="0"/>
        </a:p>
      </dgm:t>
    </dgm:pt>
    <dgm:pt modelId="{A3B94260-36E2-F546-A37D-F19016AB4B70}" type="parTrans" cxnId="{FD7ADB85-4A3F-9948-BCBF-D71BD156B2EA}">
      <dgm:prSet custT="1"/>
      <dgm:spPr>
        <a:ln>
          <a:solidFill>
            <a:schemeClr val="bg1">
              <a:lumMod val="75000"/>
              <a:lumOff val="25000"/>
            </a:schemeClr>
          </a:solidFill>
        </a:ln>
      </dgm:spPr>
      <dgm:t>
        <a:bodyPr/>
        <a:lstStyle/>
        <a:p>
          <a:endParaRPr lang="en-US" sz="1800"/>
        </a:p>
      </dgm:t>
    </dgm:pt>
    <dgm:pt modelId="{ADD1774F-94FB-D648-9915-94C50691AC04}" type="sibTrans" cxnId="{FD7ADB85-4A3F-9948-BCBF-D71BD156B2EA}">
      <dgm:prSet/>
      <dgm:spPr/>
      <dgm:t>
        <a:bodyPr/>
        <a:lstStyle/>
        <a:p>
          <a:endParaRPr lang="en-US" sz="1800"/>
        </a:p>
      </dgm:t>
    </dgm:pt>
    <dgm:pt modelId="{93A5CB51-F4F6-FD4E-B857-5F571ECBD357}">
      <dgm:prSet custT="1"/>
      <dgm:spPr>
        <a:solidFill>
          <a:schemeClr val="bg1">
            <a:lumMod val="65000"/>
            <a:lumOff val="35000"/>
          </a:schemeClr>
        </a:solidFill>
      </dgm:spPr>
      <dgm:t>
        <a:bodyPr lIns="36000"/>
        <a:lstStyle/>
        <a:p>
          <a:pPr algn="l"/>
          <a:r>
            <a:rPr lang="en-US" sz="1800" dirty="0" err="1" smtClean="0"/>
            <a:t>Vigilanza</a:t>
          </a:r>
          <a:endParaRPr lang="en-US" sz="1800" dirty="0"/>
        </a:p>
      </dgm:t>
    </dgm:pt>
    <dgm:pt modelId="{5187C992-A333-B24B-9F9F-B52D8DCDAE09}" type="parTrans" cxnId="{7E28EA80-69F1-1C40-954B-A55B3F826980}">
      <dgm:prSet custT="1"/>
      <dgm:spPr>
        <a:ln>
          <a:solidFill>
            <a:schemeClr val="bg1">
              <a:lumMod val="75000"/>
              <a:lumOff val="25000"/>
            </a:schemeClr>
          </a:solidFill>
        </a:ln>
      </dgm:spPr>
      <dgm:t>
        <a:bodyPr/>
        <a:lstStyle/>
        <a:p>
          <a:endParaRPr lang="en-US" sz="1800"/>
        </a:p>
      </dgm:t>
    </dgm:pt>
    <dgm:pt modelId="{DF06F9B0-7C2B-FE42-98CD-BF3FF9E3CDBB}" type="sibTrans" cxnId="{7E28EA80-69F1-1C40-954B-A55B3F826980}">
      <dgm:prSet/>
      <dgm:spPr/>
      <dgm:t>
        <a:bodyPr/>
        <a:lstStyle/>
        <a:p>
          <a:endParaRPr lang="en-US" sz="1800"/>
        </a:p>
      </dgm:t>
    </dgm:pt>
    <dgm:pt modelId="{CE51B8BD-C871-5E46-92FD-538EDE92A1D8}">
      <dgm:prSet custT="1"/>
      <dgm:spPr>
        <a:solidFill>
          <a:schemeClr val="bg1">
            <a:lumMod val="65000"/>
            <a:lumOff val="35000"/>
          </a:schemeClr>
        </a:solidFill>
      </dgm:spPr>
      <dgm:t>
        <a:bodyPr lIns="36000"/>
        <a:lstStyle/>
        <a:p>
          <a:pPr algn="l"/>
          <a:r>
            <a:rPr lang="en-US" sz="1800" dirty="0" err="1" smtClean="0"/>
            <a:t>Orientamento</a:t>
          </a:r>
          <a:endParaRPr lang="en-US" sz="1800" dirty="0"/>
        </a:p>
      </dgm:t>
    </dgm:pt>
    <dgm:pt modelId="{D662E628-C128-4040-88AE-93407CAEEA35}" type="parTrans" cxnId="{62A19AB6-F540-8C4D-ADBC-4632D4487C14}">
      <dgm:prSet custT="1"/>
      <dgm:spPr>
        <a:ln>
          <a:solidFill>
            <a:schemeClr val="bg1">
              <a:lumMod val="75000"/>
              <a:lumOff val="25000"/>
            </a:schemeClr>
          </a:solidFill>
        </a:ln>
      </dgm:spPr>
      <dgm:t>
        <a:bodyPr/>
        <a:lstStyle/>
        <a:p>
          <a:endParaRPr lang="en-US" sz="1800"/>
        </a:p>
      </dgm:t>
    </dgm:pt>
    <dgm:pt modelId="{ECCF0995-DA5B-0248-BC2D-02E437245C71}" type="sibTrans" cxnId="{62A19AB6-F540-8C4D-ADBC-4632D4487C14}">
      <dgm:prSet/>
      <dgm:spPr/>
      <dgm:t>
        <a:bodyPr/>
        <a:lstStyle/>
        <a:p>
          <a:endParaRPr lang="en-US" sz="1800"/>
        </a:p>
      </dgm:t>
    </dgm:pt>
    <dgm:pt modelId="{B26DDE00-5C27-A849-9DDA-69F92BF769DA}">
      <dgm:prSet custT="1"/>
      <dgm:spPr>
        <a:solidFill>
          <a:schemeClr val="bg1">
            <a:lumMod val="65000"/>
            <a:lumOff val="35000"/>
          </a:schemeClr>
        </a:solidFill>
      </dgm:spPr>
      <dgm:t>
        <a:bodyPr lIns="36000"/>
        <a:lstStyle/>
        <a:p>
          <a:pPr algn="l"/>
          <a:r>
            <a:rPr lang="en-US" sz="1800" dirty="0" err="1" smtClean="0"/>
            <a:t>Funzioni</a:t>
          </a:r>
          <a:r>
            <a:rPr lang="en-US" sz="1800" dirty="0" smtClean="0"/>
            <a:t> </a:t>
          </a:r>
          <a:r>
            <a:rPr lang="en-US" sz="1800" dirty="0" err="1" smtClean="0"/>
            <a:t>corticali</a:t>
          </a:r>
          <a:r>
            <a:rPr lang="en-US" sz="1800" dirty="0" smtClean="0"/>
            <a:t> </a:t>
          </a:r>
          <a:r>
            <a:rPr lang="en-US" sz="1800" dirty="0" err="1" smtClean="0"/>
            <a:t>superiori</a:t>
          </a:r>
          <a:endParaRPr lang="en-US" sz="1800" dirty="0"/>
        </a:p>
      </dgm:t>
    </dgm:pt>
    <dgm:pt modelId="{7A0FE59C-8214-E84D-8014-984C1540F681}" type="parTrans" cxnId="{40ADC3BC-81A6-3949-9725-D97A5BC0EDC7}">
      <dgm:prSet custT="1"/>
      <dgm:spPr>
        <a:ln>
          <a:solidFill>
            <a:schemeClr val="bg1">
              <a:lumMod val="75000"/>
              <a:lumOff val="25000"/>
            </a:schemeClr>
          </a:solidFill>
        </a:ln>
      </dgm:spPr>
      <dgm:t>
        <a:bodyPr/>
        <a:lstStyle/>
        <a:p>
          <a:endParaRPr lang="en-US" sz="1800"/>
        </a:p>
      </dgm:t>
    </dgm:pt>
    <dgm:pt modelId="{D7B53D43-D0C4-9644-AC9F-62B32E868974}" type="sibTrans" cxnId="{40ADC3BC-81A6-3949-9725-D97A5BC0EDC7}">
      <dgm:prSet/>
      <dgm:spPr/>
      <dgm:t>
        <a:bodyPr/>
        <a:lstStyle/>
        <a:p>
          <a:endParaRPr lang="en-US" sz="1800"/>
        </a:p>
      </dgm:t>
    </dgm:pt>
    <dgm:pt modelId="{8FE861DA-6161-DD4B-98FB-80F1732178FB}">
      <dgm:prSet custT="1"/>
      <dgm:spPr>
        <a:solidFill>
          <a:schemeClr val="tx1">
            <a:lumMod val="65000"/>
          </a:schemeClr>
        </a:solidFill>
      </dgm:spPr>
      <dgm:t>
        <a:bodyPr/>
        <a:lstStyle/>
        <a:p>
          <a:r>
            <a:rPr lang="en-US" sz="1800" dirty="0" err="1" smtClean="0"/>
            <a:t>Funzioni</a:t>
          </a:r>
          <a:r>
            <a:rPr lang="en-US" sz="1800" dirty="0" smtClean="0"/>
            <a:t> </a:t>
          </a:r>
          <a:r>
            <a:rPr lang="en-US" sz="1800" dirty="0" err="1" smtClean="0"/>
            <a:t>verbali</a:t>
          </a:r>
          <a:endParaRPr lang="en-US" sz="1800" dirty="0"/>
        </a:p>
      </dgm:t>
    </dgm:pt>
    <dgm:pt modelId="{B1481A66-C42D-7640-BA33-9728C6423052}" type="parTrans" cxnId="{ECA94151-FB96-5548-80A1-15EC92C04686}">
      <dgm:prSet custT="1"/>
      <dgm:spPr>
        <a:ln>
          <a:solidFill>
            <a:schemeClr val="bg1">
              <a:lumMod val="75000"/>
              <a:lumOff val="25000"/>
            </a:schemeClr>
          </a:solidFill>
        </a:ln>
      </dgm:spPr>
      <dgm:t>
        <a:bodyPr/>
        <a:lstStyle/>
        <a:p>
          <a:endParaRPr lang="en-US" sz="1800"/>
        </a:p>
      </dgm:t>
    </dgm:pt>
    <dgm:pt modelId="{85ACB5B2-1E0D-B744-951D-1D716ED29992}" type="sibTrans" cxnId="{ECA94151-FB96-5548-80A1-15EC92C04686}">
      <dgm:prSet/>
      <dgm:spPr/>
      <dgm:t>
        <a:bodyPr/>
        <a:lstStyle/>
        <a:p>
          <a:endParaRPr lang="en-US" sz="1800"/>
        </a:p>
      </dgm:t>
    </dgm:pt>
    <dgm:pt modelId="{6423399F-EA07-CA4F-9D09-56374C63F688}">
      <dgm:prSet custT="1"/>
      <dgm:spPr>
        <a:solidFill>
          <a:schemeClr val="tx1">
            <a:lumMod val="65000"/>
          </a:schemeClr>
        </a:solidFill>
      </dgm:spPr>
      <dgm:t>
        <a:bodyPr/>
        <a:lstStyle/>
        <a:p>
          <a:r>
            <a:rPr lang="en-US" sz="1800" dirty="0" err="1" smtClean="0"/>
            <a:t>Memoria</a:t>
          </a:r>
          <a:endParaRPr lang="en-US" sz="1800" dirty="0"/>
        </a:p>
      </dgm:t>
    </dgm:pt>
    <dgm:pt modelId="{6009FD1B-5281-3348-B041-6642E2AEEA57}" type="parTrans" cxnId="{B7CAEB34-2A15-1145-8965-6ABCA1994490}">
      <dgm:prSet custT="1"/>
      <dgm:spPr>
        <a:ln>
          <a:solidFill>
            <a:schemeClr val="bg1">
              <a:lumMod val="75000"/>
              <a:lumOff val="25000"/>
            </a:schemeClr>
          </a:solidFill>
        </a:ln>
      </dgm:spPr>
      <dgm:t>
        <a:bodyPr/>
        <a:lstStyle/>
        <a:p>
          <a:endParaRPr lang="en-US" sz="1800"/>
        </a:p>
      </dgm:t>
    </dgm:pt>
    <dgm:pt modelId="{521140C1-A7AF-234E-BA51-4D8DBA8A8436}" type="sibTrans" cxnId="{B7CAEB34-2A15-1145-8965-6ABCA1994490}">
      <dgm:prSet/>
      <dgm:spPr/>
      <dgm:t>
        <a:bodyPr/>
        <a:lstStyle/>
        <a:p>
          <a:endParaRPr lang="en-US" sz="1800"/>
        </a:p>
      </dgm:t>
    </dgm:pt>
    <dgm:pt modelId="{604EBC74-3F69-AB42-858E-584742A9B87E}">
      <dgm:prSet custT="1"/>
      <dgm:spPr>
        <a:solidFill>
          <a:schemeClr val="bg1">
            <a:lumMod val="65000"/>
            <a:lumOff val="35000"/>
          </a:schemeClr>
        </a:solidFill>
      </dgm:spPr>
      <dgm:t>
        <a:bodyPr lIns="36000"/>
        <a:lstStyle/>
        <a:p>
          <a:pPr algn="l"/>
          <a:r>
            <a:rPr lang="en-US" sz="1800" dirty="0" err="1" smtClean="0"/>
            <a:t>Ideazione</a:t>
          </a:r>
          <a:endParaRPr lang="en-US" sz="1800" dirty="0"/>
        </a:p>
      </dgm:t>
    </dgm:pt>
    <dgm:pt modelId="{C5C1AC71-B993-014F-8AB1-77DA47F0A8DC}" type="parTrans" cxnId="{46499E7B-0EC8-2D4E-B005-4263E851745E}">
      <dgm:prSet custT="1"/>
      <dgm:spPr>
        <a:ln>
          <a:solidFill>
            <a:schemeClr val="bg1">
              <a:lumMod val="75000"/>
              <a:lumOff val="25000"/>
            </a:schemeClr>
          </a:solidFill>
        </a:ln>
      </dgm:spPr>
      <dgm:t>
        <a:bodyPr/>
        <a:lstStyle/>
        <a:p>
          <a:endParaRPr lang="en-US" sz="1800"/>
        </a:p>
      </dgm:t>
    </dgm:pt>
    <dgm:pt modelId="{2019B8B7-580F-CB48-A7C4-3DD60D7BF751}" type="sibTrans" cxnId="{46499E7B-0EC8-2D4E-B005-4263E851745E}">
      <dgm:prSet/>
      <dgm:spPr/>
      <dgm:t>
        <a:bodyPr/>
        <a:lstStyle/>
        <a:p>
          <a:endParaRPr lang="en-US" sz="1800"/>
        </a:p>
      </dgm:t>
    </dgm:pt>
    <dgm:pt modelId="{5221AF6C-7EDF-984D-97DC-5994FEEC5C8A}">
      <dgm:prSet custT="1"/>
      <dgm:spPr>
        <a:solidFill>
          <a:schemeClr val="bg1">
            <a:lumMod val="85000"/>
            <a:lumOff val="15000"/>
          </a:schemeClr>
        </a:solidFill>
      </dgm:spPr>
      <dgm:t>
        <a:bodyPr/>
        <a:lstStyle/>
        <a:p>
          <a:r>
            <a:rPr lang="en-US" sz="1800" dirty="0" smtClean="0"/>
            <a:t>EO </a:t>
          </a:r>
          <a:r>
            <a:rPr lang="en-US" sz="1800" dirty="0" err="1" smtClean="0"/>
            <a:t>Generale</a:t>
          </a:r>
          <a:endParaRPr lang="en-US" sz="1800" dirty="0"/>
        </a:p>
      </dgm:t>
    </dgm:pt>
    <dgm:pt modelId="{6BAB5428-D3EF-DD48-BAC6-F90360EB0F73}" type="parTrans" cxnId="{BD2BCFA3-767C-0F40-BD5D-CDA5B89B5564}">
      <dgm:prSet custT="1"/>
      <dgm:spPr>
        <a:ln>
          <a:solidFill>
            <a:schemeClr val="bg1">
              <a:lumMod val="75000"/>
              <a:lumOff val="25000"/>
            </a:schemeClr>
          </a:solidFill>
        </a:ln>
      </dgm:spPr>
      <dgm:t>
        <a:bodyPr/>
        <a:lstStyle/>
        <a:p>
          <a:endParaRPr lang="en-US" sz="1800"/>
        </a:p>
      </dgm:t>
    </dgm:pt>
    <dgm:pt modelId="{5CB4E674-E2EE-6C42-ACEC-31B347E7E533}" type="sibTrans" cxnId="{BD2BCFA3-767C-0F40-BD5D-CDA5B89B5564}">
      <dgm:prSet/>
      <dgm:spPr/>
      <dgm:t>
        <a:bodyPr/>
        <a:lstStyle/>
        <a:p>
          <a:endParaRPr lang="en-US" sz="1800"/>
        </a:p>
      </dgm:t>
    </dgm:pt>
    <dgm:pt modelId="{D1325579-B2E6-7B49-B268-A266DB9AF5DE}">
      <dgm:prSet custT="1"/>
      <dgm:spPr>
        <a:solidFill>
          <a:srgbClr val="595959"/>
        </a:solidFill>
      </dgm:spPr>
      <dgm:t>
        <a:bodyPr lIns="36000"/>
        <a:lstStyle/>
        <a:p>
          <a:pPr algn="l"/>
          <a:r>
            <a:rPr lang="en-US" sz="1800" dirty="0" err="1" smtClean="0"/>
            <a:t>Segni</a:t>
          </a:r>
          <a:r>
            <a:rPr lang="en-US" sz="1800" dirty="0" smtClean="0"/>
            <a:t> </a:t>
          </a:r>
          <a:r>
            <a:rPr lang="en-US" sz="1800" dirty="0" err="1" smtClean="0"/>
            <a:t>neurologici</a:t>
          </a:r>
          <a:r>
            <a:rPr lang="en-US" sz="1800" dirty="0" smtClean="0"/>
            <a:t> </a:t>
          </a:r>
          <a:r>
            <a:rPr lang="en-US" sz="1800" dirty="0" err="1" smtClean="0"/>
            <a:t>focali</a:t>
          </a:r>
          <a:endParaRPr lang="en-US" sz="1800" dirty="0"/>
        </a:p>
      </dgm:t>
    </dgm:pt>
    <dgm:pt modelId="{AA989912-7357-EA49-8488-D35E8B667A4F}" type="parTrans" cxnId="{1A1BB785-11FC-8940-A01A-FCF76427F29D}">
      <dgm:prSet custT="1"/>
      <dgm:spPr>
        <a:ln>
          <a:solidFill>
            <a:schemeClr val="bg1">
              <a:lumMod val="75000"/>
              <a:lumOff val="25000"/>
            </a:schemeClr>
          </a:solidFill>
        </a:ln>
      </dgm:spPr>
      <dgm:t>
        <a:bodyPr/>
        <a:lstStyle/>
        <a:p>
          <a:endParaRPr lang="en-US" sz="1800"/>
        </a:p>
      </dgm:t>
    </dgm:pt>
    <dgm:pt modelId="{16597807-79C6-7B48-8451-B27135143FA1}" type="sibTrans" cxnId="{1A1BB785-11FC-8940-A01A-FCF76427F29D}">
      <dgm:prSet/>
      <dgm:spPr/>
      <dgm:t>
        <a:bodyPr/>
        <a:lstStyle/>
        <a:p>
          <a:endParaRPr lang="en-US" sz="1800"/>
        </a:p>
      </dgm:t>
    </dgm:pt>
    <dgm:pt modelId="{AFC87BA8-3E11-9C42-B18C-8FBDE454DD9C}">
      <dgm:prSet custT="1"/>
      <dgm:spPr>
        <a:solidFill>
          <a:srgbClr val="595959"/>
        </a:solidFill>
      </dgm:spPr>
      <dgm:t>
        <a:bodyPr lIns="36000"/>
        <a:lstStyle/>
        <a:p>
          <a:pPr algn="l"/>
          <a:r>
            <a:rPr lang="en-US" sz="1800" dirty="0" err="1" smtClean="0"/>
            <a:t>Parametri</a:t>
          </a:r>
          <a:r>
            <a:rPr lang="en-US" sz="1800" dirty="0" smtClean="0"/>
            <a:t> cardio-</a:t>
          </a:r>
          <a:r>
            <a:rPr lang="en-US" sz="1800" dirty="0" err="1" smtClean="0"/>
            <a:t>respiratori</a:t>
          </a:r>
          <a:endParaRPr lang="en-US" sz="1800" dirty="0"/>
        </a:p>
      </dgm:t>
    </dgm:pt>
    <dgm:pt modelId="{D2A1D4E5-6406-7A49-A864-9FD657456551}" type="parTrans" cxnId="{FA82B50D-2ADC-EE45-BF2C-409D28F6EE0F}">
      <dgm:prSet custT="1"/>
      <dgm:spPr>
        <a:ln>
          <a:solidFill>
            <a:schemeClr val="bg1">
              <a:lumMod val="75000"/>
              <a:lumOff val="25000"/>
            </a:schemeClr>
          </a:solidFill>
        </a:ln>
      </dgm:spPr>
      <dgm:t>
        <a:bodyPr/>
        <a:lstStyle/>
        <a:p>
          <a:endParaRPr lang="en-US" sz="1800"/>
        </a:p>
      </dgm:t>
    </dgm:pt>
    <dgm:pt modelId="{5FB0AF1A-512D-A84F-B5D6-AAD48C519F86}" type="sibTrans" cxnId="{FA82B50D-2ADC-EE45-BF2C-409D28F6EE0F}">
      <dgm:prSet/>
      <dgm:spPr/>
      <dgm:t>
        <a:bodyPr/>
        <a:lstStyle/>
        <a:p>
          <a:endParaRPr lang="en-US" sz="1800"/>
        </a:p>
      </dgm:t>
    </dgm:pt>
    <dgm:pt modelId="{AAA033AB-B12D-3C4E-A580-EE8BC49D6FB9}">
      <dgm:prSet custT="1"/>
      <dgm:spPr>
        <a:solidFill>
          <a:srgbClr val="595959"/>
        </a:solidFill>
      </dgm:spPr>
      <dgm:t>
        <a:bodyPr lIns="36000"/>
        <a:lstStyle/>
        <a:p>
          <a:pPr algn="l"/>
          <a:r>
            <a:rPr lang="en-US" sz="1800" dirty="0" smtClean="0"/>
            <a:t>Cute e </a:t>
          </a:r>
          <a:r>
            <a:rPr lang="en-US" sz="1800" dirty="0" err="1" smtClean="0"/>
            <a:t>mucose</a:t>
          </a:r>
          <a:endParaRPr lang="en-US" sz="1800" dirty="0"/>
        </a:p>
      </dgm:t>
    </dgm:pt>
    <dgm:pt modelId="{798FFA30-785F-514D-A797-0AE96E5010B0}" type="parTrans" cxnId="{2C9099EA-4259-6842-8B8B-C1EC895CB614}">
      <dgm:prSet custT="1"/>
      <dgm:spPr>
        <a:ln>
          <a:solidFill>
            <a:schemeClr val="bg1">
              <a:lumMod val="75000"/>
              <a:lumOff val="25000"/>
            </a:schemeClr>
          </a:solidFill>
        </a:ln>
      </dgm:spPr>
      <dgm:t>
        <a:bodyPr/>
        <a:lstStyle/>
        <a:p>
          <a:endParaRPr lang="en-US" sz="1800"/>
        </a:p>
      </dgm:t>
    </dgm:pt>
    <dgm:pt modelId="{3CB05F1D-F90D-0744-981E-7BA7F6C04A26}" type="sibTrans" cxnId="{2C9099EA-4259-6842-8B8B-C1EC895CB614}">
      <dgm:prSet/>
      <dgm:spPr/>
      <dgm:t>
        <a:bodyPr/>
        <a:lstStyle/>
        <a:p>
          <a:endParaRPr lang="en-US" sz="1800"/>
        </a:p>
      </dgm:t>
    </dgm:pt>
    <dgm:pt modelId="{742757A0-885C-214B-909F-45C213F1BA7D}" type="pres">
      <dgm:prSet presAssocID="{32001B49-DAB6-E648-AA0D-3CDDCEC91501}" presName="diagram" presStyleCnt="0">
        <dgm:presLayoutVars>
          <dgm:chPref val="1"/>
          <dgm:dir/>
          <dgm:animOne val="branch"/>
          <dgm:animLvl val="lvl"/>
          <dgm:resizeHandles val="exact"/>
        </dgm:presLayoutVars>
      </dgm:prSet>
      <dgm:spPr/>
      <dgm:t>
        <a:bodyPr/>
        <a:lstStyle/>
        <a:p>
          <a:endParaRPr lang="en-US"/>
        </a:p>
      </dgm:t>
    </dgm:pt>
    <dgm:pt modelId="{1E2C66AE-6888-824E-B8D2-731100B2F8AF}" type="pres">
      <dgm:prSet presAssocID="{BC43949B-CA5F-A240-801B-CC17288A5100}" presName="root1" presStyleCnt="0"/>
      <dgm:spPr/>
    </dgm:pt>
    <dgm:pt modelId="{43730131-75DB-3D4D-B7CA-B423F587A33C}" type="pres">
      <dgm:prSet presAssocID="{BC43949B-CA5F-A240-801B-CC17288A5100}" presName="LevelOneTextNode" presStyleLbl="node0" presStyleIdx="0" presStyleCnt="1" custScaleX="150249" custScaleY="134812" custLinFactX="-10067" custLinFactNeighborX="-100000" custLinFactNeighborY="-2317">
        <dgm:presLayoutVars>
          <dgm:chPref val="3"/>
        </dgm:presLayoutVars>
      </dgm:prSet>
      <dgm:spPr/>
      <dgm:t>
        <a:bodyPr/>
        <a:lstStyle/>
        <a:p>
          <a:endParaRPr lang="en-US"/>
        </a:p>
      </dgm:t>
    </dgm:pt>
    <dgm:pt modelId="{5FB39848-DA7F-E44A-B792-EEE93E624F6B}" type="pres">
      <dgm:prSet presAssocID="{BC43949B-CA5F-A240-801B-CC17288A5100}" presName="level2hierChild" presStyleCnt="0"/>
      <dgm:spPr/>
    </dgm:pt>
    <dgm:pt modelId="{43CA900D-53CB-124A-9522-1E0E49F7EEE5}" type="pres">
      <dgm:prSet presAssocID="{A3B94260-36E2-F546-A37D-F19016AB4B70}" presName="conn2-1" presStyleLbl="parChTrans1D2" presStyleIdx="0" presStyleCnt="2"/>
      <dgm:spPr/>
      <dgm:t>
        <a:bodyPr/>
        <a:lstStyle/>
        <a:p>
          <a:endParaRPr lang="en-US"/>
        </a:p>
      </dgm:t>
    </dgm:pt>
    <dgm:pt modelId="{649C108D-552B-2A46-99AB-5C70050475BA}" type="pres">
      <dgm:prSet presAssocID="{A3B94260-36E2-F546-A37D-F19016AB4B70}" presName="connTx" presStyleLbl="parChTrans1D2" presStyleIdx="0" presStyleCnt="2"/>
      <dgm:spPr/>
      <dgm:t>
        <a:bodyPr/>
        <a:lstStyle/>
        <a:p>
          <a:endParaRPr lang="en-US"/>
        </a:p>
      </dgm:t>
    </dgm:pt>
    <dgm:pt modelId="{6AE841CC-AA25-9640-837F-7A50478157AC}" type="pres">
      <dgm:prSet presAssocID="{E3CB2503-692A-4845-8FAC-EDB75854C8DC}" presName="root2" presStyleCnt="0"/>
      <dgm:spPr/>
    </dgm:pt>
    <dgm:pt modelId="{BE13D16F-868D-7E4F-ACC8-D9FDC6DA4AB6}" type="pres">
      <dgm:prSet presAssocID="{E3CB2503-692A-4845-8FAC-EDB75854C8DC}" presName="LevelTwoTextNode" presStyleLbl="node2" presStyleIdx="0" presStyleCnt="2" custScaleX="194579" custLinFactNeighborX="-27793" custLinFactNeighborY="-9268">
        <dgm:presLayoutVars>
          <dgm:chPref val="3"/>
        </dgm:presLayoutVars>
      </dgm:prSet>
      <dgm:spPr/>
      <dgm:t>
        <a:bodyPr/>
        <a:lstStyle/>
        <a:p>
          <a:endParaRPr lang="en-US"/>
        </a:p>
      </dgm:t>
    </dgm:pt>
    <dgm:pt modelId="{4F6ED102-D75B-C24A-B8BB-B00ADDB5E0D0}" type="pres">
      <dgm:prSet presAssocID="{E3CB2503-692A-4845-8FAC-EDB75854C8DC}" presName="level3hierChild" presStyleCnt="0"/>
      <dgm:spPr/>
    </dgm:pt>
    <dgm:pt modelId="{EA8B709A-430E-D743-AC2D-BB435BA5AC9C}" type="pres">
      <dgm:prSet presAssocID="{5187C992-A333-B24B-9F9F-B52D8DCDAE09}" presName="conn2-1" presStyleLbl="parChTrans1D3" presStyleIdx="0" presStyleCnt="7"/>
      <dgm:spPr/>
      <dgm:t>
        <a:bodyPr/>
        <a:lstStyle/>
        <a:p>
          <a:endParaRPr lang="en-US"/>
        </a:p>
      </dgm:t>
    </dgm:pt>
    <dgm:pt modelId="{4F3FB296-F79A-884B-A8B9-065796AB95FA}" type="pres">
      <dgm:prSet presAssocID="{5187C992-A333-B24B-9F9F-B52D8DCDAE09}" presName="connTx" presStyleLbl="parChTrans1D3" presStyleIdx="0" presStyleCnt="7"/>
      <dgm:spPr/>
      <dgm:t>
        <a:bodyPr/>
        <a:lstStyle/>
        <a:p>
          <a:endParaRPr lang="en-US"/>
        </a:p>
      </dgm:t>
    </dgm:pt>
    <dgm:pt modelId="{ADF72DFC-8701-6845-947F-27906F4E8A25}" type="pres">
      <dgm:prSet presAssocID="{93A5CB51-F4F6-FD4E-B857-5F571ECBD357}" presName="root2" presStyleCnt="0"/>
      <dgm:spPr/>
    </dgm:pt>
    <dgm:pt modelId="{9360E4DE-FA31-DB46-A2ED-213B9B3B3777}" type="pres">
      <dgm:prSet presAssocID="{93A5CB51-F4F6-FD4E-B857-5F571ECBD357}" presName="LevelTwoTextNode" presStyleLbl="node3" presStyleIdx="0" presStyleCnt="7" custScaleX="139227" custLinFactNeighborX="13545" custLinFactNeighborY="6171">
        <dgm:presLayoutVars>
          <dgm:chPref val="3"/>
        </dgm:presLayoutVars>
      </dgm:prSet>
      <dgm:spPr/>
      <dgm:t>
        <a:bodyPr/>
        <a:lstStyle/>
        <a:p>
          <a:endParaRPr lang="en-US"/>
        </a:p>
      </dgm:t>
    </dgm:pt>
    <dgm:pt modelId="{BF6ABB1F-F2C3-6E42-9DAD-694CC613F727}" type="pres">
      <dgm:prSet presAssocID="{93A5CB51-F4F6-FD4E-B857-5F571ECBD357}" presName="level3hierChild" presStyleCnt="0"/>
      <dgm:spPr/>
    </dgm:pt>
    <dgm:pt modelId="{74D8C228-95AF-C542-93C1-4EB008875EDD}" type="pres">
      <dgm:prSet presAssocID="{D662E628-C128-4040-88AE-93407CAEEA35}" presName="conn2-1" presStyleLbl="parChTrans1D3" presStyleIdx="1" presStyleCnt="7"/>
      <dgm:spPr/>
      <dgm:t>
        <a:bodyPr/>
        <a:lstStyle/>
        <a:p>
          <a:endParaRPr lang="en-US"/>
        </a:p>
      </dgm:t>
    </dgm:pt>
    <dgm:pt modelId="{09E2E834-45AC-A549-9FD1-CD9B2372BAC0}" type="pres">
      <dgm:prSet presAssocID="{D662E628-C128-4040-88AE-93407CAEEA35}" presName="connTx" presStyleLbl="parChTrans1D3" presStyleIdx="1" presStyleCnt="7"/>
      <dgm:spPr/>
      <dgm:t>
        <a:bodyPr/>
        <a:lstStyle/>
        <a:p>
          <a:endParaRPr lang="en-US"/>
        </a:p>
      </dgm:t>
    </dgm:pt>
    <dgm:pt modelId="{A2D46F73-D05D-2B4A-84DA-2A9946A115DD}" type="pres">
      <dgm:prSet presAssocID="{CE51B8BD-C871-5E46-92FD-538EDE92A1D8}" presName="root2" presStyleCnt="0"/>
      <dgm:spPr/>
    </dgm:pt>
    <dgm:pt modelId="{4C740D63-965A-D141-9166-70F46B82AE12}" type="pres">
      <dgm:prSet presAssocID="{CE51B8BD-C871-5E46-92FD-538EDE92A1D8}" presName="LevelTwoTextNode" presStyleLbl="node3" presStyleIdx="1" presStyleCnt="7" custScaleX="187532" custLinFactNeighborX="13545">
        <dgm:presLayoutVars>
          <dgm:chPref val="3"/>
        </dgm:presLayoutVars>
      </dgm:prSet>
      <dgm:spPr/>
      <dgm:t>
        <a:bodyPr/>
        <a:lstStyle/>
        <a:p>
          <a:endParaRPr lang="en-US"/>
        </a:p>
      </dgm:t>
    </dgm:pt>
    <dgm:pt modelId="{F9B43072-C6EC-284D-ABF6-1144A875AA09}" type="pres">
      <dgm:prSet presAssocID="{CE51B8BD-C871-5E46-92FD-538EDE92A1D8}" presName="level3hierChild" presStyleCnt="0"/>
      <dgm:spPr/>
    </dgm:pt>
    <dgm:pt modelId="{1590BCF1-2FA2-9043-A44F-CDA025CD6441}" type="pres">
      <dgm:prSet presAssocID="{7A0FE59C-8214-E84D-8014-984C1540F681}" presName="conn2-1" presStyleLbl="parChTrans1D3" presStyleIdx="2" presStyleCnt="7"/>
      <dgm:spPr/>
      <dgm:t>
        <a:bodyPr/>
        <a:lstStyle/>
        <a:p>
          <a:endParaRPr lang="en-US"/>
        </a:p>
      </dgm:t>
    </dgm:pt>
    <dgm:pt modelId="{91F99AEA-DC90-CD40-B1AA-6758F282671D}" type="pres">
      <dgm:prSet presAssocID="{7A0FE59C-8214-E84D-8014-984C1540F681}" presName="connTx" presStyleLbl="parChTrans1D3" presStyleIdx="2" presStyleCnt="7"/>
      <dgm:spPr/>
      <dgm:t>
        <a:bodyPr/>
        <a:lstStyle/>
        <a:p>
          <a:endParaRPr lang="en-US"/>
        </a:p>
      </dgm:t>
    </dgm:pt>
    <dgm:pt modelId="{09DCB6F3-A992-9B45-B4E7-809298F9EFE7}" type="pres">
      <dgm:prSet presAssocID="{B26DDE00-5C27-A849-9DDA-69F92BF769DA}" presName="root2" presStyleCnt="0"/>
      <dgm:spPr/>
    </dgm:pt>
    <dgm:pt modelId="{E3770BEA-1914-CD44-94F3-105BBF05B10E}" type="pres">
      <dgm:prSet presAssocID="{B26DDE00-5C27-A849-9DDA-69F92BF769DA}" presName="LevelTwoTextNode" presStyleLbl="node3" presStyleIdx="2" presStyleCnt="7" custScaleX="355601" custLinFactNeighborX="13545" custLinFactNeighborY="-6171">
        <dgm:presLayoutVars>
          <dgm:chPref val="3"/>
        </dgm:presLayoutVars>
      </dgm:prSet>
      <dgm:spPr/>
      <dgm:t>
        <a:bodyPr/>
        <a:lstStyle/>
        <a:p>
          <a:endParaRPr lang="en-US"/>
        </a:p>
      </dgm:t>
    </dgm:pt>
    <dgm:pt modelId="{4B11CF42-46DD-594C-AD8B-5BDBF8F70F3D}" type="pres">
      <dgm:prSet presAssocID="{B26DDE00-5C27-A849-9DDA-69F92BF769DA}" presName="level3hierChild" presStyleCnt="0"/>
      <dgm:spPr/>
    </dgm:pt>
    <dgm:pt modelId="{88ABB771-89EB-8C4A-AC99-386F35AA66F4}" type="pres">
      <dgm:prSet presAssocID="{B1481A66-C42D-7640-BA33-9728C6423052}" presName="conn2-1" presStyleLbl="parChTrans1D4" presStyleIdx="0" presStyleCnt="2"/>
      <dgm:spPr/>
      <dgm:t>
        <a:bodyPr/>
        <a:lstStyle/>
        <a:p>
          <a:endParaRPr lang="en-US"/>
        </a:p>
      </dgm:t>
    </dgm:pt>
    <dgm:pt modelId="{663A1CF1-4837-B64E-BA14-204E6EC94890}" type="pres">
      <dgm:prSet presAssocID="{B1481A66-C42D-7640-BA33-9728C6423052}" presName="connTx" presStyleLbl="parChTrans1D4" presStyleIdx="0" presStyleCnt="2"/>
      <dgm:spPr/>
      <dgm:t>
        <a:bodyPr/>
        <a:lstStyle/>
        <a:p>
          <a:endParaRPr lang="en-US"/>
        </a:p>
      </dgm:t>
    </dgm:pt>
    <dgm:pt modelId="{618275C1-E9FF-0A45-B49C-CCCFF00016E1}" type="pres">
      <dgm:prSet presAssocID="{8FE861DA-6161-DD4B-98FB-80F1732178FB}" presName="root2" presStyleCnt="0"/>
      <dgm:spPr/>
    </dgm:pt>
    <dgm:pt modelId="{F90007F9-95BC-C747-A680-AD691204F1E0}" type="pres">
      <dgm:prSet presAssocID="{8FE861DA-6161-DD4B-98FB-80F1732178FB}" presName="LevelTwoTextNode" presStyleLbl="node4" presStyleIdx="0" presStyleCnt="2" custScaleX="222427">
        <dgm:presLayoutVars>
          <dgm:chPref val="3"/>
        </dgm:presLayoutVars>
      </dgm:prSet>
      <dgm:spPr/>
      <dgm:t>
        <a:bodyPr/>
        <a:lstStyle/>
        <a:p>
          <a:endParaRPr lang="en-US"/>
        </a:p>
      </dgm:t>
    </dgm:pt>
    <dgm:pt modelId="{7C91F105-E2D3-2649-9F8A-EB8861889F99}" type="pres">
      <dgm:prSet presAssocID="{8FE861DA-6161-DD4B-98FB-80F1732178FB}" presName="level3hierChild" presStyleCnt="0"/>
      <dgm:spPr/>
    </dgm:pt>
    <dgm:pt modelId="{5B631831-CDA2-2D4A-BF3E-DE8FD42C2EA0}" type="pres">
      <dgm:prSet presAssocID="{6009FD1B-5281-3348-B041-6642E2AEEA57}" presName="conn2-1" presStyleLbl="parChTrans1D4" presStyleIdx="1" presStyleCnt="2"/>
      <dgm:spPr/>
      <dgm:t>
        <a:bodyPr/>
        <a:lstStyle/>
        <a:p>
          <a:endParaRPr lang="en-US"/>
        </a:p>
      </dgm:t>
    </dgm:pt>
    <dgm:pt modelId="{8FFF87D6-4C01-274D-A5D6-76B7DCEF3CBA}" type="pres">
      <dgm:prSet presAssocID="{6009FD1B-5281-3348-B041-6642E2AEEA57}" presName="connTx" presStyleLbl="parChTrans1D4" presStyleIdx="1" presStyleCnt="2"/>
      <dgm:spPr/>
      <dgm:t>
        <a:bodyPr/>
        <a:lstStyle/>
        <a:p>
          <a:endParaRPr lang="en-US"/>
        </a:p>
      </dgm:t>
    </dgm:pt>
    <dgm:pt modelId="{1D1A6F5C-2C94-994D-A81F-D1D4349660AC}" type="pres">
      <dgm:prSet presAssocID="{6423399F-EA07-CA4F-9D09-56374C63F688}" presName="root2" presStyleCnt="0"/>
      <dgm:spPr/>
    </dgm:pt>
    <dgm:pt modelId="{439DDA5F-9616-784D-AAC4-9FBDADB35C11}" type="pres">
      <dgm:prSet presAssocID="{6423399F-EA07-CA4F-9D09-56374C63F688}" presName="LevelTwoTextNode" presStyleLbl="node4" presStyleIdx="1" presStyleCnt="2" custScaleX="151253">
        <dgm:presLayoutVars>
          <dgm:chPref val="3"/>
        </dgm:presLayoutVars>
      </dgm:prSet>
      <dgm:spPr/>
      <dgm:t>
        <a:bodyPr/>
        <a:lstStyle/>
        <a:p>
          <a:endParaRPr lang="en-US"/>
        </a:p>
      </dgm:t>
    </dgm:pt>
    <dgm:pt modelId="{0FF569BE-4039-5446-9848-F6CB3B95F1B1}" type="pres">
      <dgm:prSet presAssocID="{6423399F-EA07-CA4F-9D09-56374C63F688}" presName="level3hierChild" presStyleCnt="0"/>
      <dgm:spPr/>
    </dgm:pt>
    <dgm:pt modelId="{613DEFFD-5212-5243-837A-806FFA7DA1EF}" type="pres">
      <dgm:prSet presAssocID="{C5C1AC71-B993-014F-8AB1-77DA47F0A8DC}" presName="conn2-1" presStyleLbl="parChTrans1D3" presStyleIdx="3" presStyleCnt="7"/>
      <dgm:spPr/>
      <dgm:t>
        <a:bodyPr/>
        <a:lstStyle/>
        <a:p>
          <a:endParaRPr lang="en-US"/>
        </a:p>
      </dgm:t>
    </dgm:pt>
    <dgm:pt modelId="{A12E751A-3578-204D-916E-2FF2FE3AE715}" type="pres">
      <dgm:prSet presAssocID="{C5C1AC71-B993-014F-8AB1-77DA47F0A8DC}" presName="connTx" presStyleLbl="parChTrans1D3" presStyleIdx="3" presStyleCnt="7"/>
      <dgm:spPr/>
      <dgm:t>
        <a:bodyPr/>
        <a:lstStyle/>
        <a:p>
          <a:endParaRPr lang="en-US"/>
        </a:p>
      </dgm:t>
    </dgm:pt>
    <dgm:pt modelId="{1BD18CA0-060F-EA4E-9C00-E67666BF5923}" type="pres">
      <dgm:prSet presAssocID="{604EBC74-3F69-AB42-858E-584742A9B87E}" presName="root2" presStyleCnt="0"/>
      <dgm:spPr/>
    </dgm:pt>
    <dgm:pt modelId="{8FC4EF70-6674-ED46-952F-AD1BD8470018}" type="pres">
      <dgm:prSet presAssocID="{604EBC74-3F69-AB42-858E-584742A9B87E}" presName="LevelTwoTextNode" presStyleLbl="node3" presStyleIdx="3" presStyleCnt="7" custScaleX="151845" custLinFactNeighborX="13545" custLinFactNeighborY="-12342">
        <dgm:presLayoutVars>
          <dgm:chPref val="3"/>
        </dgm:presLayoutVars>
      </dgm:prSet>
      <dgm:spPr/>
      <dgm:t>
        <a:bodyPr/>
        <a:lstStyle/>
        <a:p>
          <a:endParaRPr lang="en-US"/>
        </a:p>
      </dgm:t>
    </dgm:pt>
    <dgm:pt modelId="{97122FEB-B4F2-6F40-9123-1E9A1AF0AB48}" type="pres">
      <dgm:prSet presAssocID="{604EBC74-3F69-AB42-858E-584742A9B87E}" presName="level3hierChild" presStyleCnt="0"/>
      <dgm:spPr/>
    </dgm:pt>
    <dgm:pt modelId="{692985E9-1C4E-2F42-B7DF-208C1C6B9404}" type="pres">
      <dgm:prSet presAssocID="{6BAB5428-D3EF-DD48-BAC6-F90360EB0F73}" presName="conn2-1" presStyleLbl="parChTrans1D2" presStyleIdx="1" presStyleCnt="2"/>
      <dgm:spPr/>
      <dgm:t>
        <a:bodyPr/>
        <a:lstStyle/>
        <a:p>
          <a:endParaRPr lang="en-US"/>
        </a:p>
      </dgm:t>
    </dgm:pt>
    <dgm:pt modelId="{515ED4FF-D388-3E41-A61E-CA4B41E1D330}" type="pres">
      <dgm:prSet presAssocID="{6BAB5428-D3EF-DD48-BAC6-F90360EB0F73}" presName="connTx" presStyleLbl="parChTrans1D2" presStyleIdx="1" presStyleCnt="2"/>
      <dgm:spPr/>
      <dgm:t>
        <a:bodyPr/>
        <a:lstStyle/>
        <a:p>
          <a:endParaRPr lang="en-US"/>
        </a:p>
      </dgm:t>
    </dgm:pt>
    <dgm:pt modelId="{B3757480-072C-6241-B1D1-429F995BCF31}" type="pres">
      <dgm:prSet presAssocID="{5221AF6C-7EDF-984D-97DC-5994FEEC5C8A}" presName="root2" presStyleCnt="0"/>
      <dgm:spPr/>
    </dgm:pt>
    <dgm:pt modelId="{1DA05A92-6EDD-1A42-BA72-8EC4B222F5B8}" type="pres">
      <dgm:prSet presAssocID="{5221AF6C-7EDF-984D-97DC-5994FEEC5C8A}" presName="LevelTwoTextNode" presStyleLbl="node2" presStyleIdx="1" presStyleCnt="2" custScaleX="187114" custLinFactNeighborX="-27553" custLinFactNeighborY="10406">
        <dgm:presLayoutVars>
          <dgm:chPref val="3"/>
        </dgm:presLayoutVars>
      </dgm:prSet>
      <dgm:spPr/>
      <dgm:t>
        <a:bodyPr/>
        <a:lstStyle/>
        <a:p>
          <a:endParaRPr lang="en-US"/>
        </a:p>
      </dgm:t>
    </dgm:pt>
    <dgm:pt modelId="{C13F52BB-5275-8A46-BBF1-EFEF64AAD89C}" type="pres">
      <dgm:prSet presAssocID="{5221AF6C-7EDF-984D-97DC-5994FEEC5C8A}" presName="level3hierChild" presStyleCnt="0"/>
      <dgm:spPr/>
    </dgm:pt>
    <dgm:pt modelId="{11323F5C-2CD6-1A44-88FF-87909B280B1B}" type="pres">
      <dgm:prSet presAssocID="{AA989912-7357-EA49-8488-D35E8B667A4F}" presName="conn2-1" presStyleLbl="parChTrans1D3" presStyleIdx="4" presStyleCnt="7"/>
      <dgm:spPr/>
      <dgm:t>
        <a:bodyPr/>
        <a:lstStyle/>
        <a:p>
          <a:endParaRPr lang="en-US"/>
        </a:p>
      </dgm:t>
    </dgm:pt>
    <dgm:pt modelId="{345B2A52-8179-2348-A7E0-B6B64E029FF0}" type="pres">
      <dgm:prSet presAssocID="{AA989912-7357-EA49-8488-D35E8B667A4F}" presName="connTx" presStyleLbl="parChTrans1D3" presStyleIdx="4" presStyleCnt="7"/>
      <dgm:spPr/>
      <dgm:t>
        <a:bodyPr/>
        <a:lstStyle/>
        <a:p>
          <a:endParaRPr lang="en-US"/>
        </a:p>
      </dgm:t>
    </dgm:pt>
    <dgm:pt modelId="{BEC435CD-1A02-8C4B-864B-21D9FD3AF610}" type="pres">
      <dgm:prSet presAssocID="{D1325579-B2E6-7B49-B268-A266DB9AF5DE}" presName="root2" presStyleCnt="0"/>
      <dgm:spPr/>
    </dgm:pt>
    <dgm:pt modelId="{FC1AFE0F-5ED9-BC45-9F27-AD0520569845}" type="pres">
      <dgm:prSet presAssocID="{D1325579-B2E6-7B49-B268-A266DB9AF5DE}" presName="LevelTwoTextNode" presStyleLbl="node3" presStyleIdx="4" presStyleCnt="7" custScaleX="296190" custLinFactNeighborX="18884" custLinFactNeighborY="19099">
        <dgm:presLayoutVars>
          <dgm:chPref val="3"/>
        </dgm:presLayoutVars>
      </dgm:prSet>
      <dgm:spPr/>
      <dgm:t>
        <a:bodyPr/>
        <a:lstStyle/>
        <a:p>
          <a:endParaRPr lang="en-US"/>
        </a:p>
      </dgm:t>
    </dgm:pt>
    <dgm:pt modelId="{92BC1A51-A8F5-7A4C-B4DB-3A53C0B58577}" type="pres">
      <dgm:prSet presAssocID="{D1325579-B2E6-7B49-B268-A266DB9AF5DE}" presName="level3hierChild" presStyleCnt="0"/>
      <dgm:spPr/>
    </dgm:pt>
    <dgm:pt modelId="{C76B1F03-BD3F-FD4B-BA9E-F20A66F5D68C}" type="pres">
      <dgm:prSet presAssocID="{D2A1D4E5-6406-7A49-A864-9FD657456551}" presName="conn2-1" presStyleLbl="parChTrans1D3" presStyleIdx="5" presStyleCnt="7"/>
      <dgm:spPr/>
      <dgm:t>
        <a:bodyPr/>
        <a:lstStyle/>
        <a:p>
          <a:endParaRPr lang="en-US"/>
        </a:p>
      </dgm:t>
    </dgm:pt>
    <dgm:pt modelId="{DE3E15D4-5682-C142-90B6-C78D2E57ED56}" type="pres">
      <dgm:prSet presAssocID="{D2A1D4E5-6406-7A49-A864-9FD657456551}" presName="connTx" presStyleLbl="parChTrans1D3" presStyleIdx="5" presStyleCnt="7"/>
      <dgm:spPr/>
      <dgm:t>
        <a:bodyPr/>
        <a:lstStyle/>
        <a:p>
          <a:endParaRPr lang="en-US"/>
        </a:p>
      </dgm:t>
    </dgm:pt>
    <dgm:pt modelId="{1F17B32C-A551-E048-9D49-9347FB04F956}" type="pres">
      <dgm:prSet presAssocID="{AFC87BA8-3E11-9C42-B18C-8FBDE454DD9C}" presName="root2" presStyleCnt="0"/>
      <dgm:spPr/>
    </dgm:pt>
    <dgm:pt modelId="{CB99CCB0-E928-534E-8067-CD8504BD97B3}" type="pres">
      <dgm:prSet presAssocID="{AFC87BA8-3E11-9C42-B18C-8FBDE454DD9C}" presName="LevelTwoTextNode" presStyleLbl="node3" presStyleIdx="5" presStyleCnt="7" custScaleX="375688" custLinFactNeighborX="18642" custLinFactNeighborY="10098">
        <dgm:presLayoutVars>
          <dgm:chPref val="3"/>
        </dgm:presLayoutVars>
      </dgm:prSet>
      <dgm:spPr/>
      <dgm:t>
        <a:bodyPr/>
        <a:lstStyle/>
        <a:p>
          <a:endParaRPr lang="en-US"/>
        </a:p>
      </dgm:t>
    </dgm:pt>
    <dgm:pt modelId="{77A4069A-4F34-E54F-98A8-E5BD343BABAB}" type="pres">
      <dgm:prSet presAssocID="{AFC87BA8-3E11-9C42-B18C-8FBDE454DD9C}" presName="level3hierChild" presStyleCnt="0"/>
      <dgm:spPr/>
    </dgm:pt>
    <dgm:pt modelId="{AAB923F2-3DA8-8745-BAF7-B1A7F09D9F91}" type="pres">
      <dgm:prSet presAssocID="{798FFA30-785F-514D-A797-0AE96E5010B0}" presName="conn2-1" presStyleLbl="parChTrans1D3" presStyleIdx="6" presStyleCnt="7"/>
      <dgm:spPr/>
      <dgm:t>
        <a:bodyPr/>
        <a:lstStyle/>
        <a:p>
          <a:endParaRPr lang="en-US"/>
        </a:p>
      </dgm:t>
    </dgm:pt>
    <dgm:pt modelId="{9C21447C-4E7E-F646-825E-F31EEF8D8BF9}" type="pres">
      <dgm:prSet presAssocID="{798FFA30-785F-514D-A797-0AE96E5010B0}" presName="connTx" presStyleLbl="parChTrans1D3" presStyleIdx="6" presStyleCnt="7"/>
      <dgm:spPr/>
      <dgm:t>
        <a:bodyPr/>
        <a:lstStyle/>
        <a:p>
          <a:endParaRPr lang="en-US"/>
        </a:p>
      </dgm:t>
    </dgm:pt>
    <dgm:pt modelId="{8746D811-E87E-A54A-8FBB-98BD8584E7D3}" type="pres">
      <dgm:prSet presAssocID="{AAA033AB-B12D-3C4E-A580-EE8BC49D6FB9}" presName="root2" presStyleCnt="0"/>
      <dgm:spPr/>
    </dgm:pt>
    <dgm:pt modelId="{2E8F4B94-840D-FA41-90A0-4F2207CCBA31}" type="pres">
      <dgm:prSet presAssocID="{AAA033AB-B12D-3C4E-A580-EE8BC49D6FB9}" presName="LevelTwoTextNode" presStyleLbl="node3" presStyleIdx="6" presStyleCnt="7" custScaleX="242077" custLinFactNeighborX="19162" custLinFactNeighborY="3473">
        <dgm:presLayoutVars>
          <dgm:chPref val="3"/>
        </dgm:presLayoutVars>
      </dgm:prSet>
      <dgm:spPr/>
      <dgm:t>
        <a:bodyPr/>
        <a:lstStyle/>
        <a:p>
          <a:endParaRPr lang="en-US"/>
        </a:p>
      </dgm:t>
    </dgm:pt>
    <dgm:pt modelId="{394DCDB3-71CD-6C4C-8FEB-B5D6820A38FA}" type="pres">
      <dgm:prSet presAssocID="{AAA033AB-B12D-3C4E-A580-EE8BC49D6FB9}" presName="level3hierChild" presStyleCnt="0"/>
      <dgm:spPr/>
    </dgm:pt>
  </dgm:ptLst>
  <dgm:cxnLst>
    <dgm:cxn modelId="{46499E7B-0EC8-2D4E-B005-4263E851745E}" srcId="{E3CB2503-692A-4845-8FAC-EDB75854C8DC}" destId="{604EBC74-3F69-AB42-858E-584742A9B87E}" srcOrd="3" destOrd="0" parTransId="{C5C1AC71-B993-014F-8AB1-77DA47F0A8DC}" sibTransId="{2019B8B7-580F-CB48-A7C4-3DD60D7BF751}"/>
    <dgm:cxn modelId="{06B73081-C8E6-0F49-A5C5-C081FC333EAF}" type="presOf" srcId="{D662E628-C128-4040-88AE-93407CAEEA35}" destId="{74D8C228-95AF-C542-93C1-4EB008875EDD}" srcOrd="0" destOrd="0" presId="urn:microsoft.com/office/officeart/2005/8/layout/hierarchy2"/>
    <dgm:cxn modelId="{DB536805-7431-974F-8A95-5B18BB22109D}" type="presOf" srcId="{A3B94260-36E2-F546-A37D-F19016AB4B70}" destId="{649C108D-552B-2A46-99AB-5C70050475BA}" srcOrd="1" destOrd="0" presId="urn:microsoft.com/office/officeart/2005/8/layout/hierarchy2"/>
    <dgm:cxn modelId="{43F47362-0F07-5142-A3A0-40549665E7FC}" type="presOf" srcId="{C5C1AC71-B993-014F-8AB1-77DA47F0A8DC}" destId="{613DEFFD-5212-5243-837A-806FFA7DA1EF}" srcOrd="0" destOrd="0" presId="urn:microsoft.com/office/officeart/2005/8/layout/hierarchy2"/>
    <dgm:cxn modelId="{00A0C9AC-6860-B443-BA41-5FEF2D937CB9}" type="presOf" srcId="{5187C992-A333-B24B-9F9F-B52D8DCDAE09}" destId="{EA8B709A-430E-D743-AC2D-BB435BA5AC9C}" srcOrd="0" destOrd="0" presId="urn:microsoft.com/office/officeart/2005/8/layout/hierarchy2"/>
    <dgm:cxn modelId="{42DEEA59-7FB0-2447-AA76-B87153982BC2}" type="presOf" srcId="{604EBC74-3F69-AB42-858E-584742A9B87E}" destId="{8FC4EF70-6674-ED46-952F-AD1BD8470018}" srcOrd="0" destOrd="0" presId="urn:microsoft.com/office/officeart/2005/8/layout/hierarchy2"/>
    <dgm:cxn modelId="{2C9099EA-4259-6842-8B8B-C1EC895CB614}" srcId="{5221AF6C-7EDF-984D-97DC-5994FEEC5C8A}" destId="{AAA033AB-B12D-3C4E-A580-EE8BC49D6FB9}" srcOrd="2" destOrd="0" parTransId="{798FFA30-785F-514D-A797-0AE96E5010B0}" sibTransId="{3CB05F1D-F90D-0744-981E-7BA7F6C04A26}"/>
    <dgm:cxn modelId="{31FEDBC1-A548-244B-A203-597A297E1A5E}" type="presOf" srcId="{BC43949B-CA5F-A240-801B-CC17288A5100}" destId="{43730131-75DB-3D4D-B7CA-B423F587A33C}" srcOrd="0" destOrd="0" presId="urn:microsoft.com/office/officeart/2005/8/layout/hierarchy2"/>
    <dgm:cxn modelId="{62F320C9-DE6A-D041-BB92-A41C4EDDF52B}" type="presOf" srcId="{6009FD1B-5281-3348-B041-6642E2AEEA57}" destId="{8FFF87D6-4C01-274D-A5D6-76B7DCEF3CBA}" srcOrd="1" destOrd="0" presId="urn:microsoft.com/office/officeart/2005/8/layout/hierarchy2"/>
    <dgm:cxn modelId="{40ADC3BC-81A6-3949-9725-D97A5BC0EDC7}" srcId="{E3CB2503-692A-4845-8FAC-EDB75854C8DC}" destId="{B26DDE00-5C27-A849-9DDA-69F92BF769DA}" srcOrd="2" destOrd="0" parTransId="{7A0FE59C-8214-E84D-8014-984C1540F681}" sibTransId="{D7B53D43-D0C4-9644-AC9F-62B32E868974}"/>
    <dgm:cxn modelId="{18F9A0B9-9E54-1D49-BB6F-5F1B20C8E39C}" type="presOf" srcId="{32001B49-DAB6-E648-AA0D-3CDDCEC91501}" destId="{742757A0-885C-214B-909F-45C213F1BA7D}" srcOrd="0" destOrd="0" presId="urn:microsoft.com/office/officeart/2005/8/layout/hierarchy2"/>
    <dgm:cxn modelId="{18EB1346-D6EE-0447-A57C-F55D571944F3}" type="presOf" srcId="{AFC87BA8-3E11-9C42-B18C-8FBDE454DD9C}" destId="{CB99CCB0-E928-534E-8067-CD8504BD97B3}" srcOrd="0" destOrd="0" presId="urn:microsoft.com/office/officeart/2005/8/layout/hierarchy2"/>
    <dgm:cxn modelId="{B7F39322-39DE-E048-9088-D20362D3C754}" type="presOf" srcId="{93A5CB51-F4F6-FD4E-B857-5F571ECBD357}" destId="{9360E4DE-FA31-DB46-A2ED-213B9B3B3777}" srcOrd="0" destOrd="0" presId="urn:microsoft.com/office/officeart/2005/8/layout/hierarchy2"/>
    <dgm:cxn modelId="{ECA94151-FB96-5548-80A1-15EC92C04686}" srcId="{B26DDE00-5C27-A849-9DDA-69F92BF769DA}" destId="{8FE861DA-6161-DD4B-98FB-80F1732178FB}" srcOrd="0" destOrd="0" parTransId="{B1481A66-C42D-7640-BA33-9728C6423052}" sibTransId="{85ACB5B2-1E0D-B744-951D-1D716ED29992}"/>
    <dgm:cxn modelId="{2D15D815-2F0E-2548-A7C8-207D5ABAC0F4}" type="presOf" srcId="{D1325579-B2E6-7B49-B268-A266DB9AF5DE}" destId="{FC1AFE0F-5ED9-BC45-9F27-AD0520569845}" srcOrd="0" destOrd="0" presId="urn:microsoft.com/office/officeart/2005/8/layout/hierarchy2"/>
    <dgm:cxn modelId="{F3C1F117-4A54-2A4B-8811-C7642E8E490C}" type="presOf" srcId="{7A0FE59C-8214-E84D-8014-984C1540F681}" destId="{91F99AEA-DC90-CD40-B1AA-6758F282671D}" srcOrd="1" destOrd="0" presId="urn:microsoft.com/office/officeart/2005/8/layout/hierarchy2"/>
    <dgm:cxn modelId="{2186E536-8326-E34D-A75C-2F5378D792DC}" type="presOf" srcId="{D662E628-C128-4040-88AE-93407CAEEA35}" destId="{09E2E834-45AC-A549-9FD1-CD9B2372BAC0}" srcOrd="1" destOrd="0" presId="urn:microsoft.com/office/officeart/2005/8/layout/hierarchy2"/>
    <dgm:cxn modelId="{847674E0-BCC8-7643-849E-0B45515DEEBC}" srcId="{32001B49-DAB6-E648-AA0D-3CDDCEC91501}" destId="{BC43949B-CA5F-A240-801B-CC17288A5100}" srcOrd="0" destOrd="0" parTransId="{E427C397-8C35-8144-8756-971EFFDEB67F}" sibTransId="{43D2B00B-27F6-3F4C-A61C-F228473673D9}"/>
    <dgm:cxn modelId="{48CC9C93-1F29-2041-8698-62E38A8B4116}" type="presOf" srcId="{6BAB5428-D3EF-DD48-BAC6-F90360EB0F73}" destId="{515ED4FF-D388-3E41-A61E-CA4B41E1D330}" srcOrd="1" destOrd="0" presId="urn:microsoft.com/office/officeart/2005/8/layout/hierarchy2"/>
    <dgm:cxn modelId="{7E28EA80-69F1-1C40-954B-A55B3F826980}" srcId="{E3CB2503-692A-4845-8FAC-EDB75854C8DC}" destId="{93A5CB51-F4F6-FD4E-B857-5F571ECBD357}" srcOrd="0" destOrd="0" parTransId="{5187C992-A333-B24B-9F9F-B52D8DCDAE09}" sibTransId="{DF06F9B0-7C2B-FE42-98CD-BF3FF9E3CDBB}"/>
    <dgm:cxn modelId="{2870B2D9-7725-E746-8775-6BC42E62B319}" type="presOf" srcId="{6BAB5428-D3EF-DD48-BAC6-F90360EB0F73}" destId="{692985E9-1C4E-2F42-B7DF-208C1C6B9404}" srcOrd="0" destOrd="0" presId="urn:microsoft.com/office/officeart/2005/8/layout/hierarchy2"/>
    <dgm:cxn modelId="{883A622A-532B-4A4E-82FF-2A66D93B0F7C}" type="presOf" srcId="{6423399F-EA07-CA4F-9D09-56374C63F688}" destId="{439DDA5F-9616-784D-AAC4-9FBDADB35C11}" srcOrd="0" destOrd="0" presId="urn:microsoft.com/office/officeart/2005/8/layout/hierarchy2"/>
    <dgm:cxn modelId="{FA82B50D-2ADC-EE45-BF2C-409D28F6EE0F}" srcId="{5221AF6C-7EDF-984D-97DC-5994FEEC5C8A}" destId="{AFC87BA8-3E11-9C42-B18C-8FBDE454DD9C}" srcOrd="1" destOrd="0" parTransId="{D2A1D4E5-6406-7A49-A864-9FD657456551}" sibTransId="{5FB0AF1A-512D-A84F-B5D6-AAD48C519F86}"/>
    <dgm:cxn modelId="{96EFFC3A-C461-C246-82AE-AE50DAAC762B}" type="presOf" srcId="{B1481A66-C42D-7640-BA33-9728C6423052}" destId="{663A1CF1-4837-B64E-BA14-204E6EC94890}" srcOrd="1" destOrd="0" presId="urn:microsoft.com/office/officeart/2005/8/layout/hierarchy2"/>
    <dgm:cxn modelId="{34B1A921-4EF4-5742-971E-961208863FFA}" type="presOf" srcId="{7A0FE59C-8214-E84D-8014-984C1540F681}" destId="{1590BCF1-2FA2-9043-A44F-CDA025CD6441}" srcOrd="0" destOrd="0" presId="urn:microsoft.com/office/officeart/2005/8/layout/hierarchy2"/>
    <dgm:cxn modelId="{FA285F15-67FB-E44A-B8AF-82C1C2AD43C0}" type="presOf" srcId="{AAA033AB-B12D-3C4E-A580-EE8BC49D6FB9}" destId="{2E8F4B94-840D-FA41-90A0-4F2207CCBA31}" srcOrd="0" destOrd="0" presId="urn:microsoft.com/office/officeart/2005/8/layout/hierarchy2"/>
    <dgm:cxn modelId="{CE126966-445E-B047-9F5D-D1CC672F1EC7}" type="presOf" srcId="{5221AF6C-7EDF-984D-97DC-5994FEEC5C8A}" destId="{1DA05A92-6EDD-1A42-BA72-8EC4B222F5B8}" srcOrd="0" destOrd="0" presId="urn:microsoft.com/office/officeart/2005/8/layout/hierarchy2"/>
    <dgm:cxn modelId="{BD2BCFA3-767C-0F40-BD5D-CDA5B89B5564}" srcId="{BC43949B-CA5F-A240-801B-CC17288A5100}" destId="{5221AF6C-7EDF-984D-97DC-5994FEEC5C8A}" srcOrd="1" destOrd="0" parTransId="{6BAB5428-D3EF-DD48-BAC6-F90360EB0F73}" sibTransId="{5CB4E674-E2EE-6C42-ACEC-31B347E7E533}"/>
    <dgm:cxn modelId="{3A623DA1-BE25-994A-A7C0-6D96382A5739}" type="presOf" srcId="{A3B94260-36E2-F546-A37D-F19016AB4B70}" destId="{43CA900D-53CB-124A-9522-1E0E49F7EEE5}" srcOrd="0" destOrd="0" presId="urn:microsoft.com/office/officeart/2005/8/layout/hierarchy2"/>
    <dgm:cxn modelId="{5358725C-F911-A94F-9DAE-4C714CFDB2A5}" type="presOf" srcId="{AA989912-7357-EA49-8488-D35E8B667A4F}" destId="{11323F5C-2CD6-1A44-88FF-87909B280B1B}" srcOrd="0" destOrd="0" presId="urn:microsoft.com/office/officeart/2005/8/layout/hierarchy2"/>
    <dgm:cxn modelId="{2C402278-18FB-F342-A7E5-C3C75779A1F1}" type="presOf" srcId="{D2A1D4E5-6406-7A49-A864-9FD657456551}" destId="{C76B1F03-BD3F-FD4B-BA9E-F20A66F5D68C}" srcOrd="0" destOrd="0" presId="urn:microsoft.com/office/officeart/2005/8/layout/hierarchy2"/>
    <dgm:cxn modelId="{84075153-DB70-984B-8F1B-41E310E3B5C3}" type="presOf" srcId="{8FE861DA-6161-DD4B-98FB-80F1732178FB}" destId="{F90007F9-95BC-C747-A680-AD691204F1E0}" srcOrd="0" destOrd="0" presId="urn:microsoft.com/office/officeart/2005/8/layout/hierarchy2"/>
    <dgm:cxn modelId="{0379F4AB-33DA-664C-99E8-9FA33AD2B159}" type="presOf" srcId="{C5C1AC71-B993-014F-8AB1-77DA47F0A8DC}" destId="{A12E751A-3578-204D-916E-2FF2FE3AE715}" srcOrd="1" destOrd="0" presId="urn:microsoft.com/office/officeart/2005/8/layout/hierarchy2"/>
    <dgm:cxn modelId="{FD7ADB85-4A3F-9948-BCBF-D71BD156B2EA}" srcId="{BC43949B-CA5F-A240-801B-CC17288A5100}" destId="{E3CB2503-692A-4845-8FAC-EDB75854C8DC}" srcOrd="0" destOrd="0" parTransId="{A3B94260-36E2-F546-A37D-F19016AB4B70}" sibTransId="{ADD1774F-94FB-D648-9915-94C50691AC04}"/>
    <dgm:cxn modelId="{4427F779-04B4-944A-8F5C-15CCEF607843}" type="presOf" srcId="{B26DDE00-5C27-A849-9DDA-69F92BF769DA}" destId="{E3770BEA-1914-CD44-94F3-105BBF05B10E}" srcOrd="0" destOrd="0" presId="urn:microsoft.com/office/officeart/2005/8/layout/hierarchy2"/>
    <dgm:cxn modelId="{1A1BB785-11FC-8940-A01A-FCF76427F29D}" srcId="{5221AF6C-7EDF-984D-97DC-5994FEEC5C8A}" destId="{D1325579-B2E6-7B49-B268-A266DB9AF5DE}" srcOrd="0" destOrd="0" parTransId="{AA989912-7357-EA49-8488-D35E8B667A4F}" sibTransId="{16597807-79C6-7B48-8451-B27135143FA1}"/>
    <dgm:cxn modelId="{B5DAF98B-DBA5-D548-9202-B9A73A4CE9BE}" type="presOf" srcId="{6009FD1B-5281-3348-B041-6642E2AEEA57}" destId="{5B631831-CDA2-2D4A-BF3E-DE8FD42C2EA0}" srcOrd="0" destOrd="0" presId="urn:microsoft.com/office/officeart/2005/8/layout/hierarchy2"/>
    <dgm:cxn modelId="{BB3B668B-38A1-8944-B4B7-02715899F975}" type="presOf" srcId="{CE51B8BD-C871-5E46-92FD-538EDE92A1D8}" destId="{4C740D63-965A-D141-9166-70F46B82AE12}" srcOrd="0" destOrd="0" presId="urn:microsoft.com/office/officeart/2005/8/layout/hierarchy2"/>
    <dgm:cxn modelId="{62A19AB6-F540-8C4D-ADBC-4632D4487C14}" srcId="{E3CB2503-692A-4845-8FAC-EDB75854C8DC}" destId="{CE51B8BD-C871-5E46-92FD-538EDE92A1D8}" srcOrd="1" destOrd="0" parTransId="{D662E628-C128-4040-88AE-93407CAEEA35}" sibTransId="{ECCF0995-DA5B-0248-BC2D-02E437245C71}"/>
    <dgm:cxn modelId="{07F0082D-B37A-FB46-8550-FEB9630DB488}" type="presOf" srcId="{D2A1D4E5-6406-7A49-A864-9FD657456551}" destId="{DE3E15D4-5682-C142-90B6-C78D2E57ED56}" srcOrd="1" destOrd="0" presId="urn:microsoft.com/office/officeart/2005/8/layout/hierarchy2"/>
    <dgm:cxn modelId="{7CC07F4E-0CD0-1140-9685-3B6F5EEB43C1}" type="presOf" srcId="{E3CB2503-692A-4845-8FAC-EDB75854C8DC}" destId="{BE13D16F-868D-7E4F-ACC8-D9FDC6DA4AB6}" srcOrd="0" destOrd="0" presId="urn:microsoft.com/office/officeart/2005/8/layout/hierarchy2"/>
    <dgm:cxn modelId="{F8B7C003-2B67-3F4B-9A43-B3EBA7D3D644}" type="presOf" srcId="{798FFA30-785F-514D-A797-0AE96E5010B0}" destId="{AAB923F2-3DA8-8745-BAF7-B1A7F09D9F91}" srcOrd="0" destOrd="0" presId="urn:microsoft.com/office/officeart/2005/8/layout/hierarchy2"/>
    <dgm:cxn modelId="{01918AF1-7499-4442-9E43-88850DFF24B4}" type="presOf" srcId="{798FFA30-785F-514D-A797-0AE96E5010B0}" destId="{9C21447C-4E7E-F646-825E-F31EEF8D8BF9}" srcOrd="1" destOrd="0" presId="urn:microsoft.com/office/officeart/2005/8/layout/hierarchy2"/>
    <dgm:cxn modelId="{553236E3-B241-2D49-A2BE-448B918DC467}" type="presOf" srcId="{AA989912-7357-EA49-8488-D35E8B667A4F}" destId="{345B2A52-8179-2348-A7E0-B6B64E029FF0}" srcOrd="1" destOrd="0" presId="urn:microsoft.com/office/officeart/2005/8/layout/hierarchy2"/>
    <dgm:cxn modelId="{B7CAEB34-2A15-1145-8965-6ABCA1994490}" srcId="{B26DDE00-5C27-A849-9DDA-69F92BF769DA}" destId="{6423399F-EA07-CA4F-9D09-56374C63F688}" srcOrd="1" destOrd="0" parTransId="{6009FD1B-5281-3348-B041-6642E2AEEA57}" sibTransId="{521140C1-A7AF-234E-BA51-4D8DBA8A8436}"/>
    <dgm:cxn modelId="{458C7BF2-6FE0-6647-A043-419AC1058218}" type="presOf" srcId="{B1481A66-C42D-7640-BA33-9728C6423052}" destId="{88ABB771-89EB-8C4A-AC99-386F35AA66F4}" srcOrd="0" destOrd="0" presId="urn:microsoft.com/office/officeart/2005/8/layout/hierarchy2"/>
    <dgm:cxn modelId="{7DE163C6-60AE-AC45-B151-2CEC4700A0EC}" type="presOf" srcId="{5187C992-A333-B24B-9F9F-B52D8DCDAE09}" destId="{4F3FB296-F79A-884B-A8B9-065796AB95FA}" srcOrd="1" destOrd="0" presId="urn:microsoft.com/office/officeart/2005/8/layout/hierarchy2"/>
    <dgm:cxn modelId="{A1D5531E-2280-5640-98F6-6E7B5154B9C7}" type="presParOf" srcId="{742757A0-885C-214B-909F-45C213F1BA7D}" destId="{1E2C66AE-6888-824E-B8D2-731100B2F8AF}" srcOrd="0" destOrd="0" presId="urn:microsoft.com/office/officeart/2005/8/layout/hierarchy2"/>
    <dgm:cxn modelId="{BECEAB8E-D5BD-D54E-9CA8-660A73516DF7}" type="presParOf" srcId="{1E2C66AE-6888-824E-B8D2-731100B2F8AF}" destId="{43730131-75DB-3D4D-B7CA-B423F587A33C}" srcOrd="0" destOrd="0" presId="urn:microsoft.com/office/officeart/2005/8/layout/hierarchy2"/>
    <dgm:cxn modelId="{62BCAFA0-DBE1-1346-B1EA-1B9B4F9F46D3}" type="presParOf" srcId="{1E2C66AE-6888-824E-B8D2-731100B2F8AF}" destId="{5FB39848-DA7F-E44A-B792-EEE93E624F6B}" srcOrd="1" destOrd="0" presId="urn:microsoft.com/office/officeart/2005/8/layout/hierarchy2"/>
    <dgm:cxn modelId="{C3731921-FAF2-2948-9DFB-AE6837787E23}" type="presParOf" srcId="{5FB39848-DA7F-E44A-B792-EEE93E624F6B}" destId="{43CA900D-53CB-124A-9522-1E0E49F7EEE5}" srcOrd="0" destOrd="0" presId="urn:microsoft.com/office/officeart/2005/8/layout/hierarchy2"/>
    <dgm:cxn modelId="{53B3F3B3-D37C-B248-983C-4BDE5983D082}" type="presParOf" srcId="{43CA900D-53CB-124A-9522-1E0E49F7EEE5}" destId="{649C108D-552B-2A46-99AB-5C70050475BA}" srcOrd="0" destOrd="0" presId="urn:microsoft.com/office/officeart/2005/8/layout/hierarchy2"/>
    <dgm:cxn modelId="{6B3ED03B-F9B2-3843-A031-D27432EA90E5}" type="presParOf" srcId="{5FB39848-DA7F-E44A-B792-EEE93E624F6B}" destId="{6AE841CC-AA25-9640-837F-7A50478157AC}" srcOrd="1" destOrd="0" presId="urn:microsoft.com/office/officeart/2005/8/layout/hierarchy2"/>
    <dgm:cxn modelId="{670E8159-5A0E-6B42-ABF8-37DC7202B186}" type="presParOf" srcId="{6AE841CC-AA25-9640-837F-7A50478157AC}" destId="{BE13D16F-868D-7E4F-ACC8-D9FDC6DA4AB6}" srcOrd="0" destOrd="0" presId="urn:microsoft.com/office/officeart/2005/8/layout/hierarchy2"/>
    <dgm:cxn modelId="{F4085EAB-72BF-284A-95FE-975E026506D8}" type="presParOf" srcId="{6AE841CC-AA25-9640-837F-7A50478157AC}" destId="{4F6ED102-D75B-C24A-B8BB-B00ADDB5E0D0}" srcOrd="1" destOrd="0" presId="urn:microsoft.com/office/officeart/2005/8/layout/hierarchy2"/>
    <dgm:cxn modelId="{10963BBA-BF7C-1E4F-9BB6-40904CEE0048}" type="presParOf" srcId="{4F6ED102-D75B-C24A-B8BB-B00ADDB5E0D0}" destId="{EA8B709A-430E-D743-AC2D-BB435BA5AC9C}" srcOrd="0" destOrd="0" presId="urn:microsoft.com/office/officeart/2005/8/layout/hierarchy2"/>
    <dgm:cxn modelId="{F3A0DB63-F7F8-AD48-B559-1607C2C85605}" type="presParOf" srcId="{EA8B709A-430E-D743-AC2D-BB435BA5AC9C}" destId="{4F3FB296-F79A-884B-A8B9-065796AB95FA}" srcOrd="0" destOrd="0" presId="urn:microsoft.com/office/officeart/2005/8/layout/hierarchy2"/>
    <dgm:cxn modelId="{6EF3683E-2135-624A-B5EA-034492AA59FF}" type="presParOf" srcId="{4F6ED102-D75B-C24A-B8BB-B00ADDB5E0D0}" destId="{ADF72DFC-8701-6845-947F-27906F4E8A25}" srcOrd="1" destOrd="0" presId="urn:microsoft.com/office/officeart/2005/8/layout/hierarchy2"/>
    <dgm:cxn modelId="{A5C2282B-CB4C-DE47-B3A0-E3C5980D803E}" type="presParOf" srcId="{ADF72DFC-8701-6845-947F-27906F4E8A25}" destId="{9360E4DE-FA31-DB46-A2ED-213B9B3B3777}" srcOrd="0" destOrd="0" presId="urn:microsoft.com/office/officeart/2005/8/layout/hierarchy2"/>
    <dgm:cxn modelId="{748FFD88-A6C4-124A-BA52-71D344479A3E}" type="presParOf" srcId="{ADF72DFC-8701-6845-947F-27906F4E8A25}" destId="{BF6ABB1F-F2C3-6E42-9DAD-694CC613F727}" srcOrd="1" destOrd="0" presId="urn:microsoft.com/office/officeart/2005/8/layout/hierarchy2"/>
    <dgm:cxn modelId="{E603AA68-C8B1-2447-9FA2-BA6D2124049E}" type="presParOf" srcId="{4F6ED102-D75B-C24A-B8BB-B00ADDB5E0D0}" destId="{74D8C228-95AF-C542-93C1-4EB008875EDD}" srcOrd="2" destOrd="0" presId="urn:microsoft.com/office/officeart/2005/8/layout/hierarchy2"/>
    <dgm:cxn modelId="{A2BBE607-4202-F340-9CD3-5CC7C5C9EB04}" type="presParOf" srcId="{74D8C228-95AF-C542-93C1-4EB008875EDD}" destId="{09E2E834-45AC-A549-9FD1-CD9B2372BAC0}" srcOrd="0" destOrd="0" presId="urn:microsoft.com/office/officeart/2005/8/layout/hierarchy2"/>
    <dgm:cxn modelId="{4E980EAE-1949-E542-9739-73E5616B3601}" type="presParOf" srcId="{4F6ED102-D75B-C24A-B8BB-B00ADDB5E0D0}" destId="{A2D46F73-D05D-2B4A-84DA-2A9946A115DD}" srcOrd="3" destOrd="0" presId="urn:microsoft.com/office/officeart/2005/8/layout/hierarchy2"/>
    <dgm:cxn modelId="{9DA7F423-A793-A545-ACA1-B2EACB8478B2}" type="presParOf" srcId="{A2D46F73-D05D-2B4A-84DA-2A9946A115DD}" destId="{4C740D63-965A-D141-9166-70F46B82AE12}" srcOrd="0" destOrd="0" presId="urn:microsoft.com/office/officeart/2005/8/layout/hierarchy2"/>
    <dgm:cxn modelId="{EE148438-7E98-6947-B293-2C4C5270FFCE}" type="presParOf" srcId="{A2D46F73-D05D-2B4A-84DA-2A9946A115DD}" destId="{F9B43072-C6EC-284D-ABF6-1144A875AA09}" srcOrd="1" destOrd="0" presId="urn:microsoft.com/office/officeart/2005/8/layout/hierarchy2"/>
    <dgm:cxn modelId="{B65EC739-EC67-7C44-89D0-A8F9BD9AB684}" type="presParOf" srcId="{4F6ED102-D75B-C24A-B8BB-B00ADDB5E0D0}" destId="{1590BCF1-2FA2-9043-A44F-CDA025CD6441}" srcOrd="4" destOrd="0" presId="urn:microsoft.com/office/officeart/2005/8/layout/hierarchy2"/>
    <dgm:cxn modelId="{81537989-6535-0447-8BF1-F17F327422A7}" type="presParOf" srcId="{1590BCF1-2FA2-9043-A44F-CDA025CD6441}" destId="{91F99AEA-DC90-CD40-B1AA-6758F282671D}" srcOrd="0" destOrd="0" presId="urn:microsoft.com/office/officeart/2005/8/layout/hierarchy2"/>
    <dgm:cxn modelId="{541AB91A-336C-E241-A6DA-45501F276CD0}" type="presParOf" srcId="{4F6ED102-D75B-C24A-B8BB-B00ADDB5E0D0}" destId="{09DCB6F3-A992-9B45-B4E7-809298F9EFE7}" srcOrd="5" destOrd="0" presId="urn:microsoft.com/office/officeart/2005/8/layout/hierarchy2"/>
    <dgm:cxn modelId="{FB7FBD88-8898-B549-B79C-0F4571FF7A05}" type="presParOf" srcId="{09DCB6F3-A992-9B45-B4E7-809298F9EFE7}" destId="{E3770BEA-1914-CD44-94F3-105BBF05B10E}" srcOrd="0" destOrd="0" presId="urn:microsoft.com/office/officeart/2005/8/layout/hierarchy2"/>
    <dgm:cxn modelId="{7201C684-F08B-B44E-82B3-7E8DA7FE412A}" type="presParOf" srcId="{09DCB6F3-A992-9B45-B4E7-809298F9EFE7}" destId="{4B11CF42-46DD-594C-AD8B-5BDBF8F70F3D}" srcOrd="1" destOrd="0" presId="urn:microsoft.com/office/officeart/2005/8/layout/hierarchy2"/>
    <dgm:cxn modelId="{67F5B99C-CD37-0A49-BEC1-6EC160B84FB8}" type="presParOf" srcId="{4B11CF42-46DD-594C-AD8B-5BDBF8F70F3D}" destId="{88ABB771-89EB-8C4A-AC99-386F35AA66F4}" srcOrd="0" destOrd="0" presId="urn:microsoft.com/office/officeart/2005/8/layout/hierarchy2"/>
    <dgm:cxn modelId="{DF9C2A41-9FE2-CC4A-B520-3ADE865E9F80}" type="presParOf" srcId="{88ABB771-89EB-8C4A-AC99-386F35AA66F4}" destId="{663A1CF1-4837-B64E-BA14-204E6EC94890}" srcOrd="0" destOrd="0" presId="urn:microsoft.com/office/officeart/2005/8/layout/hierarchy2"/>
    <dgm:cxn modelId="{443799AF-BB75-E440-B32B-137501C7F5C1}" type="presParOf" srcId="{4B11CF42-46DD-594C-AD8B-5BDBF8F70F3D}" destId="{618275C1-E9FF-0A45-B49C-CCCFF00016E1}" srcOrd="1" destOrd="0" presId="urn:microsoft.com/office/officeart/2005/8/layout/hierarchy2"/>
    <dgm:cxn modelId="{4A2CEA57-9C8E-0144-B45E-221D334DB207}" type="presParOf" srcId="{618275C1-E9FF-0A45-B49C-CCCFF00016E1}" destId="{F90007F9-95BC-C747-A680-AD691204F1E0}" srcOrd="0" destOrd="0" presId="urn:microsoft.com/office/officeart/2005/8/layout/hierarchy2"/>
    <dgm:cxn modelId="{319F30F9-53FE-9B45-B350-AB03E3EF479F}" type="presParOf" srcId="{618275C1-E9FF-0A45-B49C-CCCFF00016E1}" destId="{7C91F105-E2D3-2649-9F8A-EB8861889F99}" srcOrd="1" destOrd="0" presId="urn:microsoft.com/office/officeart/2005/8/layout/hierarchy2"/>
    <dgm:cxn modelId="{45BA2FFC-AE27-8C48-9BF1-DB75A08CAE1F}" type="presParOf" srcId="{4B11CF42-46DD-594C-AD8B-5BDBF8F70F3D}" destId="{5B631831-CDA2-2D4A-BF3E-DE8FD42C2EA0}" srcOrd="2" destOrd="0" presId="urn:microsoft.com/office/officeart/2005/8/layout/hierarchy2"/>
    <dgm:cxn modelId="{C1922088-7E62-5542-A1EF-43FB9E523134}" type="presParOf" srcId="{5B631831-CDA2-2D4A-BF3E-DE8FD42C2EA0}" destId="{8FFF87D6-4C01-274D-A5D6-76B7DCEF3CBA}" srcOrd="0" destOrd="0" presId="urn:microsoft.com/office/officeart/2005/8/layout/hierarchy2"/>
    <dgm:cxn modelId="{D8FD408B-0586-554E-AA79-8E20C9DAF3A9}" type="presParOf" srcId="{4B11CF42-46DD-594C-AD8B-5BDBF8F70F3D}" destId="{1D1A6F5C-2C94-994D-A81F-D1D4349660AC}" srcOrd="3" destOrd="0" presId="urn:microsoft.com/office/officeart/2005/8/layout/hierarchy2"/>
    <dgm:cxn modelId="{5BDBD0CB-D765-4E41-B3D2-38B7EB74B3F4}" type="presParOf" srcId="{1D1A6F5C-2C94-994D-A81F-D1D4349660AC}" destId="{439DDA5F-9616-784D-AAC4-9FBDADB35C11}" srcOrd="0" destOrd="0" presId="urn:microsoft.com/office/officeart/2005/8/layout/hierarchy2"/>
    <dgm:cxn modelId="{A77E3D6F-73A2-424C-A384-01DBB7B2E21A}" type="presParOf" srcId="{1D1A6F5C-2C94-994D-A81F-D1D4349660AC}" destId="{0FF569BE-4039-5446-9848-F6CB3B95F1B1}" srcOrd="1" destOrd="0" presId="urn:microsoft.com/office/officeart/2005/8/layout/hierarchy2"/>
    <dgm:cxn modelId="{F27DCF04-AD48-AA42-AB09-6BD2C3CD7028}" type="presParOf" srcId="{4F6ED102-D75B-C24A-B8BB-B00ADDB5E0D0}" destId="{613DEFFD-5212-5243-837A-806FFA7DA1EF}" srcOrd="6" destOrd="0" presId="urn:microsoft.com/office/officeart/2005/8/layout/hierarchy2"/>
    <dgm:cxn modelId="{DC6C4C92-9E07-3846-B319-710EC1DBF1FB}" type="presParOf" srcId="{613DEFFD-5212-5243-837A-806FFA7DA1EF}" destId="{A12E751A-3578-204D-916E-2FF2FE3AE715}" srcOrd="0" destOrd="0" presId="urn:microsoft.com/office/officeart/2005/8/layout/hierarchy2"/>
    <dgm:cxn modelId="{5FE82C24-B3DE-E044-BE3C-4B1A7095F712}" type="presParOf" srcId="{4F6ED102-D75B-C24A-B8BB-B00ADDB5E0D0}" destId="{1BD18CA0-060F-EA4E-9C00-E67666BF5923}" srcOrd="7" destOrd="0" presId="urn:microsoft.com/office/officeart/2005/8/layout/hierarchy2"/>
    <dgm:cxn modelId="{637C3A61-3D84-5546-8F06-938DC4A9815D}" type="presParOf" srcId="{1BD18CA0-060F-EA4E-9C00-E67666BF5923}" destId="{8FC4EF70-6674-ED46-952F-AD1BD8470018}" srcOrd="0" destOrd="0" presId="urn:microsoft.com/office/officeart/2005/8/layout/hierarchy2"/>
    <dgm:cxn modelId="{A278730F-FB4E-D34F-AE55-0990EB630E09}" type="presParOf" srcId="{1BD18CA0-060F-EA4E-9C00-E67666BF5923}" destId="{97122FEB-B4F2-6F40-9123-1E9A1AF0AB48}" srcOrd="1" destOrd="0" presId="urn:microsoft.com/office/officeart/2005/8/layout/hierarchy2"/>
    <dgm:cxn modelId="{712C7EF3-D4D4-8947-AC3D-5B368913FA57}" type="presParOf" srcId="{5FB39848-DA7F-E44A-B792-EEE93E624F6B}" destId="{692985E9-1C4E-2F42-B7DF-208C1C6B9404}" srcOrd="2" destOrd="0" presId="urn:microsoft.com/office/officeart/2005/8/layout/hierarchy2"/>
    <dgm:cxn modelId="{F8661B8C-2D52-3F4A-90F6-E96F8D783E46}" type="presParOf" srcId="{692985E9-1C4E-2F42-B7DF-208C1C6B9404}" destId="{515ED4FF-D388-3E41-A61E-CA4B41E1D330}" srcOrd="0" destOrd="0" presId="urn:microsoft.com/office/officeart/2005/8/layout/hierarchy2"/>
    <dgm:cxn modelId="{E70F7465-FC39-B649-BBB6-FECDC1438F8D}" type="presParOf" srcId="{5FB39848-DA7F-E44A-B792-EEE93E624F6B}" destId="{B3757480-072C-6241-B1D1-429F995BCF31}" srcOrd="3" destOrd="0" presId="urn:microsoft.com/office/officeart/2005/8/layout/hierarchy2"/>
    <dgm:cxn modelId="{D1DBECCB-9BEC-074C-9DBE-B842667C520C}" type="presParOf" srcId="{B3757480-072C-6241-B1D1-429F995BCF31}" destId="{1DA05A92-6EDD-1A42-BA72-8EC4B222F5B8}" srcOrd="0" destOrd="0" presId="urn:microsoft.com/office/officeart/2005/8/layout/hierarchy2"/>
    <dgm:cxn modelId="{026FB2F9-B8E3-C44A-B52D-921346743FC1}" type="presParOf" srcId="{B3757480-072C-6241-B1D1-429F995BCF31}" destId="{C13F52BB-5275-8A46-BBF1-EFEF64AAD89C}" srcOrd="1" destOrd="0" presId="urn:microsoft.com/office/officeart/2005/8/layout/hierarchy2"/>
    <dgm:cxn modelId="{603AC675-50B3-DB4A-AA49-676304E5DBF3}" type="presParOf" srcId="{C13F52BB-5275-8A46-BBF1-EFEF64AAD89C}" destId="{11323F5C-2CD6-1A44-88FF-87909B280B1B}" srcOrd="0" destOrd="0" presId="urn:microsoft.com/office/officeart/2005/8/layout/hierarchy2"/>
    <dgm:cxn modelId="{7311CD33-2959-3340-BF63-7F82CB74E92D}" type="presParOf" srcId="{11323F5C-2CD6-1A44-88FF-87909B280B1B}" destId="{345B2A52-8179-2348-A7E0-B6B64E029FF0}" srcOrd="0" destOrd="0" presId="urn:microsoft.com/office/officeart/2005/8/layout/hierarchy2"/>
    <dgm:cxn modelId="{DCD904C9-12C6-F040-B6C4-20D0F8CA6E6E}" type="presParOf" srcId="{C13F52BB-5275-8A46-BBF1-EFEF64AAD89C}" destId="{BEC435CD-1A02-8C4B-864B-21D9FD3AF610}" srcOrd="1" destOrd="0" presId="urn:microsoft.com/office/officeart/2005/8/layout/hierarchy2"/>
    <dgm:cxn modelId="{97761AC8-84B9-9740-83C4-8A41038D9774}" type="presParOf" srcId="{BEC435CD-1A02-8C4B-864B-21D9FD3AF610}" destId="{FC1AFE0F-5ED9-BC45-9F27-AD0520569845}" srcOrd="0" destOrd="0" presId="urn:microsoft.com/office/officeart/2005/8/layout/hierarchy2"/>
    <dgm:cxn modelId="{F700D7D1-9B5A-E54C-96EC-43D014B3B5D6}" type="presParOf" srcId="{BEC435CD-1A02-8C4B-864B-21D9FD3AF610}" destId="{92BC1A51-A8F5-7A4C-B4DB-3A53C0B58577}" srcOrd="1" destOrd="0" presId="urn:microsoft.com/office/officeart/2005/8/layout/hierarchy2"/>
    <dgm:cxn modelId="{2821FE0B-9E67-C344-81C3-62C91FBF5617}" type="presParOf" srcId="{C13F52BB-5275-8A46-BBF1-EFEF64AAD89C}" destId="{C76B1F03-BD3F-FD4B-BA9E-F20A66F5D68C}" srcOrd="2" destOrd="0" presId="urn:microsoft.com/office/officeart/2005/8/layout/hierarchy2"/>
    <dgm:cxn modelId="{979D7D9E-C1F8-3144-995F-6E4CF2795917}" type="presParOf" srcId="{C76B1F03-BD3F-FD4B-BA9E-F20A66F5D68C}" destId="{DE3E15D4-5682-C142-90B6-C78D2E57ED56}" srcOrd="0" destOrd="0" presId="urn:microsoft.com/office/officeart/2005/8/layout/hierarchy2"/>
    <dgm:cxn modelId="{5FC54CF6-54FD-7E4A-94CA-79C8EFF3844D}" type="presParOf" srcId="{C13F52BB-5275-8A46-BBF1-EFEF64AAD89C}" destId="{1F17B32C-A551-E048-9D49-9347FB04F956}" srcOrd="3" destOrd="0" presId="urn:microsoft.com/office/officeart/2005/8/layout/hierarchy2"/>
    <dgm:cxn modelId="{E2A40663-30A3-2544-9083-0B7D65F52188}" type="presParOf" srcId="{1F17B32C-A551-E048-9D49-9347FB04F956}" destId="{CB99CCB0-E928-534E-8067-CD8504BD97B3}" srcOrd="0" destOrd="0" presId="urn:microsoft.com/office/officeart/2005/8/layout/hierarchy2"/>
    <dgm:cxn modelId="{8A4BE276-4A2A-1D42-9491-465733C5AD82}" type="presParOf" srcId="{1F17B32C-A551-E048-9D49-9347FB04F956}" destId="{77A4069A-4F34-E54F-98A8-E5BD343BABAB}" srcOrd="1" destOrd="0" presId="urn:microsoft.com/office/officeart/2005/8/layout/hierarchy2"/>
    <dgm:cxn modelId="{C2F2832C-B0C6-1949-8803-E9FF461CB59B}" type="presParOf" srcId="{C13F52BB-5275-8A46-BBF1-EFEF64AAD89C}" destId="{AAB923F2-3DA8-8745-BAF7-B1A7F09D9F91}" srcOrd="4" destOrd="0" presId="urn:microsoft.com/office/officeart/2005/8/layout/hierarchy2"/>
    <dgm:cxn modelId="{90F812C4-13A0-7A43-8DE4-6213CF902A87}" type="presParOf" srcId="{AAB923F2-3DA8-8745-BAF7-B1A7F09D9F91}" destId="{9C21447C-4E7E-F646-825E-F31EEF8D8BF9}" srcOrd="0" destOrd="0" presId="urn:microsoft.com/office/officeart/2005/8/layout/hierarchy2"/>
    <dgm:cxn modelId="{D321CD64-0C09-2744-9D26-3ABFF0DD0140}" type="presParOf" srcId="{C13F52BB-5275-8A46-BBF1-EFEF64AAD89C}" destId="{8746D811-E87E-A54A-8FBB-98BD8584E7D3}" srcOrd="5" destOrd="0" presId="urn:microsoft.com/office/officeart/2005/8/layout/hierarchy2"/>
    <dgm:cxn modelId="{2D655323-B34C-D043-9C0D-AEEBB6B5EDE9}" type="presParOf" srcId="{8746D811-E87E-A54A-8FBB-98BD8584E7D3}" destId="{2E8F4B94-840D-FA41-90A0-4F2207CCBA31}" srcOrd="0" destOrd="0" presId="urn:microsoft.com/office/officeart/2005/8/layout/hierarchy2"/>
    <dgm:cxn modelId="{03C8AFA9-852D-A948-96CF-86D293772AAC}" type="presParOf" srcId="{8746D811-E87E-A54A-8FBB-98BD8584E7D3}" destId="{394DCDB3-71CD-6C4C-8FEB-B5D6820A38FA}" srcOrd="1" destOrd="0" presId="urn:microsoft.com/office/officeart/2005/8/layout/hierarchy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2001B49-DAB6-E648-AA0D-3CDDCEC91501}" type="doc">
      <dgm:prSet loTypeId="urn:microsoft.com/office/officeart/2005/8/layout/hierarchy2" loCatId="" qsTypeId="urn:microsoft.com/office/officeart/2005/8/quickstyle/simple4" qsCatId="simple" csTypeId="urn:microsoft.com/office/officeart/2005/8/colors/accent1_2" csCatId="accent1" phldr="1"/>
      <dgm:spPr/>
      <dgm:t>
        <a:bodyPr/>
        <a:lstStyle/>
        <a:p>
          <a:endParaRPr lang="en-US"/>
        </a:p>
      </dgm:t>
    </dgm:pt>
    <dgm:pt modelId="{BC43949B-CA5F-A240-801B-CC17288A5100}">
      <dgm:prSet custT="1"/>
      <dgm:spPr>
        <a:solidFill>
          <a:schemeClr val="bg1">
            <a:lumMod val="85000"/>
            <a:lumOff val="15000"/>
          </a:schemeClr>
        </a:solidFill>
      </dgm:spPr>
      <dgm:t>
        <a:bodyPr/>
        <a:lstStyle/>
        <a:p>
          <a:pPr rtl="0"/>
          <a:r>
            <a:rPr lang="it-IT" sz="1800" dirty="0" smtClean="0"/>
            <a:t>Anamnesi</a:t>
          </a:r>
          <a:endParaRPr lang="it-IT" sz="1800" dirty="0"/>
        </a:p>
      </dgm:t>
    </dgm:pt>
    <dgm:pt modelId="{E427C397-8C35-8144-8756-971EFFDEB67F}" type="parTrans" cxnId="{847674E0-BCC8-7643-849E-0B45515DEEBC}">
      <dgm:prSet/>
      <dgm:spPr/>
      <dgm:t>
        <a:bodyPr/>
        <a:lstStyle/>
        <a:p>
          <a:endParaRPr lang="en-US" sz="1800"/>
        </a:p>
      </dgm:t>
    </dgm:pt>
    <dgm:pt modelId="{43D2B00B-27F6-3F4C-A61C-F228473673D9}" type="sibTrans" cxnId="{847674E0-BCC8-7643-849E-0B45515DEEBC}">
      <dgm:prSet/>
      <dgm:spPr/>
      <dgm:t>
        <a:bodyPr/>
        <a:lstStyle/>
        <a:p>
          <a:endParaRPr lang="en-US" sz="1800"/>
        </a:p>
      </dgm:t>
    </dgm:pt>
    <dgm:pt modelId="{E3CB2503-692A-4845-8FAC-EDB75854C8DC}">
      <dgm:prSet custT="1"/>
      <dgm:spPr>
        <a:solidFill>
          <a:schemeClr val="bg1">
            <a:lumMod val="65000"/>
            <a:lumOff val="35000"/>
          </a:schemeClr>
        </a:solidFill>
      </dgm:spPr>
      <dgm:t>
        <a:bodyPr lIns="36000"/>
        <a:lstStyle/>
        <a:p>
          <a:pPr algn="l"/>
          <a:r>
            <a:rPr lang="en-US" sz="1800" dirty="0" err="1" smtClean="0"/>
            <a:t>Modalità</a:t>
          </a:r>
          <a:r>
            <a:rPr lang="en-US" sz="1800" dirty="0" smtClean="0"/>
            <a:t> e tempo </a:t>
          </a:r>
          <a:r>
            <a:rPr lang="en-US" sz="1800" dirty="0" err="1" smtClean="0"/>
            <a:t>d’insorgenza</a:t>
          </a:r>
          <a:r>
            <a:rPr lang="en-US" sz="1800" dirty="0" smtClean="0"/>
            <a:t> </a:t>
          </a:r>
          <a:r>
            <a:rPr lang="en-US" sz="1800" dirty="0" err="1" smtClean="0"/>
            <a:t>dei</a:t>
          </a:r>
          <a:r>
            <a:rPr lang="en-US" sz="1800" dirty="0" smtClean="0"/>
            <a:t> </a:t>
          </a:r>
          <a:r>
            <a:rPr lang="en-US" sz="1800" dirty="0" err="1" smtClean="0"/>
            <a:t>disturbi</a:t>
          </a:r>
          <a:endParaRPr lang="en-US" sz="1800" dirty="0"/>
        </a:p>
      </dgm:t>
    </dgm:pt>
    <dgm:pt modelId="{A3B94260-36E2-F546-A37D-F19016AB4B70}" type="parTrans" cxnId="{FD7ADB85-4A3F-9948-BCBF-D71BD156B2EA}">
      <dgm:prSet custT="1"/>
      <dgm:spPr>
        <a:ln>
          <a:solidFill>
            <a:schemeClr val="bg1">
              <a:lumMod val="75000"/>
              <a:lumOff val="25000"/>
            </a:schemeClr>
          </a:solidFill>
        </a:ln>
      </dgm:spPr>
      <dgm:t>
        <a:bodyPr/>
        <a:lstStyle/>
        <a:p>
          <a:endParaRPr lang="en-US" sz="1800"/>
        </a:p>
      </dgm:t>
    </dgm:pt>
    <dgm:pt modelId="{ADD1774F-94FB-D648-9915-94C50691AC04}" type="sibTrans" cxnId="{FD7ADB85-4A3F-9948-BCBF-D71BD156B2EA}">
      <dgm:prSet/>
      <dgm:spPr/>
      <dgm:t>
        <a:bodyPr/>
        <a:lstStyle/>
        <a:p>
          <a:endParaRPr lang="en-US" sz="1800"/>
        </a:p>
      </dgm:t>
    </dgm:pt>
    <dgm:pt modelId="{93A5CB51-F4F6-FD4E-B857-5F571ECBD357}">
      <dgm:prSet custT="1"/>
      <dgm:spPr>
        <a:solidFill>
          <a:schemeClr val="bg1">
            <a:lumMod val="65000"/>
            <a:lumOff val="35000"/>
          </a:schemeClr>
        </a:solidFill>
      </dgm:spPr>
      <dgm:t>
        <a:bodyPr lIns="36000"/>
        <a:lstStyle/>
        <a:p>
          <a:pPr algn="l"/>
          <a:r>
            <a:rPr lang="it-IT" sz="1800" dirty="0" smtClean="0"/>
            <a:t>Storia medica generale</a:t>
          </a:r>
          <a:endParaRPr lang="en-US" sz="1800" dirty="0"/>
        </a:p>
      </dgm:t>
    </dgm:pt>
    <dgm:pt modelId="{5187C992-A333-B24B-9F9F-B52D8DCDAE09}" type="parTrans" cxnId="{7E28EA80-69F1-1C40-954B-A55B3F826980}">
      <dgm:prSet custT="1"/>
      <dgm:spPr>
        <a:ln>
          <a:solidFill>
            <a:schemeClr val="bg1">
              <a:lumMod val="75000"/>
              <a:lumOff val="25000"/>
            </a:schemeClr>
          </a:solidFill>
        </a:ln>
      </dgm:spPr>
      <dgm:t>
        <a:bodyPr/>
        <a:lstStyle/>
        <a:p>
          <a:endParaRPr lang="en-US" sz="1800"/>
        </a:p>
      </dgm:t>
    </dgm:pt>
    <dgm:pt modelId="{DF06F9B0-7C2B-FE42-98CD-BF3FF9E3CDBB}" type="sibTrans" cxnId="{7E28EA80-69F1-1C40-954B-A55B3F826980}">
      <dgm:prSet/>
      <dgm:spPr/>
      <dgm:t>
        <a:bodyPr/>
        <a:lstStyle/>
        <a:p>
          <a:endParaRPr lang="en-US" sz="1800"/>
        </a:p>
      </dgm:t>
    </dgm:pt>
    <dgm:pt modelId="{CE51B8BD-C871-5E46-92FD-538EDE92A1D8}">
      <dgm:prSet custT="1"/>
      <dgm:spPr>
        <a:solidFill>
          <a:schemeClr val="bg1">
            <a:lumMod val="65000"/>
            <a:lumOff val="35000"/>
          </a:schemeClr>
        </a:solidFill>
      </dgm:spPr>
      <dgm:t>
        <a:bodyPr lIns="36000"/>
        <a:lstStyle/>
        <a:p>
          <a:pPr algn="l"/>
          <a:r>
            <a:rPr lang="it-IT" sz="1800" dirty="0" smtClean="0"/>
            <a:t>Storia Psichiatrica </a:t>
          </a:r>
          <a:r>
            <a:rPr lang="it-IT" sz="1400" dirty="0" smtClean="0"/>
            <a:t>(personale e familiare)</a:t>
          </a:r>
          <a:endParaRPr lang="en-US" sz="1400" dirty="0"/>
        </a:p>
      </dgm:t>
    </dgm:pt>
    <dgm:pt modelId="{D662E628-C128-4040-88AE-93407CAEEA35}" type="parTrans" cxnId="{62A19AB6-F540-8C4D-ADBC-4632D4487C14}">
      <dgm:prSet custT="1"/>
      <dgm:spPr>
        <a:ln>
          <a:solidFill>
            <a:schemeClr val="bg1">
              <a:lumMod val="75000"/>
              <a:lumOff val="25000"/>
            </a:schemeClr>
          </a:solidFill>
        </a:ln>
      </dgm:spPr>
      <dgm:t>
        <a:bodyPr/>
        <a:lstStyle/>
        <a:p>
          <a:endParaRPr lang="en-US" sz="1800"/>
        </a:p>
      </dgm:t>
    </dgm:pt>
    <dgm:pt modelId="{ECCF0995-DA5B-0248-BC2D-02E437245C71}" type="sibTrans" cxnId="{62A19AB6-F540-8C4D-ADBC-4632D4487C14}">
      <dgm:prSet/>
      <dgm:spPr/>
      <dgm:t>
        <a:bodyPr/>
        <a:lstStyle/>
        <a:p>
          <a:endParaRPr lang="en-US" sz="1800"/>
        </a:p>
      </dgm:t>
    </dgm:pt>
    <dgm:pt modelId="{B26DDE00-5C27-A849-9DDA-69F92BF769DA}">
      <dgm:prSet custT="1"/>
      <dgm:spPr>
        <a:solidFill>
          <a:schemeClr val="bg1">
            <a:lumMod val="65000"/>
            <a:lumOff val="35000"/>
          </a:schemeClr>
        </a:solidFill>
      </dgm:spPr>
      <dgm:t>
        <a:bodyPr lIns="36000"/>
        <a:lstStyle/>
        <a:p>
          <a:pPr algn="l"/>
          <a:r>
            <a:rPr lang="en-US" sz="1800" dirty="0" err="1" smtClean="0"/>
            <a:t>Terapia</a:t>
          </a:r>
          <a:r>
            <a:rPr lang="en-US" sz="1800" dirty="0" smtClean="0"/>
            <a:t> </a:t>
          </a:r>
          <a:r>
            <a:rPr lang="en-US" sz="1400" dirty="0" smtClean="0"/>
            <a:t>(</a:t>
          </a:r>
          <a:r>
            <a:rPr lang="en-US" sz="1400" dirty="0" err="1" smtClean="0"/>
            <a:t>psichiatrica</a:t>
          </a:r>
          <a:r>
            <a:rPr lang="en-US" sz="1400" dirty="0" smtClean="0"/>
            <a:t> e non)</a:t>
          </a:r>
          <a:endParaRPr lang="en-US" sz="1400" dirty="0"/>
        </a:p>
      </dgm:t>
    </dgm:pt>
    <dgm:pt modelId="{7A0FE59C-8214-E84D-8014-984C1540F681}" type="parTrans" cxnId="{40ADC3BC-81A6-3949-9725-D97A5BC0EDC7}">
      <dgm:prSet custT="1"/>
      <dgm:spPr>
        <a:ln>
          <a:solidFill>
            <a:schemeClr val="bg1">
              <a:lumMod val="75000"/>
              <a:lumOff val="25000"/>
            </a:schemeClr>
          </a:solidFill>
        </a:ln>
      </dgm:spPr>
      <dgm:t>
        <a:bodyPr/>
        <a:lstStyle/>
        <a:p>
          <a:endParaRPr lang="en-US" sz="1800"/>
        </a:p>
      </dgm:t>
    </dgm:pt>
    <dgm:pt modelId="{D7B53D43-D0C4-9644-AC9F-62B32E868974}" type="sibTrans" cxnId="{40ADC3BC-81A6-3949-9725-D97A5BC0EDC7}">
      <dgm:prSet/>
      <dgm:spPr/>
      <dgm:t>
        <a:bodyPr/>
        <a:lstStyle/>
        <a:p>
          <a:endParaRPr lang="en-US" sz="1800"/>
        </a:p>
      </dgm:t>
    </dgm:pt>
    <dgm:pt modelId="{8FE861DA-6161-DD4B-98FB-80F1732178FB}">
      <dgm:prSet custT="1"/>
      <dgm:spPr>
        <a:solidFill>
          <a:schemeClr val="bg1">
            <a:lumMod val="65000"/>
            <a:lumOff val="35000"/>
          </a:schemeClr>
        </a:solidFill>
      </dgm:spPr>
      <dgm:t>
        <a:bodyPr lIns="36000"/>
        <a:lstStyle/>
        <a:p>
          <a:pPr algn="l"/>
          <a:r>
            <a:rPr lang="it-IT" sz="1800" dirty="0" smtClean="0"/>
            <a:t>Allergie</a:t>
          </a:r>
          <a:endParaRPr lang="en-US" sz="1800" dirty="0"/>
        </a:p>
      </dgm:t>
    </dgm:pt>
    <dgm:pt modelId="{B1481A66-C42D-7640-BA33-9728C6423052}" type="parTrans" cxnId="{ECA94151-FB96-5548-80A1-15EC92C04686}">
      <dgm:prSet custT="1"/>
      <dgm:spPr>
        <a:ln>
          <a:solidFill>
            <a:schemeClr val="bg1">
              <a:lumMod val="75000"/>
              <a:lumOff val="25000"/>
            </a:schemeClr>
          </a:solidFill>
        </a:ln>
      </dgm:spPr>
      <dgm:t>
        <a:bodyPr/>
        <a:lstStyle/>
        <a:p>
          <a:endParaRPr lang="en-US" sz="1800"/>
        </a:p>
      </dgm:t>
    </dgm:pt>
    <dgm:pt modelId="{85ACB5B2-1E0D-B744-951D-1D716ED29992}" type="sibTrans" cxnId="{ECA94151-FB96-5548-80A1-15EC92C04686}">
      <dgm:prSet/>
      <dgm:spPr/>
      <dgm:t>
        <a:bodyPr/>
        <a:lstStyle/>
        <a:p>
          <a:endParaRPr lang="en-US" sz="1800"/>
        </a:p>
      </dgm:t>
    </dgm:pt>
    <dgm:pt modelId="{742757A0-885C-214B-909F-45C213F1BA7D}" type="pres">
      <dgm:prSet presAssocID="{32001B49-DAB6-E648-AA0D-3CDDCEC91501}" presName="diagram" presStyleCnt="0">
        <dgm:presLayoutVars>
          <dgm:chPref val="1"/>
          <dgm:dir/>
          <dgm:animOne val="branch"/>
          <dgm:animLvl val="lvl"/>
          <dgm:resizeHandles val="exact"/>
        </dgm:presLayoutVars>
      </dgm:prSet>
      <dgm:spPr/>
      <dgm:t>
        <a:bodyPr/>
        <a:lstStyle/>
        <a:p>
          <a:endParaRPr lang="en-US"/>
        </a:p>
      </dgm:t>
    </dgm:pt>
    <dgm:pt modelId="{1E2C66AE-6888-824E-B8D2-731100B2F8AF}" type="pres">
      <dgm:prSet presAssocID="{BC43949B-CA5F-A240-801B-CC17288A5100}" presName="root1" presStyleCnt="0"/>
      <dgm:spPr/>
    </dgm:pt>
    <dgm:pt modelId="{43730131-75DB-3D4D-B7CA-B423F587A33C}" type="pres">
      <dgm:prSet presAssocID="{BC43949B-CA5F-A240-801B-CC17288A5100}" presName="LevelOneTextNode" presStyleLbl="node0" presStyleIdx="0" presStyleCnt="1" custScaleX="150249" custLinFactX="-100000" custLinFactNeighborX="-128664" custLinFactNeighborY="3511">
        <dgm:presLayoutVars>
          <dgm:chPref val="3"/>
        </dgm:presLayoutVars>
      </dgm:prSet>
      <dgm:spPr/>
      <dgm:t>
        <a:bodyPr/>
        <a:lstStyle/>
        <a:p>
          <a:endParaRPr lang="en-US"/>
        </a:p>
      </dgm:t>
    </dgm:pt>
    <dgm:pt modelId="{5FB39848-DA7F-E44A-B792-EEE93E624F6B}" type="pres">
      <dgm:prSet presAssocID="{BC43949B-CA5F-A240-801B-CC17288A5100}" presName="level2hierChild" presStyleCnt="0"/>
      <dgm:spPr/>
    </dgm:pt>
    <dgm:pt modelId="{43CA900D-53CB-124A-9522-1E0E49F7EEE5}" type="pres">
      <dgm:prSet presAssocID="{A3B94260-36E2-F546-A37D-F19016AB4B70}" presName="conn2-1" presStyleLbl="parChTrans1D2" presStyleIdx="0" presStyleCnt="5"/>
      <dgm:spPr/>
      <dgm:t>
        <a:bodyPr/>
        <a:lstStyle/>
        <a:p>
          <a:endParaRPr lang="en-US"/>
        </a:p>
      </dgm:t>
    </dgm:pt>
    <dgm:pt modelId="{649C108D-552B-2A46-99AB-5C70050475BA}" type="pres">
      <dgm:prSet presAssocID="{A3B94260-36E2-F546-A37D-F19016AB4B70}" presName="connTx" presStyleLbl="parChTrans1D2" presStyleIdx="0" presStyleCnt="5"/>
      <dgm:spPr/>
      <dgm:t>
        <a:bodyPr/>
        <a:lstStyle/>
        <a:p>
          <a:endParaRPr lang="en-US"/>
        </a:p>
      </dgm:t>
    </dgm:pt>
    <dgm:pt modelId="{6AE841CC-AA25-9640-837F-7A50478157AC}" type="pres">
      <dgm:prSet presAssocID="{E3CB2503-692A-4845-8FAC-EDB75854C8DC}" presName="root2" presStyleCnt="0"/>
      <dgm:spPr/>
    </dgm:pt>
    <dgm:pt modelId="{BE13D16F-868D-7E4F-ACC8-D9FDC6DA4AB6}" type="pres">
      <dgm:prSet presAssocID="{E3CB2503-692A-4845-8FAC-EDB75854C8DC}" presName="LevelTwoTextNode" presStyleLbl="node2" presStyleIdx="0" presStyleCnt="5" custScaleX="595638" custLinFactX="-35005" custLinFactNeighborX="-100000" custLinFactNeighborY="12182">
        <dgm:presLayoutVars>
          <dgm:chPref val="3"/>
        </dgm:presLayoutVars>
      </dgm:prSet>
      <dgm:spPr/>
      <dgm:t>
        <a:bodyPr/>
        <a:lstStyle/>
        <a:p>
          <a:endParaRPr lang="en-US"/>
        </a:p>
      </dgm:t>
    </dgm:pt>
    <dgm:pt modelId="{4F6ED102-D75B-C24A-B8BB-B00ADDB5E0D0}" type="pres">
      <dgm:prSet presAssocID="{E3CB2503-692A-4845-8FAC-EDB75854C8DC}" presName="level3hierChild" presStyleCnt="0"/>
      <dgm:spPr/>
    </dgm:pt>
    <dgm:pt modelId="{EA8B709A-430E-D743-AC2D-BB435BA5AC9C}" type="pres">
      <dgm:prSet presAssocID="{5187C992-A333-B24B-9F9F-B52D8DCDAE09}" presName="conn2-1" presStyleLbl="parChTrans1D2" presStyleIdx="1" presStyleCnt="5"/>
      <dgm:spPr/>
      <dgm:t>
        <a:bodyPr/>
        <a:lstStyle/>
        <a:p>
          <a:endParaRPr lang="en-US"/>
        </a:p>
      </dgm:t>
    </dgm:pt>
    <dgm:pt modelId="{4F3FB296-F79A-884B-A8B9-065796AB95FA}" type="pres">
      <dgm:prSet presAssocID="{5187C992-A333-B24B-9F9F-B52D8DCDAE09}" presName="connTx" presStyleLbl="parChTrans1D2" presStyleIdx="1" presStyleCnt="5"/>
      <dgm:spPr/>
      <dgm:t>
        <a:bodyPr/>
        <a:lstStyle/>
        <a:p>
          <a:endParaRPr lang="en-US"/>
        </a:p>
      </dgm:t>
    </dgm:pt>
    <dgm:pt modelId="{ADF72DFC-8701-6845-947F-27906F4E8A25}" type="pres">
      <dgm:prSet presAssocID="{93A5CB51-F4F6-FD4E-B857-5F571ECBD357}" presName="root2" presStyleCnt="0"/>
      <dgm:spPr/>
    </dgm:pt>
    <dgm:pt modelId="{9360E4DE-FA31-DB46-A2ED-213B9B3B3777}" type="pres">
      <dgm:prSet presAssocID="{93A5CB51-F4F6-FD4E-B857-5F571ECBD357}" presName="LevelTwoTextNode" presStyleLbl="node2" presStyleIdx="1" presStyleCnt="5" custScaleX="326545" custLinFactX="-35707" custLinFactNeighborX="-100000" custLinFactNeighborY="6171">
        <dgm:presLayoutVars>
          <dgm:chPref val="3"/>
        </dgm:presLayoutVars>
      </dgm:prSet>
      <dgm:spPr/>
      <dgm:t>
        <a:bodyPr/>
        <a:lstStyle/>
        <a:p>
          <a:endParaRPr lang="en-US"/>
        </a:p>
      </dgm:t>
    </dgm:pt>
    <dgm:pt modelId="{BF6ABB1F-F2C3-6E42-9DAD-694CC613F727}" type="pres">
      <dgm:prSet presAssocID="{93A5CB51-F4F6-FD4E-B857-5F571ECBD357}" presName="level3hierChild" presStyleCnt="0"/>
      <dgm:spPr/>
    </dgm:pt>
    <dgm:pt modelId="{74D8C228-95AF-C542-93C1-4EB008875EDD}" type="pres">
      <dgm:prSet presAssocID="{D662E628-C128-4040-88AE-93407CAEEA35}" presName="conn2-1" presStyleLbl="parChTrans1D2" presStyleIdx="2" presStyleCnt="5"/>
      <dgm:spPr/>
      <dgm:t>
        <a:bodyPr/>
        <a:lstStyle/>
        <a:p>
          <a:endParaRPr lang="en-US"/>
        </a:p>
      </dgm:t>
    </dgm:pt>
    <dgm:pt modelId="{09E2E834-45AC-A549-9FD1-CD9B2372BAC0}" type="pres">
      <dgm:prSet presAssocID="{D662E628-C128-4040-88AE-93407CAEEA35}" presName="connTx" presStyleLbl="parChTrans1D2" presStyleIdx="2" presStyleCnt="5"/>
      <dgm:spPr/>
      <dgm:t>
        <a:bodyPr/>
        <a:lstStyle/>
        <a:p>
          <a:endParaRPr lang="en-US"/>
        </a:p>
      </dgm:t>
    </dgm:pt>
    <dgm:pt modelId="{A2D46F73-D05D-2B4A-84DA-2A9946A115DD}" type="pres">
      <dgm:prSet presAssocID="{CE51B8BD-C871-5E46-92FD-538EDE92A1D8}" presName="root2" presStyleCnt="0"/>
      <dgm:spPr/>
    </dgm:pt>
    <dgm:pt modelId="{4C740D63-965A-D141-9166-70F46B82AE12}" type="pres">
      <dgm:prSet presAssocID="{CE51B8BD-C871-5E46-92FD-538EDE92A1D8}" presName="LevelTwoTextNode" presStyleLbl="node2" presStyleIdx="2" presStyleCnt="5" custScaleX="556370" custLinFactX="-35708" custLinFactNeighborX="-100000">
        <dgm:presLayoutVars>
          <dgm:chPref val="3"/>
        </dgm:presLayoutVars>
      </dgm:prSet>
      <dgm:spPr/>
      <dgm:t>
        <a:bodyPr/>
        <a:lstStyle/>
        <a:p>
          <a:endParaRPr lang="en-US"/>
        </a:p>
      </dgm:t>
    </dgm:pt>
    <dgm:pt modelId="{F9B43072-C6EC-284D-ABF6-1144A875AA09}" type="pres">
      <dgm:prSet presAssocID="{CE51B8BD-C871-5E46-92FD-538EDE92A1D8}" presName="level3hierChild" presStyleCnt="0"/>
      <dgm:spPr/>
    </dgm:pt>
    <dgm:pt modelId="{1590BCF1-2FA2-9043-A44F-CDA025CD6441}" type="pres">
      <dgm:prSet presAssocID="{7A0FE59C-8214-E84D-8014-984C1540F681}" presName="conn2-1" presStyleLbl="parChTrans1D2" presStyleIdx="3" presStyleCnt="5"/>
      <dgm:spPr/>
      <dgm:t>
        <a:bodyPr/>
        <a:lstStyle/>
        <a:p>
          <a:endParaRPr lang="en-US"/>
        </a:p>
      </dgm:t>
    </dgm:pt>
    <dgm:pt modelId="{91F99AEA-DC90-CD40-B1AA-6758F282671D}" type="pres">
      <dgm:prSet presAssocID="{7A0FE59C-8214-E84D-8014-984C1540F681}" presName="connTx" presStyleLbl="parChTrans1D2" presStyleIdx="3" presStyleCnt="5"/>
      <dgm:spPr/>
      <dgm:t>
        <a:bodyPr/>
        <a:lstStyle/>
        <a:p>
          <a:endParaRPr lang="en-US"/>
        </a:p>
      </dgm:t>
    </dgm:pt>
    <dgm:pt modelId="{09DCB6F3-A992-9B45-B4E7-809298F9EFE7}" type="pres">
      <dgm:prSet presAssocID="{B26DDE00-5C27-A849-9DDA-69F92BF769DA}" presName="root2" presStyleCnt="0"/>
      <dgm:spPr/>
    </dgm:pt>
    <dgm:pt modelId="{E3770BEA-1914-CD44-94F3-105BBF05B10E}" type="pres">
      <dgm:prSet presAssocID="{B26DDE00-5C27-A849-9DDA-69F92BF769DA}" presName="LevelTwoTextNode" presStyleLbl="node2" presStyleIdx="3" presStyleCnt="5" custScaleX="369961" custLinFactX="-34873" custLinFactNeighborX="-100000" custLinFactNeighborY="-6171">
        <dgm:presLayoutVars>
          <dgm:chPref val="3"/>
        </dgm:presLayoutVars>
      </dgm:prSet>
      <dgm:spPr/>
      <dgm:t>
        <a:bodyPr/>
        <a:lstStyle/>
        <a:p>
          <a:endParaRPr lang="en-US"/>
        </a:p>
      </dgm:t>
    </dgm:pt>
    <dgm:pt modelId="{4B11CF42-46DD-594C-AD8B-5BDBF8F70F3D}" type="pres">
      <dgm:prSet presAssocID="{B26DDE00-5C27-A849-9DDA-69F92BF769DA}" presName="level3hierChild" presStyleCnt="0"/>
      <dgm:spPr/>
    </dgm:pt>
    <dgm:pt modelId="{88ABB771-89EB-8C4A-AC99-386F35AA66F4}" type="pres">
      <dgm:prSet presAssocID="{B1481A66-C42D-7640-BA33-9728C6423052}" presName="conn2-1" presStyleLbl="parChTrans1D2" presStyleIdx="4" presStyleCnt="5"/>
      <dgm:spPr/>
      <dgm:t>
        <a:bodyPr/>
        <a:lstStyle/>
        <a:p>
          <a:endParaRPr lang="en-US"/>
        </a:p>
      </dgm:t>
    </dgm:pt>
    <dgm:pt modelId="{663A1CF1-4837-B64E-BA14-204E6EC94890}" type="pres">
      <dgm:prSet presAssocID="{B1481A66-C42D-7640-BA33-9728C6423052}" presName="connTx" presStyleLbl="parChTrans1D2" presStyleIdx="4" presStyleCnt="5"/>
      <dgm:spPr/>
      <dgm:t>
        <a:bodyPr/>
        <a:lstStyle/>
        <a:p>
          <a:endParaRPr lang="en-US"/>
        </a:p>
      </dgm:t>
    </dgm:pt>
    <dgm:pt modelId="{618275C1-E9FF-0A45-B49C-CCCFF00016E1}" type="pres">
      <dgm:prSet presAssocID="{8FE861DA-6161-DD4B-98FB-80F1732178FB}" presName="root2" presStyleCnt="0"/>
      <dgm:spPr/>
    </dgm:pt>
    <dgm:pt modelId="{F90007F9-95BC-C747-A680-AD691204F1E0}" type="pres">
      <dgm:prSet presAssocID="{8FE861DA-6161-DD4B-98FB-80F1732178FB}" presName="LevelTwoTextNode" presStyleLbl="node2" presStyleIdx="4" presStyleCnt="5" custScaleX="115385" custLinFactX="-34038" custLinFactNeighborX="-100000" custLinFactNeighborY="-9465">
        <dgm:presLayoutVars>
          <dgm:chPref val="3"/>
        </dgm:presLayoutVars>
      </dgm:prSet>
      <dgm:spPr/>
      <dgm:t>
        <a:bodyPr/>
        <a:lstStyle/>
        <a:p>
          <a:endParaRPr lang="en-US"/>
        </a:p>
      </dgm:t>
    </dgm:pt>
    <dgm:pt modelId="{7C91F105-E2D3-2649-9F8A-EB8861889F99}" type="pres">
      <dgm:prSet presAssocID="{8FE861DA-6161-DD4B-98FB-80F1732178FB}" presName="level3hierChild" presStyleCnt="0"/>
      <dgm:spPr/>
    </dgm:pt>
  </dgm:ptLst>
  <dgm:cxnLst>
    <dgm:cxn modelId="{BC114A86-FEC8-2843-94B8-615433FB0E91}" type="presOf" srcId="{7A0FE59C-8214-E84D-8014-984C1540F681}" destId="{1590BCF1-2FA2-9043-A44F-CDA025CD6441}" srcOrd="0" destOrd="0" presId="urn:microsoft.com/office/officeart/2005/8/layout/hierarchy2"/>
    <dgm:cxn modelId="{E6EC3E74-7DA8-4543-9634-4135E73ADA5F}" type="presOf" srcId="{B1481A66-C42D-7640-BA33-9728C6423052}" destId="{663A1CF1-4837-B64E-BA14-204E6EC94890}" srcOrd="1" destOrd="0" presId="urn:microsoft.com/office/officeart/2005/8/layout/hierarchy2"/>
    <dgm:cxn modelId="{A525975A-DF27-7241-8A8B-57FD2C07B097}" type="presOf" srcId="{32001B49-DAB6-E648-AA0D-3CDDCEC91501}" destId="{742757A0-885C-214B-909F-45C213F1BA7D}" srcOrd="0" destOrd="0" presId="urn:microsoft.com/office/officeart/2005/8/layout/hierarchy2"/>
    <dgm:cxn modelId="{7E28EA80-69F1-1C40-954B-A55B3F826980}" srcId="{BC43949B-CA5F-A240-801B-CC17288A5100}" destId="{93A5CB51-F4F6-FD4E-B857-5F571ECBD357}" srcOrd="1" destOrd="0" parTransId="{5187C992-A333-B24B-9F9F-B52D8DCDAE09}" sibTransId="{DF06F9B0-7C2B-FE42-98CD-BF3FF9E3CDBB}"/>
    <dgm:cxn modelId="{847674E0-BCC8-7643-849E-0B45515DEEBC}" srcId="{32001B49-DAB6-E648-AA0D-3CDDCEC91501}" destId="{BC43949B-CA5F-A240-801B-CC17288A5100}" srcOrd="0" destOrd="0" parTransId="{E427C397-8C35-8144-8756-971EFFDEB67F}" sibTransId="{43D2B00B-27F6-3F4C-A61C-F228473673D9}"/>
    <dgm:cxn modelId="{FD7ADB85-4A3F-9948-BCBF-D71BD156B2EA}" srcId="{BC43949B-CA5F-A240-801B-CC17288A5100}" destId="{E3CB2503-692A-4845-8FAC-EDB75854C8DC}" srcOrd="0" destOrd="0" parTransId="{A3B94260-36E2-F546-A37D-F19016AB4B70}" sibTransId="{ADD1774F-94FB-D648-9915-94C50691AC04}"/>
    <dgm:cxn modelId="{40ADC3BC-81A6-3949-9725-D97A5BC0EDC7}" srcId="{BC43949B-CA5F-A240-801B-CC17288A5100}" destId="{B26DDE00-5C27-A849-9DDA-69F92BF769DA}" srcOrd="3" destOrd="0" parTransId="{7A0FE59C-8214-E84D-8014-984C1540F681}" sibTransId="{D7B53D43-D0C4-9644-AC9F-62B32E868974}"/>
    <dgm:cxn modelId="{5D2CDD78-061C-AA47-A492-EC5E12A64BA0}" type="presOf" srcId="{D662E628-C128-4040-88AE-93407CAEEA35}" destId="{74D8C228-95AF-C542-93C1-4EB008875EDD}" srcOrd="0" destOrd="0" presId="urn:microsoft.com/office/officeart/2005/8/layout/hierarchy2"/>
    <dgm:cxn modelId="{9476A9DF-9B07-7E41-A874-0CF1982FB608}" type="presOf" srcId="{5187C992-A333-B24B-9F9F-B52D8DCDAE09}" destId="{4F3FB296-F79A-884B-A8B9-065796AB95FA}" srcOrd="1" destOrd="0" presId="urn:microsoft.com/office/officeart/2005/8/layout/hierarchy2"/>
    <dgm:cxn modelId="{ECA94151-FB96-5548-80A1-15EC92C04686}" srcId="{BC43949B-CA5F-A240-801B-CC17288A5100}" destId="{8FE861DA-6161-DD4B-98FB-80F1732178FB}" srcOrd="4" destOrd="0" parTransId="{B1481A66-C42D-7640-BA33-9728C6423052}" sibTransId="{85ACB5B2-1E0D-B744-951D-1D716ED29992}"/>
    <dgm:cxn modelId="{4A94A772-1429-2249-9626-C8BAD38864EB}" type="presOf" srcId="{A3B94260-36E2-F546-A37D-F19016AB4B70}" destId="{43CA900D-53CB-124A-9522-1E0E49F7EEE5}" srcOrd="0" destOrd="0" presId="urn:microsoft.com/office/officeart/2005/8/layout/hierarchy2"/>
    <dgm:cxn modelId="{AE9E741D-1610-794C-8A67-B9690E1ECCB3}" type="presOf" srcId="{8FE861DA-6161-DD4B-98FB-80F1732178FB}" destId="{F90007F9-95BC-C747-A680-AD691204F1E0}" srcOrd="0" destOrd="0" presId="urn:microsoft.com/office/officeart/2005/8/layout/hierarchy2"/>
    <dgm:cxn modelId="{D76E7A1A-F614-5B4B-9324-42E66403E0A7}" type="presOf" srcId="{7A0FE59C-8214-E84D-8014-984C1540F681}" destId="{91F99AEA-DC90-CD40-B1AA-6758F282671D}" srcOrd="1" destOrd="0" presId="urn:microsoft.com/office/officeart/2005/8/layout/hierarchy2"/>
    <dgm:cxn modelId="{0348D975-E461-054B-A10D-63AEA8429291}" type="presOf" srcId="{CE51B8BD-C871-5E46-92FD-538EDE92A1D8}" destId="{4C740D63-965A-D141-9166-70F46B82AE12}" srcOrd="0" destOrd="0" presId="urn:microsoft.com/office/officeart/2005/8/layout/hierarchy2"/>
    <dgm:cxn modelId="{B1A09782-D10D-6244-92F2-29F354BCD6BD}" type="presOf" srcId="{93A5CB51-F4F6-FD4E-B857-5F571ECBD357}" destId="{9360E4DE-FA31-DB46-A2ED-213B9B3B3777}" srcOrd="0" destOrd="0" presId="urn:microsoft.com/office/officeart/2005/8/layout/hierarchy2"/>
    <dgm:cxn modelId="{8853FEE3-D4E6-A349-A38A-9A9CA84BE6AA}" type="presOf" srcId="{BC43949B-CA5F-A240-801B-CC17288A5100}" destId="{43730131-75DB-3D4D-B7CA-B423F587A33C}" srcOrd="0" destOrd="0" presId="urn:microsoft.com/office/officeart/2005/8/layout/hierarchy2"/>
    <dgm:cxn modelId="{A9263D94-5E34-4248-8D11-98A149823661}" type="presOf" srcId="{E3CB2503-692A-4845-8FAC-EDB75854C8DC}" destId="{BE13D16F-868D-7E4F-ACC8-D9FDC6DA4AB6}" srcOrd="0" destOrd="0" presId="urn:microsoft.com/office/officeart/2005/8/layout/hierarchy2"/>
    <dgm:cxn modelId="{62A19AB6-F540-8C4D-ADBC-4632D4487C14}" srcId="{BC43949B-CA5F-A240-801B-CC17288A5100}" destId="{CE51B8BD-C871-5E46-92FD-538EDE92A1D8}" srcOrd="2" destOrd="0" parTransId="{D662E628-C128-4040-88AE-93407CAEEA35}" sibTransId="{ECCF0995-DA5B-0248-BC2D-02E437245C71}"/>
    <dgm:cxn modelId="{5229C694-A71F-5244-AD41-D4B554EB2092}" type="presOf" srcId="{A3B94260-36E2-F546-A37D-F19016AB4B70}" destId="{649C108D-552B-2A46-99AB-5C70050475BA}" srcOrd="1" destOrd="0" presId="urn:microsoft.com/office/officeart/2005/8/layout/hierarchy2"/>
    <dgm:cxn modelId="{6C11A000-4C9A-DF42-B96E-54AF25307BF2}" type="presOf" srcId="{D662E628-C128-4040-88AE-93407CAEEA35}" destId="{09E2E834-45AC-A549-9FD1-CD9B2372BAC0}" srcOrd="1" destOrd="0" presId="urn:microsoft.com/office/officeart/2005/8/layout/hierarchy2"/>
    <dgm:cxn modelId="{C3A5BB60-354E-234A-AA2B-F59B5D216B5B}" type="presOf" srcId="{5187C992-A333-B24B-9F9F-B52D8DCDAE09}" destId="{EA8B709A-430E-D743-AC2D-BB435BA5AC9C}" srcOrd="0" destOrd="0" presId="urn:microsoft.com/office/officeart/2005/8/layout/hierarchy2"/>
    <dgm:cxn modelId="{2785EA7A-329E-844A-91D6-F29757FA3A5B}" type="presOf" srcId="{B1481A66-C42D-7640-BA33-9728C6423052}" destId="{88ABB771-89EB-8C4A-AC99-386F35AA66F4}" srcOrd="0" destOrd="0" presId="urn:microsoft.com/office/officeart/2005/8/layout/hierarchy2"/>
    <dgm:cxn modelId="{0B649FAF-D640-EC40-890F-8F220302CB00}" type="presOf" srcId="{B26DDE00-5C27-A849-9DDA-69F92BF769DA}" destId="{E3770BEA-1914-CD44-94F3-105BBF05B10E}" srcOrd="0" destOrd="0" presId="urn:microsoft.com/office/officeart/2005/8/layout/hierarchy2"/>
    <dgm:cxn modelId="{1D44AC1B-E892-2444-8992-F0E92DF2AD0A}" type="presParOf" srcId="{742757A0-885C-214B-909F-45C213F1BA7D}" destId="{1E2C66AE-6888-824E-B8D2-731100B2F8AF}" srcOrd="0" destOrd="0" presId="urn:microsoft.com/office/officeart/2005/8/layout/hierarchy2"/>
    <dgm:cxn modelId="{68DEA752-4230-5241-806E-297607181588}" type="presParOf" srcId="{1E2C66AE-6888-824E-B8D2-731100B2F8AF}" destId="{43730131-75DB-3D4D-B7CA-B423F587A33C}" srcOrd="0" destOrd="0" presId="urn:microsoft.com/office/officeart/2005/8/layout/hierarchy2"/>
    <dgm:cxn modelId="{75B118B7-86F9-8F4A-8153-39705FD14660}" type="presParOf" srcId="{1E2C66AE-6888-824E-B8D2-731100B2F8AF}" destId="{5FB39848-DA7F-E44A-B792-EEE93E624F6B}" srcOrd="1" destOrd="0" presId="urn:microsoft.com/office/officeart/2005/8/layout/hierarchy2"/>
    <dgm:cxn modelId="{D04DCAEE-6F88-AE40-BFF3-ADC04BF81A11}" type="presParOf" srcId="{5FB39848-DA7F-E44A-B792-EEE93E624F6B}" destId="{43CA900D-53CB-124A-9522-1E0E49F7EEE5}" srcOrd="0" destOrd="0" presId="urn:microsoft.com/office/officeart/2005/8/layout/hierarchy2"/>
    <dgm:cxn modelId="{42AC3E2A-C143-BA45-B7D5-4995739D2438}" type="presParOf" srcId="{43CA900D-53CB-124A-9522-1E0E49F7EEE5}" destId="{649C108D-552B-2A46-99AB-5C70050475BA}" srcOrd="0" destOrd="0" presId="urn:microsoft.com/office/officeart/2005/8/layout/hierarchy2"/>
    <dgm:cxn modelId="{7F929011-8B71-9848-9BD3-47BECCABBD0B}" type="presParOf" srcId="{5FB39848-DA7F-E44A-B792-EEE93E624F6B}" destId="{6AE841CC-AA25-9640-837F-7A50478157AC}" srcOrd="1" destOrd="0" presId="urn:microsoft.com/office/officeart/2005/8/layout/hierarchy2"/>
    <dgm:cxn modelId="{1FF43C0F-8A10-C642-8633-1C77AA4B9B8F}" type="presParOf" srcId="{6AE841CC-AA25-9640-837F-7A50478157AC}" destId="{BE13D16F-868D-7E4F-ACC8-D9FDC6DA4AB6}" srcOrd="0" destOrd="0" presId="urn:microsoft.com/office/officeart/2005/8/layout/hierarchy2"/>
    <dgm:cxn modelId="{F5D45760-4074-ED4B-B1EB-8C4ED01C2411}" type="presParOf" srcId="{6AE841CC-AA25-9640-837F-7A50478157AC}" destId="{4F6ED102-D75B-C24A-B8BB-B00ADDB5E0D0}" srcOrd="1" destOrd="0" presId="urn:microsoft.com/office/officeart/2005/8/layout/hierarchy2"/>
    <dgm:cxn modelId="{B7595E89-815D-024C-8516-D3AAD78892C2}" type="presParOf" srcId="{5FB39848-DA7F-E44A-B792-EEE93E624F6B}" destId="{EA8B709A-430E-D743-AC2D-BB435BA5AC9C}" srcOrd="2" destOrd="0" presId="urn:microsoft.com/office/officeart/2005/8/layout/hierarchy2"/>
    <dgm:cxn modelId="{91AC9EE7-B799-DA4B-AC31-736749F1408F}" type="presParOf" srcId="{EA8B709A-430E-D743-AC2D-BB435BA5AC9C}" destId="{4F3FB296-F79A-884B-A8B9-065796AB95FA}" srcOrd="0" destOrd="0" presId="urn:microsoft.com/office/officeart/2005/8/layout/hierarchy2"/>
    <dgm:cxn modelId="{8AAF3310-3422-B441-9AD6-E1DD7507B6C0}" type="presParOf" srcId="{5FB39848-DA7F-E44A-B792-EEE93E624F6B}" destId="{ADF72DFC-8701-6845-947F-27906F4E8A25}" srcOrd="3" destOrd="0" presId="urn:microsoft.com/office/officeart/2005/8/layout/hierarchy2"/>
    <dgm:cxn modelId="{29099E00-D8F6-E441-AA11-18E181FC6AD7}" type="presParOf" srcId="{ADF72DFC-8701-6845-947F-27906F4E8A25}" destId="{9360E4DE-FA31-DB46-A2ED-213B9B3B3777}" srcOrd="0" destOrd="0" presId="urn:microsoft.com/office/officeart/2005/8/layout/hierarchy2"/>
    <dgm:cxn modelId="{FA7AF1E8-A8F8-2B48-BC90-E10D42D87349}" type="presParOf" srcId="{ADF72DFC-8701-6845-947F-27906F4E8A25}" destId="{BF6ABB1F-F2C3-6E42-9DAD-694CC613F727}" srcOrd="1" destOrd="0" presId="urn:microsoft.com/office/officeart/2005/8/layout/hierarchy2"/>
    <dgm:cxn modelId="{A3E55B16-010A-8844-B08E-7F95C27A0B81}" type="presParOf" srcId="{5FB39848-DA7F-E44A-B792-EEE93E624F6B}" destId="{74D8C228-95AF-C542-93C1-4EB008875EDD}" srcOrd="4" destOrd="0" presId="urn:microsoft.com/office/officeart/2005/8/layout/hierarchy2"/>
    <dgm:cxn modelId="{24A2BF22-8AC0-6F48-906E-A898E428676D}" type="presParOf" srcId="{74D8C228-95AF-C542-93C1-4EB008875EDD}" destId="{09E2E834-45AC-A549-9FD1-CD9B2372BAC0}" srcOrd="0" destOrd="0" presId="urn:microsoft.com/office/officeart/2005/8/layout/hierarchy2"/>
    <dgm:cxn modelId="{050DDED6-AEF3-7341-9A23-E2F65FD33AF7}" type="presParOf" srcId="{5FB39848-DA7F-E44A-B792-EEE93E624F6B}" destId="{A2D46F73-D05D-2B4A-84DA-2A9946A115DD}" srcOrd="5" destOrd="0" presId="urn:microsoft.com/office/officeart/2005/8/layout/hierarchy2"/>
    <dgm:cxn modelId="{D952AD60-E9D2-AD46-8523-6B9F95B39E3B}" type="presParOf" srcId="{A2D46F73-D05D-2B4A-84DA-2A9946A115DD}" destId="{4C740D63-965A-D141-9166-70F46B82AE12}" srcOrd="0" destOrd="0" presId="urn:microsoft.com/office/officeart/2005/8/layout/hierarchy2"/>
    <dgm:cxn modelId="{06520E8F-7740-3D48-80EA-996FFE727E60}" type="presParOf" srcId="{A2D46F73-D05D-2B4A-84DA-2A9946A115DD}" destId="{F9B43072-C6EC-284D-ABF6-1144A875AA09}" srcOrd="1" destOrd="0" presId="urn:microsoft.com/office/officeart/2005/8/layout/hierarchy2"/>
    <dgm:cxn modelId="{474B7B2F-E4D9-BE4A-9451-C354D557B3B4}" type="presParOf" srcId="{5FB39848-DA7F-E44A-B792-EEE93E624F6B}" destId="{1590BCF1-2FA2-9043-A44F-CDA025CD6441}" srcOrd="6" destOrd="0" presId="urn:microsoft.com/office/officeart/2005/8/layout/hierarchy2"/>
    <dgm:cxn modelId="{FBA988A1-9E89-CD47-B062-7125B4A91393}" type="presParOf" srcId="{1590BCF1-2FA2-9043-A44F-CDA025CD6441}" destId="{91F99AEA-DC90-CD40-B1AA-6758F282671D}" srcOrd="0" destOrd="0" presId="urn:microsoft.com/office/officeart/2005/8/layout/hierarchy2"/>
    <dgm:cxn modelId="{D0ED639D-8013-9B46-B0A1-283769A50183}" type="presParOf" srcId="{5FB39848-DA7F-E44A-B792-EEE93E624F6B}" destId="{09DCB6F3-A992-9B45-B4E7-809298F9EFE7}" srcOrd="7" destOrd="0" presId="urn:microsoft.com/office/officeart/2005/8/layout/hierarchy2"/>
    <dgm:cxn modelId="{EC6AA346-589A-D846-A6F5-36DB9041F78E}" type="presParOf" srcId="{09DCB6F3-A992-9B45-B4E7-809298F9EFE7}" destId="{E3770BEA-1914-CD44-94F3-105BBF05B10E}" srcOrd="0" destOrd="0" presId="urn:microsoft.com/office/officeart/2005/8/layout/hierarchy2"/>
    <dgm:cxn modelId="{35A06493-E0A0-4E4B-A45A-1FA8A9180A9D}" type="presParOf" srcId="{09DCB6F3-A992-9B45-B4E7-809298F9EFE7}" destId="{4B11CF42-46DD-594C-AD8B-5BDBF8F70F3D}" srcOrd="1" destOrd="0" presId="urn:microsoft.com/office/officeart/2005/8/layout/hierarchy2"/>
    <dgm:cxn modelId="{1FC97DB4-C614-0C48-9EB6-B36933A91AA8}" type="presParOf" srcId="{5FB39848-DA7F-E44A-B792-EEE93E624F6B}" destId="{88ABB771-89EB-8C4A-AC99-386F35AA66F4}" srcOrd="8" destOrd="0" presId="urn:microsoft.com/office/officeart/2005/8/layout/hierarchy2"/>
    <dgm:cxn modelId="{118AC530-17B1-9D47-A94C-AE949C7A609A}" type="presParOf" srcId="{88ABB771-89EB-8C4A-AC99-386F35AA66F4}" destId="{663A1CF1-4837-B64E-BA14-204E6EC94890}" srcOrd="0" destOrd="0" presId="urn:microsoft.com/office/officeart/2005/8/layout/hierarchy2"/>
    <dgm:cxn modelId="{D52CE5EA-0E4F-D34A-97DB-E0C1998EBD69}" type="presParOf" srcId="{5FB39848-DA7F-E44A-B792-EEE93E624F6B}" destId="{618275C1-E9FF-0A45-B49C-CCCFF00016E1}" srcOrd="9" destOrd="0" presId="urn:microsoft.com/office/officeart/2005/8/layout/hierarchy2"/>
    <dgm:cxn modelId="{52D6B2C2-C147-B348-812C-15033F4079F3}" type="presParOf" srcId="{618275C1-E9FF-0A45-B49C-CCCFF00016E1}" destId="{F90007F9-95BC-C747-A680-AD691204F1E0}" srcOrd="0" destOrd="0" presId="urn:microsoft.com/office/officeart/2005/8/layout/hierarchy2"/>
    <dgm:cxn modelId="{1F093F10-45F8-FF42-B02B-1D4BFE059622}" type="presParOf" srcId="{618275C1-E9FF-0A45-B49C-CCCFF00016E1}" destId="{7C91F105-E2D3-2649-9F8A-EB8861889F99}" srcOrd="1" destOrd="0" presId="urn:microsoft.com/office/officeart/2005/8/layout/hierarchy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1C0B83A-BAFB-4544-9F0E-757B44BCDBBB}" type="doc">
      <dgm:prSet loTypeId="urn:microsoft.com/office/officeart/2005/8/layout/orgChart1" loCatId="" qsTypeId="urn:microsoft.com/office/officeart/2005/8/quickstyle/simple5" qsCatId="simple" csTypeId="urn:microsoft.com/office/officeart/2005/8/colors/accent1_2" csCatId="accent1" phldr="1"/>
      <dgm:spPr/>
      <dgm:t>
        <a:bodyPr/>
        <a:lstStyle/>
        <a:p>
          <a:endParaRPr lang="en-US"/>
        </a:p>
      </dgm:t>
    </dgm:pt>
    <dgm:pt modelId="{B45D662F-44DF-0B4B-ACFC-A18FB469E85D}">
      <dgm:prSet phldrT="[Text]" custT="1"/>
      <dgm:spPr>
        <a:solidFill>
          <a:schemeClr val="bg1">
            <a:lumMod val="75000"/>
            <a:lumOff val="25000"/>
          </a:schemeClr>
        </a:solidFill>
        <a:ln>
          <a:solidFill>
            <a:schemeClr val="tx1"/>
          </a:solidFill>
        </a:ln>
        <a:effectLst/>
        <a:scene3d>
          <a:camera prst="orthographicFront"/>
          <a:lightRig rig="threePt" dir="t">
            <a:rot lat="0" lon="0" rev="1200000"/>
          </a:lightRig>
        </a:scene3d>
        <a:sp3d/>
      </dgm:spPr>
      <dgm:t>
        <a:bodyPr/>
        <a:lstStyle/>
        <a:p>
          <a:r>
            <a:rPr lang="en-US" sz="1400" dirty="0" smtClean="0"/>
            <a:t>Based on response to interventions, medication is now required </a:t>
          </a:r>
          <a:endParaRPr lang="en-US" sz="1400" dirty="0"/>
        </a:p>
      </dgm:t>
    </dgm:pt>
    <dgm:pt modelId="{FE16F183-D18B-7A4B-B341-6CFFD8B2ADB6}" type="parTrans" cxnId="{F753D2B3-6FFD-CB42-8AA2-4521F11188F7}">
      <dgm:prSet/>
      <dgm:spPr/>
      <dgm:t>
        <a:bodyPr/>
        <a:lstStyle/>
        <a:p>
          <a:endParaRPr lang="en-US" sz="1400"/>
        </a:p>
      </dgm:t>
    </dgm:pt>
    <dgm:pt modelId="{DFA6A242-FCCE-1B46-BF27-D368903C6F68}" type="sibTrans" cxnId="{F753D2B3-6FFD-CB42-8AA2-4521F11188F7}">
      <dgm:prSet/>
      <dgm:spPr/>
      <dgm:t>
        <a:bodyPr/>
        <a:lstStyle/>
        <a:p>
          <a:endParaRPr lang="en-US" sz="1400"/>
        </a:p>
      </dgm:t>
    </dgm:pt>
    <dgm:pt modelId="{7E16DF00-2407-AB40-956E-15EDF2FA4B02}">
      <dgm:prSet phldrT="[Text]" custT="1"/>
      <dgm:spPr>
        <a:solidFill>
          <a:schemeClr val="bg1">
            <a:lumMod val="50000"/>
            <a:lumOff val="50000"/>
          </a:schemeClr>
        </a:solidFill>
        <a:ln>
          <a:solidFill>
            <a:schemeClr val="tx1"/>
          </a:solidFill>
        </a:ln>
        <a:effectLst/>
        <a:scene3d>
          <a:camera prst="orthographicFront">
            <a:rot lat="0" lon="0" rev="0"/>
          </a:camera>
          <a:lightRig rig="threePt" dir="t">
            <a:rot lat="0" lon="0" rev="1200000"/>
          </a:lightRig>
        </a:scene3d>
        <a:sp3d/>
      </dgm:spPr>
      <dgm:t>
        <a:bodyPr/>
        <a:lstStyle/>
        <a:p>
          <a:r>
            <a:rPr lang="en-US" sz="1400" dirty="0" smtClean="0"/>
            <a:t>Agitation associated with delirium </a:t>
          </a:r>
          <a:endParaRPr lang="en-US" sz="1400" dirty="0"/>
        </a:p>
      </dgm:t>
    </dgm:pt>
    <dgm:pt modelId="{D1E08DEF-C11C-DA4A-AE35-ADA137DE13D6}" type="parTrans" cxnId="{D351C2D2-ADC3-404E-8DC3-73E8E2504175}">
      <dgm:prSet/>
      <dgm:spPr>
        <a:ln w="34925">
          <a:solidFill>
            <a:schemeClr val="tx1"/>
          </a:solidFill>
        </a:ln>
      </dgm:spPr>
      <dgm:t>
        <a:bodyPr/>
        <a:lstStyle/>
        <a:p>
          <a:endParaRPr lang="en-US" sz="1400"/>
        </a:p>
      </dgm:t>
    </dgm:pt>
    <dgm:pt modelId="{1307D3DA-B7D7-DE45-A1D0-D43A5E9824E7}" type="sibTrans" cxnId="{D351C2D2-ADC3-404E-8DC3-73E8E2504175}">
      <dgm:prSet/>
      <dgm:spPr/>
      <dgm:t>
        <a:bodyPr/>
        <a:lstStyle/>
        <a:p>
          <a:endParaRPr lang="en-US" sz="1400"/>
        </a:p>
      </dgm:t>
    </dgm:pt>
    <dgm:pt modelId="{C4877352-25E1-3045-84FF-CED29DC6D40E}">
      <dgm:prSet phldrT="[Text]" custT="1"/>
      <dgm:spPr>
        <a:solidFill>
          <a:schemeClr val="tx1">
            <a:lumMod val="65000"/>
          </a:schemeClr>
        </a:solidFill>
        <a:ln>
          <a:solidFill>
            <a:schemeClr val="tx1"/>
          </a:solidFill>
        </a:ln>
        <a:effectLst/>
        <a:scene3d>
          <a:camera prst="orthographicFront">
            <a:rot lat="0" lon="0" rev="0"/>
          </a:camera>
          <a:lightRig rig="threePt" dir="t">
            <a:rot lat="0" lon="0" rev="1200000"/>
          </a:lightRig>
        </a:scene3d>
        <a:sp3d/>
      </dgm:spPr>
      <dgm:t>
        <a:bodyPr/>
        <a:lstStyle/>
        <a:p>
          <a:r>
            <a:rPr lang="en-US" sz="1400" dirty="0" smtClean="0">
              <a:solidFill>
                <a:schemeClr val="bg1">
                  <a:lumMod val="75000"/>
                  <a:lumOff val="25000"/>
                </a:schemeClr>
              </a:solidFill>
            </a:rPr>
            <a:t>ETOH or BZD withdrawal NOT suspected</a:t>
          </a:r>
          <a:endParaRPr lang="en-US" sz="1400" dirty="0">
            <a:solidFill>
              <a:schemeClr val="bg1">
                <a:lumMod val="75000"/>
                <a:lumOff val="25000"/>
              </a:schemeClr>
            </a:solidFill>
          </a:endParaRPr>
        </a:p>
      </dgm:t>
    </dgm:pt>
    <dgm:pt modelId="{0FBADCE8-3E3D-7745-9AA8-14D140DC7D71}" type="parTrans" cxnId="{D3F309AF-F828-AB49-88F1-D6FBF9DDB683}">
      <dgm:prSet/>
      <dgm:spPr>
        <a:ln w="34925">
          <a:solidFill>
            <a:schemeClr val="tx1"/>
          </a:solidFill>
        </a:ln>
      </dgm:spPr>
      <dgm:t>
        <a:bodyPr/>
        <a:lstStyle/>
        <a:p>
          <a:endParaRPr lang="en-US" sz="1400"/>
        </a:p>
      </dgm:t>
    </dgm:pt>
    <dgm:pt modelId="{B7C04554-D450-754F-BEC8-F0306C61F755}" type="sibTrans" cxnId="{D3F309AF-F828-AB49-88F1-D6FBF9DDB683}">
      <dgm:prSet/>
      <dgm:spPr/>
      <dgm:t>
        <a:bodyPr/>
        <a:lstStyle/>
        <a:p>
          <a:endParaRPr lang="en-US" sz="1400"/>
        </a:p>
      </dgm:t>
    </dgm:pt>
    <dgm:pt modelId="{6E8EB720-38C7-6D4E-BCD9-F3FA989A00F9}">
      <dgm:prSet phldrT="[Text]" custT="1"/>
      <dgm:spPr>
        <a:solidFill>
          <a:schemeClr val="tx1">
            <a:lumMod val="65000"/>
          </a:schemeClr>
        </a:solidFill>
        <a:ln>
          <a:solidFill>
            <a:schemeClr val="tx1"/>
          </a:solidFill>
        </a:ln>
        <a:effectLst/>
        <a:scene3d>
          <a:camera prst="orthographicFront">
            <a:rot lat="0" lon="0" rev="0"/>
          </a:camera>
          <a:lightRig rig="threePt" dir="t">
            <a:rot lat="0" lon="0" rev="1200000"/>
          </a:lightRig>
        </a:scene3d>
        <a:sp3d/>
      </dgm:spPr>
      <dgm:t>
        <a:bodyPr/>
        <a:lstStyle/>
        <a:p>
          <a:r>
            <a:rPr lang="en-US" sz="1400" dirty="0" smtClean="0">
              <a:solidFill>
                <a:schemeClr val="bg1">
                  <a:lumMod val="75000"/>
                  <a:lumOff val="25000"/>
                </a:schemeClr>
              </a:solidFill>
            </a:rPr>
            <a:t>ETOH or BZD withdrawal is suspected</a:t>
          </a:r>
          <a:endParaRPr lang="en-US" sz="1400" dirty="0">
            <a:solidFill>
              <a:schemeClr val="bg1">
                <a:lumMod val="75000"/>
                <a:lumOff val="25000"/>
              </a:schemeClr>
            </a:solidFill>
          </a:endParaRPr>
        </a:p>
      </dgm:t>
    </dgm:pt>
    <dgm:pt modelId="{CC35DE14-8EC4-FB43-B8E6-526D12EF124E}" type="parTrans" cxnId="{71DB27A4-C8C0-674B-B161-CDC7FEF10750}">
      <dgm:prSet/>
      <dgm:spPr>
        <a:ln w="34925">
          <a:solidFill>
            <a:schemeClr val="tx1"/>
          </a:solidFill>
        </a:ln>
      </dgm:spPr>
      <dgm:t>
        <a:bodyPr/>
        <a:lstStyle/>
        <a:p>
          <a:endParaRPr lang="en-US" sz="1400"/>
        </a:p>
      </dgm:t>
    </dgm:pt>
    <dgm:pt modelId="{4454E3DA-13B7-7948-A7D2-3FF6E7F45142}" type="sibTrans" cxnId="{71DB27A4-C8C0-674B-B161-CDC7FEF10750}">
      <dgm:prSet/>
      <dgm:spPr/>
      <dgm:t>
        <a:bodyPr/>
        <a:lstStyle/>
        <a:p>
          <a:endParaRPr lang="en-US" sz="1400"/>
        </a:p>
      </dgm:t>
    </dgm:pt>
    <dgm:pt modelId="{6C601F70-4DD4-1542-AB52-73AFD784992F}">
      <dgm:prSet phldrT="[Text]" custT="1"/>
      <dgm:spPr>
        <a:solidFill>
          <a:schemeClr val="bg1">
            <a:lumMod val="50000"/>
            <a:lumOff val="50000"/>
          </a:schemeClr>
        </a:solidFill>
        <a:ln>
          <a:solidFill>
            <a:schemeClr val="tx1"/>
          </a:solidFill>
        </a:ln>
        <a:effectLst/>
        <a:scene3d>
          <a:camera prst="orthographicFront">
            <a:rot lat="0" lon="0" rev="0"/>
          </a:camera>
          <a:lightRig rig="threePt" dir="t">
            <a:rot lat="0" lon="0" rev="1200000"/>
          </a:lightRig>
        </a:scene3d>
        <a:sp3d/>
      </dgm:spPr>
      <dgm:t>
        <a:bodyPr/>
        <a:lstStyle/>
        <a:p>
          <a:r>
            <a:rPr lang="en-US" sz="1400" dirty="0" smtClean="0"/>
            <a:t>Agitation due to intoxication </a:t>
          </a:r>
          <a:endParaRPr lang="en-US" sz="1400" dirty="0"/>
        </a:p>
      </dgm:t>
    </dgm:pt>
    <dgm:pt modelId="{0573D65F-D1B5-3B40-9417-B72B1B68DFFA}" type="parTrans" cxnId="{01B5ED15-837C-EC4F-AA29-5168312C284A}">
      <dgm:prSet/>
      <dgm:spPr>
        <a:ln>
          <a:solidFill>
            <a:schemeClr val="tx1"/>
          </a:solidFill>
        </a:ln>
      </dgm:spPr>
      <dgm:t>
        <a:bodyPr/>
        <a:lstStyle/>
        <a:p>
          <a:endParaRPr lang="en-US" sz="1400"/>
        </a:p>
      </dgm:t>
    </dgm:pt>
    <dgm:pt modelId="{FF7813F9-E67C-F84F-9EAC-B7C75BA1FF58}" type="sibTrans" cxnId="{01B5ED15-837C-EC4F-AA29-5168312C284A}">
      <dgm:prSet/>
      <dgm:spPr/>
      <dgm:t>
        <a:bodyPr/>
        <a:lstStyle/>
        <a:p>
          <a:endParaRPr lang="en-US" sz="1400"/>
        </a:p>
      </dgm:t>
    </dgm:pt>
    <dgm:pt modelId="{F3C03561-7D20-8643-8B19-24044933FB0B}">
      <dgm:prSet phldrT="[Text]" custT="1"/>
      <dgm:spPr>
        <a:solidFill>
          <a:schemeClr val="bg1">
            <a:lumMod val="50000"/>
            <a:lumOff val="50000"/>
          </a:schemeClr>
        </a:solidFill>
        <a:ln>
          <a:solidFill>
            <a:schemeClr val="tx1"/>
          </a:solidFill>
        </a:ln>
        <a:effectLst/>
        <a:scene3d>
          <a:camera prst="orthographicFront">
            <a:rot lat="0" lon="0" rev="0"/>
          </a:camera>
          <a:lightRig rig="threePt" dir="t">
            <a:rot lat="0" lon="0" rev="1200000"/>
          </a:lightRig>
        </a:scene3d>
        <a:sp3d/>
      </dgm:spPr>
      <dgm:t>
        <a:bodyPr/>
        <a:lstStyle/>
        <a:p>
          <a:pPr algn="ctr"/>
          <a:r>
            <a:rPr lang="en-US" sz="1400" dirty="0" smtClean="0"/>
            <a:t>Agitation and psychosis in known psychiatric disorder</a:t>
          </a:r>
          <a:endParaRPr lang="en-US" sz="1400" dirty="0"/>
        </a:p>
      </dgm:t>
    </dgm:pt>
    <dgm:pt modelId="{7386219B-CAED-E54B-BDA6-5F5A899B566C}" type="parTrans" cxnId="{A41C02B3-399B-D347-B1D4-DC463A9FCCF1}">
      <dgm:prSet/>
      <dgm:spPr>
        <a:ln w="34925">
          <a:solidFill>
            <a:schemeClr val="tx1"/>
          </a:solidFill>
        </a:ln>
      </dgm:spPr>
      <dgm:t>
        <a:bodyPr/>
        <a:lstStyle/>
        <a:p>
          <a:endParaRPr lang="en-US" sz="1400"/>
        </a:p>
      </dgm:t>
    </dgm:pt>
    <dgm:pt modelId="{A9DD95AB-68DD-6B45-A099-07158281851F}" type="sibTrans" cxnId="{A41C02B3-399B-D347-B1D4-DC463A9FCCF1}">
      <dgm:prSet/>
      <dgm:spPr/>
      <dgm:t>
        <a:bodyPr/>
        <a:lstStyle/>
        <a:p>
          <a:endParaRPr lang="en-US" sz="1400"/>
        </a:p>
      </dgm:t>
    </dgm:pt>
    <dgm:pt modelId="{A6FD7D2B-EAAB-764A-B928-06545E5F3329}">
      <dgm:prSet phldrT="[Text]" custT="1"/>
      <dgm:spPr>
        <a:solidFill>
          <a:schemeClr val="bg1">
            <a:lumMod val="50000"/>
            <a:lumOff val="50000"/>
          </a:schemeClr>
        </a:solidFill>
        <a:ln>
          <a:solidFill>
            <a:schemeClr val="tx1"/>
          </a:solidFill>
        </a:ln>
        <a:effectLst/>
        <a:scene3d>
          <a:camera prst="orthographicFront">
            <a:rot lat="0" lon="0" rev="0"/>
          </a:camera>
          <a:lightRig rig="threePt" dir="t">
            <a:rot lat="0" lon="0" rev="1200000"/>
          </a:lightRig>
        </a:scene3d>
        <a:sp3d/>
      </dgm:spPr>
      <dgm:t>
        <a:bodyPr/>
        <a:lstStyle/>
        <a:p>
          <a:r>
            <a:rPr lang="en-US" sz="1400" dirty="0" smtClean="0"/>
            <a:t>Undifferentiated agitation or complex presentation</a:t>
          </a:r>
          <a:endParaRPr lang="en-US" sz="1400" dirty="0"/>
        </a:p>
      </dgm:t>
    </dgm:pt>
    <dgm:pt modelId="{A72485FA-0CCD-2949-B983-9B794819DD21}" type="parTrans" cxnId="{BF30DCC1-F85F-6B4E-945D-C642B4F80536}">
      <dgm:prSet/>
      <dgm:spPr>
        <a:ln w="34925">
          <a:solidFill>
            <a:schemeClr val="tx1"/>
          </a:solidFill>
        </a:ln>
      </dgm:spPr>
      <dgm:t>
        <a:bodyPr/>
        <a:lstStyle/>
        <a:p>
          <a:endParaRPr lang="en-US" sz="1400"/>
        </a:p>
      </dgm:t>
    </dgm:pt>
    <dgm:pt modelId="{A85B731C-246F-E84B-BFB1-829E593DAFF8}" type="sibTrans" cxnId="{BF30DCC1-F85F-6B4E-945D-C642B4F80536}">
      <dgm:prSet/>
      <dgm:spPr/>
      <dgm:t>
        <a:bodyPr/>
        <a:lstStyle/>
        <a:p>
          <a:endParaRPr lang="en-US" sz="1400"/>
        </a:p>
      </dgm:t>
    </dgm:pt>
    <dgm:pt modelId="{6B4FB003-C9B7-9E45-8833-5021AA943862}">
      <dgm:prSet phldrT="[Text]" custT="1"/>
      <dgm:spPr>
        <a:solidFill>
          <a:schemeClr val="tx1">
            <a:lumMod val="65000"/>
          </a:schemeClr>
        </a:solidFill>
        <a:ln>
          <a:solidFill>
            <a:schemeClr val="tx1"/>
          </a:solidFill>
        </a:ln>
        <a:effectLst/>
        <a:scene3d>
          <a:camera prst="orthographicFront">
            <a:rot lat="0" lon="0" rev="0"/>
          </a:camera>
          <a:lightRig rig="threePt" dir="t">
            <a:rot lat="0" lon="0" rev="1200000"/>
          </a:lightRig>
        </a:scene3d>
        <a:sp3d/>
      </dgm:spPr>
      <dgm:t>
        <a:bodyPr/>
        <a:lstStyle/>
        <a:p>
          <a:r>
            <a:rPr lang="fr-FR" sz="1400" dirty="0" smtClean="0">
              <a:solidFill>
                <a:schemeClr val="bg1">
                  <a:lumMod val="75000"/>
                  <a:lumOff val="25000"/>
                </a:schemeClr>
              </a:solidFill>
            </a:rPr>
            <a:t>CNS </a:t>
          </a:r>
          <a:r>
            <a:rPr lang="fr-FR" sz="1400" dirty="0" err="1" smtClean="0">
              <a:solidFill>
                <a:schemeClr val="bg1">
                  <a:lumMod val="75000"/>
                  <a:lumOff val="25000"/>
                </a:schemeClr>
              </a:solidFill>
            </a:rPr>
            <a:t>depressant</a:t>
          </a:r>
          <a:r>
            <a:rPr lang="fr-FR" sz="1400" dirty="0" smtClean="0">
              <a:solidFill>
                <a:schemeClr val="bg1">
                  <a:lumMod val="75000"/>
                  <a:lumOff val="25000"/>
                </a:schemeClr>
              </a:solidFill>
            </a:rPr>
            <a:t> </a:t>
          </a:r>
          <a:endParaRPr lang="en-US" sz="1400" dirty="0">
            <a:solidFill>
              <a:schemeClr val="bg1">
                <a:lumMod val="75000"/>
                <a:lumOff val="25000"/>
              </a:schemeClr>
            </a:solidFill>
          </a:endParaRPr>
        </a:p>
      </dgm:t>
    </dgm:pt>
    <dgm:pt modelId="{3FB006E1-7840-E841-8F92-6D9D275CB0A5}" type="parTrans" cxnId="{877057A4-05B8-CC42-8EF8-61C30274144C}">
      <dgm:prSet/>
      <dgm:spPr>
        <a:ln w="34925">
          <a:solidFill>
            <a:schemeClr val="tx1"/>
          </a:solidFill>
        </a:ln>
      </dgm:spPr>
      <dgm:t>
        <a:bodyPr/>
        <a:lstStyle/>
        <a:p>
          <a:endParaRPr lang="en-US" sz="1400"/>
        </a:p>
      </dgm:t>
    </dgm:pt>
    <dgm:pt modelId="{84DEC2E8-4829-644B-B8AA-E98E0C37C82C}" type="sibTrans" cxnId="{877057A4-05B8-CC42-8EF8-61C30274144C}">
      <dgm:prSet/>
      <dgm:spPr/>
      <dgm:t>
        <a:bodyPr/>
        <a:lstStyle/>
        <a:p>
          <a:endParaRPr lang="en-US" sz="1400"/>
        </a:p>
      </dgm:t>
    </dgm:pt>
    <dgm:pt modelId="{718B8C35-F3EE-CA44-A61C-293495E99FF3}">
      <dgm:prSet phldrT="[Text]" custT="1"/>
      <dgm:spPr>
        <a:solidFill>
          <a:schemeClr val="tx1">
            <a:lumMod val="65000"/>
          </a:schemeClr>
        </a:solidFill>
        <a:ln>
          <a:solidFill>
            <a:schemeClr val="tx1"/>
          </a:solidFill>
        </a:ln>
        <a:effectLst/>
        <a:scene3d>
          <a:camera prst="orthographicFront">
            <a:rot lat="0" lon="0" rev="0"/>
          </a:camera>
          <a:lightRig rig="threePt" dir="t">
            <a:rot lat="0" lon="0" rev="1200000"/>
          </a:lightRig>
        </a:scene3d>
        <a:sp3d/>
      </dgm:spPr>
      <dgm:t>
        <a:bodyPr/>
        <a:lstStyle/>
        <a:p>
          <a:r>
            <a:rPr lang="fr-FR" sz="1400" dirty="0" smtClean="0">
              <a:solidFill>
                <a:schemeClr val="bg1">
                  <a:lumMod val="75000"/>
                  <a:lumOff val="25000"/>
                </a:schemeClr>
              </a:solidFill>
            </a:rPr>
            <a:t>CNS stimulant </a:t>
          </a:r>
          <a:endParaRPr lang="en-US" sz="1400" dirty="0">
            <a:solidFill>
              <a:schemeClr val="bg1">
                <a:lumMod val="75000"/>
                <a:lumOff val="25000"/>
              </a:schemeClr>
            </a:solidFill>
          </a:endParaRPr>
        </a:p>
      </dgm:t>
    </dgm:pt>
    <dgm:pt modelId="{18415753-727C-F141-8ACA-BD19D786D4AF}" type="parTrans" cxnId="{D7081E26-E099-AA44-B9F6-7C0C3ECA3234}">
      <dgm:prSet/>
      <dgm:spPr>
        <a:ln w="34925">
          <a:solidFill>
            <a:schemeClr val="tx1"/>
          </a:solidFill>
        </a:ln>
      </dgm:spPr>
      <dgm:t>
        <a:bodyPr/>
        <a:lstStyle/>
        <a:p>
          <a:endParaRPr lang="en-US" sz="1400"/>
        </a:p>
      </dgm:t>
    </dgm:pt>
    <dgm:pt modelId="{A5192032-3107-3741-92E6-916F5D3F166F}" type="sibTrans" cxnId="{D7081E26-E099-AA44-B9F6-7C0C3ECA3234}">
      <dgm:prSet/>
      <dgm:spPr/>
      <dgm:t>
        <a:bodyPr/>
        <a:lstStyle/>
        <a:p>
          <a:endParaRPr lang="en-US" sz="1400"/>
        </a:p>
      </dgm:t>
    </dgm:pt>
    <dgm:pt modelId="{221E379C-5004-5840-9727-EA12A5C47B05}">
      <dgm:prSet phldrT="[Text]" custT="1"/>
      <dgm:spPr>
        <a:solidFill>
          <a:schemeClr val="tx1">
            <a:lumMod val="85000"/>
          </a:schemeClr>
        </a:solidFill>
        <a:ln>
          <a:solidFill>
            <a:schemeClr val="tx1"/>
          </a:solidFill>
        </a:ln>
        <a:effectLst/>
        <a:scene3d>
          <a:camera prst="orthographicFront">
            <a:rot lat="0" lon="0" rev="0"/>
          </a:camera>
          <a:lightRig rig="threePt" dir="t">
            <a:rot lat="0" lon="0" rev="1200000"/>
          </a:lightRig>
        </a:scene3d>
        <a:sp3d/>
      </dgm:spPr>
      <dgm:t>
        <a:bodyPr/>
        <a:lstStyle/>
        <a:p>
          <a:r>
            <a:rPr lang="en-US" sz="1400" dirty="0" smtClean="0">
              <a:solidFill>
                <a:schemeClr val="bg1">
                  <a:lumMod val="75000"/>
                  <a:lumOff val="25000"/>
                </a:schemeClr>
              </a:solidFill>
            </a:rPr>
            <a:t>1. Oral atypical antipsychotic </a:t>
          </a:r>
        </a:p>
        <a:p>
          <a:r>
            <a:rPr lang="en-US" sz="1400" dirty="0" smtClean="0">
              <a:solidFill>
                <a:schemeClr val="bg1">
                  <a:lumMod val="75000"/>
                  <a:lumOff val="25000"/>
                </a:schemeClr>
              </a:solidFill>
            </a:rPr>
            <a:t>2. Oral typical antipsychotic </a:t>
          </a:r>
        </a:p>
        <a:p>
          <a:r>
            <a:rPr lang="en-US" sz="1400" dirty="0" smtClean="0">
              <a:solidFill>
                <a:schemeClr val="bg1">
                  <a:lumMod val="75000"/>
                  <a:lumOff val="25000"/>
                </a:schemeClr>
              </a:solidFill>
            </a:rPr>
            <a:t>3. Parenteral atypical antipsychotic</a:t>
          </a:r>
        </a:p>
        <a:p>
          <a:r>
            <a:rPr lang="en-US" sz="1400" dirty="0" smtClean="0">
              <a:solidFill>
                <a:schemeClr val="bg1">
                  <a:lumMod val="75000"/>
                  <a:lumOff val="25000"/>
                </a:schemeClr>
              </a:solidFill>
            </a:rPr>
            <a:t>4. Parenteral typical antipsychotic </a:t>
          </a:r>
          <a:endParaRPr lang="en-US" sz="1400" dirty="0">
            <a:solidFill>
              <a:schemeClr val="bg1">
                <a:lumMod val="75000"/>
                <a:lumOff val="25000"/>
              </a:schemeClr>
            </a:solidFill>
          </a:endParaRPr>
        </a:p>
      </dgm:t>
    </dgm:pt>
    <dgm:pt modelId="{59DFBFB4-6FD6-654D-97B7-BAA994DF5959}" type="parTrans" cxnId="{294C4C5C-9CA4-7D4A-8C39-CAAFB6C59A37}">
      <dgm:prSet/>
      <dgm:spPr>
        <a:ln w="34925">
          <a:solidFill>
            <a:schemeClr val="tx1"/>
          </a:solidFill>
        </a:ln>
      </dgm:spPr>
      <dgm:t>
        <a:bodyPr/>
        <a:lstStyle/>
        <a:p>
          <a:endParaRPr lang="en-US" sz="1400"/>
        </a:p>
      </dgm:t>
    </dgm:pt>
    <dgm:pt modelId="{35E190A2-2B48-8C45-8605-094EC11973C2}" type="sibTrans" cxnId="{294C4C5C-9CA4-7D4A-8C39-CAAFB6C59A37}">
      <dgm:prSet/>
      <dgm:spPr/>
      <dgm:t>
        <a:bodyPr/>
        <a:lstStyle/>
        <a:p>
          <a:endParaRPr lang="en-US" sz="1400"/>
        </a:p>
      </dgm:t>
    </dgm:pt>
    <dgm:pt modelId="{6FD6BC89-0CEE-D040-A100-E35972DF1239}">
      <dgm:prSet phldrT="[Text]" custT="1"/>
      <dgm:spPr>
        <a:solidFill>
          <a:schemeClr val="tx1">
            <a:lumMod val="85000"/>
          </a:schemeClr>
        </a:solidFill>
        <a:ln>
          <a:solidFill>
            <a:schemeClr val="tx1"/>
          </a:solidFill>
        </a:ln>
        <a:effectLst/>
        <a:scene3d>
          <a:camera prst="orthographicFront">
            <a:rot lat="0" lon="0" rev="0"/>
          </a:camera>
          <a:lightRig rig="threePt" dir="t">
            <a:rot lat="0" lon="0" rev="1200000"/>
          </a:lightRig>
        </a:scene3d>
        <a:sp3d/>
      </dgm:spPr>
      <dgm:t>
        <a:bodyPr/>
        <a:lstStyle/>
        <a:p>
          <a:r>
            <a:rPr lang="en-US" sz="1400" dirty="0" smtClean="0">
              <a:solidFill>
                <a:schemeClr val="bg1">
                  <a:lumMod val="75000"/>
                  <a:lumOff val="25000"/>
                </a:schemeClr>
              </a:solidFill>
            </a:rPr>
            <a:t>No psychosis evident: </a:t>
          </a:r>
        </a:p>
        <a:p>
          <a:r>
            <a:rPr lang="en-US" sz="1400" dirty="0" smtClean="0">
              <a:solidFill>
                <a:schemeClr val="bg1">
                  <a:lumMod val="75000"/>
                  <a:lumOff val="25000"/>
                </a:schemeClr>
              </a:solidFill>
            </a:rPr>
            <a:t>Same as agitation due to withdrawal</a:t>
          </a:r>
          <a:endParaRPr lang="en-US" sz="1400" dirty="0">
            <a:solidFill>
              <a:schemeClr val="bg1">
                <a:lumMod val="75000"/>
                <a:lumOff val="25000"/>
              </a:schemeClr>
            </a:solidFill>
          </a:endParaRPr>
        </a:p>
      </dgm:t>
    </dgm:pt>
    <dgm:pt modelId="{3778E94A-1D66-5044-954A-A11F48A88B6D}" type="parTrans" cxnId="{9E051FE7-7E13-6045-BF1F-C80C5D0A9DF1}">
      <dgm:prSet/>
      <dgm:spPr>
        <a:ln w="34925">
          <a:solidFill>
            <a:schemeClr val="tx1"/>
          </a:solidFill>
        </a:ln>
      </dgm:spPr>
      <dgm:t>
        <a:bodyPr/>
        <a:lstStyle/>
        <a:p>
          <a:endParaRPr lang="en-US" sz="1400"/>
        </a:p>
      </dgm:t>
    </dgm:pt>
    <dgm:pt modelId="{0DD82941-C3F7-6847-A145-3BCC4D73FE58}" type="sibTrans" cxnId="{9E051FE7-7E13-6045-BF1F-C80C5D0A9DF1}">
      <dgm:prSet/>
      <dgm:spPr/>
      <dgm:t>
        <a:bodyPr/>
        <a:lstStyle/>
        <a:p>
          <a:endParaRPr lang="en-US" sz="1400"/>
        </a:p>
      </dgm:t>
    </dgm:pt>
    <dgm:pt modelId="{E8EFF972-3674-F04D-B3BF-A5E99D2040C0}">
      <dgm:prSet phldrT="[Text]" custT="1"/>
      <dgm:spPr>
        <a:solidFill>
          <a:schemeClr val="tx1">
            <a:lumMod val="85000"/>
          </a:schemeClr>
        </a:solidFill>
        <a:ln>
          <a:solidFill>
            <a:schemeClr val="tx1"/>
          </a:solidFill>
        </a:ln>
        <a:effectLst/>
        <a:scene3d>
          <a:camera prst="orthographicFront">
            <a:rot lat="0" lon="0" rev="0"/>
          </a:camera>
          <a:lightRig rig="threePt" dir="t">
            <a:rot lat="0" lon="0" rev="1200000"/>
          </a:lightRig>
        </a:scene3d>
        <a:sp3d/>
      </dgm:spPr>
      <dgm:t>
        <a:bodyPr/>
        <a:lstStyle/>
        <a:p>
          <a:r>
            <a:rPr lang="en-US" sz="1400" dirty="0" smtClean="0">
              <a:solidFill>
                <a:schemeClr val="bg1">
                  <a:lumMod val="75000"/>
                  <a:lumOff val="25000"/>
                </a:schemeClr>
              </a:solidFill>
            </a:rPr>
            <a:t>Identify and correct any underlying medical condition </a:t>
          </a:r>
        </a:p>
        <a:p>
          <a:r>
            <a:rPr lang="en-US" sz="1400" b="1" dirty="0" smtClean="0">
              <a:solidFill>
                <a:schemeClr val="bg1">
                  <a:lumMod val="75000"/>
                  <a:lumOff val="25000"/>
                </a:schemeClr>
              </a:solidFill>
            </a:rPr>
            <a:t>Avoid BZD</a:t>
          </a:r>
        </a:p>
        <a:p>
          <a:r>
            <a:rPr lang="en-US" sz="1400" dirty="0" smtClean="0">
              <a:solidFill>
                <a:schemeClr val="bg1">
                  <a:lumMod val="75000"/>
                  <a:lumOff val="25000"/>
                </a:schemeClr>
              </a:solidFill>
            </a:rPr>
            <a:t>1. Oral atypical antipsychotic  </a:t>
          </a:r>
        </a:p>
        <a:p>
          <a:r>
            <a:rPr lang="en-US" sz="1400" dirty="0" smtClean="0">
              <a:solidFill>
                <a:schemeClr val="bg1">
                  <a:lumMod val="75000"/>
                  <a:lumOff val="25000"/>
                </a:schemeClr>
              </a:solidFill>
            </a:rPr>
            <a:t>2. Oral typical antipsychotic </a:t>
          </a:r>
        </a:p>
        <a:p>
          <a:r>
            <a:rPr lang="en-US" sz="1400" dirty="0" smtClean="0">
              <a:solidFill>
                <a:schemeClr val="bg1">
                  <a:lumMod val="75000"/>
                  <a:lumOff val="25000"/>
                </a:schemeClr>
              </a:solidFill>
            </a:rPr>
            <a:t>3. Parenteral atypical antipsychotic  </a:t>
          </a:r>
        </a:p>
        <a:p>
          <a:r>
            <a:rPr lang="en-US" sz="1400" dirty="0" smtClean="0">
              <a:solidFill>
                <a:schemeClr val="bg1">
                  <a:lumMod val="75000"/>
                  <a:lumOff val="25000"/>
                </a:schemeClr>
              </a:solidFill>
            </a:rPr>
            <a:t>4. Parenteral typical antipsychotic  </a:t>
          </a:r>
          <a:endParaRPr lang="en-US" sz="1400" dirty="0">
            <a:solidFill>
              <a:schemeClr val="bg1">
                <a:lumMod val="75000"/>
                <a:lumOff val="25000"/>
              </a:schemeClr>
            </a:solidFill>
          </a:endParaRPr>
        </a:p>
      </dgm:t>
    </dgm:pt>
    <dgm:pt modelId="{E267ABD2-A96A-154B-A8E1-FE1F8BA3DEBD}" type="parTrans" cxnId="{863BA307-B150-3647-866A-E33815F7A149}">
      <dgm:prSet/>
      <dgm:spPr>
        <a:ln w="34925">
          <a:solidFill>
            <a:schemeClr val="tx1"/>
          </a:solidFill>
        </a:ln>
      </dgm:spPr>
      <dgm:t>
        <a:bodyPr/>
        <a:lstStyle/>
        <a:p>
          <a:endParaRPr lang="en-US" sz="1400"/>
        </a:p>
      </dgm:t>
    </dgm:pt>
    <dgm:pt modelId="{9575AA59-4B8A-F849-A272-5B02BCEDCA5B}" type="sibTrans" cxnId="{863BA307-B150-3647-866A-E33815F7A149}">
      <dgm:prSet/>
      <dgm:spPr/>
      <dgm:t>
        <a:bodyPr/>
        <a:lstStyle/>
        <a:p>
          <a:endParaRPr lang="en-US" sz="1400"/>
        </a:p>
      </dgm:t>
    </dgm:pt>
    <dgm:pt modelId="{C41B2DFB-0BEC-C746-8741-B86643F1A743}">
      <dgm:prSet phldrT="[Text]" custT="1"/>
      <dgm:spPr>
        <a:solidFill>
          <a:schemeClr val="tx1">
            <a:lumMod val="85000"/>
          </a:schemeClr>
        </a:solidFill>
        <a:ln>
          <a:solidFill>
            <a:schemeClr val="tx1"/>
          </a:solidFill>
        </a:ln>
        <a:effectLst/>
        <a:scene3d>
          <a:camera prst="orthographicFront">
            <a:rot lat="0" lon="0" rev="0"/>
          </a:camera>
          <a:lightRig rig="threePt" dir="t">
            <a:rot lat="0" lon="0" rev="1200000"/>
          </a:lightRig>
        </a:scene3d>
        <a:sp3d/>
      </dgm:spPr>
      <dgm:t>
        <a:bodyPr/>
        <a:lstStyle/>
        <a:p>
          <a:r>
            <a:rPr lang="en-US" sz="1400" dirty="0" smtClean="0">
              <a:solidFill>
                <a:schemeClr val="bg1">
                  <a:lumMod val="75000"/>
                  <a:lumOff val="25000"/>
                </a:schemeClr>
              </a:solidFill>
            </a:rPr>
            <a:t>1. Oral BZD</a:t>
          </a:r>
          <a:br>
            <a:rPr lang="en-US" sz="1400" dirty="0" smtClean="0">
              <a:solidFill>
                <a:schemeClr val="bg1">
                  <a:lumMod val="75000"/>
                  <a:lumOff val="25000"/>
                </a:schemeClr>
              </a:solidFill>
            </a:rPr>
          </a:br>
          <a:r>
            <a:rPr lang="en-US" sz="1400" dirty="0" smtClean="0">
              <a:solidFill>
                <a:schemeClr val="bg1">
                  <a:lumMod val="75000"/>
                  <a:lumOff val="25000"/>
                </a:schemeClr>
              </a:solidFill>
            </a:rPr>
            <a:t>2. Parenteral BZD  </a:t>
          </a:r>
          <a:endParaRPr lang="en-US" sz="1400" dirty="0">
            <a:solidFill>
              <a:schemeClr val="bg1">
                <a:lumMod val="75000"/>
                <a:lumOff val="25000"/>
              </a:schemeClr>
            </a:solidFill>
          </a:endParaRPr>
        </a:p>
      </dgm:t>
    </dgm:pt>
    <dgm:pt modelId="{6D7064F9-BF8F-F944-9748-0E02478679E5}" type="parTrans" cxnId="{4CA9890E-9EB9-DB45-A79E-D356BAE21CF6}">
      <dgm:prSet/>
      <dgm:spPr>
        <a:ln w="34925">
          <a:solidFill>
            <a:schemeClr val="tx1"/>
          </a:solidFill>
        </a:ln>
      </dgm:spPr>
      <dgm:t>
        <a:bodyPr/>
        <a:lstStyle/>
        <a:p>
          <a:endParaRPr lang="en-US" sz="1400"/>
        </a:p>
      </dgm:t>
    </dgm:pt>
    <dgm:pt modelId="{9D81C46F-C254-2247-9EB6-1BD97DDDBBD9}" type="sibTrans" cxnId="{4CA9890E-9EB9-DB45-A79E-D356BAE21CF6}">
      <dgm:prSet/>
      <dgm:spPr/>
      <dgm:t>
        <a:bodyPr/>
        <a:lstStyle/>
        <a:p>
          <a:endParaRPr lang="en-US" sz="1400"/>
        </a:p>
      </dgm:t>
    </dgm:pt>
    <dgm:pt modelId="{39B03D9D-0BBF-1E4C-9086-1831DC63AE21}">
      <dgm:prSet phldrT="[Text]" custT="1"/>
      <dgm:spPr>
        <a:solidFill>
          <a:schemeClr val="tx1">
            <a:lumMod val="85000"/>
          </a:schemeClr>
        </a:solidFill>
        <a:ln>
          <a:solidFill>
            <a:schemeClr val="tx1"/>
          </a:solidFill>
        </a:ln>
        <a:effectLst/>
        <a:scene3d>
          <a:camera prst="orthographicFront">
            <a:rot lat="0" lon="0" rev="0"/>
          </a:camera>
          <a:lightRig rig="threePt" dir="t">
            <a:rot lat="0" lon="0" rev="1200000"/>
          </a:lightRig>
        </a:scene3d>
        <a:sp3d/>
      </dgm:spPr>
      <dgm:t>
        <a:bodyPr/>
        <a:lstStyle/>
        <a:p>
          <a:r>
            <a:rPr lang="fi-FI" sz="1400" b="1" dirty="0" smtClean="0">
              <a:solidFill>
                <a:schemeClr val="bg1">
                  <a:lumMod val="75000"/>
                  <a:lumOff val="25000"/>
                </a:schemeClr>
              </a:solidFill>
            </a:rPr>
            <a:t>Avoid BZD </a:t>
          </a:r>
        </a:p>
        <a:p>
          <a:r>
            <a:rPr lang="en-US" sz="1400" dirty="0" smtClean="0">
              <a:solidFill>
                <a:schemeClr val="bg1">
                  <a:lumMod val="75000"/>
                  <a:lumOff val="25000"/>
                </a:schemeClr>
              </a:solidFill>
            </a:rPr>
            <a:t>1. Oral typical antipsychotic </a:t>
          </a:r>
        </a:p>
        <a:p>
          <a:r>
            <a:rPr lang="en-US" sz="1400" dirty="0" smtClean="0">
              <a:solidFill>
                <a:schemeClr val="bg1">
                  <a:lumMod val="75000"/>
                  <a:lumOff val="25000"/>
                </a:schemeClr>
              </a:solidFill>
            </a:rPr>
            <a:t>2. Parenteral typical antipsychotic </a:t>
          </a:r>
          <a:endParaRPr lang="en-US" sz="1400" dirty="0">
            <a:solidFill>
              <a:schemeClr val="bg1">
                <a:lumMod val="75000"/>
                <a:lumOff val="25000"/>
              </a:schemeClr>
            </a:solidFill>
          </a:endParaRPr>
        </a:p>
      </dgm:t>
    </dgm:pt>
    <dgm:pt modelId="{0E091FA8-6E3B-0042-ADA3-BC48E03C05A6}" type="parTrans" cxnId="{EE048E3C-F398-0847-906C-483ADB070506}">
      <dgm:prSet/>
      <dgm:spPr>
        <a:ln w="34925">
          <a:solidFill>
            <a:schemeClr val="tx1"/>
          </a:solidFill>
        </a:ln>
      </dgm:spPr>
      <dgm:t>
        <a:bodyPr/>
        <a:lstStyle/>
        <a:p>
          <a:endParaRPr lang="en-US" sz="1400"/>
        </a:p>
      </dgm:t>
    </dgm:pt>
    <dgm:pt modelId="{7964F96C-C17B-074E-A6DE-EAC9817D84D1}" type="sibTrans" cxnId="{EE048E3C-F398-0847-906C-483ADB070506}">
      <dgm:prSet/>
      <dgm:spPr/>
      <dgm:t>
        <a:bodyPr/>
        <a:lstStyle/>
        <a:p>
          <a:endParaRPr lang="en-US" sz="1400"/>
        </a:p>
      </dgm:t>
    </dgm:pt>
    <dgm:pt modelId="{2DE95A91-D4FB-1345-BA93-74208B1498C8}">
      <dgm:prSet phldrT="[Text]" custT="1"/>
      <dgm:spPr>
        <a:solidFill>
          <a:schemeClr val="tx1">
            <a:lumMod val="85000"/>
          </a:schemeClr>
        </a:solidFill>
        <a:ln>
          <a:solidFill>
            <a:schemeClr val="tx1"/>
          </a:solidFill>
        </a:ln>
        <a:effectLst/>
        <a:scene3d>
          <a:camera prst="orthographicFront">
            <a:rot lat="0" lon="0" rev="0"/>
          </a:camera>
          <a:lightRig rig="threePt" dir="t">
            <a:rot lat="0" lon="0" rev="1200000"/>
          </a:lightRig>
        </a:scene3d>
        <a:sp3d/>
      </dgm:spPr>
      <dgm:t>
        <a:bodyPr/>
        <a:lstStyle/>
        <a:p>
          <a:r>
            <a:rPr lang="en-US" sz="1400" dirty="0" smtClean="0">
              <a:solidFill>
                <a:schemeClr val="bg1">
                  <a:lumMod val="75000"/>
                  <a:lumOff val="25000"/>
                </a:schemeClr>
              </a:solidFill>
            </a:rPr>
            <a:t>Psychosis evident: </a:t>
          </a:r>
        </a:p>
        <a:p>
          <a:r>
            <a:rPr lang="en-US" sz="1400" dirty="0" smtClean="0">
              <a:solidFill>
                <a:schemeClr val="bg1">
                  <a:lumMod val="75000"/>
                  <a:lumOff val="25000"/>
                </a:schemeClr>
              </a:solidFill>
            </a:rPr>
            <a:t>Same as for primary psychiatric disorder </a:t>
          </a:r>
          <a:endParaRPr lang="en-US" sz="1400" dirty="0">
            <a:solidFill>
              <a:schemeClr val="bg1">
                <a:lumMod val="75000"/>
                <a:lumOff val="25000"/>
              </a:schemeClr>
            </a:solidFill>
          </a:endParaRPr>
        </a:p>
      </dgm:t>
    </dgm:pt>
    <dgm:pt modelId="{387E9A1B-BF32-6945-A684-9EC58AEABBE4}" type="parTrans" cxnId="{EDF8533B-A651-A94E-802E-E645FFD7F889}">
      <dgm:prSet/>
      <dgm:spPr>
        <a:ln w="31750">
          <a:solidFill>
            <a:schemeClr val="tx1"/>
          </a:solidFill>
        </a:ln>
      </dgm:spPr>
      <dgm:t>
        <a:bodyPr/>
        <a:lstStyle/>
        <a:p>
          <a:endParaRPr lang="en-US"/>
        </a:p>
      </dgm:t>
    </dgm:pt>
    <dgm:pt modelId="{8375FA1A-6144-4648-95EA-3ED977C5CB39}" type="sibTrans" cxnId="{EDF8533B-A651-A94E-802E-E645FFD7F889}">
      <dgm:prSet/>
      <dgm:spPr/>
      <dgm:t>
        <a:bodyPr/>
        <a:lstStyle/>
        <a:p>
          <a:endParaRPr lang="en-US"/>
        </a:p>
      </dgm:t>
    </dgm:pt>
    <dgm:pt modelId="{8ABD2E82-1A8B-784C-BDBA-03215E4DA0DB}" type="pres">
      <dgm:prSet presAssocID="{D1C0B83A-BAFB-4544-9F0E-757B44BCDBBB}" presName="hierChild1" presStyleCnt="0">
        <dgm:presLayoutVars>
          <dgm:orgChart val="1"/>
          <dgm:chPref val="1"/>
          <dgm:dir/>
          <dgm:animOne val="branch"/>
          <dgm:animLvl val="lvl"/>
          <dgm:resizeHandles/>
        </dgm:presLayoutVars>
      </dgm:prSet>
      <dgm:spPr/>
      <dgm:t>
        <a:bodyPr/>
        <a:lstStyle/>
        <a:p>
          <a:endParaRPr lang="en-US"/>
        </a:p>
      </dgm:t>
    </dgm:pt>
    <dgm:pt modelId="{9A372CC4-7798-FE48-A48A-101861F26249}" type="pres">
      <dgm:prSet presAssocID="{B45D662F-44DF-0B4B-ACFC-A18FB469E85D}" presName="hierRoot1" presStyleCnt="0">
        <dgm:presLayoutVars>
          <dgm:hierBranch val="init"/>
        </dgm:presLayoutVars>
      </dgm:prSet>
      <dgm:spPr/>
    </dgm:pt>
    <dgm:pt modelId="{D83D53EB-9AB3-A945-8767-7653388D5A3C}" type="pres">
      <dgm:prSet presAssocID="{B45D662F-44DF-0B4B-ACFC-A18FB469E85D}" presName="rootComposite1" presStyleCnt="0"/>
      <dgm:spPr/>
    </dgm:pt>
    <dgm:pt modelId="{D44040AE-6A10-414E-A243-73D5AF725574}" type="pres">
      <dgm:prSet presAssocID="{B45D662F-44DF-0B4B-ACFC-A18FB469E85D}" presName="rootText1" presStyleLbl="node0" presStyleIdx="0" presStyleCnt="1" custScaleX="258271" custScaleY="91977">
        <dgm:presLayoutVars>
          <dgm:chPref val="3"/>
        </dgm:presLayoutVars>
      </dgm:prSet>
      <dgm:spPr/>
      <dgm:t>
        <a:bodyPr/>
        <a:lstStyle/>
        <a:p>
          <a:endParaRPr lang="en-US"/>
        </a:p>
      </dgm:t>
    </dgm:pt>
    <dgm:pt modelId="{0BF4A6D4-B314-034B-A1FF-256ADADD8AFC}" type="pres">
      <dgm:prSet presAssocID="{B45D662F-44DF-0B4B-ACFC-A18FB469E85D}" presName="rootConnector1" presStyleLbl="node1" presStyleIdx="0" presStyleCnt="0"/>
      <dgm:spPr/>
      <dgm:t>
        <a:bodyPr/>
        <a:lstStyle/>
        <a:p>
          <a:endParaRPr lang="en-US"/>
        </a:p>
      </dgm:t>
    </dgm:pt>
    <dgm:pt modelId="{14875B45-EDDD-DF42-9341-860BF3F20CBC}" type="pres">
      <dgm:prSet presAssocID="{B45D662F-44DF-0B4B-ACFC-A18FB469E85D}" presName="hierChild2" presStyleCnt="0"/>
      <dgm:spPr/>
    </dgm:pt>
    <dgm:pt modelId="{E6251D82-65E8-4748-8076-24BC46980CD2}" type="pres">
      <dgm:prSet presAssocID="{D1E08DEF-C11C-DA4A-AE35-ADA137DE13D6}" presName="Name37" presStyleLbl="parChTrans1D2" presStyleIdx="0" presStyleCnt="4"/>
      <dgm:spPr/>
      <dgm:t>
        <a:bodyPr/>
        <a:lstStyle/>
        <a:p>
          <a:endParaRPr lang="en-US"/>
        </a:p>
      </dgm:t>
    </dgm:pt>
    <dgm:pt modelId="{EC5765EC-8597-6445-AA2C-17C1CA5559CF}" type="pres">
      <dgm:prSet presAssocID="{7E16DF00-2407-AB40-956E-15EDF2FA4B02}" presName="hierRoot2" presStyleCnt="0">
        <dgm:presLayoutVars>
          <dgm:hierBranch val="init"/>
        </dgm:presLayoutVars>
      </dgm:prSet>
      <dgm:spPr/>
    </dgm:pt>
    <dgm:pt modelId="{6CC4F052-DA71-854A-994B-388FB652DD09}" type="pres">
      <dgm:prSet presAssocID="{7E16DF00-2407-AB40-956E-15EDF2FA4B02}" presName="rootComposite" presStyleCnt="0"/>
      <dgm:spPr/>
    </dgm:pt>
    <dgm:pt modelId="{438C0155-7216-FA48-A10E-DA487E81A1A5}" type="pres">
      <dgm:prSet presAssocID="{7E16DF00-2407-AB40-956E-15EDF2FA4B02}" presName="rootText" presStyleLbl="node2" presStyleIdx="0" presStyleCnt="4" custScaleY="133897" custLinFactNeighborX="6773" custLinFactNeighborY="-1214">
        <dgm:presLayoutVars>
          <dgm:chPref val="3"/>
        </dgm:presLayoutVars>
      </dgm:prSet>
      <dgm:spPr/>
      <dgm:t>
        <a:bodyPr/>
        <a:lstStyle/>
        <a:p>
          <a:endParaRPr lang="en-US"/>
        </a:p>
      </dgm:t>
    </dgm:pt>
    <dgm:pt modelId="{23CB2FBC-013E-2446-A284-6C099E7D18D9}" type="pres">
      <dgm:prSet presAssocID="{7E16DF00-2407-AB40-956E-15EDF2FA4B02}" presName="rootConnector" presStyleLbl="node2" presStyleIdx="0" presStyleCnt="4"/>
      <dgm:spPr/>
      <dgm:t>
        <a:bodyPr/>
        <a:lstStyle/>
        <a:p>
          <a:endParaRPr lang="en-US"/>
        </a:p>
      </dgm:t>
    </dgm:pt>
    <dgm:pt modelId="{35929A02-5200-F142-BE44-260B7304BC3E}" type="pres">
      <dgm:prSet presAssocID="{7E16DF00-2407-AB40-956E-15EDF2FA4B02}" presName="hierChild4" presStyleCnt="0"/>
      <dgm:spPr/>
    </dgm:pt>
    <dgm:pt modelId="{9F34EB26-E5B7-1744-9BE6-9ED174904FBF}" type="pres">
      <dgm:prSet presAssocID="{0FBADCE8-3E3D-7745-9AA8-14D140DC7D71}" presName="Name37" presStyleLbl="parChTrans1D3" presStyleIdx="0" presStyleCnt="7"/>
      <dgm:spPr/>
      <dgm:t>
        <a:bodyPr/>
        <a:lstStyle/>
        <a:p>
          <a:endParaRPr lang="en-US"/>
        </a:p>
      </dgm:t>
    </dgm:pt>
    <dgm:pt modelId="{DCC945D7-FC74-2747-A6FB-944B7ABB086B}" type="pres">
      <dgm:prSet presAssocID="{C4877352-25E1-3045-84FF-CED29DC6D40E}" presName="hierRoot2" presStyleCnt="0">
        <dgm:presLayoutVars>
          <dgm:hierBranch val="init"/>
        </dgm:presLayoutVars>
      </dgm:prSet>
      <dgm:spPr/>
    </dgm:pt>
    <dgm:pt modelId="{98E5CC04-18BD-034F-9B15-D579B27A4D85}" type="pres">
      <dgm:prSet presAssocID="{C4877352-25E1-3045-84FF-CED29DC6D40E}" presName="rootComposite" presStyleCnt="0"/>
      <dgm:spPr/>
    </dgm:pt>
    <dgm:pt modelId="{2F8CF05E-0F4F-3540-B541-4FD5DB21DEE0}" type="pres">
      <dgm:prSet presAssocID="{C4877352-25E1-3045-84FF-CED29DC6D40E}" presName="rootText" presStyleLbl="node3" presStyleIdx="0" presStyleCnt="7" custScaleY="142761" custLinFactNeighborX="6773" custLinFactNeighborY="-1214">
        <dgm:presLayoutVars>
          <dgm:chPref val="3"/>
        </dgm:presLayoutVars>
      </dgm:prSet>
      <dgm:spPr/>
      <dgm:t>
        <a:bodyPr/>
        <a:lstStyle/>
        <a:p>
          <a:endParaRPr lang="en-US"/>
        </a:p>
      </dgm:t>
    </dgm:pt>
    <dgm:pt modelId="{E99CBBA9-1D5D-9742-ADCB-EECD2885AE59}" type="pres">
      <dgm:prSet presAssocID="{C4877352-25E1-3045-84FF-CED29DC6D40E}" presName="rootConnector" presStyleLbl="node3" presStyleIdx="0" presStyleCnt="7"/>
      <dgm:spPr/>
      <dgm:t>
        <a:bodyPr/>
        <a:lstStyle/>
        <a:p>
          <a:endParaRPr lang="en-US"/>
        </a:p>
      </dgm:t>
    </dgm:pt>
    <dgm:pt modelId="{47AC75AA-61FF-F343-910A-54421916C2CE}" type="pres">
      <dgm:prSet presAssocID="{C4877352-25E1-3045-84FF-CED29DC6D40E}" presName="hierChild4" presStyleCnt="0"/>
      <dgm:spPr/>
    </dgm:pt>
    <dgm:pt modelId="{823F0064-96AB-C241-B564-055A2CE4A925}" type="pres">
      <dgm:prSet presAssocID="{E267ABD2-A96A-154B-A8E1-FE1F8BA3DEBD}" presName="Name37" presStyleLbl="parChTrans1D4" presStyleIdx="0" presStyleCnt="3"/>
      <dgm:spPr/>
      <dgm:t>
        <a:bodyPr/>
        <a:lstStyle/>
        <a:p>
          <a:endParaRPr lang="en-US"/>
        </a:p>
      </dgm:t>
    </dgm:pt>
    <dgm:pt modelId="{2FA1B963-DD6E-CD47-9CC3-D68BA358A51A}" type="pres">
      <dgm:prSet presAssocID="{E8EFF972-3674-F04D-B3BF-A5E99D2040C0}" presName="hierRoot2" presStyleCnt="0">
        <dgm:presLayoutVars>
          <dgm:hierBranch val="init"/>
        </dgm:presLayoutVars>
      </dgm:prSet>
      <dgm:spPr/>
    </dgm:pt>
    <dgm:pt modelId="{F9223BE1-0F6B-1541-8BD9-2142922C7638}" type="pres">
      <dgm:prSet presAssocID="{E8EFF972-3674-F04D-B3BF-A5E99D2040C0}" presName="rootComposite" presStyleCnt="0"/>
      <dgm:spPr/>
    </dgm:pt>
    <dgm:pt modelId="{938A5F14-B6EA-1C4C-898B-1B382E8B335F}" type="pres">
      <dgm:prSet presAssocID="{E8EFF972-3674-F04D-B3BF-A5E99D2040C0}" presName="rootText" presStyleLbl="node4" presStyleIdx="0" presStyleCnt="3" custScaleX="128720" custScaleY="598006" custLinFactNeighborX="-9165" custLinFactNeighborY="27301">
        <dgm:presLayoutVars>
          <dgm:chPref val="3"/>
        </dgm:presLayoutVars>
      </dgm:prSet>
      <dgm:spPr/>
      <dgm:t>
        <a:bodyPr/>
        <a:lstStyle/>
        <a:p>
          <a:endParaRPr lang="en-US"/>
        </a:p>
      </dgm:t>
    </dgm:pt>
    <dgm:pt modelId="{15DF4554-7402-8344-8E0F-85A1B0ED5E67}" type="pres">
      <dgm:prSet presAssocID="{E8EFF972-3674-F04D-B3BF-A5E99D2040C0}" presName="rootConnector" presStyleLbl="node4" presStyleIdx="0" presStyleCnt="3"/>
      <dgm:spPr/>
      <dgm:t>
        <a:bodyPr/>
        <a:lstStyle/>
        <a:p>
          <a:endParaRPr lang="en-US"/>
        </a:p>
      </dgm:t>
    </dgm:pt>
    <dgm:pt modelId="{DFA3D17B-F565-5D41-B41E-2A73E36D5AAD}" type="pres">
      <dgm:prSet presAssocID="{E8EFF972-3674-F04D-B3BF-A5E99D2040C0}" presName="hierChild4" presStyleCnt="0"/>
      <dgm:spPr/>
    </dgm:pt>
    <dgm:pt modelId="{4E1DBEE9-E931-C540-AC7B-746A0C02AC3A}" type="pres">
      <dgm:prSet presAssocID="{E8EFF972-3674-F04D-B3BF-A5E99D2040C0}" presName="hierChild5" presStyleCnt="0"/>
      <dgm:spPr/>
    </dgm:pt>
    <dgm:pt modelId="{56FE2FC4-C647-5542-9774-8366011A50CE}" type="pres">
      <dgm:prSet presAssocID="{C4877352-25E1-3045-84FF-CED29DC6D40E}" presName="hierChild5" presStyleCnt="0"/>
      <dgm:spPr/>
    </dgm:pt>
    <dgm:pt modelId="{D59835ED-CCA9-AB4A-BFF9-390A2B4120AF}" type="pres">
      <dgm:prSet presAssocID="{CC35DE14-8EC4-FB43-B8E6-526D12EF124E}" presName="Name37" presStyleLbl="parChTrans1D3" presStyleIdx="1" presStyleCnt="7"/>
      <dgm:spPr/>
      <dgm:t>
        <a:bodyPr/>
        <a:lstStyle/>
        <a:p>
          <a:endParaRPr lang="en-US"/>
        </a:p>
      </dgm:t>
    </dgm:pt>
    <dgm:pt modelId="{6E0AB472-0FCD-1644-BCBF-EE709BC53F6C}" type="pres">
      <dgm:prSet presAssocID="{6E8EB720-38C7-6D4E-BCD9-F3FA989A00F9}" presName="hierRoot2" presStyleCnt="0">
        <dgm:presLayoutVars>
          <dgm:hierBranch val="init"/>
        </dgm:presLayoutVars>
      </dgm:prSet>
      <dgm:spPr/>
    </dgm:pt>
    <dgm:pt modelId="{A6B862FD-A819-C843-ADE3-9F412029C975}" type="pres">
      <dgm:prSet presAssocID="{6E8EB720-38C7-6D4E-BCD9-F3FA989A00F9}" presName="rootComposite" presStyleCnt="0"/>
      <dgm:spPr/>
    </dgm:pt>
    <dgm:pt modelId="{ECF72975-6707-0744-ADFC-A18446000436}" type="pres">
      <dgm:prSet presAssocID="{6E8EB720-38C7-6D4E-BCD9-F3FA989A00F9}" presName="rootText" presStyleLbl="node3" presStyleIdx="1" presStyleCnt="7" custScaleY="129012" custLinFactNeighborX="6773" custLinFactNeighborY="-1214">
        <dgm:presLayoutVars>
          <dgm:chPref val="3"/>
        </dgm:presLayoutVars>
      </dgm:prSet>
      <dgm:spPr/>
      <dgm:t>
        <a:bodyPr/>
        <a:lstStyle/>
        <a:p>
          <a:endParaRPr lang="en-US"/>
        </a:p>
      </dgm:t>
    </dgm:pt>
    <dgm:pt modelId="{83965CFB-A749-1747-B0A1-172D7BBC272F}" type="pres">
      <dgm:prSet presAssocID="{6E8EB720-38C7-6D4E-BCD9-F3FA989A00F9}" presName="rootConnector" presStyleLbl="node3" presStyleIdx="1" presStyleCnt="7"/>
      <dgm:spPr/>
      <dgm:t>
        <a:bodyPr/>
        <a:lstStyle/>
        <a:p>
          <a:endParaRPr lang="en-US"/>
        </a:p>
      </dgm:t>
    </dgm:pt>
    <dgm:pt modelId="{BCCFCE62-A480-DF45-9302-96B5E36DC79E}" type="pres">
      <dgm:prSet presAssocID="{6E8EB720-38C7-6D4E-BCD9-F3FA989A00F9}" presName="hierChild4" presStyleCnt="0"/>
      <dgm:spPr/>
    </dgm:pt>
    <dgm:pt modelId="{0E76F078-55BA-AB4B-A470-4E87F646CF45}" type="pres">
      <dgm:prSet presAssocID="{6D7064F9-BF8F-F944-9748-0E02478679E5}" presName="Name37" presStyleLbl="parChTrans1D4" presStyleIdx="1" presStyleCnt="3"/>
      <dgm:spPr/>
      <dgm:t>
        <a:bodyPr/>
        <a:lstStyle/>
        <a:p>
          <a:endParaRPr lang="en-US"/>
        </a:p>
      </dgm:t>
    </dgm:pt>
    <dgm:pt modelId="{BC0671B8-E219-894B-BE66-23C7B0FF1D4B}" type="pres">
      <dgm:prSet presAssocID="{C41B2DFB-0BEC-C746-8741-B86643F1A743}" presName="hierRoot2" presStyleCnt="0">
        <dgm:presLayoutVars>
          <dgm:hierBranch val="init"/>
        </dgm:presLayoutVars>
      </dgm:prSet>
      <dgm:spPr/>
    </dgm:pt>
    <dgm:pt modelId="{51CAC943-2D6A-C94A-B43F-E15F3DADD3F8}" type="pres">
      <dgm:prSet presAssocID="{C41B2DFB-0BEC-C746-8741-B86643F1A743}" presName="rootComposite" presStyleCnt="0"/>
      <dgm:spPr/>
    </dgm:pt>
    <dgm:pt modelId="{903C9BC4-CBA4-5A45-9045-37D479E445FD}" type="pres">
      <dgm:prSet presAssocID="{C41B2DFB-0BEC-C746-8741-B86643F1A743}" presName="rootText" presStyleLbl="node4" presStyleIdx="1" presStyleCnt="3" custScaleX="151099" custLinFactNeighborX="6773" custLinFactNeighborY="23135">
        <dgm:presLayoutVars>
          <dgm:chPref val="3"/>
        </dgm:presLayoutVars>
      </dgm:prSet>
      <dgm:spPr/>
      <dgm:t>
        <a:bodyPr/>
        <a:lstStyle/>
        <a:p>
          <a:endParaRPr lang="en-US"/>
        </a:p>
      </dgm:t>
    </dgm:pt>
    <dgm:pt modelId="{C5598A6C-C779-A941-B487-635DF1BFA079}" type="pres">
      <dgm:prSet presAssocID="{C41B2DFB-0BEC-C746-8741-B86643F1A743}" presName="rootConnector" presStyleLbl="node4" presStyleIdx="1" presStyleCnt="3"/>
      <dgm:spPr/>
      <dgm:t>
        <a:bodyPr/>
        <a:lstStyle/>
        <a:p>
          <a:endParaRPr lang="en-US"/>
        </a:p>
      </dgm:t>
    </dgm:pt>
    <dgm:pt modelId="{F7CAE559-9F77-884D-96C0-ABFF035F5451}" type="pres">
      <dgm:prSet presAssocID="{C41B2DFB-0BEC-C746-8741-B86643F1A743}" presName="hierChild4" presStyleCnt="0"/>
      <dgm:spPr/>
    </dgm:pt>
    <dgm:pt modelId="{0FAD232A-AAB6-9049-A74E-81E32C6E7B30}" type="pres">
      <dgm:prSet presAssocID="{C41B2DFB-0BEC-C746-8741-B86643F1A743}" presName="hierChild5" presStyleCnt="0"/>
      <dgm:spPr/>
    </dgm:pt>
    <dgm:pt modelId="{4F165409-04E4-2E49-A12F-7D21C4E6C1E8}" type="pres">
      <dgm:prSet presAssocID="{6E8EB720-38C7-6D4E-BCD9-F3FA989A00F9}" presName="hierChild5" presStyleCnt="0"/>
      <dgm:spPr/>
    </dgm:pt>
    <dgm:pt modelId="{869F0A73-0023-AE4B-BF6A-559A6BEDFFA6}" type="pres">
      <dgm:prSet presAssocID="{7E16DF00-2407-AB40-956E-15EDF2FA4B02}" presName="hierChild5" presStyleCnt="0"/>
      <dgm:spPr/>
    </dgm:pt>
    <dgm:pt modelId="{8DCAC488-4768-D04E-97E0-87D6864B838B}" type="pres">
      <dgm:prSet presAssocID="{0573D65F-D1B5-3B40-9417-B72B1B68DFFA}" presName="Name37" presStyleLbl="parChTrans1D2" presStyleIdx="1" presStyleCnt="4"/>
      <dgm:spPr/>
      <dgm:t>
        <a:bodyPr/>
        <a:lstStyle/>
        <a:p>
          <a:endParaRPr lang="en-US"/>
        </a:p>
      </dgm:t>
    </dgm:pt>
    <dgm:pt modelId="{AF3CF471-6C9C-5E49-94CA-DE2ACB1CC3B0}" type="pres">
      <dgm:prSet presAssocID="{6C601F70-4DD4-1542-AB52-73AFD784992F}" presName="hierRoot2" presStyleCnt="0">
        <dgm:presLayoutVars>
          <dgm:hierBranch val="init"/>
        </dgm:presLayoutVars>
      </dgm:prSet>
      <dgm:spPr/>
    </dgm:pt>
    <dgm:pt modelId="{6C5E9510-2D4B-154A-8EAF-007A420D1F60}" type="pres">
      <dgm:prSet presAssocID="{6C601F70-4DD4-1542-AB52-73AFD784992F}" presName="rootComposite" presStyleCnt="0"/>
      <dgm:spPr/>
    </dgm:pt>
    <dgm:pt modelId="{5D77193B-33AF-2141-AE8F-5A5B1EA6ABAC}" type="pres">
      <dgm:prSet presAssocID="{6C601F70-4DD4-1542-AB52-73AFD784992F}" presName="rootText" presStyleLbl="node2" presStyleIdx="1" presStyleCnt="4" custLinFactNeighborX="6773" custLinFactNeighborY="-1214">
        <dgm:presLayoutVars>
          <dgm:chPref val="3"/>
        </dgm:presLayoutVars>
      </dgm:prSet>
      <dgm:spPr/>
      <dgm:t>
        <a:bodyPr/>
        <a:lstStyle/>
        <a:p>
          <a:endParaRPr lang="en-US"/>
        </a:p>
      </dgm:t>
    </dgm:pt>
    <dgm:pt modelId="{65E0E86B-B7FE-0048-8B59-650871E438FB}" type="pres">
      <dgm:prSet presAssocID="{6C601F70-4DD4-1542-AB52-73AFD784992F}" presName="rootConnector" presStyleLbl="node2" presStyleIdx="1" presStyleCnt="4"/>
      <dgm:spPr/>
      <dgm:t>
        <a:bodyPr/>
        <a:lstStyle/>
        <a:p>
          <a:endParaRPr lang="en-US"/>
        </a:p>
      </dgm:t>
    </dgm:pt>
    <dgm:pt modelId="{DB179F86-A4EB-944F-A257-A0B055C7D4E9}" type="pres">
      <dgm:prSet presAssocID="{6C601F70-4DD4-1542-AB52-73AFD784992F}" presName="hierChild4" presStyleCnt="0"/>
      <dgm:spPr/>
    </dgm:pt>
    <dgm:pt modelId="{661E70A4-F132-DB4F-BD79-3EE021DA882B}" type="pres">
      <dgm:prSet presAssocID="{18415753-727C-F141-8ACA-BD19D786D4AF}" presName="Name37" presStyleLbl="parChTrans1D3" presStyleIdx="2" presStyleCnt="7"/>
      <dgm:spPr/>
      <dgm:t>
        <a:bodyPr/>
        <a:lstStyle/>
        <a:p>
          <a:endParaRPr lang="en-US"/>
        </a:p>
      </dgm:t>
    </dgm:pt>
    <dgm:pt modelId="{FD24A7C8-F2F8-444A-8423-A5FA119035DB}" type="pres">
      <dgm:prSet presAssocID="{718B8C35-F3EE-CA44-A61C-293495E99FF3}" presName="hierRoot2" presStyleCnt="0">
        <dgm:presLayoutVars>
          <dgm:hierBranch val="init"/>
        </dgm:presLayoutVars>
      </dgm:prSet>
      <dgm:spPr/>
    </dgm:pt>
    <dgm:pt modelId="{FEEA7BBE-FFD2-B443-8BBB-8C8668049AFB}" type="pres">
      <dgm:prSet presAssocID="{718B8C35-F3EE-CA44-A61C-293495E99FF3}" presName="rootComposite" presStyleCnt="0"/>
      <dgm:spPr/>
    </dgm:pt>
    <dgm:pt modelId="{CDAF19C8-8C4A-CE4B-84DE-1228BE3D22B6}" type="pres">
      <dgm:prSet presAssocID="{718B8C35-F3EE-CA44-A61C-293495E99FF3}" presName="rootText" presStyleLbl="node3" presStyleIdx="2" presStyleCnt="7" custScaleX="112695" custLinFactNeighborX="6773" custLinFactNeighborY="32114">
        <dgm:presLayoutVars>
          <dgm:chPref val="3"/>
        </dgm:presLayoutVars>
      </dgm:prSet>
      <dgm:spPr/>
      <dgm:t>
        <a:bodyPr/>
        <a:lstStyle/>
        <a:p>
          <a:endParaRPr lang="en-US"/>
        </a:p>
      </dgm:t>
    </dgm:pt>
    <dgm:pt modelId="{A07DE664-36A1-9940-A919-99719D17E99F}" type="pres">
      <dgm:prSet presAssocID="{718B8C35-F3EE-CA44-A61C-293495E99FF3}" presName="rootConnector" presStyleLbl="node3" presStyleIdx="2" presStyleCnt="7"/>
      <dgm:spPr/>
      <dgm:t>
        <a:bodyPr/>
        <a:lstStyle/>
        <a:p>
          <a:endParaRPr lang="en-US"/>
        </a:p>
      </dgm:t>
    </dgm:pt>
    <dgm:pt modelId="{7412929D-0A1C-4F44-ADDA-4EED1CDCEF9B}" type="pres">
      <dgm:prSet presAssocID="{718B8C35-F3EE-CA44-A61C-293495E99FF3}" presName="hierChild4" presStyleCnt="0"/>
      <dgm:spPr/>
    </dgm:pt>
    <dgm:pt modelId="{66789536-37CA-EF48-91F4-7FE52B1181D7}" type="pres">
      <dgm:prSet presAssocID="{718B8C35-F3EE-CA44-A61C-293495E99FF3}" presName="hierChild5" presStyleCnt="0"/>
      <dgm:spPr/>
    </dgm:pt>
    <dgm:pt modelId="{27E6BBCC-B005-3846-AD82-C25727C65550}" type="pres">
      <dgm:prSet presAssocID="{3FB006E1-7840-E841-8F92-6D9D275CB0A5}" presName="Name37" presStyleLbl="parChTrans1D3" presStyleIdx="3" presStyleCnt="7"/>
      <dgm:spPr/>
      <dgm:t>
        <a:bodyPr/>
        <a:lstStyle/>
        <a:p>
          <a:endParaRPr lang="en-US"/>
        </a:p>
      </dgm:t>
    </dgm:pt>
    <dgm:pt modelId="{F6EEA5E5-0D00-DE46-A386-D63A8FBBA964}" type="pres">
      <dgm:prSet presAssocID="{6B4FB003-C9B7-9E45-8833-5021AA943862}" presName="hierRoot2" presStyleCnt="0">
        <dgm:presLayoutVars>
          <dgm:hierBranch val="init"/>
        </dgm:presLayoutVars>
      </dgm:prSet>
      <dgm:spPr/>
    </dgm:pt>
    <dgm:pt modelId="{1B95CD30-FB49-3B40-A853-F3159ACDC20B}" type="pres">
      <dgm:prSet presAssocID="{6B4FB003-C9B7-9E45-8833-5021AA943862}" presName="rootComposite" presStyleCnt="0"/>
      <dgm:spPr/>
    </dgm:pt>
    <dgm:pt modelId="{84164358-C93B-414A-A994-215FF8063656}" type="pres">
      <dgm:prSet presAssocID="{6B4FB003-C9B7-9E45-8833-5021AA943862}" presName="rootText" presStyleLbl="node3" presStyleIdx="3" presStyleCnt="7" custScaleX="110650" custLinFactNeighborX="6773" custLinFactNeighborY="32114">
        <dgm:presLayoutVars>
          <dgm:chPref val="3"/>
        </dgm:presLayoutVars>
      </dgm:prSet>
      <dgm:spPr/>
      <dgm:t>
        <a:bodyPr/>
        <a:lstStyle/>
        <a:p>
          <a:endParaRPr lang="en-US"/>
        </a:p>
      </dgm:t>
    </dgm:pt>
    <dgm:pt modelId="{641B9115-2A71-694B-BAAB-80EDA4A4001F}" type="pres">
      <dgm:prSet presAssocID="{6B4FB003-C9B7-9E45-8833-5021AA943862}" presName="rootConnector" presStyleLbl="node3" presStyleIdx="3" presStyleCnt="7"/>
      <dgm:spPr/>
      <dgm:t>
        <a:bodyPr/>
        <a:lstStyle/>
        <a:p>
          <a:endParaRPr lang="en-US"/>
        </a:p>
      </dgm:t>
    </dgm:pt>
    <dgm:pt modelId="{757F318A-A17B-B54C-99F1-4DF92D2DCDB9}" type="pres">
      <dgm:prSet presAssocID="{6B4FB003-C9B7-9E45-8833-5021AA943862}" presName="hierChild4" presStyleCnt="0"/>
      <dgm:spPr/>
    </dgm:pt>
    <dgm:pt modelId="{B5A8C01E-D2BB-274D-A813-DB54608D83D4}" type="pres">
      <dgm:prSet presAssocID="{0E091FA8-6E3B-0042-ADA3-BC48E03C05A6}" presName="Name37" presStyleLbl="parChTrans1D4" presStyleIdx="2" presStyleCnt="3"/>
      <dgm:spPr/>
      <dgm:t>
        <a:bodyPr/>
        <a:lstStyle/>
        <a:p>
          <a:endParaRPr lang="en-US"/>
        </a:p>
      </dgm:t>
    </dgm:pt>
    <dgm:pt modelId="{7E598C46-FA9B-5D40-B31B-B6D5ABD76416}" type="pres">
      <dgm:prSet presAssocID="{39B03D9D-0BBF-1E4C-9086-1831DC63AE21}" presName="hierRoot2" presStyleCnt="0">
        <dgm:presLayoutVars>
          <dgm:hierBranch val="init"/>
        </dgm:presLayoutVars>
      </dgm:prSet>
      <dgm:spPr/>
    </dgm:pt>
    <dgm:pt modelId="{F440B5EB-69B2-9F47-82FA-AEE0356F44E4}" type="pres">
      <dgm:prSet presAssocID="{39B03D9D-0BBF-1E4C-9086-1831DC63AE21}" presName="rootComposite" presStyleCnt="0"/>
      <dgm:spPr/>
    </dgm:pt>
    <dgm:pt modelId="{371F9DD3-DFED-F440-A930-CD2F48BEC323}" type="pres">
      <dgm:prSet presAssocID="{39B03D9D-0BBF-1E4C-9086-1831DC63AE21}" presName="rootText" presStyleLbl="node4" presStyleIdx="2" presStyleCnt="3" custScaleY="296577" custLinFactNeighborX="-8256" custLinFactNeighborY="89275">
        <dgm:presLayoutVars>
          <dgm:chPref val="3"/>
        </dgm:presLayoutVars>
      </dgm:prSet>
      <dgm:spPr/>
      <dgm:t>
        <a:bodyPr/>
        <a:lstStyle/>
        <a:p>
          <a:endParaRPr lang="en-US"/>
        </a:p>
      </dgm:t>
    </dgm:pt>
    <dgm:pt modelId="{39A6CF58-9E14-1A40-BB17-42E9141F251E}" type="pres">
      <dgm:prSet presAssocID="{39B03D9D-0BBF-1E4C-9086-1831DC63AE21}" presName="rootConnector" presStyleLbl="node4" presStyleIdx="2" presStyleCnt="3"/>
      <dgm:spPr/>
      <dgm:t>
        <a:bodyPr/>
        <a:lstStyle/>
        <a:p>
          <a:endParaRPr lang="en-US"/>
        </a:p>
      </dgm:t>
    </dgm:pt>
    <dgm:pt modelId="{E84C0545-C707-B142-8D42-EFF94B8B8DF7}" type="pres">
      <dgm:prSet presAssocID="{39B03D9D-0BBF-1E4C-9086-1831DC63AE21}" presName="hierChild4" presStyleCnt="0"/>
      <dgm:spPr/>
    </dgm:pt>
    <dgm:pt modelId="{787D638C-D528-6F43-9C1E-977AD08B5EFE}" type="pres">
      <dgm:prSet presAssocID="{39B03D9D-0BBF-1E4C-9086-1831DC63AE21}" presName="hierChild5" presStyleCnt="0"/>
      <dgm:spPr/>
    </dgm:pt>
    <dgm:pt modelId="{9C387FD6-69B0-3142-937B-A0C0D34ED109}" type="pres">
      <dgm:prSet presAssocID="{6B4FB003-C9B7-9E45-8833-5021AA943862}" presName="hierChild5" presStyleCnt="0"/>
      <dgm:spPr/>
    </dgm:pt>
    <dgm:pt modelId="{3B72A8A6-53E4-DA44-AA20-676E2BF34D21}" type="pres">
      <dgm:prSet presAssocID="{6C601F70-4DD4-1542-AB52-73AFD784992F}" presName="hierChild5" presStyleCnt="0"/>
      <dgm:spPr/>
    </dgm:pt>
    <dgm:pt modelId="{FFD485F5-03E2-AB4A-93FD-33E08A70B848}" type="pres">
      <dgm:prSet presAssocID="{7386219B-CAED-E54B-BDA6-5F5A899B566C}" presName="Name37" presStyleLbl="parChTrans1D2" presStyleIdx="2" presStyleCnt="4"/>
      <dgm:spPr/>
      <dgm:t>
        <a:bodyPr/>
        <a:lstStyle/>
        <a:p>
          <a:endParaRPr lang="en-US"/>
        </a:p>
      </dgm:t>
    </dgm:pt>
    <dgm:pt modelId="{417F6455-2824-D44C-A5BF-30843DF716C8}" type="pres">
      <dgm:prSet presAssocID="{F3C03561-7D20-8643-8B19-24044933FB0B}" presName="hierRoot2" presStyleCnt="0">
        <dgm:presLayoutVars>
          <dgm:hierBranch val="init"/>
        </dgm:presLayoutVars>
      </dgm:prSet>
      <dgm:spPr/>
    </dgm:pt>
    <dgm:pt modelId="{E15B9ADA-C196-8047-9DA6-9F0F65D6D224}" type="pres">
      <dgm:prSet presAssocID="{F3C03561-7D20-8643-8B19-24044933FB0B}" presName="rootComposite" presStyleCnt="0"/>
      <dgm:spPr/>
    </dgm:pt>
    <dgm:pt modelId="{D67BDB29-FC28-C54C-8179-93C8D82978B4}" type="pres">
      <dgm:prSet presAssocID="{F3C03561-7D20-8643-8B19-24044933FB0B}" presName="rootText" presStyleLbl="node2" presStyleIdx="2" presStyleCnt="4" custScaleY="265447" custLinFactNeighborX="6773" custLinFactNeighborY="-1214">
        <dgm:presLayoutVars>
          <dgm:chPref val="3"/>
        </dgm:presLayoutVars>
      </dgm:prSet>
      <dgm:spPr/>
      <dgm:t>
        <a:bodyPr/>
        <a:lstStyle/>
        <a:p>
          <a:endParaRPr lang="en-US"/>
        </a:p>
      </dgm:t>
    </dgm:pt>
    <dgm:pt modelId="{E1D0C0F9-55BA-084C-ABD1-42719A4DF62F}" type="pres">
      <dgm:prSet presAssocID="{F3C03561-7D20-8643-8B19-24044933FB0B}" presName="rootConnector" presStyleLbl="node2" presStyleIdx="2" presStyleCnt="4"/>
      <dgm:spPr/>
      <dgm:t>
        <a:bodyPr/>
        <a:lstStyle/>
        <a:p>
          <a:endParaRPr lang="en-US"/>
        </a:p>
      </dgm:t>
    </dgm:pt>
    <dgm:pt modelId="{CA26BADC-32BB-B344-817D-12648054FBF3}" type="pres">
      <dgm:prSet presAssocID="{F3C03561-7D20-8643-8B19-24044933FB0B}" presName="hierChild4" presStyleCnt="0"/>
      <dgm:spPr/>
    </dgm:pt>
    <dgm:pt modelId="{36F2311C-EC97-2545-AA14-B61BC0BEB053}" type="pres">
      <dgm:prSet presAssocID="{59DFBFB4-6FD6-654D-97B7-BAA994DF5959}" presName="Name37" presStyleLbl="parChTrans1D3" presStyleIdx="4" presStyleCnt="7"/>
      <dgm:spPr/>
      <dgm:t>
        <a:bodyPr/>
        <a:lstStyle/>
        <a:p>
          <a:endParaRPr lang="en-US"/>
        </a:p>
      </dgm:t>
    </dgm:pt>
    <dgm:pt modelId="{608CA10C-0201-CF43-9EEA-69C69B32C324}" type="pres">
      <dgm:prSet presAssocID="{221E379C-5004-5840-9727-EA12A5C47B05}" presName="hierRoot2" presStyleCnt="0">
        <dgm:presLayoutVars>
          <dgm:hierBranch val="init"/>
        </dgm:presLayoutVars>
      </dgm:prSet>
      <dgm:spPr/>
    </dgm:pt>
    <dgm:pt modelId="{25645B65-9EB6-D84C-901C-3610576ED16D}" type="pres">
      <dgm:prSet presAssocID="{221E379C-5004-5840-9727-EA12A5C47B05}" presName="rootComposite" presStyleCnt="0"/>
      <dgm:spPr/>
    </dgm:pt>
    <dgm:pt modelId="{439262D1-E4C3-0349-8BFA-CC6DC3F4DA74}" type="pres">
      <dgm:prSet presAssocID="{221E379C-5004-5840-9727-EA12A5C47B05}" presName="rootText" presStyleLbl="node3" presStyleIdx="4" presStyleCnt="7" custScaleY="462592" custLinFactNeighborX="-8845" custLinFactNeighborY="64059">
        <dgm:presLayoutVars>
          <dgm:chPref val="3"/>
        </dgm:presLayoutVars>
      </dgm:prSet>
      <dgm:spPr/>
      <dgm:t>
        <a:bodyPr/>
        <a:lstStyle/>
        <a:p>
          <a:endParaRPr lang="en-US"/>
        </a:p>
      </dgm:t>
    </dgm:pt>
    <dgm:pt modelId="{6D42B1AE-8032-AE4D-94BC-45A02833C063}" type="pres">
      <dgm:prSet presAssocID="{221E379C-5004-5840-9727-EA12A5C47B05}" presName="rootConnector" presStyleLbl="node3" presStyleIdx="4" presStyleCnt="7"/>
      <dgm:spPr/>
      <dgm:t>
        <a:bodyPr/>
        <a:lstStyle/>
        <a:p>
          <a:endParaRPr lang="en-US"/>
        </a:p>
      </dgm:t>
    </dgm:pt>
    <dgm:pt modelId="{08A911E2-1CFD-FB4C-A12D-28FCCD5D0319}" type="pres">
      <dgm:prSet presAssocID="{221E379C-5004-5840-9727-EA12A5C47B05}" presName="hierChild4" presStyleCnt="0"/>
      <dgm:spPr/>
    </dgm:pt>
    <dgm:pt modelId="{972A4F39-CCAF-FD42-B5F8-DD9392A1AC83}" type="pres">
      <dgm:prSet presAssocID="{221E379C-5004-5840-9727-EA12A5C47B05}" presName="hierChild5" presStyleCnt="0"/>
      <dgm:spPr/>
    </dgm:pt>
    <dgm:pt modelId="{20940D8C-BA9B-984B-9E08-809BEC068484}" type="pres">
      <dgm:prSet presAssocID="{F3C03561-7D20-8643-8B19-24044933FB0B}" presName="hierChild5" presStyleCnt="0"/>
      <dgm:spPr/>
    </dgm:pt>
    <dgm:pt modelId="{20E9CFF9-F52C-2246-8CC3-8B96B532B852}" type="pres">
      <dgm:prSet presAssocID="{A72485FA-0CCD-2949-B983-9B794819DD21}" presName="Name37" presStyleLbl="parChTrans1D2" presStyleIdx="3" presStyleCnt="4"/>
      <dgm:spPr/>
      <dgm:t>
        <a:bodyPr/>
        <a:lstStyle/>
        <a:p>
          <a:endParaRPr lang="en-US"/>
        </a:p>
      </dgm:t>
    </dgm:pt>
    <dgm:pt modelId="{5A26A3BC-F56E-E04B-9D91-EC5A4B33CCC1}" type="pres">
      <dgm:prSet presAssocID="{A6FD7D2B-EAAB-764A-B928-06545E5F3329}" presName="hierRoot2" presStyleCnt="0">
        <dgm:presLayoutVars>
          <dgm:hierBranch val="init"/>
        </dgm:presLayoutVars>
      </dgm:prSet>
      <dgm:spPr/>
    </dgm:pt>
    <dgm:pt modelId="{2F9189AC-9B37-174B-A1BF-496C24CA1672}" type="pres">
      <dgm:prSet presAssocID="{A6FD7D2B-EAAB-764A-B928-06545E5F3329}" presName="rootComposite" presStyleCnt="0"/>
      <dgm:spPr/>
    </dgm:pt>
    <dgm:pt modelId="{4B5296B5-82C3-A646-BA7E-B378AA805D53}" type="pres">
      <dgm:prSet presAssocID="{A6FD7D2B-EAAB-764A-B928-06545E5F3329}" presName="rootText" presStyleLbl="node2" presStyleIdx="3" presStyleCnt="4" custScaleX="126712" custScaleY="153038" custLinFactNeighborX="6773" custLinFactNeighborY="-1214">
        <dgm:presLayoutVars>
          <dgm:chPref val="3"/>
        </dgm:presLayoutVars>
      </dgm:prSet>
      <dgm:spPr/>
      <dgm:t>
        <a:bodyPr/>
        <a:lstStyle/>
        <a:p>
          <a:endParaRPr lang="en-US"/>
        </a:p>
      </dgm:t>
    </dgm:pt>
    <dgm:pt modelId="{01E1801E-1F3C-5F43-8CC9-B7C536376F45}" type="pres">
      <dgm:prSet presAssocID="{A6FD7D2B-EAAB-764A-B928-06545E5F3329}" presName="rootConnector" presStyleLbl="node2" presStyleIdx="3" presStyleCnt="4"/>
      <dgm:spPr/>
      <dgm:t>
        <a:bodyPr/>
        <a:lstStyle/>
        <a:p>
          <a:endParaRPr lang="en-US"/>
        </a:p>
      </dgm:t>
    </dgm:pt>
    <dgm:pt modelId="{774B7207-5AC6-6F4E-8C88-AAEC2EAEB39B}" type="pres">
      <dgm:prSet presAssocID="{A6FD7D2B-EAAB-764A-B928-06545E5F3329}" presName="hierChild4" presStyleCnt="0"/>
      <dgm:spPr/>
    </dgm:pt>
    <dgm:pt modelId="{5E0AF139-8DBC-BF45-A2F0-4F9B14D49C49}" type="pres">
      <dgm:prSet presAssocID="{3778E94A-1D66-5044-954A-A11F48A88B6D}" presName="Name37" presStyleLbl="parChTrans1D3" presStyleIdx="5" presStyleCnt="7"/>
      <dgm:spPr/>
      <dgm:t>
        <a:bodyPr/>
        <a:lstStyle/>
        <a:p>
          <a:endParaRPr lang="en-US"/>
        </a:p>
      </dgm:t>
    </dgm:pt>
    <dgm:pt modelId="{49185986-1975-C24D-A130-C2F77BD49448}" type="pres">
      <dgm:prSet presAssocID="{6FD6BC89-0CEE-D040-A100-E35972DF1239}" presName="hierRoot2" presStyleCnt="0">
        <dgm:presLayoutVars>
          <dgm:hierBranch val="init"/>
        </dgm:presLayoutVars>
      </dgm:prSet>
      <dgm:spPr/>
    </dgm:pt>
    <dgm:pt modelId="{9FAB0FCF-46C2-0442-8ADD-B8117CEE6378}" type="pres">
      <dgm:prSet presAssocID="{6FD6BC89-0CEE-D040-A100-E35972DF1239}" presName="rootComposite" presStyleCnt="0"/>
      <dgm:spPr/>
    </dgm:pt>
    <dgm:pt modelId="{F85085B2-0FA0-3244-A990-35A295B4B3AA}" type="pres">
      <dgm:prSet presAssocID="{6FD6BC89-0CEE-D040-A100-E35972DF1239}" presName="rootText" presStyleLbl="node3" presStyleIdx="5" presStyleCnt="7" custScaleX="127384" custScaleY="224481" custLinFactNeighborX="-11748">
        <dgm:presLayoutVars>
          <dgm:chPref val="3"/>
        </dgm:presLayoutVars>
      </dgm:prSet>
      <dgm:spPr/>
      <dgm:t>
        <a:bodyPr/>
        <a:lstStyle/>
        <a:p>
          <a:endParaRPr lang="en-US"/>
        </a:p>
      </dgm:t>
    </dgm:pt>
    <dgm:pt modelId="{4AB68E29-7384-2E48-9E26-72A96AB687EE}" type="pres">
      <dgm:prSet presAssocID="{6FD6BC89-0CEE-D040-A100-E35972DF1239}" presName="rootConnector" presStyleLbl="node3" presStyleIdx="5" presStyleCnt="7"/>
      <dgm:spPr/>
      <dgm:t>
        <a:bodyPr/>
        <a:lstStyle/>
        <a:p>
          <a:endParaRPr lang="en-US"/>
        </a:p>
      </dgm:t>
    </dgm:pt>
    <dgm:pt modelId="{2DFC8829-2FE4-0544-A4EC-B12107A92A9E}" type="pres">
      <dgm:prSet presAssocID="{6FD6BC89-0CEE-D040-A100-E35972DF1239}" presName="hierChild4" presStyleCnt="0"/>
      <dgm:spPr/>
    </dgm:pt>
    <dgm:pt modelId="{0F436587-CD76-6141-92B1-B02CC539A03D}" type="pres">
      <dgm:prSet presAssocID="{6FD6BC89-0CEE-D040-A100-E35972DF1239}" presName="hierChild5" presStyleCnt="0"/>
      <dgm:spPr/>
    </dgm:pt>
    <dgm:pt modelId="{A0E3E73F-F1DA-B04E-A69F-E44FAF28F09B}" type="pres">
      <dgm:prSet presAssocID="{387E9A1B-BF32-6945-A684-9EC58AEABBE4}" presName="Name37" presStyleLbl="parChTrans1D3" presStyleIdx="6" presStyleCnt="7"/>
      <dgm:spPr/>
      <dgm:t>
        <a:bodyPr/>
        <a:lstStyle/>
        <a:p>
          <a:endParaRPr lang="en-US"/>
        </a:p>
      </dgm:t>
    </dgm:pt>
    <dgm:pt modelId="{42A0CA7C-8A61-C047-AAAD-6F3236CA2A21}" type="pres">
      <dgm:prSet presAssocID="{2DE95A91-D4FB-1345-BA93-74208B1498C8}" presName="hierRoot2" presStyleCnt="0">
        <dgm:presLayoutVars>
          <dgm:hierBranch val="init"/>
        </dgm:presLayoutVars>
      </dgm:prSet>
      <dgm:spPr/>
    </dgm:pt>
    <dgm:pt modelId="{3D41CF01-A92E-3341-9CE8-EBEA1690B20A}" type="pres">
      <dgm:prSet presAssocID="{2DE95A91-D4FB-1345-BA93-74208B1498C8}" presName="rootComposite" presStyleCnt="0"/>
      <dgm:spPr/>
    </dgm:pt>
    <dgm:pt modelId="{CBC7019D-5E34-8342-8FFD-6CE16AE28814}" type="pres">
      <dgm:prSet presAssocID="{2DE95A91-D4FB-1345-BA93-74208B1498C8}" presName="rootText" presStyleLbl="node3" presStyleIdx="6" presStyleCnt="7" custScaleX="126402" custScaleY="217049" custLinFactNeighborX="-13216">
        <dgm:presLayoutVars>
          <dgm:chPref val="3"/>
        </dgm:presLayoutVars>
      </dgm:prSet>
      <dgm:spPr/>
      <dgm:t>
        <a:bodyPr/>
        <a:lstStyle/>
        <a:p>
          <a:endParaRPr lang="en-US"/>
        </a:p>
      </dgm:t>
    </dgm:pt>
    <dgm:pt modelId="{7345A364-361B-9E41-9F5C-EEF6A6D005BD}" type="pres">
      <dgm:prSet presAssocID="{2DE95A91-D4FB-1345-BA93-74208B1498C8}" presName="rootConnector" presStyleLbl="node3" presStyleIdx="6" presStyleCnt="7"/>
      <dgm:spPr/>
      <dgm:t>
        <a:bodyPr/>
        <a:lstStyle/>
        <a:p>
          <a:endParaRPr lang="en-US"/>
        </a:p>
      </dgm:t>
    </dgm:pt>
    <dgm:pt modelId="{ECA9FC75-4C15-3A44-8850-FA4859F97A80}" type="pres">
      <dgm:prSet presAssocID="{2DE95A91-D4FB-1345-BA93-74208B1498C8}" presName="hierChild4" presStyleCnt="0"/>
      <dgm:spPr/>
    </dgm:pt>
    <dgm:pt modelId="{2C6DCDEA-0EAB-E143-9F57-99D36E33AD60}" type="pres">
      <dgm:prSet presAssocID="{2DE95A91-D4FB-1345-BA93-74208B1498C8}" presName="hierChild5" presStyleCnt="0"/>
      <dgm:spPr/>
    </dgm:pt>
    <dgm:pt modelId="{EC26A595-68E8-A646-BA5F-BE75651B300E}" type="pres">
      <dgm:prSet presAssocID="{A6FD7D2B-EAAB-764A-B928-06545E5F3329}" presName="hierChild5" presStyleCnt="0"/>
      <dgm:spPr/>
    </dgm:pt>
    <dgm:pt modelId="{8EB763EF-714F-064F-BE47-DF4B0A306A2F}" type="pres">
      <dgm:prSet presAssocID="{B45D662F-44DF-0B4B-ACFC-A18FB469E85D}" presName="hierChild3" presStyleCnt="0"/>
      <dgm:spPr/>
    </dgm:pt>
  </dgm:ptLst>
  <dgm:cxnLst>
    <dgm:cxn modelId="{294C4C5C-9CA4-7D4A-8C39-CAAFB6C59A37}" srcId="{F3C03561-7D20-8643-8B19-24044933FB0B}" destId="{221E379C-5004-5840-9727-EA12A5C47B05}" srcOrd="0" destOrd="0" parTransId="{59DFBFB4-6FD6-654D-97B7-BAA994DF5959}" sibTransId="{35E190A2-2B48-8C45-8605-094EC11973C2}"/>
    <dgm:cxn modelId="{985089D0-91B3-D347-8191-DCF351F1B2DD}" type="presOf" srcId="{0E091FA8-6E3B-0042-ADA3-BC48E03C05A6}" destId="{B5A8C01E-D2BB-274D-A813-DB54608D83D4}" srcOrd="0" destOrd="0" presId="urn:microsoft.com/office/officeart/2005/8/layout/orgChart1"/>
    <dgm:cxn modelId="{9D7CCC59-29D1-3B4A-B74B-511B4B595D89}" type="presOf" srcId="{6E8EB720-38C7-6D4E-BCD9-F3FA989A00F9}" destId="{83965CFB-A749-1747-B0A1-172D7BBC272F}" srcOrd="1" destOrd="0" presId="urn:microsoft.com/office/officeart/2005/8/layout/orgChart1"/>
    <dgm:cxn modelId="{13743247-E6D8-CB43-83E2-8E3BB7B27F96}" type="presOf" srcId="{18415753-727C-F141-8ACA-BD19D786D4AF}" destId="{661E70A4-F132-DB4F-BD79-3EE021DA882B}" srcOrd="0" destOrd="0" presId="urn:microsoft.com/office/officeart/2005/8/layout/orgChart1"/>
    <dgm:cxn modelId="{EE048E3C-F398-0847-906C-483ADB070506}" srcId="{6B4FB003-C9B7-9E45-8833-5021AA943862}" destId="{39B03D9D-0BBF-1E4C-9086-1831DC63AE21}" srcOrd="0" destOrd="0" parTransId="{0E091FA8-6E3B-0042-ADA3-BC48E03C05A6}" sibTransId="{7964F96C-C17B-074E-A6DE-EAC9817D84D1}"/>
    <dgm:cxn modelId="{6CD7A541-1062-CA4C-B02D-964B0B1A1EDC}" type="presOf" srcId="{E267ABD2-A96A-154B-A8E1-FE1F8BA3DEBD}" destId="{823F0064-96AB-C241-B564-055A2CE4A925}" srcOrd="0" destOrd="0" presId="urn:microsoft.com/office/officeart/2005/8/layout/orgChart1"/>
    <dgm:cxn modelId="{9E051FE7-7E13-6045-BF1F-C80C5D0A9DF1}" srcId="{A6FD7D2B-EAAB-764A-B928-06545E5F3329}" destId="{6FD6BC89-0CEE-D040-A100-E35972DF1239}" srcOrd="0" destOrd="0" parTransId="{3778E94A-1D66-5044-954A-A11F48A88B6D}" sibTransId="{0DD82941-C3F7-6847-A145-3BCC4D73FE58}"/>
    <dgm:cxn modelId="{877057A4-05B8-CC42-8EF8-61C30274144C}" srcId="{6C601F70-4DD4-1542-AB52-73AFD784992F}" destId="{6B4FB003-C9B7-9E45-8833-5021AA943862}" srcOrd="1" destOrd="0" parTransId="{3FB006E1-7840-E841-8F92-6D9D275CB0A5}" sibTransId="{84DEC2E8-4829-644B-B8AA-E98E0C37C82C}"/>
    <dgm:cxn modelId="{B21648D3-86A1-3948-90C6-72B0FC9CBE05}" type="presOf" srcId="{59DFBFB4-6FD6-654D-97B7-BAA994DF5959}" destId="{36F2311C-EC97-2545-AA14-B61BC0BEB053}" srcOrd="0" destOrd="0" presId="urn:microsoft.com/office/officeart/2005/8/layout/orgChart1"/>
    <dgm:cxn modelId="{5D152BF3-D0BD-F14D-8FB5-B0477B9C7C2C}" type="presOf" srcId="{A6FD7D2B-EAAB-764A-B928-06545E5F3329}" destId="{4B5296B5-82C3-A646-BA7E-B378AA805D53}" srcOrd="0" destOrd="0" presId="urn:microsoft.com/office/officeart/2005/8/layout/orgChart1"/>
    <dgm:cxn modelId="{644C5612-4427-C040-9D04-7E0A746C08FB}" type="presOf" srcId="{C41B2DFB-0BEC-C746-8741-B86643F1A743}" destId="{903C9BC4-CBA4-5A45-9045-37D479E445FD}" srcOrd="0" destOrd="0" presId="urn:microsoft.com/office/officeart/2005/8/layout/orgChart1"/>
    <dgm:cxn modelId="{71DB27A4-C8C0-674B-B161-CDC7FEF10750}" srcId="{7E16DF00-2407-AB40-956E-15EDF2FA4B02}" destId="{6E8EB720-38C7-6D4E-BCD9-F3FA989A00F9}" srcOrd="1" destOrd="0" parTransId="{CC35DE14-8EC4-FB43-B8E6-526D12EF124E}" sibTransId="{4454E3DA-13B7-7948-A7D2-3FF6E7F45142}"/>
    <dgm:cxn modelId="{01B5ED15-837C-EC4F-AA29-5168312C284A}" srcId="{B45D662F-44DF-0B4B-ACFC-A18FB469E85D}" destId="{6C601F70-4DD4-1542-AB52-73AFD784992F}" srcOrd="1" destOrd="0" parTransId="{0573D65F-D1B5-3B40-9417-B72B1B68DFFA}" sibTransId="{FF7813F9-E67C-F84F-9EAC-B7C75BA1FF58}"/>
    <dgm:cxn modelId="{0185666B-8D26-4C41-B8C1-DAF665011E45}" type="presOf" srcId="{E8EFF972-3674-F04D-B3BF-A5E99D2040C0}" destId="{15DF4554-7402-8344-8E0F-85A1B0ED5E67}" srcOrd="1" destOrd="0" presId="urn:microsoft.com/office/officeart/2005/8/layout/orgChart1"/>
    <dgm:cxn modelId="{4CA9890E-9EB9-DB45-A79E-D356BAE21CF6}" srcId="{6E8EB720-38C7-6D4E-BCD9-F3FA989A00F9}" destId="{C41B2DFB-0BEC-C746-8741-B86643F1A743}" srcOrd="0" destOrd="0" parTransId="{6D7064F9-BF8F-F944-9748-0E02478679E5}" sibTransId="{9D81C46F-C254-2247-9EB6-1BD97DDDBBD9}"/>
    <dgm:cxn modelId="{10E6148F-6D2B-B84F-895C-296C9745B191}" type="presOf" srcId="{C4877352-25E1-3045-84FF-CED29DC6D40E}" destId="{2F8CF05E-0F4F-3540-B541-4FD5DB21DEE0}" srcOrd="0" destOrd="0" presId="urn:microsoft.com/office/officeart/2005/8/layout/orgChart1"/>
    <dgm:cxn modelId="{1E39BC6D-458E-5748-908C-251A3E55A898}" type="presOf" srcId="{6E8EB720-38C7-6D4E-BCD9-F3FA989A00F9}" destId="{ECF72975-6707-0744-ADFC-A18446000436}" srcOrd="0" destOrd="0" presId="urn:microsoft.com/office/officeart/2005/8/layout/orgChart1"/>
    <dgm:cxn modelId="{8E92D0C6-165F-0449-A22C-73051DFE0913}" type="presOf" srcId="{39B03D9D-0BBF-1E4C-9086-1831DC63AE21}" destId="{371F9DD3-DFED-F440-A930-CD2F48BEC323}" srcOrd="0" destOrd="0" presId="urn:microsoft.com/office/officeart/2005/8/layout/orgChart1"/>
    <dgm:cxn modelId="{E4EEF7A4-8CBB-244F-B794-0811297061DB}" type="presOf" srcId="{7386219B-CAED-E54B-BDA6-5F5A899B566C}" destId="{FFD485F5-03E2-AB4A-93FD-33E08A70B848}" srcOrd="0" destOrd="0" presId="urn:microsoft.com/office/officeart/2005/8/layout/orgChart1"/>
    <dgm:cxn modelId="{1D3156C4-81CD-814A-AEA4-9925C3EEA47D}" type="presOf" srcId="{F3C03561-7D20-8643-8B19-24044933FB0B}" destId="{E1D0C0F9-55BA-084C-ABD1-42719A4DF62F}" srcOrd="1" destOrd="0" presId="urn:microsoft.com/office/officeart/2005/8/layout/orgChart1"/>
    <dgm:cxn modelId="{075ECC08-EA06-0845-A795-1E5D6DA03D5B}" type="presOf" srcId="{A6FD7D2B-EAAB-764A-B928-06545E5F3329}" destId="{01E1801E-1F3C-5F43-8CC9-B7C536376F45}" srcOrd="1" destOrd="0" presId="urn:microsoft.com/office/officeart/2005/8/layout/orgChart1"/>
    <dgm:cxn modelId="{07538ED0-3D70-9D47-8751-A5CD2C40CEBA}" type="presOf" srcId="{7E16DF00-2407-AB40-956E-15EDF2FA4B02}" destId="{438C0155-7216-FA48-A10E-DA487E81A1A5}" srcOrd="0" destOrd="0" presId="urn:microsoft.com/office/officeart/2005/8/layout/orgChart1"/>
    <dgm:cxn modelId="{32B6695C-498C-B547-99CD-63AA6556A5C7}" type="presOf" srcId="{39B03D9D-0BBF-1E4C-9086-1831DC63AE21}" destId="{39A6CF58-9E14-1A40-BB17-42E9141F251E}" srcOrd="1" destOrd="0" presId="urn:microsoft.com/office/officeart/2005/8/layout/orgChart1"/>
    <dgm:cxn modelId="{E631DFE4-6279-0141-BA3C-ED9AC7560B3B}" type="presOf" srcId="{7E16DF00-2407-AB40-956E-15EDF2FA4B02}" destId="{23CB2FBC-013E-2446-A284-6C099E7D18D9}" srcOrd="1" destOrd="0" presId="urn:microsoft.com/office/officeart/2005/8/layout/orgChart1"/>
    <dgm:cxn modelId="{D351C2D2-ADC3-404E-8DC3-73E8E2504175}" srcId="{B45D662F-44DF-0B4B-ACFC-A18FB469E85D}" destId="{7E16DF00-2407-AB40-956E-15EDF2FA4B02}" srcOrd="0" destOrd="0" parTransId="{D1E08DEF-C11C-DA4A-AE35-ADA137DE13D6}" sibTransId="{1307D3DA-B7D7-DE45-A1D0-D43A5E9824E7}"/>
    <dgm:cxn modelId="{D5B82783-8AD4-2447-8A0D-EE2F86047015}" type="presOf" srcId="{387E9A1B-BF32-6945-A684-9EC58AEABBE4}" destId="{A0E3E73F-F1DA-B04E-A69F-E44FAF28F09B}" srcOrd="0" destOrd="0" presId="urn:microsoft.com/office/officeart/2005/8/layout/orgChart1"/>
    <dgm:cxn modelId="{4673B2AE-B90B-1C47-AEDD-CDF6DE57F24D}" type="presOf" srcId="{B45D662F-44DF-0B4B-ACFC-A18FB469E85D}" destId="{D44040AE-6A10-414E-A243-73D5AF725574}" srcOrd="0" destOrd="0" presId="urn:microsoft.com/office/officeart/2005/8/layout/orgChart1"/>
    <dgm:cxn modelId="{D6628D4B-6F75-0A4E-A6CF-C5FCAEABFE55}" type="presOf" srcId="{C4877352-25E1-3045-84FF-CED29DC6D40E}" destId="{E99CBBA9-1D5D-9742-ADCB-EECD2885AE59}" srcOrd="1" destOrd="0" presId="urn:microsoft.com/office/officeart/2005/8/layout/orgChart1"/>
    <dgm:cxn modelId="{43FBB21A-10A7-6042-8F37-B5A71951F40D}" type="presOf" srcId="{D1C0B83A-BAFB-4544-9F0E-757B44BCDBBB}" destId="{8ABD2E82-1A8B-784C-BDBA-03215E4DA0DB}" srcOrd="0" destOrd="0" presId="urn:microsoft.com/office/officeart/2005/8/layout/orgChart1"/>
    <dgm:cxn modelId="{359C6205-E953-E646-AE95-29191D3FB8F9}" type="presOf" srcId="{718B8C35-F3EE-CA44-A61C-293495E99FF3}" destId="{CDAF19C8-8C4A-CE4B-84DE-1228BE3D22B6}" srcOrd="0" destOrd="0" presId="urn:microsoft.com/office/officeart/2005/8/layout/orgChart1"/>
    <dgm:cxn modelId="{D61F727A-2F76-4D41-9C72-967D09677BC8}" type="presOf" srcId="{718B8C35-F3EE-CA44-A61C-293495E99FF3}" destId="{A07DE664-36A1-9940-A919-99719D17E99F}" srcOrd="1" destOrd="0" presId="urn:microsoft.com/office/officeart/2005/8/layout/orgChart1"/>
    <dgm:cxn modelId="{310BFA38-C5BB-064D-969E-F5E2B43AC434}" type="presOf" srcId="{CC35DE14-8EC4-FB43-B8E6-526D12EF124E}" destId="{D59835ED-CCA9-AB4A-BFF9-390A2B4120AF}" srcOrd="0" destOrd="0" presId="urn:microsoft.com/office/officeart/2005/8/layout/orgChart1"/>
    <dgm:cxn modelId="{D7081E26-E099-AA44-B9F6-7C0C3ECA3234}" srcId="{6C601F70-4DD4-1542-AB52-73AFD784992F}" destId="{718B8C35-F3EE-CA44-A61C-293495E99FF3}" srcOrd="0" destOrd="0" parTransId="{18415753-727C-F141-8ACA-BD19D786D4AF}" sibTransId="{A5192032-3107-3741-92E6-916F5D3F166F}"/>
    <dgm:cxn modelId="{4296A2E5-67F7-CA46-AD01-12272B3EBF4B}" type="presOf" srcId="{221E379C-5004-5840-9727-EA12A5C47B05}" destId="{6D42B1AE-8032-AE4D-94BC-45A02833C063}" srcOrd="1" destOrd="0" presId="urn:microsoft.com/office/officeart/2005/8/layout/orgChart1"/>
    <dgm:cxn modelId="{E762C3D1-FF29-1746-9F84-C78FD67DCB87}" type="presOf" srcId="{6D7064F9-BF8F-F944-9748-0E02478679E5}" destId="{0E76F078-55BA-AB4B-A470-4E87F646CF45}" srcOrd="0" destOrd="0" presId="urn:microsoft.com/office/officeart/2005/8/layout/orgChart1"/>
    <dgm:cxn modelId="{FB6EE8B6-B9B7-FE49-B072-64488120DD02}" type="presOf" srcId="{E8EFF972-3674-F04D-B3BF-A5E99D2040C0}" destId="{938A5F14-B6EA-1C4C-898B-1B382E8B335F}" srcOrd="0" destOrd="0" presId="urn:microsoft.com/office/officeart/2005/8/layout/orgChart1"/>
    <dgm:cxn modelId="{E33BF908-C89A-E44C-B7CA-F1FC3779A1FA}" type="presOf" srcId="{0573D65F-D1B5-3B40-9417-B72B1B68DFFA}" destId="{8DCAC488-4768-D04E-97E0-87D6864B838B}" srcOrd="0" destOrd="0" presId="urn:microsoft.com/office/officeart/2005/8/layout/orgChart1"/>
    <dgm:cxn modelId="{2CB796F4-B82B-6548-B093-9C6F4912C7C5}" type="presOf" srcId="{6B4FB003-C9B7-9E45-8833-5021AA943862}" destId="{84164358-C93B-414A-A994-215FF8063656}" srcOrd="0" destOrd="0" presId="urn:microsoft.com/office/officeart/2005/8/layout/orgChart1"/>
    <dgm:cxn modelId="{7A45A917-AF8E-2448-AD3C-EE802043B957}" type="presOf" srcId="{3FB006E1-7840-E841-8F92-6D9D275CB0A5}" destId="{27E6BBCC-B005-3846-AD82-C25727C65550}" srcOrd="0" destOrd="0" presId="urn:microsoft.com/office/officeart/2005/8/layout/orgChart1"/>
    <dgm:cxn modelId="{59F99DCD-9993-1349-91CD-C055E235A412}" type="presOf" srcId="{6FD6BC89-0CEE-D040-A100-E35972DF1239}" destId="{4AB68E29-7384-2E48-9E26-72A96AB687EE}" srcOrd="1" destOrd="0" presId="urn:microsoft.com/office/officeart/2005/8/layout/orgChart1"/>
    <dgm:cxn modelId="{BA859AED-4299-3D42-B7A1-518E60892EC9}" type="presOf" srcId="{221E379C-5004-5840-9727-EA12A5C47B05}" destId="{439262D1-E4C3-0349-8BFA-CC6DC3F4DA74}" srcOrd="0" destOrd="0" presId="urn:microsoft.com/office/officeart/2005/8/layout/orgChart1"/>
    <dgm:cxn modelId="{863BA307-B150-3647-866A-E33815F7A149}" srcId="{C4877352-25E1-3045-84FF-CED29DC6D40E}" destId="{E8EFF972-3674-F04D-B3BF-A5E99D2040C0}" srcOrd="0" destOrd="0" parTransId="{E267ABD2-A96A-154B-A8E1-FE1F8BA3DEBD}" sibTransId="{9575AA59-4B8A-F849-A272-5B02BCEDCA5B}"/>
    <dgm:cxn modelId="{99FCE4E9-9CE9-4747-BF7F-203347CCA965}" type="presOf" srcId="{3778E94A-1D66-5044-954A-A11F48A88B6D}" destId="{5E0AF139-8DBC-BF45-A2F0-4F9B14D49C49}" srcOrd="0" destOrd="0" presId="urn:microsoft.com/office/officeart/2005/8/layout/orgChart1"/>
    <dgm:cxn modelId="{48AFA765-AE11-1141-AD85-7FC9D9F25C1F}" type="presOf" srcId="{C41B2DFB-0BEC-C746-8741-B86643F1A743}" destId="{C5598A6C-C779-A941-B487-635DF1BFA079}" srcOrd="1" destOrd="0" presId="urn:microsoft.com/office/officeart/2005/8/layout/orgChart1"/>
    <dgm:cxn modelId="{6152A975-B203-2642-9903-C9046F9A5C67}" type="presOf" srcId="{6C601F70-4DD4-1542-AB52-73AFD784992F}" destId="{5D77193B-33AF-2141-AE8F-5A5B1EA6ABAC}" srcOrd="0" destOrd="0" presId="urn:microsoft.com/office/officeart/2005/8/layout/orgChart1"/>
    <dgm:cxn modelId="{E410114F-3AE7-8143-97A7-74FE73B0CFD1}" type="presOf" srcId="{F3C03561-7D20-8643-8B19-24044933FB0B}" destId="{D67BDB29-FC28-C54C-8179-93C8D82978B4}" srcOrd="0" destOrd="0" presId="urn:microsoft.com/office/officeart/2005/8/layout/orgChart1"/>
    <dgm:cxn modelId="{EDF8533B-A651-A94E-802E-E645FFD7F889}" srcId="{A6FD7D2B-EAAB-764A-B928-06545E5F3329}" destId="{2DE95A91-D4FB-1345-BA93-74208B1498C8}" srcOrd="1" destOrd="0" parTransId="{387E9A1B-BF32-6945-A684-9EC58AEABBE4}" sibTransId="{8375FA1A-6144-4648-95EA-3ED977C5CB39}"/>
    <dgm:cxn modelId="{5DD3558E-8C02-D44E-A6BF-D55CFE637206}" type="presOf" srcId="{0FBADCE8-3E3D-7745-9AA8-14D140DC7D71}" destId="{9F34EB26-E5B7-1744-9BE6-9ED174904FBF}" srcOrd="0" destOrd="0" presId="urn:microsoft.com/office/officeart/2005/8/layout/orgChart1"/>
    <dgm:cxn modelId="{CE9292BC-CA39-BF45-8352-98071E5A07F9}" type="presOf" srcId="{B45D662F-44DF-0B4B-ACFC-A18FB469E85D}" destId="{0BF4A6D4-B314-034B-A1FF-256ADADD8AFC}" srcOrd="1" destOrd="0" presId="urn:microsoft.com/office/officeart/2005/8/layout/orgChart1"/>
    <dgm:cxn modelId="{A41C02B3-399B-D347-B1D4-DC463A9FCCF1}" srcId="{B45D662F-44DF-0B4B-ACFC-A18FB469E85D}" destId="{F3C03561-7D20-8643-8B19-24044933FB0B}" srcOrd="2" destOrd="0" parTransId="{7386219B-CAED-E54B-BDA6-5F5A899B566C}" sibTransId="{A9DD95AB-68DD-6B45-A099-07158281851F}"/>
    <dgm:cxn modelId="{AA01C5C5-1C90-E64F-88FF-09E7200ACF7F}" type="presOf" srcId="{A72485FA-0CCD-2949-B983-9B794819DD21}" destId="{20E9CFF9-F52C-2246-8CC3-8B96B532B852}" srcOrd="0" destOrd="0" presId="urn:microsoft.com/office/officeart/2005/8/layout/orgChart1"/>
    <dgm:cxn modelId="{E79AEAD4-A207-1942-AC46-76FFFC8F18CD}" type="presOf" srcId="{6B4FB003-C9B7-9E45-8833-5021AA943862}" destId="{641B9115-2A71-694B-BAAB-80EDA4A4001F}" srcOrd="1" destOrd="0" presId="urn:microsoft.com/office/officeart/2005/8/layout/orgChart1"/>
    <dgm:cxn modelId="{3B02AF2B-FD1A-D142-831C-BDB68F7F4930}" type="presOf" srcId="{6C601F70-4DD4-1542-AB52-73AFD784992F}" destId="{65E0E86B-B7FE-0048-8B59-650871E438FB}" srcOrd="1" destOrd="0" presId="urn:microsoft.com/office/officeart/2005/8/layout/orgChart1"/>
    <dgm:cxn modelId="{F753D2B3-6FFD-CB42-8AA2-4521F11188F7}" srcId="{D1C0B83A-BAFB-4544-9F0E-757B44BCDBBB}" destId="{B45D662F-44DF-0B4B-ACFC-A18FB469E85D}" srcOrd="0" destOrd="0" parTransId="{FE16F183-D18B-7A4B-B341-6CFFD8B2ADB6}" sibTransId="{DFA6A242-FCCE-1B46-BF27-D368903C6F68}"/>
    <dgm:cxn modelId="{A4DF184C-9CE7-F74A-8A06-EDB972359E15}" type="presOf" srcId="{2DE95A91-D4FB-1345-BA93-74208B1498C8}" destId="{CBC7019D-5E34-8342-8FFD-6CE16AE28814}" srcOrd="0" destOrd="0" presId="urn:microsoft.com/office/officeart/2005/8/layout/orgChart1"/>
    <dgm:cxn modelId="{15A0ABF2-7614-6E44-B0E8-55E7A0DF4C06}" type="presOf" srcId="{D1E08DEF-C11C-DA4A-AE35-ADA137DE13D6}" destId="{E6251D82-65E8-4748-8076-24BC46980CD2}" srcOrd="0" destOrd="0" presId="urn:microsoft.com/office/officeart/2005/8/layout/orgChart1"/>
    <dgm:cxn modelId="{BF30DCC1-F85F-6B4E-945D-C642B4F80536}" srcId="{B45D662F-44DF-0B4B-ACFC-A18FB469E85D}" destId="{A6FD7D2B-EAAB-764A-B928-06545E5F3329}" srcOrd="3" destOrd="0" parTransId="{A72485FA-0CCD-2949-B983-9B794819DD21}" sibTransId="{A85B731C-246F-E84B-BFB1-829E593DAFF8}"/>
    <dgm:cxn modelId="{D3F309AF-F828-AB49-88F1-D6FBF9DDB683}" srcId="{7E16DF00-2407-AB40-956E-15EDF2FA4B02}" destId="{C4877352-25E1-3045-84FF-CED29DC6D40E}" srcOrd="0" destOrd="0" parTransId="{0FBADCE8-3E3D-7745-9AA8-14D140DC7D71}" sibTransId="{B7C04554-D450-754F-BEC8-F0306C61F755}"/>
    <dgm:cxn modelId="{BAD0561F-8BBF-D949-A717-111873EE324C}" type="presOf" srcId="{6FD6BC89-0CEE-D040-A100-E35972DF1239}" destId="{F85085B2-0FA0-3244-A990-35A295B4B3AA}" srcOrd="0" destOrd="0" presId="urn:microsoft.com/office/officeart/2005/8/layout/orgChart1"/>
    <dgm:cxn modelId="{5ED6180D-7E27-2246-BDBE-3D1F69AF267A}" type="presOf" srcId="{2DE95A91-D4FB-1345-BA93-74208B1498C8}" destId="{7345A364-361B-9E41-9F5C-EEF6A6D005BD}" srcOrd="1" destOrd="0" presId="urn:microsoft.com/office/officeart/2005/8/layout/orgChart1"/>
    <dgm:cxn modelId="{65899DAE-7349-4645-852E-E2603215EB92}" type="presParOf" srcId="{8ABD2E82-1A8B-784C-BDBA-03215E4DA0DB}" destId="{9A372CC4-7798-FE48-A48A-101861F26249}" srcOrd="0" destOrd="0" presId="urn:microsoft.com/office/officeart/2005/8/layout/orgChart1"/>
    <dgm:cxn modelId="{34AF87B1-39E3-DE44-9AC1-F48B471C1CA0}" type="presParOf" srcId="{9A372CC4-7798-FE48-A48A-101861F26249}" destId="{D83D53EB-9AB3-A945-8767-7653388D5A3C}" srcOrd="0" destOrd="0" presId="urn:microsoft.com/office/officeart/2005/8/layout/orgChart1"/>
    <dgm:cxn modelId="{08C02440-DACE-364C-B52A-781424224A5D}" type="presParOf" srcId="{D83D53EB-9AB3-A945-8767-7653388D5A3C}" destId="{D44040AE-6A10-414E-A243-73D5AF725574}" srcOrd="0" destOrd="0" presId="urn:microsoft.com/office/officeart/2005/8/layout/orgChart1"/>
    <dgm:cxn modelId="{C830E383-AAAA-7D4B-95E8-91CFAED70C35}" type="presParOf" srcId="{D83D53EB-9AB3-A945-8767-7653388D5A3C}" destId="{0BF4A6D4-B314-034B-A1FF-256ADADD8AFC}" srcOrd="1" destOrd="0" presId="urn:microsoft.com/office/officeart/2005/8/layout/orgChart1"/>
    <dgm:cxn modelId="{A97B7FD7-F61C-4546-BEAB-F1B67C89091E}" type="presParOf" srcId="{9A372CC4-7798-FE48-A48A-101861F26249}" destId="{14875B45-EDDD-DF42-9341-860BF3F20CBC}" srcOrd="1" destOrd="0" presId="urn:microsoft.com/office/officeart/2005/8/layout/orgChart1"/>
    <dgm:cxn modelId="{9EC77B94-9293-0241-BDE9-CBE446771D93}" type="presParOf" srcId="{14875B45-EDDD-DF42-9341-860BF3F20CBC}" destId="{E6251D82-65E8-4748-8076-24BC46980CD2}" srcOrd="0" destOrd="0" presId="urn:microsoft.com/office/officeart/2005/8/layout/orgChart1"/>
    <dgm:cxn modelId="{AA5661F5-BA66-9F48-9988-931E1E558A26}" type="presParOf" srcId="{14875B45-EDDD-DF42-9341-860BF3F20CBC}" destId="{EC5765EC-8597-6445-AA2C-17C1CA5559CF}" srcOrd="1" destOrd="0" presId="urn:microsoft.com/office/officeart/2005/8/layout/orgChart1"/>
    <dgm:cxn modelId="{67D67195-79B8-2D40-8F56-E84CB860E780}" type="presParOf" srcId="{EC5765EC-8597-6445-AA2C-17C1CA5559CF}" destId="{6CC4F052-DA71-854A-994B-388FB652DD09}" srcOrd="0" destOrd="0" presId="urn:microsoft.com/office/officeart/2005/8/layout/orgChart1"/>
    <dgm:cxn modelId="{6F93195B-6086-2047-BF63-0198F9593957}" type="presParOf" srcId="{6CC4F052-DA71-854A-994B-388FB652DD09}" destId="{438C0155-7216-FA48-A10E-DA487E81A1A5}" srcOrd="0" destOrd="0" presId="urn:microsoft.com/office/officeart/2005/8/layout/orgChart1"/>
    <dgm:cxn modelId="{045F83F3-5F82-DF44-AF32-70094B99AD73}" type="presParOf" srcId="{6CC4F052-DA71-854A-994B-388FB652DD09}" destId="{23CB2FBC-013E-2446-A284-6C099E7D18D9}" srcOrd="1" destOrd="0" presId="urn:microsoft.com/office/officeart/2005/8/layout/orgChart1"/>
    <dgm:cxn modelId="{30751BED-1E3D-B143-A9A1-B93A6D3D3ABB}" type="presParOf" srcId="{EC5765EC-8597-6445-AA2C-17C1CA5559CF}" destId="{35929A02-5200-F142-BE44-260B7304BC3E}" srcOrd="1" destOrd="0" presId="urn:microsoft.com/office/officeart/2005/8/layout/orgChart1"/>
    <dgm:cxn modelId="{FC74B85F-E55E-7149-A218-38BA49129227}" type="presParOf" srcId="{35929A02-5200-F142-BE44-260B7304BC3E}" destId="{9F34EB26-E5B7-1744-9BE6-9ED174904FBF}" srcOrd="0" destOrd="0" presId="urn:microsoft.com/office/officeart/2005/8/layout/orgChart1"/>
    <dgm:cxn modelId="{F949C330-20A7-E444-AD52-ACEE6C5A54A2}" type="presParOf" srcId="{35929A02-5200-F142-BE44-260B7304BC3E}" destId="{DCC945D7-FC74-2747-A6FB-944B7ABB086B}" srcOrd="1" destOrd="0" presId="urn:microsoft.com/office/officeart/2005/8/layout/orgChart1"/>
    <dgm:cxn modelId="{1D51139A-28AD-AE47-B7C8-A0B6D2EA62D6}" type="presParOf" srcId="{DCC945D7-FC74-2747-A6FB-944B7ABB086B}" destId="{98E5CC04-18BD-034F-9B15-D579B27A4D85}" srcOrd="0" destOrd="0" presId="urn:microsoft.com/office/officeart/2005/8/layout/orgChart1"/>
    <dgm:cxn modelId="{4466DBE8-5DC0-8547-A61C-99CD6D0E19E6}" type="presParOf" srcId="{98E5CC04-18BD-034F-9B15-D579B27A4D85}" destId="{2F8CF05E-0F4F-3540-B541-4FD5DB21DEE0}" srcOrd="0" destOrd="0" presId="urn:microsoft.com/office/officeart/2005/8/layout/orgChart1"/>
    <dgm:cxn modelId="{48DE23A2-B644-D442-8435-4287FE12705C}" type="presParOf" srcId="{98E5CC04-18BD-034F-9B15-D579B27A4D85}" destId="{E99CBBA9-1D5D-9742-ADCB-EECD2885AE59}" srcOrd="1" destOrd="0" presId="urn:microsoft.com/office/officeart/2005/8/layout/orgChart1"/>
    <dgm:cxn modelId="{D46EFE9F-E39C-6143-953A-1E785A0E3744}" type="presParOf" srcId="{DCC945D7-FC74-2747-A6FB-944B7ABB086B}" destId="{47AC75AA-61FF-F343-910A-54421916C2CE}" srcOrd="1" destOrd="0" presId="urn:microsoft.com/office/officeart/2005/8/layout/orgChart1"/>
    <dgm:cxn modelId="{9F2FAE00-7AFD-8546-B553-690041ACCF65}" type="presParOf" srcId="{47AC75AA-61FF-F343-910A-54421916C2CE}" destId="{823F0064-96AB-C241-B564-055A2CE4A925}" srcOrd="0" destOrd="0" presId="urn:microsoft.com/office/officeart/2005/8/layout/orgChart1"/>
    <dgm:cxn modelId="{20B6E417-9358-6140-BC54-5B80A08CAD51}" type="presParOf" srcId="{47AC75AA-61FF-F343-910A-54421916C2CE}" destId="{2FA1B963-DD6E-CD47-9CC3-D68BA358A51A}" srcOrd="1" destOrd="0" presId="urn:microsoft.com/office/officeart/2005/8/layout/orgChart1"/>
    <dgm:cxn modelId="{38DFEFE1-8763-7340-AEF3-27E9A23C2A53}" type="presParOf" srcId="{2FA1B963-DD6E-CD47-9CC3-D68BA358A51A}" destId="{F9223BE1-0F6B-1541-8BD9-2142922C7638}" srcOrd="0" destOrd="0" presId="urn:microsoft.com/office/officeart/2005/8/layout/orgChart1"/>
    <dgm:cxn modelId="{55E03C8D-4105-4047-8B49-912B51FC02F4}" type="presParOf" srcId="{F9223BE1-0F6B-1541-8BD9-2142922C7638}" destId="{938A5F14-B6EA-1C4C-898B-1B382E8B335F}" srcOrd="0" destOrd="0" presId="urn:microsoft.com/office/officeart/2005/8/layout/orgChart1"/>
    <dgm:cxn modelId="{971D17E2-598F-8649-A2AE-199F7722FC43}" type="presParOf" srcId="{F9223BE1-0F6B-1541-8BD9-2142922C7638}" destId="{15DF4554-7402-8344-8E0F-85A1B0ED5E67}" srcOrd="1" destOrd="0" presId="urn:microsoft.com/office/officeart/2005/8/layout/orgChart1"/>
    <dgm:cxn modelId="{69964FD1-62D3-C540-9BE1-84D7108D063C}" type="presParOf" srcId="{2FA1B963-DD6E-CD47-9CC3-D68BA358A51A}" destId="{DFA3D17B-F565-5D41-B41E-2A73E36D5AAD}" srcOrd="1" destOrd="0" presId="urn:microsoft.com/office/officeart/2005/8/layout/orgChart1"/>
    <dgm:cxn modelId="{E69E98A0-17F4-B648-A8D3-6FD79E8C8D04}" type="presParOf" srcId="{2FA1B963-DD6E-CD47-9CC3-D68BA358A51A}" destId="{4E1DBEE9-E931-C540-AC7B-746A0C02AC3A}" srcOrd="2" destOrd="0" presId="urn:microsoft.com/office/officeart/2005/8/layout/orgChart1"/>
    <dgm:cxn modelId="{52CF3C2E-AA49-FE4A-A42B-62ADF08B8275}" type="presParOf" srcId="{DCC945D7-FC74-2747-A6FB-944B7ABB086B}" destId="{56FE2FC4-C647-5542-9774-8366011A50CE}" srcOrd="2" destOrd="0" presId="urn:microsoft.com/office/officeart/2005/8/layout/orgChart1"/>
    <dgm:cxn modelId="{CB85F0D2-DFF0-B946-9679-6F630BCBB518}" type="presParOf" srcId="{35929A02-5200-F142-BE44-260B7304BC3E}" destId="{D59835ED-CCA9-AB4A-BFF9-390A2B4120AF}" srcOrd="2" destOrd="0" presId="urn:microsoft.com/office/officeart/2005/8/layout/orgChart1"/>
    <dgm:cxn modelId="{BC8C2F35-3242-F046-B40C-7E4E67E19E9B}" type="presParOf" srcId="{35929A02-5200-F142-BE44-260B7304BC3E}" destId="{6E0AB472-0FCD-1644-BCBF-EE709BC53F6C}" srcOrd="3" destOrd="0" presId="urn:microsoft.com/office/officeart/2005/8/layout/orgChart1"/>
    <dgm:cxn modelId="{D983CA65-95C5-FA42-B476-BA88E7640FEC}" type="presParOf" srcId="{6E0AB472-0FCD-1644-BCBF-EE709BC53F6C}" destId="{A6B862FD-A819-C843-ADE3-9F412029C975}" srcOrd="0" destOrd="0" presId="urn:microsoft.com/office/officeart/2005/8/layout/orgChart1"/>
    <dgm:cxn modelId="{C4B7C3CE-CFCF-7040-8590-69FE11DA6A88}" type="presParOf" srcId="{A6B862FD-A819-C843-ADE3-9F412029C975}" destId="{ECF72975-6707-0744-ADFC-A18446000436}" srcOrd="0" destOrd="0" presId="urn:microsoft.com/office/officeart/2005/8/layout/orgChart1"/>
    <dgm:cxn modelId="{382C76F4-A0CB-5543-AAD8-EF68C3586EAE}" type="presParOf" srcId="{A6B862FD-A819-C843-ADE3-9F412029C975}" destId="{83965CFB-A749-1747-B0A1-172D7BBC272F}" srcOrd="1" destOrd="0" presId="urn:microsoft.com/office/officeart/2005/8/layout/orgChart1"/>
    <dgm:cxn modelId="{B82D736B-86F3-CF4C-ABC1-F50DE0BF8EE7}" type="presParOf" srcId="{6E0AB472-0FCD-1644-BCBF-EE709BC53F6C}" destId="{BCCFCE62-A480-DF45-9302-96B5E36DC79E}" srcOrd="1" destOrd="0" presId="urn:microsoft.com/office/officeart/2005/8/layout/orgChart1"/>
    <dgm:cxn modelId="{900ACEA6-9B7F-2543-A342-E267E67D5960}" type="presParOf" srcId="{BCCFCE62-A480-DF45-9302-96B5E36DC79E}" destId="{0E76F078-55BA-AB4B-A470-4E87F646CF45}" srcOrd="0" destOrd="0" presId="urn:microsoft.com/office/officeart/2005/8/layout/orgChart1"/>
    <dgm:cxn modelId="{47E4C331-DF10-7A4B-B842-7D92C6E32E42}" type="presParOf" srcId="{BCCFCE62-A480-DF45-9302-96B5E36DC79E}" destId="{BC0671B8-E219-894B-BE66-23C7B0FF1D4B}" srcOrd="1" destOrd="0" presId="urn:microsoft.com/office/officeart/2005/8/layout/orgChart1"/>
    <dgm:cxn modelId="{AF841138-D120-3C47-8D6F-C00C85B7DA07}" type="presParOf" srcId="{BC0671B8-E219-894B-BE66-23C7B0FF1D4B}" destId="{51CAC943-2D6A-C94A-B43F-E15F3DADD3F8}" srcOrd="0" destOrd="0" presId="urn:microsoft.com/office/officeart/2005/8/layout/orgChart1"/>
    <dgm:cxn modelId="{B24E1ECF-1EAD-B348-AD3E-C03BE56A8986}" type="presParOf" srcId="{51CAC943-2D6A-C94A-B43F-E15F3DADD3F8}" destId="{903C9BC4-CBA4-5A45-9045-37D479E445FD}" srcOrd="0" destOrd="0" presId="urn:microsoft.com/office/officeart/2005/8/layout/orgChart1"/>
    <dgm:cxn modelId="{4A9A8538-209B-0247-B43B-A45E30BC8B58}" type="presParOf" srcId="{51CAC943-2D6A-C94A-B43F-E15F3DADD3F8}" destId="{C5598A6C-C779-A941-B487-635DF1BFA079}" srcOrd="1" destOrd="0" presId="urn:microsoft.com/office/officeart/2005/8/layout/orgChart1"/>
    <dgm:cxn modelId="{CD887A15-7424-F440-86B2-7956283DD1AB}" type="presParOf" srcId="{BC0671B8-E219-894B-BE66-23C7B0FF1D4B}" destId="{F7CAE559-9F77-884D-96C0-ABFF035F5451}" srcOrd="1" destOrd="0" presId="urn:microsoft.com/office/officeart/2005/8/layout/orgChart1"/>
    <dgm:cxn modelId="{8A6F4B23-C913-A045-953C-8D1D84B148F9}" type="presParOf" srcId="{BC0671B8-E219-894B-BE66-23C7B0FF1D4B}" destId="{0FAD232A-AAB6-9049-A74E-81E32C6E7B30}" srcOrd="2" destOrd="0" presId="urn:microsoft.com/office/officeart/2005/8/layout/orgChart1"/>
    <dgm:cxn modelId="{E5BA14D4-C4D2-7A4E-8838-4A42F44F5780}" type="presParOf" srcId="{6E0AB472-0FCD-1644-BCBF-EE709BC53F6C}" destId="{4F165409-04E4-2E49-A12F-7D21C4E6C1E8}" srcOrd="2" destOrd="0" presId="urn:microsoft.com/office/officeart/2005/8/layout/orgChart1"/>
    <dgm:cxn modelId="{72724B07-DB30-7A4D-8E1F-1F7F88DBBA26}" type="presParOf" srcId="{EC5765EC-8597-6445-AA2C-17C1CA5559CF}" destId="{869F0A73-0023-AE4B-BF6A-559A6BEDFFA6}" srcOrd="2" destOrd="0" presId="urn:microsoft.com/office/officeart/2005/8/layout/orgChart1"/>
    <dgm:cxn modelId="{957E9546-C77B-CF44-8E97-69C2B3A12682}" type="presParOf" srcId="{14875B45-EDDD-DF42-9341-860BF3F20CBC}" destId="{8DCAC488-4768-D04E-97E0-87D6864B838B}" srcOrd="2" destOrd="0" presId="urn:microsoft.com/office/officeart/2005/8/layout/orgChart1"/>
    <dgm:cxn modelId="{30CAC8FF-48E3-A44F-974A-65CC133415AF}" type="presParOf" srcId="{14875B45-EDDD-DF42-9341-860BF3F20CBC}" destId="{AF3CF471-6C9C-5E49-94CA-DE2ACB1CC3B0}" srcOrd="3" destOrd="0" presId="urn:microsoft.com/office/officeart/2005/8/layout/orgChart1"/>
    <dgm:cxn modelId="{EECD9B7A-BA38-3C44-A77D-8A6EC312F849}" type="presParOf" srcId="{AF3CF471-6C9C-5E49-94CA-DE2ACB1CC3B0}" destId="{6C5E9510-2D4B-154A-8EAF-007A420D1F60}" srcOrd="0" destOrd="0" presId="urn:microsoft.com/office/officeart/2005/8/layout/orgChart1"/>
    <dgm:cxn modelId="{A21559BA-FD5D-EC4E-911A-F70B0311723E}" type="presParOf" srcId="{6C5E9510-2D4B-154A-8EAF-007A420D1F60}" destId="{5D77193B-33AF-2141-AE8F-5A5B1EA6ABAC}" srcOrd="0" destOrd="0" presId="urn:microsoft.com/office/officeart/2005/8/layout/orgChart1"/>
    <dgm:cxn modelId="{7CC3FFE1-7216-F242-9EF0-E9BDC0B900AC}" type="presParOf" srcId="{6C5E9510-2D4B-154A-8EAF-007A420D1F60}" destId="{65E0E86B-B7FE-0048-8B59-650871E438FB}" srcOrd="1" destOrd="0" presId="urn:microsoft.com/office/officeart/2005/8/layout/orgChart1"/>
    <dgm:cxn modelId="{9833F820-205C-6943-9B7E-0DBE887AFED8}" type="presParOf" srcId="{AF3CF471-6C9C-5E49-94CA-DE2ACB1CC3B0}" destId="{DB179F86-A4EB-944F-A257-A0B055C7D4E9}" srcOrd="1" destOrd="0" presId="urn:microsoft.com/office/officeart/2005/8/layout/orgChart1"/>
    <dgm:cxn modelId="{318D7409-E59C-AB41-9EEA-7D6EE92111E4}" type="presParOf" srcId="{DB179F86-A4EB-944F-A257-A0B055C7D4E9}" destId="{661E70A4-F132-DB4F-BD79-3EE021DA882B}" srcOrd="0" destOrd="0" presId="urn:microsoft.com/office/officeart/2005/8/layout/orgChart1"/>
    <dgm:cxn modelId="{29F92536-C738-1243-9EAE-8E8886B60AC0}" type="presParOf" srcId="{DB179F86-A4EB-944F-A257-A0B055C7D4E9}" destId="{FD24A7C8-F2F8-444A-8423-A5FA119035DB}" srcOrd="1" destOrd="0" presId="urn:microsoft.com/office/officeart/2005/8/layout/orgChart1"/>
    <dgm:cxn modelId="{5A142F46-4458-0048-9B52-3546AF575EAA}" type="presParOf" srcId="{FD24A7C8-F2F8-444A-8423-A5FA119035DB}" destId="{FEEA7BBE-FFD2-B443-8BBB-8C8668049AFB}" srcOrd="0" destOrd="0" presId="urn:microsoft.com/office/officeart/2005/8/layout/orgChart1"/>
    <dgm:cxn modelId="{652D8C94-CEBA-E14E-ADAB-62CB23079393}" type="presParOf" srcId="{FEEA7BBE-FFD2-B443-8BBB-8C8668049AFB}" destId="{CDAF19C8-8C4A-CE4B-84DE-1228BE3D22B6}" srcOrd="0" destOrd="0" presId="urn:microsoft.com/office/officeart/2005/8/layout/orgChart1"/>
    <dgm:cxn modelId="{49D6F08D-0433-744D-BA18-51C89A5A5CBA}" type="presParOf" srcId="{FEEA7BBE-FFD2-B443-8BBB-8C8668049AFB}" destId="{A07DE664-36A1-9940-A919-99719D17E99F}" srcOrd="1" destOrd="0" presId="urn:microsoft.com/office/officeart/2005/8/layout/orgChart1"/>
    <dgm:cxn modelId="{096D3400-A73C-154B-9CFF-C998FDFC12B1}" type="presParOf" srcId="{FD24A7C8-F2F8-444A-8423-A5FA119035DB}" destId="{7412929D-0A1C-4F44-ADDA-4EED1CDCEF9B}" srcOrd="1" destOrd="0" presId="urn:microsoft.com/office/officeart/2005/8/layout/orgChart1"/>
    <dgm:cxn modelId="{0D5B4643-6982-DF49-8642-D8B25239B5D1}" type="presParOf" srcId="{FD24A7C8-F2F8-444A-8423-A5FA119035DB}" destId="{66789536-37CA-EF48-91F4-7FE52B1181D7}" srcOrd="2" destOrd="0" presId="urn:microsoft.com/office/officeart/2005/8/layout/orgChart1"/>
    <dgm:cxn modelId="{07A199AD-8B71-924E-8995-AC486DC469E6}" type="presParOf" srcId="{DB179F86-A4EB-944F-A257-A0B055C7D4E9}" destId="{27E6BBCC-B005-3846-AD82-C25727C65550}" srcOrd="2" destOrd="0" presId="urn:microsoft.com/office/officeart/2005/8/layout/orgChart1"/>
    <dgm:cxn modelId="{A5DC0A50-5B54-5946-8501-1C13C56049AC}" type="presParOf" srcId="{DB179F86-A4EB-944F-A257-A0B055C7D4E9}" destId="{F6EEA5E5-0D00-DE46-A386-D63A8FBBA964}" srcOrd="3" destOrd="0" presId="urn:microsoft.com/office/officeart/2005/8/layout/orgChart1"/>
    <dgm:cxn modelId="{4A011F10-07A9-044A-A4C8-A2B72501E4C3}" type="presParOf" srcId="{F6EEA5E5-0D00-DE46-A386-D63A8FBBA964}" destId="{1B95CD30-FB49-3B40-A853-F3159ACDC20B}" srcOrd="0" destOrd="0" presId="urn:microsoft.com/office/officeart/2005/8/layout/orgChart1"/>
    <dgm:cxn modelId="{B15BEEC1-A7A3-A344-8349-7773C1A74298}" type="presParOf" srcId="{1B95CD30-FB49-3B40-A853-F3159ACDC20B}" destId="{84164358-C93B-414A-A994-215FF8063656}" srcOrd="0" destOrd="0" presId="urn:microsoft.com/office/officeart/2005/8/layout/orgChart1"/>
    <dgm:cxn modelId="{18015F1C-9648-D843-828C-A576C84D4DC3}" type="presParOf" srcId="{1B95CD30-FB49-3B40-A853-F3159ACDC20B}" destId="{641B9115-2A71-694B-BAAB-80EDA4A4001F}" srcOrd="1" destOrd="0" presId="urn:microsoft.com/office/officeart/2005/8/layout/orgChart1"/>
    <dgm:cxn modelId="{5EA021B8-F194-F946-9706-AA973F07E22F}" type="presParOf" srcId="{F6EEA5E5-0D00-DE46-A386-D63A8FBBA964}" destId="{757F318A-A17B-B54C-99F1-4DF92D2DCDB9}" srcOrd="1" destOrd="0" presId="urn:microsoft.com/office/officeart/2005/8/layout/orgChart1"/>
    <dgm:cxn modelId="{9C87CE36-A61C-6D40-9F30-3C777FD7B7F9}" type="presParOf" srcId="{757F318A-A17B-B54C-99F1-4DF92D2DCDB9}" destId="{B5A8C01E-D2BB-274D-A813-DB54608D83D4}" srcOrd="0" destOrd="0" presId="urn:microsoft.com/office/officeart/2005/8/layout/orgChart1"/>
    <dgm:cxn modelId="{8ADEC7E5-5410-6A45-A7CB-41A1C2C3B517}" type="presParOf" srcId="{757F318A-A17B-B54C-99F1-4DF92D2DCDB9}" destId="{7E598C46-FA9B-5D40-B31B-B6D5ABD76416}" srcOrd="1" destOrd="0" presId="urn:microsoft.com/office/officeart/2005/8/layout/orgChart1"/>
    <dgm:cxn modelId="{9E829D1A-9D76-4142-A270-EACFFAC744F7}" type="presParOf" srcId="{7E598C46-FA9B-5D40-B31B-B6D5ABD76416}" destId="{F440B5EB-69B2-9F47-82FA-AEE0356F44E4}" srcOrd="0" destOrd="0" presId="urn:microsoft.com/office/officeart/2005/8/layout/orgChart1"/>
    <dgm:cxn modelId="{9B8D4B69-EEEC-D743-B3FB-02F8FC72AC80}" type="presParOf" srcId="{F440B5EB-69B2-9F47-82FA-AEE0356F44E4}" destId="{371F9DD3-DFED-F440-A930-CD2F48BEC323}" srcOrd="0" destOrd="0" presId="urn:microsoft.com/office/officeart/2005/8/layout/orgChart1"/>
    <dgm:cxn modelId="{9B48D160-5AD3-D14C-A8D1-D16A2D34BB6F}" type="presParOf" srcId="{F440B5EB-69B2-9F47-82FA-AEE0356F44E4}" destId="{39A6CF58-9E14-1A40-BB17-42E9141F251E}" srcOrd="1" destOrd="0" presId="urn:microsoft.com/office/officeart/2005/8/layout/orgChart1"/>
    <dgm:cxn modelId="{0ED2D2DE-C02F-A54B-9EB7-2E9FD1D68CC7}" type="presParOf" srcId="{7E598C46-FA9B-5D40-B31B-B6D5ABD76416}" destId="{E84C0545-C707-B142-8D42-EFF94B8B8DF7}" srcOrd="1" destOrd="0" presId="urn:microsoft.com/office/officeart/2005/8/layout/orgChart1"/>
    <dgm:cxn modelId="{DAD8BEF2-134A-8948-B9FA-8E1A982C8F03}" type="presParOf" srcId="{7E598C46-FA9B-5D40-B31B-B6D5ABD76416}" destId="{787D638C-D528-6F43-9C1E-977AD08B5EFE}" srcOrd="2" destOrd="0" presId="urn:microsoft.com/office/officeart/2005/8/layout/orgChart1"/>
    <dgm:cxn modelId="{2AEA5AD5-35FF-C445-BECF-4159221FAA8F}" type="presParOf" srcId="{F6EEA5E5-0D00-DE46-A386-D63A8FBBA964}" destId="{9C387FD6-69B0-3142-937B-A0C0D34ED109}" srcOrd="2" destOrd="0" presId="urn:microsoft.com/office/officeart/2005/8/layout/orgChart1"/>
    <dgm:cxn modelId="{7CFECDA5-679D-3047-B41F-F00AB3952A34}" type="presParOf" srcId="{AF3CF471-6C9C-5E49-94CA-DE2ACB1CC3B0}" destId="{3B72A8A6-53E4-DA44-AA20-676E2BF34D21}" srcOrd="2" destOrd="0" presId="urn:microsoft.com/office/officeart/2005/8/layout/orgChart1"/>
    <dgm:cxn modelId="{5F930C54-1F0A-174C-8548-C3B92C8FBB1D}" type="presParOf" srcId="{14875B45-EDDD-DF42-9341-860BF3F20CBC}" destId="{FFD485F5-03E2-AB4A-93FD-33E08A70B848}" srcOrd="4" destOrd="0" presId="urn:microsoft.com/office/officeart/2005/8/layout/orgChart1"/>
    <dgm:cxn modelId="{62089BC8-91C0-DE43-82BD-D0C2EC8B73B7}" type="presParOf" srcId="{14875B45-EDDD-DF42-9341-860BF3F20CBC}" destId="{417F6455-2824-D44C-A5BF-30843DF716C8}" srcOrd="5" destOrd="0" presId="urn:microsoft.com/office/officeart/2005/8/layout/orgChart1"/>
    <dgm:cxn modelId="{49BA821D-1419-7B48-B5D8-01D7F80F3D41}" type="presParOf" srcId="{417F6455-2824-D44C-A5BF-30843DF716C8}" destId="{E15B9ADA-C196-8047-9DA6-9F0F65D6D224}" srcOrd="0" destOrd="0" presId="urn:microsoft.com/office/officeart/2005/8/layout/orgChart1"/>
    <dgm:cxn modelId="{21970A1C-67AD-D848-A576-914B2D1CA3E1}" type="presParOf" srcId="{E15B9ADA-C196-8047-9DA6-9F0F65D6D224}" destId="{D67BDB29-FC28-C54C-8179-93C8D82978B4}" srcOrd="0" destOrd="0" presId="urn:microsoft.com/office/officeart/2005/8/layout/orgChart1"/>
    <dgm:cxn modelId="{2D5D1EF3-E4BC-9547-929D-95CDA9FF108C}" type="presParOf" srcId="{E15B9ADA-C196-8047-9DA6-9F0F65D6D224}" destId="{E1D0C0F9-55BA-084C-ABD1-42719A4DF62F}" srcOrd="1" destOrd="0" presId="urn:microsoft.com/office/officeart/2005/8/layout/orgChart1"/>
    <dgm:cxn modelId="{CF5C9602-79D0-8F44-B0E9-913B79029F6E}" type="presParOf" srcId="{417F6455-2824-D44C-A5BF-30843DF716C8}" destId="{CA26BADC-32BB-B344-817D-12648054FBF3}" srcOrd="1" destOrd="0" presId="urn:microsoft.com/office/officeart/2005/8/layout/orgChart1"/>
    <dgm:cxn modelId="{8CD939CC-E295-0240-83BB-83EB2B362036}" type="presParOf" srcId="{CA26BADC-32BB-B344-817D-12648054FBF3}" destId="{36F2311C-EC97-2545-AA14-B61BC0BEB053}" srcOrd="0" destOrd="0" presId="urn:microsoft.com/office/officeart/2005/8/layout/orgChart1"/>
    <dgm:cxn modelId="{63C5D658-17D8-4C4B-AA14-7A51B7B9EEF2}" type="presParOf" srcId="{CA26BADC-32BB-B344-817D-12648054FBF3}" destId="{608CA10C-0201-CF43-9EEA-69C69B32C324}" srcOrd="1" destOrd="0" presId="urn:microsoft.com/office/officeart/2005/8/layout/orgChart1"/>
    <dgm:cxn modelId="{DA4F66C1-AE93-2B42-91B0-75914FE68A9B}" type="presParOf" srcId="{608CA10C-0201-CF43-9EEA-69C69B32C324}" destId="{25645B65-9EB6-D84C-901C-3610576ED16D}" srcOrd="0" destOrd="0" presId="urn:microsoft.com/office/officeart/2005/8/layout/orgChart1"/>
    <dgm:cxn modelId="{2A170110-F6F5-C644-AE52-CC42F3728FEF}" type="presParOf" srcId="{25645B65-9EB6-D84C-901C-3610576ED16D}" destId="{439262D1-E4C3-0349-8BFA-CC6DC3F4DA74}" srcOrd="0" destOrd="0" presId="urn:microsoft.com/office/officeart/2005/8/layout/orgChart1"/>
    <dgm:cxn modelId="{B32279A1-B311-5640-8D55-0ECA6B20BAE2}" type="presParOf" srcId="{25645B65-9EB6-D84C-901C-3610576ED16D}" destId="{6D42B1AE-8032-AE4D-94BC-45A02833C063}" srcOrd="1" destOrd="0" presId="urn:microsoft.com/office/officeart/2005/8/layout/orgChart1"/>
    <dgm:cxn modelId="{E3E7E8CF-08C5-904C-9F6C-78E619759065}" type="presParOf" srcId="{608CA10C-0201-CF43-9EEA-69C69B32C324}" destId="{08A911E2-1CFD-FB4C-A12D-28FCCD5D0319}" srcOrd="1" destOrd="0" presId="urn:microsoft.com/office/officeart/2005/8/layout/orgChart1"/>
    <dgm:cxn modelId="{CBE9FB3D-BBE2-3C48-8C90-72DD37F8EE83}" type="presParOf" srcId="{608CA10C-0201-CF43-9EEA-69C69B32C324}" destId="{972A4F39-CCAF-FD42-B5F8-DD9392A1AC83}" srcOrd="2" destOrd="0" presId="urn:microsoft.com/office/officeart/2005/8/layout/orgChart1"/>
    <dgm:cxn modelId="{4E944676-1985-414F-BDBA-4BA8D50ED23A}" type="presParOf" srcId="{417F6455-2824-D44C-A5BF-30843DF716C8}" destId="{20940D8C-BA9B-984B-9E08-809BEC068484}" srcOrd="2" destOrd="0" presId="urn:microsoft.com/office/officeart/2005/8/layout/orgChart1"/>
    <dgm:cxn modelId="{3C4B199A-6E03-E743-AEA2-3489D5D3FF50}" type="presParOf" srcId="{14875B45-EDDD-DF42-9341-860BF3F20CBC}" destId="{20E9CFF9-F52C-2246-8CC3-8B96B532B852}" srcOrd="6" destOrd="0" presId="urn:microsoft.com/office/officeart/2005/8/layout/orgChart1"/>
    <dgm:cxn modelId="{A1D03C23-A96A-D241-9801-A04B384EC1EB}" type="presParOf" srcId="{14875B45-EDDD-DF42-9341-860BF3F20CBC}" destId="{5A26A3BC-F56E-E04B-9D91-EC5A4B33CCC1}" srcOrd="7" destOrd="0" presId="urn:microsoft.com/office/officeart/2005/8/layout/orgChart1"/>
    <dgm:cxn modelId="{60C4F581-883B-AD48-B20F-D8FB05B234F6}" type="presParOf" srcId="{5A26A3BC-F56E-E04B-9D91-EC5A4B33CCC1}" destId="{2F9189AC-9B37-174B-A1BF-496C24CA1672}" srcOrd="0" destOrd="0" presId="urn:microsoft.com/office/officeart/2005/8/layout/orgChart1"/>
    <dgm:cxn modelId="{A669F37B-991B-984E-8B52-8CCE85DF6AD6}" type="presParOf" srcId="{2F9189AC-9B37-174B-A1BF-496C24CA1672}" destId="{4B5296B5-82C3-A646-BA7E-B378AA805D53}" srcOrd="0" destOrd="0" presId="urn:microsoft.com/office/officeart/2005/8/layout/orgChart1"/>
    <dgm:cxn modelId="{BA5A4AC2-DA61-4F4B-9BE1-B8FC9BBB92A6}" type="presParOf" srcId="{2F9189AC-9B37-174B-A1BF-496C24CA1672}" destId="{01E1801E-1F3C-5F43-8CC9-B7C536376F45}" srcOrd="1" destOrd="0" presId="urn:microsoft.com/office/officeart/2005/8/layout/orgChart1"/>
    <dgm:cxn modelId="{DD51C055-6936-314E-AB58-326223F642C4}" type="presParOf" srcId="{5A26A3BC-F56E-E04B-9D91-EC5A4B33CCC1}" destId="{774B7207-5AC6-6F4E-8C88-AAEC2EAEB39B}" srcOrd="1" destOrd="0" presId="urn:microsoft.com/office/officeart/2005/8/layout/orgChart1"/>
    <dgm:cxn modelId="{0B7998FA-FA41-6941-ACC2-082CEB2437AC}" type="presParOf" srcId="{774B7207-5AC6-6F4E-8C88-AAEC2EAEB39B}" destId="{5E0AF139-8DBC-BF45-A2F0-4F9B14D49C49}" srcOrd="0" destOrd="0" presId="urn:microsoft.com/office/officeart/2005/8/layout/orgChart1"/>
    <dgm:cxn modelId="{F2C46C18-048A-F844-9C9F-F5C7E8AFDA94}" type="presParOf" srcId="{774B7207-5AC6-6F4E-8C88-AAEC2EAEB39B}" destId="{49185986-1975-C24D-A130-C2F77BD49448}" srcOrd="1" destOrd="0" presId="urn:microsoft.com/office/officeart/2005/8/layout/orgChart1"/>
    <dgm:cxn modelId="{0FEE28FD-1C8A-5B48-BB71-968FF398614C}" type="presParOf" srcId="{49185986-1975-C24D-A130-C2F77BD49448}" destId="{9FAB0FCF-46C2-0442-8ADD-B8117CEE6378}" srcOrd="0" destOrd="0" presId="urn:microsoft.com/office/officeart/2005/8/layout/orgChart1"/>
    <dgm:cxn modelId="{CE1B338E-7C1E-7040-BA32-DAFDB7307671}" type="presParOf" srcId="{9FAB0FCF-46C2-0442-8ADD-B8117CEE6378}" destId="{F85085B2-0FA0-3244-A990-35A295B4B3AA}" srcOrd="0" destOrd="0" presId="urn:microsoft.com/office/officeart/2005/8/layout/orgChart1"/>
    <dgm:cxn modelId="{A8866BB7-4E4F-FD44-8478-19C45A12C73A}" type="presParOf" srcId="{9FAB0FCF-46C2-0442-8ADD-B8117CEE6378}" destId="{4AB68E29-7384-2E48-9E26-72A96AB687EE}" srcOrd="1" destOrd="0" presId="urn:microsoft.com/office/officeart/2005/8/layout/orgChart1"/>
    <dgm:cxn modelId="{13D12165-DADB-D648-B2F9-D9B2D63EB647}" type="presParOf" srcId="{49185986-1975-C24D-A130-C2F77BD49448}" destId="{2DFC8829-2FE4-0544-A4EC-B12107A92A9E}" srcOrd="1" destOrd="0" presId="urn:microsoft.com/office/officeart/2005/8/layout/orgChart1"/>
    <dgm:cxn modelId="{A9F7FA4E-6089-7F43-848C-A13C7DA2231B}" type="presParOf" srcId="{49185986-1975-C24D-A130-C2F77BD49448}" destId="{0F436587-CD76-6141-92B1-B02CC539A03D}" srcOrd="2" destOrd="0" presId="urn:microsoft.com/office/officeart/2005/8/layout/orgChart1"/>
    <dgm:cxn modelId="{7DFCF046-8CC4-D741-8A51-BCAA9EBFA936}" type="presParOf" srcId="{774B7207-5AC6-6F4E-8C88-AAEC2EAEB39B}" destId="{A0E3E73F-F1DA-B04E-A69F-E44FAF28F09B}" srcOrd="2" destOrd="0" presId="urn:microsoft.com/office/officeart/2005/8/layout/orgChart1"/>
    <dgm:cxn modelId="{6ABDFEFE-EE33-A444-80CD-172DA04AFBDA}" type="presParOf" srcId="{774B7207-5AC6-6F4E-8C88-AAEC2EAEB39B}" destId="{42A0CA7C-8A61-C047-AAAD-6F3236CA2A21}" srcOrd="3" destOrd="0" presId="urn:microsoft.com/office/officeart/2005/8/layout/orgChart1"/>
    <dgm:cxn modelId="{E5229C4A-09B0-E344-9A85-C1B76541029C}" type="presParOf" srcId="{42A0CA7C-8A61-C047-AAAD-6F3236CA2A21}" destId="{3D41CF01-A92E-3341-9CE8-EBEA1690B20A}" srcOrd="0" destOrd="0" presId="urn:microsoft.com/office/officeart/2005/8/layout/orgChart1"/>
    <dgm:cxn modelId="{E6D35353-BC2F-C24D-AA5D-75F5001E2FFE}" type="presParOf" srcId="{3D41CF01-A92E-3341-9CE8-EBEA1690B20A}" destId="{CBC7019D-5E34-8342-8FFD-6CE16AE28814}" srcOrd="0" destOrd="0" presId="urn:microsoft.com/office/officeart/2005/8/layout/orgChart1"/>
    <dgm:cxn modelId="{70864107-7A33-8946-A492-737103FDF68D}" type="presParOf" srcId="{3D41CF01-A92E-3341-9CE8-EBEA1690B20A}" destId="{7345A364-361B-9E41-9F5C-EEF6A6D005BD}" srcOrd="1" destOrd="0" presId="urn:microsoft.com/office/officeart/2005/8/layout/orgChart1"/>
    <dgm:cxn modelId="{DBED1C78-93EF-2C40-BBDF-7E8442E76410}" type="presParOf" srcId="{42A0CA7C-8A61-C047-AAAD-6F3236CA2A21}" destId="{ECA9FC75-4C15-3A44-8850-FA4859F97A80}" srcOrd="1" destOrd="0" presId="urn:microsoft.com/office/officeart/2005/8/layout/orgChart1"/>
    <dgm:cxn modelId="{90B80B0A-55DF-964A-997E-168CBE0CAAF5}" type="presParOf" srcId="{42A0CA7C-8A61-C047-AAAD-6F3236CA2A21}" destId="{2C6DCDEA-0EAB-E143-9F57-99D36E33AD60}" srcOrd="2" destOrd="0" presId="urn:microsoft.com/office/officeart/2005/8/layout/orgChart1"/>
    <dgm:cxn modelId="{C2E161A9-2F47-1942-87D2-87943B4287D3}" type="presParOf" srcId="{5A26A3BC-F56E-E04B-9D91-EC5A4B33CCC1}" destId="{EC26A595-68E8-A646-BA5F-BE75651B300E}" srcOrd="2" destOrd="0" presId="urn:microsoft.com/office/officeart/2005/8/layout/orgChart1"/>
    <dgm:cxn modelId="{A5B82325-A62A-9449-826D-206A5269A885}" type="presParOf" srcId="{9A372CC4-7798-FE48-A48A-101861F26249}" destId="{8EB763EF-714F-064F-BE47-DF4B0A306A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C0948D-C1F3-044D-929D-E52A9E8D65A2}">
      <dsp:nvSpPr>
        <dsp:cNvPr id="0" name=""/>
        <dsp:cNvSpPr/>
      </dsp:nvSpPr>
      <dsp:spPr>
        <a:xfrm>
          <a:off x="2" y="0"/>
          <a:ext cx="8832267" cy="5207000"/>
        </a:xfrm>
        <a:prstGeom prst="rightArrow">
          <a:avLst/>
        </a:prstGeom>
        <a:gradFill flip="none" rotWithShape="1">
          <a:gsLst>
            <a:gs pos="0">
              <a:schemeClr val="tx1">
                <a:lumMod val="95000"/>
              </a:schemeClr>
            </a:gs>
            <a:gs pos="84000">
              <a:srgbClr val="000000"/>
            </a:gs>
          </a:gsLst>
          <a:lin ang="0" scaled="1"/>
          <a:tileRect/>
        </a:gradFill>
        <a:ln w="12700">
          <a:solidFill>
            <a:schemeClr val="tx1"/>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38037FD-58CD-C642-9D84-452EF55DB094}">
      <dsp:nvSpPr>
        <dsp:cNvPr id="0" name=""/>
        <dsp:cNvSpPr/>
      </dsp:nvSpPr>
      <dsp:spPr>
        <a:xfrm>
          <a:off x="97802" y="1651004"/>
          <a:ext cx="2023549" cy="1904991"/>
        </a:xfrm>
        <a:prstGeom prst="roundRect">
          <a:avLst/>
        </a:prstGeom>
        <a:solidFill>
          <a:schemeClr val="bg1">
            <a:lumMod val="85000"/>
            <a:lumOff val="1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err="1" smtClean="0"/>
            <a:t>Ansia</a:t>
          </a:r>
          <a:endParaRPr lang="en-US" sz="2700" kern="1200" dirty="0"/>
        </a:p>
      </dsp:txBody>
      <dsp:txXfrm>
        <a:off x="190796" y="1743998"/>
        <a:ext cx="1837561" cy="1719003"/>
      </dsp:txXfrm>
    </dsp:sp>
    <dsp:sp modelId="{33285B38-94A9-0C43-9A53-9C96D1CC093B}">
      <dsp:nvSpPr>
        <dsp:cNvPr id="0" name=""/>
        <dsp:cNvSpPr/>
      </dsp:nvSpPr>
      <dsp:spPr>
        <a:xfrm>
          <a:off x="2215084" y="1674092"/>
          <a:ext cx="1910340" cy="1858815"/>
        </a:xfrm>
        <a:prstGeom prst="roundRect">
          <a:avLst/>
        </a:prstGeom>
        <a:solidFill>
          <a:schemeClr val="bg1">
            <a:lumMod val="65000"/>
            <a:lumOff val="3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err="1" smtClean="0">
              <a:solidFill>
                <a:schemeClr val="tx1">
                  <a:lumMod val="75000"/>
                </a:schemeClr>
              </a:solidFill>
            </a:rPr>
            <a:t>Ansia</a:t>
          </a:r>
          <a:r>
            <a:rPr lang="en-US" sz="2700" kern="1200" dirty="0" smtClean="0">
              <a:solidFill>
                <a:schemeClr val="tx1">
                  <a:lumMod val="75000"/>
                </a:schemeClr>
              </a:solidFill>
            </a:rPr>
            <a:t> </a:t>
          </a:r>
          <a:r>
            <a:rPr lang="en-US" sz="2700" kern="1200" dirty="0" err="1" smtClean="0">
              <a:solidFill>
                <a:schemeClr val="tx1">
                  <a:lumMod val="75000"/>
                </a:schemeClr>
              </a:solidFill>
            </a:rPr>
            <a:t>intensa</a:t>
          </a:r>
          <a:endParaRPr lang="en-US" sz="2700" kern="1200" dirty="0">
            <a:solidFill>
              <a:schemeClr val="tx1">
                <a:lumMod val="75000"/>
              </a:schemeClr>
            </a:solidFill>
          </a:endParaRPr>
        </a:p>
      </dsp:txBody>
      <dsp:txXfrm>
        <a:off x="2305824" y="1764832"/>
        <a:ext cx="1728860" cy="1677335"/>
      </dsp:txXfrm>
    </dsp:sp>
    <dsp:sp modelId="{DFD84AB5-905F-DA45-970A-AA46B78A7D46}">
      <dsp:nvSpPr>
        <dsp:cNvPr id="0" name=""/>
        <dsp:cNvSpPr/>
      </dsp:nvSpPr>
      <dsp:spPr>
        <a:xfrm>
          <a:off x="4236090" y="1645880"/>
          <a:ext cx="2071603" cy="1915238"/>
        </a:xfrm>
        <a:prstGeom prst="roundRect">
          <a:avLst/>
        </a:prstGeom>
        <a:solidFill>
          <a:schemeClr val="tx1">
            <a:lumMod val="6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err="1" smtClean="0">
              <a:solidFill>
                <a:schemeClr val="bg1">
                  <a:lumMod val="75000"/>
                  <a:lumOff val="25000"/>
                </a:schemeClr>
              </a:solidFill>
            </a:rPr>
            <a:t>Iperattività</a:t>
          </a:r>
          <a:r>
            <a:rPr lang="en-US" sz="2700" kern="1200" dirty="0" smtClean="0">
              <a:solidFill>
                <a:schemeClr val="bg1">
                  <a:lumMod val="75000"/>
                  <a:lumOff val="25000"/>
                </a:schemeClr>
              </a:solidFill>
            </a:rPr>
            <a:t> </a:t>
          </a:r>
          <a:r>
            <a:rPr lang="en-US" sz="2700" kern="1200" dirty="0" err="1" smtClean="0">
              <a:solidFill>
                <a:schemeClr val="bg1">
                  <a:lumMod val="75000"/>
                  <a:lumOff val="25000"/>
                </a:schemeClr>
              </a:solidFill>
            </a:rPr>
            <a:t>motoria</a:t>
          </a:r>
          <a:endParaRPr lang="en-US" sz="2700" kern="1200" dirty="0">
            <a:solidFill>
              <a:schemeClr val="bg1">
                <a:lumMod val="75000"/>
                <a:lumOff val="25000"/>
              </a:schemeClr>
            </a:solidFill>
          </a:endParaRPr>
        </a:p>
      </dsp:txBody>
      <dsp:txXfrm>
        <a:off x="4329584" y="1739374"/>
        <a:ext cx="1884615" cy="1728250"/>
      </dsp:txXfrm>
    </dsp:sp>
    <dsp:sp modelId="{BF93C9EB-3061-2547-BB84-C69B1DD78FE5}">
      <dsp:nvSpPr>
        <dsp:cNvPr id="0" name=""/>
        <dsp:cNvSpPr/>
      </dsp:nvSpPr>
      <dsp:spPr>
        <a:xfrm>
          <a:off x="6383145" y="1685641"/>
          <a:ext cx="2101356" cy="1835717"/>
        </a:xfrm>
        <a:prstGeom prst="roundRect">
          <a:avLst/>
        </a:prstGeom>
        <a:solidFill>
          <a:schemeClr val="tx1">
            <a:lumMod val="8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err="1" smtClean="0">
              <a:solidFill>
                <a:schemeClr val="bg1">
                  <a:lumMod val="95000"/>
                  <a:lumOff val="5000"/>
                </a:schemeClr>
              </a:solidFill>
            </a:rPr>
            <a:t>Aggressività</a:t>
          </a:r>
          <a:r>
            <a:rPr lang="en-US" sz="2700" kern="1200" dirty="0" smtClean="0">
              <a:solidFill>
                <a:schemeClr val="bg1">
                  <a:lumMod val="95000"/>
                  <a:lumOff val="5000"/>
                </a:schemeClr>
              </a:solidFill>
            </a:rPr>
            <a:t> </a:t>
          </a:r>
          <a:endParaRPr lang="en-US" sz="2700" kern="1200" dirty="0">
            <a:solidFill>
              <a:schemeClr val="bg1">
                <a:lumMod val="95000"/>
                <a:lumOff val="5000"/>
              </a:schemeClr>
            </a:solidFill>
          </a:endParaRPr>
        </a:p>
      </dsp:txBody>
      <dsp:txXfrm>
        <a:off x="6472757" y="1775253"/>
        <a:ext cx="1922132" cy="16564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730131-75DB-3D4D-B7CA-B423F587A33C}">
      <dsp:nvSpPr>
        <dsp:cNvPr id="0" name=""/>
        <dsp:cNvSpPr/>
      </dsp:nvSpPr>
      <dsp:spPr>
        <a:xfrm>
          <a:off x="0" y="1324799"/>
          <a:ext cx="1122101" cy="503406"/>
        </a:xfrm>
        <a:prstGeom prst="roundRect">
          <a:avLst>
            <a:gd name="adj" fmla="val 10000"/>
          </a:avLst>
        </a:prstGeom>
        <a:solidFill>
          <a:schemeClr val="bg1">
            <a:lumMod val="85000"/>
            <a:lumOff val="1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it-IT" sz="1800" kern="1200" dirty="0" smtClean="0"/>
            <a:t>Esame obiettivo</a:t>
          </a:r>
          <a:endParaRPr lang="it-IT" sz="1800" kern="1200" dirty="0"/>
        </a:p>
      </dsp:txBody>
      <dsp:txXfrm>
        <a:off x="14744" y="1339543"/>
        <a:ext cx="1092613" cy="473918"/>
      </dsp:txXfrm>
    </dsp:sp>
    <dsp:sp modelId="{43CA900D-53CB-124A-9522-1E0E49F7EEE5}">
      <dsp:nvSpPr>
        <dsp:cNvPr id="0" name=""/>
        <dsp:cNvSpPr/>
      </dsp:nvSpPr>
      <dsp:spPr>
        <a:xfrm rot="18687474">
          <a:off x="946821" y="1176405"/>
          <a:ext cx="1037373" cy="22741"/>
        </a:xfrm>
        <a:custGeom>
          <a:avLst/>
          <a:gdLst/>
          <a:ahLst/>
          <a:cxnLst/>
          <a:rect l="0" t="0" r="0" b="0"/>
          <a:pathLst>
            <a:path>
              <a:moveTo>
                <a:pt x="0" y="11370"/>
              </a:moveTo>
              <a:lnTo>
                <a:pt x="1037373" y="11370"/>
              </a:lnTo>
            </a:path>
          </a:pathLst>
        </a:custGeom>
        <a:noFill/>
        <a:ln w="9525" cap="flat" cmpd="sng" algn="ctr">
          <a:solidFill>
            <a:schemeClr val="bg1">
              <a:lumMod val="75000"/>
              <a:lumOff val="2500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kern="1200"/>
        </a:p>
      </dsp:txBody>
      <dsp:txXfrm>
        <a:off x="1439573" y="1161842"/>
        <a:ext cx="51868" cy="51868"/>
      </dsp:txXfrm>
    </dsp:sp>
    <dsp:sp modelId="{BE13D16F-868D-7E4F-ACC8-D9FDC6DA4AB6}">
      <dsp:nvSpPr>
        <dsp:cNvPr id="0" name=""/>
        <dsp:cNvSpPr/>
      </dsp:nvSpPr>
      <dsp:spPr>
        <a:xfrm>
          <a:off x="1808914" y="612343"/>
          <a:ext cx="1453170" cy="373413"/>
        </a:xfrm>
        <a:prstGeom prst="roundRect">
          <a:avLst>
            <a:gd name="adj" fmla="val 10000"/>
          </a:avLst>
        </a:prstGeom>
        <a:solidFill>
          <a:schemeClr val="bg1">
            <a:lumMod val="85000"/>
            <a:lumOff val="1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err="1" smtClean="0"/>
            <a:t>Stato</a:t>
          </a:r>
          <a:r>
            <a:rPr lang="en-US" sz="1800" kern="1200" dirty="0" smtClean="0"/>
            <a:t> </a:t>
          </a:r>
          <a:r>
            <a:rPr lang="en-US" sz="1800" kern="1200" dirty="0" err="1" smtClean="0"/>
            <a:t>mentale</a:t>
          </a:r>
          <a:endParaRPr lang="en-US" sz="1800" kern="1200" dirty="0"/>
        </a:p>
      </dsp:txBody>
      <dsp:txXfrm>
        <a:off x="1819851" y="623280"/>
        <a:ext cx="1431296" cy="351539"/>
      </dsp:txXfrm>
    </dsp:sp>
    <dsp:sp modelId="{EA8B709A-430E-D743-AC2D-BB435BA5AC9C}">
      <dsp:nvSpPr>
        <dsp:cNvPr id="0" name=""/>
        <dsp:cNvSpPr/>
      </dsp:nvSpPr>
      <dsp:spPr>
        <a:xfrm rot="18960365">
          <a:off x="3143625" y="494436"/>
          <a:ext cx="844375" cy="22741"/>
        </a:xfrm>
        <a:custGeom>
          <a:avLst/>
          <a:gdLst/>
          <a:ahLst/>
          <a:cxnLst/>
          <a:rect l="0" t="0" r="0" b="0"/>
          <a:pathLst>
            <a:path>
              <a:moveTo>
                <a:pt x="0" y="11370"/>
              </a:moveTo>
              <a:lnTo>
                <a:pt x="844375" y="11370"/>
              </a:lnTo>
            </a:path>
          </a:pathLst>
        </a:custGeom>
        <a:noFill/>
        <a:ln w="9525" cap="flat" cmpd="sng" algn="ctr">
          <a:solidFill>
            <a:schemeClr val="bg1">
              <a:lumMod val="75000"/>
              <a:lumOff val="2500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kern="1200"/>
        </a:p>
      </dsp:txBody>
      <dsp:txXfrm>
        <a:off x="3544703" y="484697"/>
        <a:ext cx="42218" cy="42218"/>
      </dsp:txXfrm>
    </dsp:sp>
    <dsp:sp modelId="{9360E4DE-FA31-DB46-A2ED-213B9B3B3777}">
      <dsp:nvSpPr>
        <dsp:cNvPr id="0" name=""/>
        <dsp:cNvSpPr/>
      </dsp:nvSpPr>
      <dsp:spPr>
        <a:xfrm>
          <a:off x="3869540" y="25856"/>
          <a:ext cx="1039786" cy="373413"/>
        </a:xfrm>
        <a:prstGeom prst="roundRect">
          <a:avLst>
            <a:gd name="adj" fmla="val 10000"/>
          </a:avLst>
        </a:prstGeom>
        <a:solidFill>
          <a:schemeClr val="bg1">
            <a:lumMod val="65000"/>
            <a:lumOff val="3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000" tIns="11430" rIns="11430" bIns="11430" numCol="1" spcCol="1270" anchor="ctr" anchorCtr="0">
          <a:noAutofit/>
        </a:bodyPr>
        <a:lstStyle/>
        <a:p>
          <a:pPr lvl="0" algn="l" defTabSz="800100">
            <a:lnSpc>
              <a:spcPct val="90000"/>
            </a:lnSpc>
            <a:spcBef>
              <a:spcPct val="0"/>
            </a:spcBef>
            <a:spcAft>
              <a:spcPct val="35000"/>
            </a:spcAft>
          </a:pPr>
          <a:r>
            <a:rPr lang="en-US" sz="1800" kern="1200" dirty="0" err="1" smtClean="0"/>
            <a:t>Vigilanza</a:t>
          </a:r>
          <a:endParaRPr lang="en-US" sz="1800" kern="1200" dirty="0"/>
        </a:p>
      </dsp:txBody>
      <dsp:txXfrm>
        <a:off x="3880477" y="36793"/>
        <a:ext cx="1017912" cy="351539"/>
      </dsp:txXfrm>
    </dsp:sp>
    <dsp:sp modelId="{74D8C228-95AF-C542-93C1-4EB008875EDD}">
      <dsp:nvSpPr>
        <dsp:cNvPr id="0" name=""/>
        <dsp:cNvSpPr/>
      </dsp:nvSpPr>
      <dsp:spPr>
        <a:xfrm rot="20609122">
          <a:off x="3249016" y="697627"/>
          <a:ext cx="633592" cy="22741"/>
        </a:xfrm>
        <a:custGeom>
          <a:avLst/>
          <a:gdLst/>
          <a:ahLst/>
          <a:cxnLst/>
          <a:rect l="0" t="0" r="0" b="0"/>
          <a:pathLst>
            <a:path>
              <a:moveTo>
                <a:pt x="0" y="11370"/>
              </a:moveTo>
              <a:lnTo>
                <a:pt x="633592" y="11370"/>
              </a:lnTo>
            </a:path>
          </a:pathLst>
        </a:custGeom>
        <a:noFill/>
        <a:ln w="9525" cap="flat" cmpd="sng" algn="ctr">
          <a:solidFill>
            <a:schemeClr val="bg1">
              <a:lumMod val="75000"/>
              <a:lumOff val="2500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kern="1200"/>
        </a:p>
      </dsp:txBody>
      <dsp:txXfrm>
        <a:off x="3549972" y="693158"/>
        <a:ext cx="31679" cy="31679"/>
      </dsp:txXfrm>
    </dsp:sp>
    <dsp:sp modelId="{4C740D63-965A-D141-9166-70F46B82AE12}">
      <dsp:nvSpPr>
        <dsp:cNvPr id="0" name=""/>
        <dsp:cNvSpPr/>
      </dsp:nvSpPr>
      <dsp:spPr>
        <a:xfrm>
          <a:off x="3869540" y="432238"/>
          <a:ext cx="1400541" cy="373413"/>
        </a:xfrm>
        <a:prstGeom prst="roundRect">
          <a:avLst>
            <a:gd name="adj" fmla="val 10000"/>
          </a:avLst>
        </a:prstGeom>
        <a:solidFill>
          <a:schemeClr val="bg1">
            <a:lumMod val="65000"/>
            <a:lumOff val="3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000" tIns="11430" rIns="11430" bIns="11430" numCol="1" spcCol="1270" anchor="ctr" anchorCtr="0">
          <a:noAutofit/>
        </a:bodyPr>
        <a:lstStyle/>
        <a:p>
          <a:pPr lvl="0" algn="l" defTabSz="800100">
            <a:lnSpc>
              <a:spcPct val="90000"/>
            </a:lnSpc>
            <a:spcBef>
              <a:spcPct val="0"/>
            </a:spcBef>
            <a:spcAft>
              <a:spcPct val="35000"/>
            </a:spcAft>
          </a:pPr>
          <a:r>
            <a:rPr lang="en-US" sz="1800" kern="1200" dirty="0" err="1" smtClean="0"/>
            <a:t>Orientamento</a:t>
          </a:r>
          <a:endParaRPr lang="en-US" sz="1800" kern="1200" dirty="0"/>
        </a:p>
      </dsp:txBody>
      <dsp:txXfrm>
        <a:off x="3880477" y="443175"/>
        <a:ext cx="1378667" cy="351539"/>
      </dsp:txXfrm>
    </dsp:sp>
    <dsp:sp modelId="{1590BCF1-2FA2-9043-A44F-CDA025CD6441}">
      <dsp:nvSpPr>
        <dsp:cNvPr id="0" name=""/>
        <dsp:cNvSpPr/>
      </dsp:nvSpPr>
      <dsp:spPr>
        <a:xfrm rot="1225825">
          <a:off x="3241697" y="900819"/>
          <a:ext cx="648230" cy="22741"/>
        </a:xfrm>
        <a:custGeom>
          <a:avLst/>
          <a:gdLst/>
          <a:ahLst/>
          <a:cxnLst/>
          <a:rect l="0" t="0" r="0" b="0"/>
          <a:pathLst>
            <a:path>
              <a:moveTo>
                <a:pt x="0" y="11370"/>
              </a:moveTo>
              <a:lnTo>
                <a:pt x="648230" y="11370"/>
              </a:lnTo>
            </a:path>
          </a:pathLst>
        </a:custGeom>
        <a:noFill/>
        <a:ln w="9525" cap="flat" cmpd="sng" algn="ctr">
          <a:solidFill>
            <a:schemeClr val="bg1">
              <a:lumMod val="75000"/>
              <a:lumOff val="2500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kern="1200"/>
        </a:p>
      </dsp:txBody>
      <dsp:txXfrm>
        <a:off x="3549606" y="895983"/>
        <a:ext cx="32411" cy="32411"/>
      </dsp:txXfrm>
    </dsp:sp>
    <dsp:sp modelId="{E3770BEA-1914-CD44-94F3-105BBF05B10E}">
      <dsp:nvSpPr>
        <dsp:cNvPr id="0" name=""/>
        <dsp:cNvSpPr/>
      </dsp:nvSpPr>
      <dsp:spPr>
        <a:xfrm>
          <a:off x="3869540" y="838621"/>
          <a:ext cx="2655727" cy="373413"/>
        </a:xfrm>
        <a:prstGeom prst="roundRect">
          <a:avLst>
            <a:gd name="adj" fmla="val 10000"/>
          </a:avLst>
        </a:prstGeom>
        <a:solidFill>
          <a:schemeClr val="bg1">
            <a:lumMod val="65000"/>
            <a:lumOff val="3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000" tIns="11430" rIns="11430" bIns="11430" numCol="1" spcCol="1270" anchor="ctr" anchorCtr="0">
          <a:noAutofit/>
        </a:bodyPr>
        <a:lstStyle/>
        <a:p>
          <a:pPr lvl="0" algn="l" defTabSz="800100">
            <a:lnSpc>
              <a:spcPct val="90000"/>
            </a:lnSpc>
            <a:spcBef>
              <a:spcPct val="0"/>
            </a:spcBef>
            <a:spcAft>
              <a:spcPct val="35000"/>
            </a:spcAft>
          </a:pPr>
          <a:r>
            <a:rPr lang="en-US" sz="1800" kern="1200" dirty="0" err="1" smtClean="0"/>
            <a:t>Funzioni</a:t>
          </a:r>
          <a:r>
            <a:rPr lang="en-US" sz="1800" kern="1200" dirty="0" smtClean="0"/>
            <a:t> </a:t>
          </a:r>
          <a:r>
            <a:rPr lang="en-US" sz="1800" kern="1200" dirty="0" err="1" smtClean="0"/>
            <a:t>corticali</a:t>
          </a:r>
          <a:r>
            <a:rPr lang="en-US" sz="1800" kern="1200" dirty="0" smtClean="0"/>
            <a:t> </a:t>
          </a:r>
          <a:r>
            <a:rPr lang="en-US" sz="1800" kern="1200" dirty="0" err="1" smtClean="0"/>
            <a:t>superiori</a:t>
          </a:r>
          <a:endParaRPr lang="en-US" sz="1800" kern="1200" dirty="0"/>
        </a:p>
      </dsp:txBody>
      <dsp:txXfrm>
        <a:off x="3880477" y="849558"/>
        <a:ext cx="2633853" cy="351539"/>
      </dsp:txXfrm>
    </dsp:sp>
    <dsp:sp modelId="{88ABB771-89EB-8C4A-AC99-386F35AA66F4}">
      <dsp:nvSpPr>
        <dsp:cNvPr id="0" name=""/>
        <dsp:cNvSpPr/>
      </dsp:nvSpPr>
      <dsp:spPr>
        <a:xfrm rot="18952137">
          <a:off x="6486420" y="918123"/>
          <a:ext cx="275268" cy="22741"/>
        </a:xfrm>
        <a:custGeom>
          <a:avLst/>
          <a:gdLst/>
          <a:ahLst/>
          <a:cxnLst/>
          <a:rect l="0" t="0" r="0" b="0"/>
          <a:pathLst>
            <a:path>
              <a:moveTo>
                <a:pt x="0" y="11370"/>
              </a:moveTo>
              <a:lnTo>
                <a:pt x="275268" y="11370"/>
              </a:lnTo>
            </a:path>
          </a:pathLst>
        </a:custGeom>
        <a:noFill/>
        <a:ln w="9525" cap="flat" cmpd="sng" algn="ctr">
          <a:solidFill>
            <a:schemeClr val="bg1">
              <a:lumMod val="75000"/>
              <a:lumOff val="2500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kern="1200"/>
        </a:p>
      </dsp:txBody>
      <dsp:txXfrm>
        <a:off x="6617172" y="922612"/>
        <a:ext cx="13763" cy="13763"/>
      </dsp:txXfrm>
    </dsp:sp>
    <dsp:sp modelId="{F90007F9-95BC-C747-A680-AD691204F1E0}">
      <dsp:nvSpPr>
        <dsp:cNvPr id="0" name=""/>
        <dsp:cNvSpPr/>
      </dsp:nvSpPr>
      <dsp:spPr>
        <a:xfrm>
          <a:off x="6722840" y="646951"/>
          <a:ext cx="1661146" cy="373413"/>
        </a:xfrm>
        <a:prstGeom prst="roundRect">
          <a:avLst>
            <a:gd name="adj" fmla="val 10000"/>
          </a:avLst>
        </a:prstGeom>
        <a:solidFill>
          <a:schemeClr val="tx1">
            <a:lumMod val="6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err="1" smtClean="0"/>
            <a:t>Funzioni</a:t>
          </a:r>
          <a:r>
            <a:rPr lang="en-US" sz="1800" kern="1200" dirty="0" smtClean="0"/>
            <a:t> </a:t>
          </a:r>
          <a:r>
            <a:rPr lang="en-US" sz="1800" kern="1200" dirty="0" err="1" smtClean="0"/>
            <a:t>verbali</a:t>
          </a:r>
          <a:endParaRPr lang="en-US" sz="1800" kern="1200" dirty="0"/>
        </a:p>
      </dsp:txBody>
      <dsp:txXfrm>
        <a:off x="6733777" y="657888"/>
        <a:ext cx="1639272" cy="351539"/>
      </dsp:txXfrm>
    </dsp:sp>
    <dsp:sp modelId="{5B631831-CDA2-2D4A-BF3E-DE8FD42C2EA0}">
      <dsp:nvSpPr>
        <dsp:cNvPr id="0" name=""/>
        <dsp:cNvSpPr/>
      </dsp:nvSpPr>
      <dsp:spPr>
        <a:xfrm rot="3016424">
          <a:off x="6469487" y="1132836"/>
          <a:ext cx="309133" cy="22741"/>
        </a:xfrm>
        <a:custGeom>
          <a:avLst/>
          <a:gdLst/>
          <a:ahLst/>
          <a:cxnLst/>
          <a:rect l="0" t="0" r="0" b="0"/>
          <a:pathLst>
            <a:path>
              <a:moveTo>
                <a:pt x="0" y="11370"/>
              </a:moveTo>
              <a:lnTo>
                <a:pt x="309133" y="11370"/>
              </a:lnTo>
            </a:path>
          </a:pathLst>
        </a:custGeom>
        <a:noFill/>
        <a:ln w="9525" cap="flat" cmpd="sng" algn="ctr">
          <a:solidFill>
            <a:schemeClr val="bg1">
              <a:lumMod val="75000"/>
              <a:lumOff val="2500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kern="1200"/>
        </a:p>
      </dsp:txBody>
      <dsp:txXfrm>
        <a:off x="6616326" y="1136478"/>
        <a:ext cx="15456" cy="15456"/>
      </dsp:txXfrm>
    </dsp:sp>
    <dsp:sp modelId="{439DDA5F-9616-784D-AAC4-9FBDADB35C11}">
      <dsp:nvSpPr>
        <dsp:cNvPr id="0" name=""/>
        <dsp:cNvSpPr/>
      </dsp:nvSpPr>
      <dsp:spPr>
        <a:xfrm>
          <a:off x="6722840" y="1076377"/>
          <a:ext cx="1129599" cy="373413"/>
        </a:xfrm>
        <a:prstGeom prst="roundRect">
          <a:avLst>
            <a:gd name="adj" fmla="val 10000"/>
          </a:avLst>
        </a:prstGeom>
        <a:solidFill>
          <a:schemeClr val="tx1">
            <a:lumMod val="6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err="1" smtClean="0"/>
            <a:t>Memoria</a:t>
          </a:r>
          <a:endParaRPr lang="en-US" sz="1800" kern="1200" dirty="0"/>
        </a:p>
      </dsp:txBody>
      <dsp:txXfrm>
        <a:off x="6733777" y="1087314"/>
        <a:ext cx="1107725" cy="351539"/>
      </dsp:txXfrm>
    </dsp:sp>
    <dsp:sp modelId="{613DEFFD-5212-5243-837A-806FFA7DA1EF}">
      <dsp:nvSpPr>
        <dsp:cNvPr id="0" name=""/>
        <dsp:cNvSpPr/>
      </dsp:nvSpPr>
      <dsp:spPr>
        <a:xfrm rot="2769863">
          <a:off x="3127275" y="1104010"/>
          <a:ext cx="877075" cy="22741"/>
        </a:xfrm>
        <a:custGeom>
          <a:avLst/>
          <a:gdLst/>
          <a:ahLst/>
          <a:cxnLst/>
          <a:rect l="0" t="0" r="0" b="0"/>
          <a:pathLst>
            <a:path>
              <a:moveTo>
                <a:pt x="0" y="11370"/>
              </a:moveTo>
              <a:lnTo>
                <a:pt x="877075" y="11370"/>
              </a:lnTo>
            </a:path>
          </a:pathLst>
        </a:custGeom>
        <a:noFill/>
        <a:ln w="9525" cap="flat" cmpd="sng" algn="ctr">
          <a:solidFill>
            <a:schemeClr val="bg1">
              <a:lumMod val="75000"/>
              <a:lumOff val="2500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kern="1200"/>
        </a:p>
      </dsp:txBody>
      <dsp:txXfrm>
        <a:off x="3543885" y="1093454"/>
        <a:ext cx="43853" cy="43853"/>
      </dsp:txXfrm>
    </dsp:sp>
    <dsp:sp modelId="{8FC4EF70-6674-ED46-952F-AD1BD8470018}">
      <dsp:nvSpPr>
        <dsp:cNvPr id="0" name=""/>
        <dsp:cNvSpPr/>
      </dsp:nvSpPr>
      <dsp:spPr>
        <a:xfrm>
          <a:off x="3869540" y="1245004"/>
          <a:ext cx="1134020" cy="373413"/>
        </a:xfrm>
        <a:prstGeom prst="roundRect">
          <a:avLst>
            <a:gd name="adj" fmla="val 10000"/>
          </a:avLst>
        </a:prstGeom>
        <a:solidFill>
          <a:schemeClr val="bg1">
            <a:lumMod val="65000"/>
            <a:lumOff val="3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000" tIns="11430" rIns="11430" bIns="11430" numCol="1" spcCol="1270" anchor="ctr" anchorCtr="0">
          <a:noAutofit/>
        </a:bodyPr>
        <a:lstStyle/>
        <a:p>
          <a:pPr lvl="0" algn="l" defTabSz="800100">
            <a:lnSpc>
              <a:spcPct val="90000"/>
            </a:lnSpc>
            <a:spcBef>
              <a:spcPct val="0"/>
            </a:spcBef>
            <a:spcAft>
              <a:spcPct val="35000"/>
            </a:spcAft>
          </a:pPr>
          <a:r>
            <a:rPr lang="en-US" sz="1800" kern="1200" dirty="0" err="1" smtClean="0"/>
            <a:t>Ideazione</a:t>
          </a:r>
          <a:endParaRPr lang="en-US" sz="1800" kern="1200" dirty="0"/>
        </a:p>
      </dsp:txBody>
      <dsp:txXfrm>
        <a:off x="3880477" y="1255941"/>
        <a:ext cx="1112146" cy="351539"/>
      </dsp:txXfrm>
    </dsp:sp>
    <dsp:sp modelId="{692985E9-1C4E-2F42-B7DF-208C1C6B9404}">
      <dsp:nvSpPr>
        <dsp:cNvPr id="0" name=""/>
        <dsp:cNvSpPr/>
      </dsp:nvSpPr>
      <dsp:spPr>
        <a:xfrm rot="2954657">
          <a:off x="939008" y="1964634"/>
          <a:ext cx="1054792" cy="22741"/>
        </a:xfrm>
        <a:custGeom>
          <a:avLst/>
          <a:gdLst/>
          <a:ahLst/>
          <a:cxnLst/>
          <a:rect l="0" t="0" r="0" b="0"/>
          <a:pathLst>
            <a:path>
              <a:moveTo>
                <a:pt x="0" y="11370"/>
              </a:moveTo>
              <a:lnTo>
                <a:pt x="1054792" y="11370"/>
              </a:lnTo>
            </a:path>
          </a:pathLst>
        </a:custGeom>
        <a:noFill/>
        <a:ln w="9525" cap="flat" cmpd="sng" algn="ctr">
          <a:solidFill>
            <a:schemeClr val="bg1">
              <a:lumMod val="75000"/>
              <a:lumOff val="2500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kern="1200"/>
        </a:p>
      </dsp:txBody>
      <dsp:txXfrm>
        <a:off x="1440034" y="1949635"/>
        <a:ext cx="52739" cy="52739"/>
      </dsp:txXfrm>
    </dsp:sp>
    <dsp:sp modelId="{1DA05A92-6EDD-1A42-BA72-8EC4B222F5B8}">
      <dsp:nvSpPr>
        <dsp:cNvPr id="0" name=""/>
        <dsp:cNvSpPr/>
      </dsp:nvSpPr>
      <dsp:spPr>
        <a:xfrm>
          <a:off x="1810707" y="2188800"/>
          <a:ext cx="1397419" cy="373413"/>
        </a:xfrm>
        <a:prstGeom prst="roundRect">
          <a:avLst>
            <a:gd name="adj" fmla="val 10000"/>
          </a:avLst>
        </a:prstGeom>
        <a:solidFill>
          <a:schemeClr val="bg1">
            <a:lumMod val="85000"/>
            <a:lumOff val="1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EO </a:t>
          </a:r>
          <a:r>
            <a:rPr lang="en-US" sz="1800" kern="1200" dirty="0" err="1" smtClean="0"/>
            <a:t>Generale</a:t>
          </a:r>
          <a:endParaRPr lang="en-US" sz="1800" kern="1200" dirty="0"/>
        </a:p>
      </dsp:txBody>
      <dsp:txXfrm>
        <a:off x="1821644" y="2199737"/>
        <a:ext cx="1375545" cy="351539"/>
      </dsp:txXfrm>
    </dsp:sp>
    <dsp:sp modelId="{11323F5C-2CD6-1A44-88FF-87909B280B1B}">
      <dsp:nvSpPr>
        <dsp:cNvPr id="0" name=""/>
        <dsp:cNvSpPr/>
      </dsp:nvSpPr>
      <dsp:spPr>
        <a:xfrm rot="19704661">
          <a:off x="3151982" y="2165654"/>
          <a:ext cx="757824" cy="22741"/>
        </a:xfrm>
        <a:custGeom>
          <a:avLst/>
          <a:gdLst/>
          <a:ahLst/>
          <a:cxnLst/>
          <a:rect l="0" t="0" r="0" b="0"/>
          <a:pathLst>
            <a:path>
              <a:moveTo>
                <a:pt x="0" y="11370"/>
              </a:moveTo>
              <a:lnTo>
                <a:pt x="757824" y="11370"/>
              </a:lnTo>
            </a:path>
          </a:pathLst>
        </a:custGeom>
        <a:noFill/>
        <a:ln w="9525" cap="flat" cmpd="sng" algn="ctr">
          <a:solidFill>
            <a:schemeClr val="bg1">
              <a:lumMod val="75000"/>
              <a:lumOff val="2500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kern="1200"/>
        </a:p>
      </dsp:txBody>
      <dsp:txXfrm>
        <a:off x="3511949" y="2158079"/>
        <a:ext cx="37891" cy="37891"/>
      </dsp:txXfrm>
    </dsp:sp>
    <dsp:sp modelId="{FC1AFE0F-5ED9-BC45-9F27-AD0520569845}">
      <dsp:nvSpPr>
        <dsp:cNvPr id="0" name=""/>
        <dsp:cNvSpPr/>
      </dsp:nvSpPr>
      <dsp:spPr>
        <a:xfrm>
          <a:off x="3853662" y="1791835"/>
          <a:ext cx="2212029" cy="373413"/>
        </a:xfrm>
        <a:prstGeom prst="roundRect">
          <a:avLst>
            <a:gd name="adj" fmla="val 10000"/>
          </a:avLst>
        </a:prstGeom>
        <a:solidFill>
          <a:srgbClr val="595959"/>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000" tIns="11430" rIns="11430" bIns="11430" numCol="1" spcCol="1270" anchor="ctr" anchorCtr="0">
          <a:noAutofit/>
        </a:bodyPr>
        <a:lstStyle/>
        <a:p>
          <a:pPr lvl="0" algn="l" defTabSz="800100">
            <a:lnSpc>
              <a:spcPct val="90000"/>
            </a:lnSpc>
            <a:spcBef>
              <a:spcPct val="0"/>
            </a:spcBef>
            <a:spcAft>
              <a:spcPct val="35000"/>
            </a:spcAft>
          </a:pPr>
          <a:r>
            <a:rPr lang="en-US" sz="1800" kern="1200" dirty="0" err="1" smtClean="0"/>
            <a:t>Segni</a:t>
          </a:r>
          <a:r>
            <a:rPr lang="en-US" sz="1800" kern="1200" dirty="0" smtClean="0"/>
            <a:t> </a:t>
          </a:r>
          <a:r>
            <a:rPr lang="en-US" sz="1800" kern="1200" dirty="0" err="1" smtClean="0"/>
            <a:t>neurologici</a:t>
          </a:r>
          <a:r>
            <a:rPr lang="en-US" sz="1800" kern="1200" dirty="0" smtClean="0"/>
            <a:t> </a:t>
          </a:r>
          <a:r>
            <a:rPr lang="en-US" sz="1800" kern="1200" dirty="0" err="1" smtClean="0"/>
            <a:t>focali</a:t>
          </a:r>
          <a:endParaRPr lang="en-US" sz="1800" kern="1200" dirty="0"/>
        </a:p>
      </dsp:txBody>
      <dsp:txXfrm>
        <a:off x="3864599" y="1802772"/>
        <a:ext cx="2190155" cy="351539"/>
      </dsp:txXfrm>
    </dsp:sp>
    <dsp:sp modelId="{C76B1F03-BD3F-FD4B-BA9E-F20A66F5D68C}">
      <dsp:nvSpPr>
        <dsp:cNvPr id="0" name=""/>
        <dsp:cNvSpPr/>
      </dsp:nvSpPr>
      <dsp:spPr>
        <a:xfrm rot="21593858">
          <a:off x="3208126" y="2363561"/>
          <a:ext cx="643729" cy="22741"/>
        </a:xfrm>
        <a:custGeom>
          <a:avLst/>
          <a:gdLst/>
          <a:ahLst/>
          <a:cxnLst/>
          <a:rect l="0" t="0" r="0" b="0"/>
          <a:pathLst>
            <a:path>
              <a:moveTo>
                <a:pt x="0" y="11370"/>
              </a:moveTo>
              <a:lnTo>
                <a:pt x="643729" y="11370"/>
              </a:lnTo>
            </a:path>
          </a:pathLst>
        </a:custGeom>
        <a:noFill/>
        <a:ln w="9525" cap="flat" cmpd="sng" algn="ctr">
          <a:solidFill>
            <a:schemeClr val="bg1">
              <a:lumMod val="75000"/>
              <a:lumOff val="2500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kern="1200"/>
        </a:p>
      </dsp:txBody>
      <dsp:txXfrm>
        <a:off x="3513897" y="2358839"/>
        <a:ext cx="32186" cy="32186"/>
      </dsp:txXfrm>
    </dsp:sp>
    <dsp:sp modelId="{CB99CCB0-E928-534E-8067-CD8504BD97B3}">
      <dsp:nvSpPr>
        <dsp:cNvPr id="0" name=""/>
        <dsp:cNvSpPr/>
      </dsp:nvSpPr>
      <dsp:spPr>
        <a:xfrm>
          <a:off x="3851855" y="2187650"/>
          <a:ext cx="2805742" cy="373413"/>
        </a:xfrm>
        <a:prstGeom prst="roundRect">
          <a:avLst>
            <a:gd name="adj" fmla="val 10000"/>
          </a:avLst>
        </a:prstGeom>
        <a:solidFill>
          <a:srgbClr val="595959"/>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000" tIns="11430" rIns="11430" bIns="11430" numCol="1" spcCol="1270" anchor="ctr" anchorCtr="0">
          <a:noAutofit/>
        </a:bodyPr>
        <a:lstStyle/>
        <a:p>
          <a:pPr lvl="0" algn="l" defTabSz="800100">
            <a:lnSpc>
              <a:spcPct val="90000"/>
            </a:lnSpc>
            <a:spcBef>
              <a:spcPct val="0"/>
            </a:spcBef>
            <a:spcAft>
              <a:spcPct val="35000"/>
            </a:spcAft>
          </a:pPr>
          <a:r>
            <a:rPr lang="en-US" sz="1800" kern="1200" dirty="0" err="1" smtClean="0"/>
            <a:t>Parametri</a:t>
          </a:r>
          <a:r>
            <a:rPr lang="en-US" sz="1800" kern="1200" dirty="0" smtClean="0"/>
            <a:t> cardio-</a:t>
          </a:r>
          <a:r>
            <a:rPr lang="en-US" sz="1800" kern="1200" dirty="0" err="1" smtClean="0"/>
            <a:t>respiratori</a:t>
          </a:r>
          <a:endParaRPr lang="en-US" sz="1800" kern="1200" dirty="0"/>
        </a:p>
      </dsp:txBody>
      <dsp:txXfrm>
        <a:off x="3862792" y="2198587"/>
        <a:ext cx="2783868" cy="351539"/>
      </dsp:txXfrm>
    </dsp:sp>
    <dsp:sp modelId="{AAB923F2-3DA8-8745-BAF7-B1A7F09D9F91}">
      <dsp:nvSpPr>
        <dsp:cNvPr id="0" name=""/>
        <dsp:cNvSpPr/>
      </dsp:nvSpPr>
      <dsp:spPr>
        <a:xfrm rot="1876555">
          <a:off x="3153069" y="2560827"/>
          <a:ext cx="757726" cy="22741"/>
        </a:xfrm>
        <a:custGeom>
          <a:avLst/>
          <a:gdLst/>
          <a:ahLst/>
          <a:cxnLst/>
          <a:rect l="0" t="0" r="0" b="0"/>
          <a:pathLst>
            <a:path>
              <a:moveTo>
                <a:pt x="0" y="11370"/>
              </a:moveTo>
              <a:lnTo>
                <a:pt x="757726" y="11370"/>
              </a:lnTo>
            </a:path>
          </a:pathLst>
        </a:custGeom>
        <a:noFill/>
        <a:ln w="9525" cap="flat" cmpd="sng" algn="ctr">
          <a:solidFill>
            <a:schemeClr val="bg1">
              <a:lumMod val="75000"/>
              <a:lumOff val="2500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kern="1200"/>
        </a:p>
      </dsp:txBody>
      <dsp:txXfrm>
        <a:off x="3512989" y="2553255"/>
        <a:ext cx="37886" cy="37886"/>
      </dsp:txXfrm>
    </dsp:sp>
    <dsp:sp modelId="{2E8F4B94-840D-FA41-90A0-4F2207CCBA31}">
      <dsp:nvSpPr>
        <dsp:cNvPr id="0" name=""/>
        <dsp:cNvSpPr/>
      </dsp:nvSpPr>
      <dsp:spPr>
        <a:xfrm>
          <a:off x="3855738" y="2582182"/>
          <a:ext cx="1807898" cy="373413"/>
        </a:xfrm>
        <a:prstGeom prst="roundRect">
          <a:avLst>
            <a:gd name="adj" fmla="val 10000"/>
          </a:avLst>
        </a:prstGeom>
        <a:solidFill>
          <a:srgbClr val="595959"/>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000" tIns="11430" rIns="11430" bIns="11430" numCol="1" spcCol="1270" anchor="ctr" anchorCtr="0">
          <a:noAutofit/>
        </a:bodyPr>
        <a:lstStyle/>
        <a:p>
          <a:pPr lvl="0" algn="l" defTabSz="800100">
            <a:lnSpc>
              <a:spcPct val="90000"/>
            </a:lnSpc>
            <a:spcBef>
              <a:spcPct val="0"/>
            </a:spcBef>
            <a:spcAft>
              <a:spcPct val="35000"/>
            </a:spcAft>
          </a:pPr>
          <a:r>
            <a:rPr lang="en-US" sz="1800" kern="1200" dirty="0" smtClean="0"/>
            <a:t>Cute e </a:t>
          </a:r>
          <a:r>
            <a:rPr lang="en-US" sz="1800" kern="1200" dirty="0" err="1" smtClean="0"/>
            <a:t>mucose</a:t>
          </a:r>
          <a:endParaRPr lang="en-US" sz="1800" kern="1200" dirty="0"/>
        </a:p>
      </dsp:txBody>
      <dsp:txXfrm>
        <a:off x="3866675" y="2593119"/>
        <a:ext cx="1786024" cy="3515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730131-75DB-3D4D-B7CA-B423F587A33C}">
      <dsp:nvSpPr>
        <dsp:cNvPr id="0" name=""/>
        <dsp:cNvSpPr/>
      </dsp:nvSpPr>
      <dsp:spPr>
        <a:xfrm>
          <a:off x="62116" y="833207"/>
          <a:ext cx="1070221" cy="356149"/>
        </a:xfrm>
        <a:prstGeom prst="roundRect">
          <a:avLst>
            <a:gd name="adj" fmla="val 10000"/>
          </a:avLst>
        </a:prstGeom>
        <a:solidFill>
          <a:schemeClr val="bg1">
            <a:lumMod val="85000"/>
            <a:lumOff val="1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it-IT" sz="1800" kern="1200" dirty="0" smtClean="0"/>
            <a:t>Anamnesi</a:t>
          </a:r>
          <a:endParaRPr lang="it-IT" sz="1800" kern="1200" dirty="0"/>
        </a:p>
      </dsp:txBody>
      <dsp:txXfrm>
        <a:off x="72547" y="843638"/>
        <a:ext cx="1049359" cy="335287"/>
      </dsp:txXfrm>
    </dsp:sp>
    <dsp:sp modelId="{43CA900D-53CB-124A-9522-1E0E49F7EEE5}">
      <dsp:nvSpPr>
        <dsp:cNvPr id="0" name=""/>
        <dsp:cNvSpPr/>
      </dsp:nvSpPr>
      <dsp:spPr>
        <a:xfrm rot="19222593">
          <a:off x="990351" y="601105"/>
          <a:ext cx="1236024" cy="32092"/>
        </a:xfrm>
        <a:custGeom>
          <a:avLst/>
          <a:gdLst/>
          <a:ahLst/>
          <a:cxnLst/>
          <a:rect l="0" t="0" r="0" b="0"/>
          <a:pathLst>
            <a:path>
              <a:moveTo>
                <a:pt x="0" y="16046"/>
              </a:moveTo>
              <a:lnTo>
                <a:pt x="1236024" y="16046"/>
              </a:lnTo>
            </a:path>
          </a:pathLst>
        </a:custGeom>
        <a:noFill/>
        <a:ln w="9525" cap="flat" cmpd="sng" algn="ctr">
          <a:solidFill>
            <a:schemeClr val="bg1">
              <a:lumMod val="75000"/>
              <a:lumOff val="2500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kern="1200"/>
        </a:p>
      </dsp:txBody>
      <dsp:txXfrm>
        <a:off x="1577463" y="586250"/>
        <a:ext cx="61801" cy="61801"/>
      </dsp:txXfrm>
    </dsp:sp>
    <dsp:sp modelId="{BE13D16F-868D-7E4F-ACC8-D9FDC6DA4AB6}">
      <dsp:nvSpPr>
        <dsp:cNvPr id="0" name=""/>
        <dsp:cNvSpPr/>
      </dsp:nvSpPr>
      <dsp:spPr>
        <a:xfrm>
          <a:off x="2084389" y="44946"/>
          <a:ext cx="4242720" cy="356149"/>
        </a:xfrm>
        <a:prstGeom prst="roundRect">
          <a:avLst>
            <a:gd name="adj" fmla="val 10000"/>
          </a:avLst>
        </a:prstGeom>
        <a:solidFill>
          <a:schemeClr val="bg1">
            <a:lumMod val="65000"/>
            <a:lumOff val="3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000" tIns="11430" rIns="11430" bIns="11430" numCol="1" spcCol="1270" anchor="ctr" anchorCtr="0">
          <a:noAutofit/>
        </a:bodyPr>
        <a:lstStyle/>
        <a:p>
          <a:pPr lvl="0" algn="l" defTabSz="800100">
            <a:lnSpc>
              <a:spcPct val="90000"/>
            </a:lnSpc>
            <a:spcBef>
              <a:spcPct val="0"/>
            </a:spcBef>
            <a:spcAft>
              <a:spcPct val="35000"/>
            </a:spcAft>
          </a:pPr>
          <a:r>
            <a:rPr lang="en-US" sz="1800" kern="1200" dirty="0" err="1" smtClean="0"/>
            <a:t>Modalità</a:t>
          </a:r>
          <a:r>
            <a:rPr lang="en-US" sz="1800" kern="1200" dirty="0" smtClean="0"/>
            <a:t> e tempo </a:t>
          </a:r>
          <a:r>
            <a:rPr lang="en-US" sz="1800" kern="1200" dirty="0" err="1" smtClean="0"/>
            <a:t>d’insorgenza</a:t>
          </a:r>
          <a:r>
            <a:rPr lang="en-US" sz="1800" kern="1200" dirty="0" smtClean="0"/>
            <a:t> </a:t>
          </a:r>
          <a:r>
            <a:rPr lang="en-US" sz="1800" kern="1200" dirty="0" err="1" smtClean="0"/>
            <a:t>dei</a:t>
          </a:r>
          <a:r>
            <a:rPr lang="en-US" sz="1800" kern="1200" dirty="0" smtClean="0"/>
            <a:t> </a:t>
          </a:r>
          <a:r>
            <a:rPr lang="en-US" sz="1800" kern="1200" dirty="0" err="1" smtClean="0"/>
            <a:t>disturbi</a:t>
          </a:r>
          <a:endParaRPr lang="en-US" sz="1800" kern="1200" dirty="0"/>
        </a:p>
      </dsp:txBody>
      <dsp:txXfrm>
        <a:off x="2094820" y="55377"/>
        <a:ext cx="4221858" cy="335287"/>
      </dsp:txXfrm>
    </dsp:sp>
    <dsp:sp modelId="{EA8B709A-430E-D743-AC2D-BB435BA5AC9C}">
      <dsp:nvSpPr>
        <dsp:cNvPr id="0" name=""/>
        <dsp:cNvSpPr/>
      </dsp:nvSpPr>
      <dsp:spPr>
        <a:xfrm rot="20225852">
          <a:off x="1091815" y="795187"/>
          <a:ext cx="1028097" cy="32092"/>
        </a:xfrm>
        <a:custGeom>
          <a:avLst/>
          <a:gdLst/>
          <a:ahLst/>
          <a:cxnLst/>
          <a:rect l="0" t="0" r="0" b="0"/>
          <a:pathLst>
            <a:path>
              <a:moveTo>
                <a:pt x="0" y="16046"/>
              </a:moveTo>
              <a:lnTo>
                <a:pt x="1028097" y="16046"/>
              </a:lnTo>
            </a:path>
          </a:pathLst>
        </a:custGeom>
        <a:noFill/>
        <a:ln w="9525" cap="flat" cmpd="sng" algn="ctr">
          <a:solidFill>
            <a:schemeClr val="bg1">
              <a:lumMod val="75000"/>
              <a:lumOff val="2500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kern="1200"/>
        </a:p>
      </dsp:txBody>
      <dsp:txXfrm>
        <a:off x="1580161" y="785530"/>
        <a:ext cx="51404" cy="51404"/>
      </dsp:txXfrm>
    </dsp:sp>
    <dsp:sp modelId="{9360E4DE-FA31-DB46-A2ED-213B9B3B3777}">
      <dsp:nvSpPr>
        <dsp:cNvPr id="0" name=""/>
        <dsp:cNvSpPr/>
      </dsp:nvSpPr>
      <dsp:spPr>
        <a:xfrm>
          <a:off x="2079388" y="433109"/>
          <a:ext cx="2325975" cy="356149"/>
        </a:xfrm>
        <a:prstGeom prst="roundRect">
          <a:avLst>
            <a:gd name="adj" fmla="val 10000"/>
          </a:avLst>
        </a:prstGeom>
        <a:solidFill>
          <a:schemeClr val="bg1">
            <a:lumMod val="65000"/>
            <a:lumOff val="3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000" tIns="11430" rIns="11430" bIns="11430" numCol="1" spcCol="1270" anchor="ctr" anchorCtr="0">
          <a:noAutofit/>
        </a:bodyPr>
        <a:lstStyle/>
        <a:p>
          <a:pPr lvl="0" algn="l" defTabSz="800100">
            <a:lnSpc>
              <a:spcPct val="90000"/>
            </a:lnSpc>
            <a:spcBef>
              <a:spcPct val="0"/>
            </a:spcBef>
            <a:spcAft>
              <a:spcPct val="35000"/>
            </a:spcAft>
          </a:pPr>
          <a:r>
            <a:rPr lang="it-IT" sz="1800" kern="1200" dirty="0" smtClean="0"/>
            <a:t>Storia medica generale</a:t>
          </a:r>
          <a:endParaRPr lang="en-US" sz="1800" kern="1200" dirty="0"/>
        </a:p>
      </dsp:txBody>
      <dsp:txXfrm>
        <a:off x="2089819" y="443540"/>
        <a:ext cx="2305113" cy="335287"/>
      </dsp:txXfrm>
    </dsp:sp>
    <dsp:sp modelId="{74D8C228-95AF-C542-93C1-4EB008875EDD}">
      <dsp:nvSpPr>
        <dsp:cNvPr id="0" name=""/>
        <dsp:cNvSpPr/>
      </dsp:nvSpPr>
      <dsp:spPr>
        <a:xfrm rot="21554612">
          <a:off x="1132296" y="988983"/>
          <a:ext cx="947126" cy="32092"/>
        </a:xfrm>
        <a:custGeom>
          <a:avLst/>
          <a:gdLst/>
          <a:ahLst/>
          <a:cxnLst/>
          <a:rect l="0" t="0" r="0" b="0"/>
          <a:pathLst>
            <a:path>
              <a:moveTo>
                <a:pt x="0" y="16046"/>
              </a:moveTo>
              <a:lnTo>
                <a:pt x="947126" y="16046"/>
              </a:lnTo>
            </a:path>
          </a:pathLst>
        </a:custGeom>
        <a:noFill/>
        <a:ln w="9525" cap="flat" cmpd="sng" algn="ctr">
          <a:solidFill>
            <a:schemeClr val="bg1">
              <a:lumMod val="75000"/>
              <a:lumOff val="2500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kern="1200"/>
        </a:p>
      </dsp:txBody>
      <dsp:txXfrm>
        <a:off x="1582181" y="981352"/>
        <a:ext cx="47356" cy="47356"/>
      </dsp:txXfrm>
    </dsp:sp>
    <dsp:sp modelId="{4C740D63-965A-D141-9166-70F46B82AE12}">
      <dsp:nvSpPr>
        <dsp:cNvPr id="0" name=""/>
        <dsp:cNvSpPr/>
      </dsp:nvSpPr>
      <dsp:spPr>
        <a:xfrm>
          <a:off x="2079381" y="820703"/>
          <a:ext cx="3963015" cy="356149"/>
        </a:xfrm>
        <a:prstGeom prst="roundRect">
          <a:avLst>
            <a:gd name="adj" fmla="val 10000"/>
          </a:avLst>
        </a:prstGeom>
        <a:solidFill>
          <a:schemeClr val="bg1">
            <a:lumMod val="65000"/>
            <a:lumOff val="3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000" tIns="11430" rIns="11430" bIns="11430" numCol="1" spcCol="1270" anchor="ctr" anchorCtr="0">
          <a:noAutofit/>
        </a:bodyPr>
        <a:lstStyle/>
        <a:p>
          <a:pPr lvl="0" algn="l" defTabSz="800100">
            <a:lnSpc>
              <a:spcPct val="90000"/>
            </a:lnSpc>
            <a:spcBef>
              <a:spcPct val="0"/>
            </a:spcBef>
            <a:spcAft>
              <a:spcPct val="35000"/>
            </a:spcAft>
          </a:pPr>
          <a:r>
            <a:rPr lang="it-IT" sz="1800" kern="1200" dirty="0" smtClean="0"/>
            <a:t>Storia Psichiatrica </a:t>
          </a:r>
          <a:r>
            <a:rPr lang="it-IT" sz="1400" kern="1200" dirty="0" smtClean="0"/>
            <a:t>(personale e familiare)</a:t>
          </a:r>
          <a:endParaRPr lang="en-US" sz="1400" kern="1200" dirty="0"/>
        </a:p>
      </dsp:txBody>
      <dsp:txXfrm>
        <a:off x="2089812" y="831134"/>
        <a:ext cx="3942153" cy="335287"/>
      </dsp:txXfrm>
    </dsp:sp>
    <dsp:sp modelId="{1590BCF1-2FA2-9043-A44F-CDA025CD6441}">
      <dsp:nvSpPr>
        <dsp:cNvPr id="0" name=""/>
        <dsp:cNvSpPr/>
      </dsp:nvSpPr>
      <dsp:spPr>
        <a:xfrm rot="1289051">
          <a:off x="1096758" y="1182780"/>
          <a:ext cx="1024150" cy="32092"/>
        </a:xfrm>
        <a:custGeom>
          <a:avLst/>
          <a:gdLst/>
          <a:ahLst/>
          <a:cxnLst/>
          <a:rect l="0" t="0" r="0" b="0"/>
          <a:pathLst>
            <a:path>
              <a:moveTo>
                <a:pt x="0" y="16046"/>
              </a:moveTo>
              <a:lnTo>
                <a:pt x="1024150" y="16046"/>
              </a:lnTo>
            </a:path>
          </a:pathLst>
        </a:custGeom>
        <a:noFill/>
        <a:ln w="9525" cap="flat" cmpd="sng" algn="ctr">
          <a:solidFill>
            <a:schemeClr val="bg1">
              <a:lumMod val="75000"/>
              <a:lumOff val="2500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kern="1200"/>
        </a:p>
      </dsp:txBody>
      <dsp:txXfrm>
        <a:off x="1583230" y="1173223"/>
        <a:ext cx="51207" cy="51207"/>
      </dsp:txXfrm>
    </dsp:sp>
    <dsp:sp modelId="{E3770BEA-1914-CD44-94F3-105BBF05B10E}">
      <dsp:nvSpPr>
        <dsp:cNvPr id="0" name=""/>
        <dsp:cNvSpPr/>
      </dsp:nvSpPr>
      <dsp:spPr>
        <a:xfrm>
          <a:off x="2085329" y="1208297"/>
          <a:ext cx="2635226" cy="356149"/>
        </a:xfrm>
        <a:prstGeom prst="roundRect">
          <a:avLst>
            <a:gd name="adj" fmla="val 10000"/>
          </a:avLst>
        </a:prstGeom>
        <a:solidFill>
          <a:schemeClr val="bg1">
            <a:lumMod val="65000"/>
            <a:lumOff val="3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000" tIns="11430" rIns="11430" bIns="11430" numCol="1" spcCol="1270" anchor="ctr" anchorCtr="0">
          <a:noAutofit/>
        </a:bodyPr>
        <a:lstStyle/>
        <a:p>
          <a:pPr lvl="0" algn="l" defTabSz="800100">
            <a:lnSpc>
              <a:spcPct val="90000"/>
            </a:lnSpc>
            <a:spcBef>
              <a:spcPct val="0"/>
            </a:spcBef>
            <a:spcAft>
              <a:spcPct val="35000"/>
            </a:spcAft>
          </a:pPr>
          <a:r>
            <a:rPr lang="en-US" sz="1800" kern="1200" dirty="0" err="1" smtClean="0"/>
            <a:t>Terapia</a:t>
          </a:r>
          <a:r>
            <a:rPr lang="en-US" sz="1800" kern="1200" dirty="0" smtClean="0"/>
            <a:t> </a:t>
          </a:r>
          <a:r>
            <a:rPr lang="en-US" sz="1400" kern="1200" dirty="0" smtClean="0"/>
            <a:t>(</a:t>
          </a:r>
          <a:r>
            <a:rPr lang="en-US" sz="1400" kern="1200" dirty="0" err="1" smtClean="0"/>
            <a:t>psichiatrica</a:t>
          </a:r>
          <a:r>
            <a:rPr lang="en-US" sz="1400" kern="1200" dirty="0" smtClean="0"/>
            <a:t> e non)</a:t>
          </a:r>
          <a:endParaRPr lang="en-US" sz="1400" kern="1200" dirty="0"/>
        </a:p>
      </dsp:txBody>
      <dsp:txXfrm>
        <a:off x="2095760" y="1218728"/>
        <a:ext cx="2614364" cy="335287"/>
      </dsp:txXfrm>
    </dsp:sp>
    <dsp:sp modelId="{88ABB771-89EB-8C4A-AC99-386F35AA66F4}">
      <dsp:nvSpPr>
        <dsp:cNvPr id="0" name=""/>
        <dsp:cNvSpPr/>
      </dsp:nvSpPr>
      <dsp:spPr>
        <a:xfrm rot="2332182">
          <a:off x="995978" y="1381700"/>
          <a:ext cx="1231659" cy="32092"/>
        </a:xfrm>
        <a:custGeom>
          <a:avLst/>
          <a:gdLst/>
          <a:ahLst/>
          <a:cxnLst/>
          <a:rect l="0" t="0" r="0" b="0"/>
          <a:pathLst>
            <a:path>
              <a:moveTo>
                <a:pt x="0" y="16046"/>
              </a:moveTo>
              <a:lnTo>
                <a:pt x="1231659" y="16046"/>
              </a:lnTo>
            </a:path>
          </a:pathLst>
        </a:custGeom>
        <a:noFill/>
        <a:ln w="9525" cap="flat" cmpd="sng" algn="ctr">
          <a:solidFill>
            <a:schemeClr val="bg1">
              <a:lumMod val="75000"/>
              <a:lumOff val="2500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kern="1200"/>
        </a:p>
      </dsp:txBody>
      <dsp:txXfrm>
        <a:off x="1581016" y="1366955"/>
        <a:ext cx="61582" cy="61582"/>
      </dsp:txXfrm>
    </dsp:sp>
    <dsp:sp modelId="{F90007F9-95BC-C747-A680-AD691204F1E0}">
      <dsp:nvSpPr>
        <dsp:cNvPr id="0" name=""/>
        <dsp:cNvSpPr/>
      </dsp:nvSpPr>
      <dsp:spPr>
        <a:xfrm>
          <a:off x="2091277" y="1606137"/>
          <a:ext cx="821885" cy="356149"/>
        </a:xfrm>
        <a:prstGeom prst="roundRect">
          <a:avLst>
            <a:gd name="adj" fmla="val 10000"/>
          </a:avLst>
        </a:prstGeom>
        <a:solidFill>
          <a:schemeClr val="bg1">
            <a:lumMod val="65000"/>
            <a:lumOff val="3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000" tIns="11430" rIns="11430" bIns="11430" numCol="1" spcCol="1270" anchor="ctr" anchorCtr="0">
          <a:noAutofit/>
        </a:bodyPr>
        <a:lstStyle/>
        <a:p>
          <a:pPr lvl="0" algn="l" defTabSz="800100">
            <a:lnSpc>
              <a:spcPct val="90000"/>
            </a:lnSpc>
            <a:spcBef>
              <a:spcPct val="0"/>
            </a:spcBef>
            <a:spcAft>
              <a:spcPct val="35000"/>
            </a:spcAft>
          </a:pPr>
          <a:r>
            <a:rPr lang="it-IT" sz="1800" kern="1200" dirty="0" smtClean="0"/>
            <a:t>Allergie</a:t>
          </a:r>
          <a:endParaRPr lang="en-US" sz="1800" kern="1200" dirty="0"/>
        </a:p>
      </dsp:txBody>
      <dsp:txXfrm>
        <a:off x="2101708" y="1616568"/>
        <a:ext cx="801023" cy="3352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3E73F-F1DA-B04E-A69F-E44FAF28F09B}">
      <dsp:nvSpPr>
        <dsp:cNvPr id="0" name=""/>
        <dsp:cNvSpPr/>
      </dsp:nvSpPr>
      <dsp:spPr>
        <a:xfrm>
          <a:off x="7350916" y="1979652"/>
          <a:ext cx="91440" cy="2289611"/>
        </a:xfrm>
        <a:custGeom>
          <a:avLst/>
          <a:gdLst/>
          <a:ahLst/>
          <a:cxnLst/>
          <a:rect l="0" t="0" r="0" b="0"/>
          <a:pathLst>
            <a:path>
              <a:moveTo>
                <a:pt x="56474" y="0"/>
              </a:moveTo>
              <a:lnTo>
                <a:pt x="45720" y="2289611"/>
              </a:lnTo>
            </a:path>
          </a:pathLst>
        </a:custGeom>
        <a:noFill/>
        <a:ln w="3175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5E0AF139-8DBC-BF45-A2F0-4F9B14D49C49}">
      <dsp:nvSpPr>
        <dsp:cNvPr id="0" name=""/>
        <dsp:cNvSpPr/>
      </dsp:nvSpPr>
      <dsp:spPr>
        <a:xfrm>
          <a:off x="7361671" y="1979652"/>
          <a:ext cx="91440" cy="851061"/>
        </a:xfrm>
        <a:custGeom>
          <a:avLst/>
          <a:gdLst/>
          <a:ahLst/>
          <a:cxnLst/>
          <a:rect l="0" t="0" r="0" b="0"/>
          <a:pathLst>
            <a:path>
              <a:moveTo>
                <a:pt x="45720" y="0"/>
              </a:moveTo>
              <a:lnTo>
                <a:pt x="45720" y="851061"/>
              </a:lnTo>
              <a:lnTo>
                <a:pt x="51039" y="851061"/>
              </a:lnTo>
            </a:path>
          </a:pathLst>
        </a:custGeom>
        <a:noFill/>
        <a:ln w="34925"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20E9CFF9-F52C-2246-8CC3-8B96B532B852}">
      <dsp:nvSpPr>
        <dsp:cNvPr id="0" name=""/>
        <dsp:cNvSpPr/>
      </dsp:nvSpPr>
      <dsp:spPr>
        <a:xfrm>
          <a:off x="4700818" y="918530"/>
          <a:ext cx="3261537" cy="223289"/>
        </a:xfrm>
        <a:custGeom>
          <a:avLst/>
          <a:gdLst/>
          <a:ahLst/>
          <a:cxnLst/>
          <a:rect l="0" t="0" r="0" b="0"/>
          <a:pathLst>
            <a:path>
              <a:moveTo>
                <a:pt x="0" y="0"/>
              </a:moveTo>
              <a:lnTo>
                <a:pt x="0" y="108321"/>
              </a:lnTo>
              <a:lnTo>
                <a:pt x="3261537" y="108321"/>
              </a:lnTo>
              <a:lnTo>
                <a:pt x="3261537" y="223289"/>
              </a:lnTo>
            </a:path>
          </a:pathLst>
        </a:custGeom>
        <a:noFill/>
        <a:ln w="34925"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36F2311C-EC97-2545-AA14-B61BC0BEB053}">
      <dsp:nvSpPr>
        <dsp:cNvPr id="0" name=""/>
        <dsp:cNvSpPr/>
      </dsp:nvSpPr>
      <dsp:spPr>
        <a:xfrm>
          <a:off x="6000787" y="2595054"/>
          <a:ext cx="91440" cy="1853551"/>
        </a:xfrm>
        <a:custGeom>
          <a:avLst/>
          <a:gdLst/>
          <a:ahLst/>
          <a:cxnLst/>
          <a:rect l="0" t="0" r="0" b="0"/>
          <a:pathLst>
            <a:path>
              <a:moveTo>
                <a:pt x="52486" y="0"/>
              </a:moveTo>
              <a:lnTo>
                <a:pt x="45720" y="1853551"/>
              </a:lnTo>
            </a:path>
          </a:pathLst>
        </a:custGeom>
        <a:noFill/>
        <a:ln w="34925"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FFD485F5-03E2-AB4A-93FD-33E08A70B848}">
      <dsp:nvSpPr>
        <dsp:cNvPr id="0" name=""/>
        <dsp:cNvSpPr/>
      </dsp:nvSpPr>
      <dsp:spPr>
        <a:xfrm>
          <a:off x="4700818" y="918530"/>
          <a:ext cx="1790429" cy="223289"/>
        </a:xfrm>
        <a:custGeom>
          <a:avLst/>
          <a:gdLst/>
          <a:ahLst/>
          <a:cxnLst/>
          <a:rect l="0" t="0" r="0" b="0"/>
          <a:pathLst>
            <a:path>
              <a:moveTo>
                <a:pt x="0" y="0"/>
              </a:moveTo>
              <a:lnTo>
                <a:pt x="0" y="108321"/>
              </a:lnTo>
              <a:lnTo>
                <a:pt x="1790429" y="108321"/>
              </a:lnTo>
              <a:lnTo>
                <a:pt x="1790429" y="223289"/>
              </a:lnTo>
            </a:path>
          </a:pathLst>
        </a:custGeom>
        <a:noFill/>
        <a:ln w="34925"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B5A8C01E-D2BB-274D-A813-DB54608D83D4}">
      <dsp:nvSpPr>
        <dsp:cNvPr id="0" name=""/>
        <dsp:cNvSpPr/>
      </dsp:nvSpPr>
      <dsp:spPr>
        <a:xfrm>
          <a:off x="4577736" y="2649149"/>
          <a:ext cx="91440" cy="1354703"/>
        </a:xfrm>
        <a:custGeom>
          <a:avLst/>
          <a:gdLst/>
          <a:ahLst/>
          <a:cxnLst/>
          <a:rect l="0" t="0" r="0" b="0"/>
          <a:pathLst>
            <a:path>
              <a:moveTo>
                <a:pt x="45720" y="0"/>
              </a:moveTo>
              <a:lnTo>
                <a:pt x="45720" y="1354703"/>
              </a:lnTo>
              <a:lnTo>
                <a:pt x="62894" y="1354703"/>
              </a:lnTo>
            </a:path>
          </a:pathLst>
        </a:custGeom>
        <a:noFill/>
        <a:ln w="34925"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27E6BBCC-B005-3846-AD82-C25727C65550}">
      <dsp:nvSpPr>
        <dsp:cNvPr id="0" name=""/>
        <dsp:cNvSpPr/>
      </dsp:nvSpPr>
      <dsp:spPr>
        <a:xfrm>
          <a:off x="4376138" y="1689287"/>
          <a:ext cx="731935" cy="412395"/>
        </a:xfrm>
        <a:custGeom>
          <a:avLst/>
          <a:gdLst/>
          <a:ahLst/>
          <a:cxnLst/>
          <a:rect l="0" t="0" r="0" b="0"/>
          <a:pathLst>
            <a:path>
              <a:moveTo>
                <a:pt x="0" y="0"/>
              </a:moveTo>
              <a:lnTo>
                <a:pt x="0" y="297427"/>
              </a:lnTo>
              <a:lnTo>
                <a:pt x="731935" y="297427"/>
              </a:lnTo>
              <a:lnTo>
                <a:pt x="731935" y="412395"/>
              </a:lnTo>
            </a:path>
          </a:pathLst>
        </a:custGeom>
        <a:noFill/>
        <a:ln w="34925"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661E70A4-F132-DB4F-BD79-3EE021DA882B}">
      <dsp:nvSpPr>
        <dsp:cNvPr id="0" name=""/>
        <dsp:cNvSpPr/>
      </dsp:nvSpPr>
      <dsp:spPr>
        <a:xfrm>
          <a:off x="3655398" y="1689287"/>
          <a:ext cx="720739" cy="412395"/>
        </a:xfrm>
        <a:custGeom>
          <a:avLst/>
          <a:gdLst/>
          <a:ahLst/>
          <a:cxnLst/>
          <a:rect l="0" t="0" r="0" b="0"/>
          <a:pathLst>
            <a:path>
              <a:moveTo>
                <a:pt x="720739" y="0"/>
              </a:moveTo>
              <a:lnTo>
                <a:pt x="720739" y="297427"/>
              </a:lnTo>
              <a:lnTo>
                <a:pt x="0" y="297427"/>
              </a:lnTo>
              <a:lnTo>
                <a:pt x="0" y="412395"/>
              </a:lnTo>
            </a:path>
          </a:pathLst>
        </a:custGeom>
        <a:noFill/>
        <a:ln w="34925"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8DCAC488-4768-D04E-97E0-87D6864B838B}">
      <dsp:nvSpPr>
        <dsp:cNvPr id="0" name=""/>
        <dsp:cNvSpPr/>
      </dsp:nvSpPr>
      <dsp:spPr>
        <a:xfrm>
          <a:off x="4376138" y="918530"/>
          <a:ext cx="324680" cy="223289"/>
        </a:xfrm>
        <a:custGeom>
          <a:avLst/>
          <a:gdLst/>
          <a:ahLst/>
          <a:cxnLst/>
          <a:rect l="0" t="0" r="0" b="0"/>
          <a:pathLst>
            <a:path>
              <a:moveTo>
                <a:pt x="324680" y="0"/>
              </a:moveTo>
              <a:lnTo>
                <a:pt x="324680" y="108321"/>
              </a:lnTo>
              <a:lnTo>
                <a:pt x="0" y="108321"/>
              </a:lnTo>
              <a:lnTo>
                <a:pt x="0" y="223289"/>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0E76F078-55BA-AB4B-A470-4E87F646CF45}">
      <dsp:nvSpPr>
        <dsp:cNvPr id="0" name=""/>
        <dsp:cNvSpPr/>
      </dsp:nvSpPr>
      <dsp:spPr>
        <a:xfrm>
          <a:off x="1823055" y="2811095"/>
          <a:ext cx="164239" cy="636971"/>
        </a:xfrm>
        <a:custGeom>
          <a:avLst/>
          <a:gdLst/>
          <a:ahLst/>
          <a:cxnLst/>
          <a:rect l="0" t="0" r="0" b="0"/>
          <a:pathLst>
            <a:path>
              <a:moveTo>
                <a:pt x="0" y="0"/>
              </a:moveTo>
              <a:lnTo>
                <a:pt x="0" y="636971"/>
              </a:lnTo>
              <a:lnTo>
                <a:pt x="164239" y="636971"/>
              </a:lnTo>
            </a:path>
          </a:pathLst>
        </a:custGeom>
        <a:noFill/>
        <a:ln w="34925"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D59835ED-CCA9-AB4A-BFF9-390A2B4120AF}">
      <dsp:nvSpPr>
        <dsp:cNvPr id="0" name=""/>
        <dsp:cNvSpPr/>
      </dsp:nvSpPr>
      <dsp:spPr>
        <a:xfrm>
          <a:off x="1441361" y="1874861"/>
          <a:ext cx="819666" cy="229935"/>
        </a:xfrm>
        <a:custGeom>
          <a:avLst/>
          <a:gdLst/>
          <a:ahLst/>
          <a:cxnLst/>
          <a:rect l="0" t="0" r="0" b="0"/>
          <a:pathLst>
            <a:path>
              <a:moveTo>
                <a:pt x="0" y="0"/>
              </a:moveTo>
              <a:lnTo>
                <a:pt x="0" y="114967"/>
              </a:lnTo>
              <a:lnTo>
                <a:pt x="819666" y="114967"/>
              </a:lnTo>
              <a:lnTo>
                <a:pt x="819666" y="229935"/>
              </a:lnTo>
            </a:path>
          </a:pathLst>
        </a:custGeom>
        <a:noFill/>
        <a:ln w="34925"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823F0064-96AB-C241-B564-055A2CE4A925}">
      <dsp:nvSpPr>
        <dsp:cNvPr id="0" name=""/>
        <dsp:cNvSpPr/>
      </dsp:nvSpPr>
      <dsp:spPr>
        <a:xfrm>
          <a:off x="127730" y="2886366"/>
          <a:ext cx="91440" cy="2022987"/>
        </a:xfrm>
        <a:custGeom>
          <a:avLst/>
          <a:gdLst/>
          <a:ahLst/>
          <a:cxnLst/>
          <a:rect l="0" t="0" r="0" b="0"/>
          <a:pathLst>
            <a:path>
              <a:moveTo>
                <a:pt x="55990" y="0"/>
              </a:moveTo>
              <a:lnTo>
                <a:pt x="45720" y="2022987"/>
              </a:lnTo>
            </a:path>
          </a:pathLst>
        </a:custGeom>
        <a:noFill/>
        <a:ln w="34925"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9F34EB26-E5B7-1744-9BE6-9ED174904FBF}">
      <dsp:nvSpPr>
        <dsp:cNvPr id="0" name=""/>
        <dsp:cNvSpPr/>
      </dsp:nvSpPr>
      <dsp:spPr>
        <a:xfrm>
          <a:off x="621694" y="1874861"/>
          <a:ext cx="819666" cy="229935"/>
        </a:xfrm>
        <a:custGeom>
          <a:avLst/>
          <a:gdLst/>
          <a:ahLst/>
          <a:cxnLst/>
          <a:rect l="0" t="0" r="0" b="0"/>
          <a:pathLst>
            <a:path>
              <a:moveTo>
                <a:pt x="819666" y="0"/>
              </a:moveTo>
              <a:lnTo>
                <a:pt x="819666" y="114967"/>
              </a:lnTo>
              <a:lnTo>
                <a:pt x="0" y="114967"/>
              </a:lnTo>
              <a:lnTo>
                <a:pt x="0" y="229935"/>
              </a:lnTo>
            </a:path>
          </a:pathLst>
        </a:custGeom>
        <a:noFill/>
        <a:ln w="34925"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E6251D82-65E8-4748-8076-24BC46980CD2}">
      <dsp:nvSpPr>
        <dsp:cNvPr id="0" name=""/>
        <dsp:cNvSpPr/>
      </dsp:nvSpPr>
      <dsp:spPr>
        <a:xfrm>
          <a:off x="1441361" y="918530"/>
          <a:ext cx="3259456" cy="223289"/>
        </a:xfrm>
        <a:custGeom>
          <a:avLst/>
          <a:gdLst/>
          <a:ahLst/>
          <a:cxnLst/>
          <a:rect l="0" t="0" r="0" b="0"/>
          <a:pathLst>
            <a:path>
              <a:moveTo>
                <a:pt x="3259456" y="0"/>
              </a:moveTo>
              <a:lnTo>
                <a:pt x="3259456" y="108321"/>
              </a:lnTo>
              <a:lnTo>
                <a:pt x="0" y="108321"/>
              </a:lnTo>
              <a:lnTo>
                <a:pt x="0" y="223289"/>
              </a:lnTo>
            </a:path>
          </a:pathLst>
        </a:custGeom>
        <a:noFill/>
        <a:ln w="34925"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D44040AE-6A10-414E-A243-73D5AF725574}">
      <dsp:nvSpPr>
        <dsp:cNvPr id="0" name=""/>
        <dsp:cNvSpPr/>
      </dsp:nvSpPr>
      <dsp:spPr>
        <a:xfrm>
          <a:off x="3286871" y="414987"/>
          <a:ext cx="2827894" cy="503543"/>
        </a:xfrm>
        <a:prstGeom prst="rect">
          <a:avLst/>
        </a:prstGeom>
        <a:solidFill>
          <a:schemeClr val="bg1">
            <a:lumMod val="75000"/>
            <a:lumOff val="25000"/>
          </a:schemeClr>
        </a:solidFill>
        <a:ln>
          <a:solidFill>
            <a:schemeClr val="tx1"/>
          </a:solidFill>
        </a:ln>
        <a:effectLst/>
        <a:scene3d>
          <a:camera prst="orthographicFront"/>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Based on response to interventions, medication is now required </a:t>
          </a:r>
          <a:endParaRPr lang="en-US" sz="1400" kern="1200" dirty="0"/>
        </a:p>
      </dsp:txBody>
      <dsp:txXfrm>
        <a:off x="3286871" y="414987"/>
        <a:ext cx="2827894" cy="503543"/>
      </dsp:txXfrm>
    </dsp:sp>
    <dsp:sp modelId="{438C0155-7216-FA48-A10E-DA487E81A1A5}">
      <dsp:nvSpPr>
        <dsp:cNvPr id="0" name=""/>
        <dsp:cNvSpPr/>
      </dsp:nvSpPr>
      <dsp:spPr>
        <a:xfrm>
          <a:off x="893895" y="1141820"/>
          <a:ext cx="1094933" cy="733041"/>
        </a:xfrm>
        <a:prstGeom prst="rect">
          <a:avLst/>
        </a:prstGeom>
        <a:solidFill>
          <a:schemeClr val="bg1">
            <a:lumMod val="50000"/>
            <a:lumOff val="50000"/>
          </a:schemeClr>
        </a:solidFill>
        <a:ln>
          <a:solidFill>
            <a:schemeClr val="tx1"/>
          </a:solidFill>
        </a:ln>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Agitation associated with delirium </a:t>
          </a:r>
          <a:endParaRPr lang="en-US" sz="1400" kern="1200" dirty="0"/>
        </a:p>
      </dsp:txBody>
      <dsp:txXfrm>
        <a:off x="893895" y="1141820"/>
        <a:ext cx="1094933" cy="733041"/>
      </dsp:txXfrm>
    </dsp:sp>
    <dsp:sp modelId="{2F8CF05E-0F4F-3540-B541-4FD5DB21DEE0}">
      <dsp:nvSpPr>
        <dsp:cNvPr id="0" name=""/>
        <dsp:cNvSpPr/>
      </dsp:nvSpPr>
      <dsp:spPr>
        <a:xfrm>
          <a:off x="74228" y="2104797"/>
          <a:ext cx="1094933" cy="781568"/>
        </a:xfrm>
        <a:prstGeom prst="rect">
          <a:avLst/>
        </a:prstGeom>
        <a:solidFill>
          <a:schemeClr val="tx1">
            <a:lumMod val="65000"/>
          </a:schemeClr>
        </a:solidFill>
        <a:ln>
          <a:solidFill>
            <a:schemeClr val="tx1"/>
          </a:solidFill>
        </a:ln>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bg1">
                  <a:lumMod val="75000"/>
                  <a:lumOff val="25000"/>
                </a:schemeClr>
              </a:solidFill>
            </a:rPr>
            <a:t>ETOH or BZD withdrawal NOT suspected</a:t>
          </a:r>
          <a:endParaRPr lang="en-US" sz="1400" kern="1200" dirty="0">
            <a:solidFill>
              <a:schemeClr val="bg1">
                <a:lumMod val="75000"/>
                <a:lumOff val="25000"/>
              </a:schemeClr>
            </a:solidFill>
          </a:endParaRPr>
        </a:p>
      </dsp:txBody>
      <dsp:txXfrm>
        <a:off x="74228" y="2104797"/>
        <a:ext cx="1094933" cy="781568"/>
      </dsp:txXfrm>
    </dsp:sp>
    <dsp:sp modelId="{938A5F14-B6EA-1C4C-898B-1B382E8B335F}">
      <dsp:nvSpPr>
        <dsp:cNvPr id="0" name=""/>
        <dsp:cNvSpPr/>
      </dsp:nvSpPr>
      <dsp:spPr>
        <a:xfrm>
          <a:off x="173450" y="3272412"/>
          <a:ext cx="1409397" cy="3273882"/>
        </a:xfrm>
        <a:prstGeom prst="rect">
          <a:avLst/>
        </a:prstGeom>
        <a:solidFill>
          <a:schemeClr val="tx1">
            <a:lumMod val="85000"/>
          </a:schemeClr>
        </a:solidFill>
        <a:ln>
          <a:solidFill>
            <a:schemeClr val="tx1"/>
          </a:solidFill>
        </a:ln>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bg1">
                  <a:lumMod val="75000"/>
                  <a:lumOff val="25000"/>
                </a:schemeClr>
              </a:solidFill>
            </a:rPr>
            <a:t>Identify and correct any underlying medical condition </a:t>
          </a:r>
        </a:p>
        <a:p>
          <a:pPr lvl="0" algn="ctr" defTabSz="622300">
            <a:lnSpc>
              <a:spcPct val="90000"/>
            </a:lnSpc>
            <a:spcBef>
              <a:spcPct val="0"/>
            </a:spcBef>
            <a:spcAft>
              <a:spcPct val="35000"/>
            </a:spcAft>
          </a:pPr>
          <a:r>
            <a:rPr lang="en-US" sz="1400" b="1" kern="1200" dirty="0" smtClean="0">
              <a:solidFill>
                <a:schemeClr val="bg1">
                  <a:lumMod val="75000"/>
                  <a:lumOff val="25000"/>
                </a:schemeClr>
              </a:solidFill>
            </a:rPr>
            <a:t>Avoid BZD</a:t>
          </a:r>
        </a:p>
        <a:p>
          <a:pPr lvl="0" algn="ctr" defTabSz="622300">
            <a:lnSpc>
              <a:spcPct val="90000"/>
            </a:lnSpc>
            <a:spcBef>
              <a:spcPct val="0"/>
            </a:spcBef>
            <a:spcAft>
              <a:spcPct val="35000"/>
            </a:spcAft>
          </a:pPr>
          <a:r>
            <a:rPr lang="en-US" sz="1400" kern="1200" dirty="0" smtClean="0">
              <a:solidFill>
                <a:schemeClr val="bg1">
                  <a:lumMod val="75000"/>
                  <a:lumOff val="25000"/>
                </a:schemeClr>
              </a:solidFill>
            </a:rPr>
            <a:t>1. Oral atypical antipsychotic  </a:t>
          </a:r>
        </a:p>
        <a:p>
          <a:pPr lvl="0" algn="ctr" defTabSz="622300">
            <a:lnSpc>
              <a:spcPct val="90000"/>
            </a:lnSpc>
            <a:spcBef>
              <a:spcPct val="0"/>
            </a:spcBef>
            <a:spcAft>
              <a:spcPct val="35000"/>
            </a:spcAft>
          </a:pPr>
          <a:r>
            <a:rPr lang="en-US" sz="1400" kern="1200" dirty="0" smtClean="0">
              <a:solidFill>
                <a:schemeClr val="bg1">
                  <a:lumMod val="75000"/>
                  <a:lumOff val="25000"/>
                </a:schemeClr>
              </a:solidFill>
            </a:rPr>
            <a:t>2. Oral typical antipsychotic </a:t>
          </a:r>
        </a:p>
        <a:p>
          <a:pPr lvl="0" algn="ctr" defTabSz="622300">
            <a:lnSpc>
              <a:spcPct val="90000"/>
            </a:lnSpc>
            <a:spcBef>
              <a:spcPct val="0"/>
            </a:spcBef>
            <a:spcAft>
              <a:spcPct val="35000"/>
            </a:spcAft>
          </a:pPr>
          <a:r>
            <a:rPr lang="en-US" sz="1400" kern="1200" dirty="0" smtClean="0">
              <a:solidFill>
                <a:schemeClr val="bg1">
                  <a:lumMod val="75000"/>
                  <a:lumOff val="25000"/>
                </a:schemeClr>
              </a:solidFill>
            </a:rPr>
            <a:t>3. Parenteral atypical antipsychotic  </a:t>
          </a:r>
        </a:p>
        <a:p>
          <a:pPr lvl="0" algn="ctr" defTabSz="622300">
            <a:lnSpc>
              <a:spcPct val="90000"/>
            </a:lnSpc>
            <a:spcBef>
              <a:spcPct val="0"/>
            </a:spcBef>
            <a:spcAft>
              <a:spcPct val="35000"/>
            </a:spcAft>
          </a:pPr>
          <a:r>
            <a:rPr lang="en-US" sz="1400" kern="1200" dirty="0" smtClean="0">
              <a:solidFill>
                <a:schemeClr val="bg1">
                  <a:lumMod val="75000"/>
                  <a:lumOff val="25000"/>
                </a:schemeClr>
              </a:solidFill>
            </a:rPr>
            <a:t>4. Parenteral typical antipsychotic  </a:t>
          </a:r>
          <a:endParaRPr lang="en-US" sz="1400" kern="1200" dirty="0">
            <a:solidFill>
              <a:schemeClr val="bg1">
                <a:lumMod val="75000"/>
                <a:lumOff val="25000"/>
              </a:schemeClr>
            </a:solidFill>
          </a:endParaRPr>
        </a:p>
      </dsp:txBody>
      <dsp:txXfrm>
        <a:off x="173450" y="3272412"/>
        <a:ext cx="1409397" cy="3273882"/>
      </dsp:txXfrm>
    </dsp:sp>
    <dsp:sp modelId="{ECF72975-6707-0744-ADFC-A18446000436}">
      <dsp:nvSpPr>
        <dsp:cNvPr id="0" name=""/>
        <dsp:cNvSpPr/>
      </dsp:nvSpPr>
      <dsp:spPr>
        <a:xfrm>
          <a:off x="1713561" y="2104797"/>
          <a:ext cx="1094933" cy="706297"/>
        </a:xfrm>
        <a:prstGeom prst="rect">
          <a:avLst/>
        </a:prstGeom>
        <a:solidFill>
          <a:schemeClr val="tx1">
            <a:lumMod val="65000"/>
          </a:schemeClr>
        </a:solidFill>
        <a:ln>
          <a:solidFill>
            <a:schemeClr val="tx1"/>
          </a:solidFill>
        </a:ln>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bg1">
                  <a:lumMod val="75000"/>
                  <a:lumOff val="25000"/>
                </a:schemeClr>
              </a:solidFill>
            </a:rPr>
            <a:t>ETOH or BZD withdrawal is suspected</a:t>
          </a:r>
          <a:endParaRPr lang="en-US" sz="1400" kern="1200" dirty="0">
            <a:solidFill>
              <a:schemeClr val="bg1">
                <a:lumMod val="75000"/>
                <a:lumOff val="25000"/>
              </a:schemeClr>
            </a:solidFill>
          </a:endParaRPr>
        </a:p>
      </dsp:txBody>
      <dsp:txXfrm>
        <a:off x="1713561" y="2104797"/>
        <a:ext cx="1094933" cy="706297"/>
      </dsp:txXfrm>
    </dsp:sp>
    <dsp:sp modelId="{903C9BC4-CBA4-5A45-9045-37D479E445FD}">
      <dsp:nvSpPr>
        <dsp:cNvPr id="0" name=""/>
        <dsp:cNvSpPr/>
      </dsp:nvSpPr>
      <dsp:spPr>
        <a:xfrm>
          <a:off x="1987295" y="3174333"/>
          <a:ext cx="1654432" cy="547466"/>
        </a:xfrm>
        <a:prstGeom prst="rect">
          <a:avLst/>
        </a:prstGeom>
        <a:solidFill>
          <a:schemeClr val="tx1">
            <a:lumMod val="85000"/>
          </a:schemeClr>
        </a:solidFill>
        <a:ln>
          <a:solidFill>
            <a:schemeClr val="tx1"/>
          </a:solidFill>
        </a:ln>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bg1">
                  <a:lumMod val="75000"/>
                  <a:lumOff val="25000"/>
                </a:schemeClr>
              </a:solidFill>
            </a:rPr>
            <a:t>1. Oral BZD</a:t>
          </a:r>
          <a:br>
            <a:rPr lang="en-US" sz="1400" kern="1200" dirty="0" smtClean="0">
              <a:solidFill>
                <a:schemeClr val="bg1">
                  <a:lumMod val="75000"/>
                  <a:lumOff val="25000"/>
                </a:schemeClr>
              </a:solidFill>
            </a:rPr>
          </a:br>
          <a:r>
            <a:rPr lang="en-US" sz="1400" kern="1200" dirty="0" smtClean="0">
              <a:solidFill>
                <a:schemeClr val="bg1">
                  <a:lumMod val="75000"/>
                  <a:lumOff val="25000"/>
                </a:schemeClr>
              </a:solidFill>
            </a:rPr>
            <a:t>2. Parenteral BZD  </a:t>
          </a:r>
          <a:endParaRPr lang="en-US" sz="1400" kern="1200" dirty="0">
            <a:solidFill>
              <a:schemeClr val="bg1">
                <a:lumMod val="75000"/>
                <a:lumOff val="25000"/>
              </a:schemeClr>
            </a:solidFill>
          </a:endParaRPr>
        </a:p>
      </dsp:txBody>
      <dsp:txXfrm>
        <a:off x="1987295" y="3174333"/>
        <a:ext cx="1654432" cy="547466"/>
      </dsp:txXfrm>
    </dsp:sp>
    <dsp:sp modelId="{5D77193B-33AF-2141-AE8F-5A5B1EA6ABAC}">
      <dsp:nvSpPr>
        <dsp:cNvPr id="0" name=""/>
        <dsp:cNvSpPr/>
      </dsp:nvSpPr>
      <dsp:spPr>
        <a:xfrm>
          <a:off x="3828671" y="1141820"/>
          <a:ext cx="1094933" cy="547466"/>
        </a:xfrm>
        <a:prstGeom prst="rect">
          <a:avLst/>
        </a:prstGeom>
        <a:solidFill>
          <a:schemeClr val="bg1">
            <a:lumMod val="50000"/>
            <a:lumOff val="50000"/>
          </a:schemeClr>
        </a:solidFill>
        <a:ln>
          <a:solidFill>
            <a:schemeClr val="tx1"/>
          </a:solidFill>
        </a:ln>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Agitation due to intoxication </a:t>
          </a:r>
          <a:endParaRPr lang="en-US" sz="1400" kern="1200" dirty="0"/>
        </a:p>
      </dsp:txBody>
      <dsp:txXfrm>
        <a:off x="3828671" y="1141820"/>
        <a:ext cx="1094933" cy="547466"/>
      </dsp:txXfrm>
    </dsp:sp>
    <dsp:sp modelId="{CDAF19C8-8C4A-CE4B-84DE-1228BE3D22B6}">
      <dsp:nvSpPr>
        <dsp:cNvPr id="0" name=""/>
        <dsp:cNvSpPr/>
      </dsp:nvSpPr>
      <dsp:spPr>
        <a:xfrm>
          <a:off x="3038430" y="2101682"/>
          <a:ext cx="1233934" cy="547466"/>
        </a:xfrm>
        <a:prstGeom prst="rect">
          <a:avLst/>
        </a:prstGeom>
        <a:solidFill>
          <a:schemeClr val="tx1">
            <a:lumMod val="65000"/>
          </a:schemeClr>
        </a:solidFill>
        <a:ln>
          <a:solidFill>
            <a:schemeClr val="tx1"/>
          </a:solidFill>
        </a:ln>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r-FR" sz="1400" kern="1200" dirty="0" smtClean="0">
              <a:solidFill>
                <a:schemeClr val="bg1">
                  <a:lumMod val="75000"/>
                  <a:lumOff val="25000"/>
                </a:schemeClr>
              </a:solidFill>
            </a:rPr>
            <a:t>CNS stimulant </a:t>
          </a:r>
          <a:endParaRPr lang="en-US" sz="1400" kern="1200" dirty="0">
            <a:solidFill>
              <a:schemeClr val="bg1">
                <a:lumMod val="75000"/>
                <a:lumOff val="25000"/>
              </a:schemeClr>
            </a:solidFill>
          </a:endParaRPr>
        </a:p>
      </dsp:txBody>
      <dsp:txXfrm>
        <a:off x="3038430" y="2101682"/>
        <a:ext cx="1233934" cy="547466"/>
      </dsp:txXfrm>
    </dsp:sp>
    <dsp:sp modelId="{84164358-C93B-414A-A994-215FF8063656}">
      <dsp:nvSpPr>
        <dsp:cNvPr id="0" name=""/>
        <dsp:cNvSpPr/>
      </dsp:nvSpPr>
      <dsp:spPr>
        <a:xfrm>
          <a:off x="4502301" y="2101682"/>
          <a:ext cx="1211543" cy="547466"/>
        </a:xfrm>
        <a:prstGeom prst="rect">
          <a:avLst/>
        </a:prstGeom>
        <a:solidFill>
          <a:schemeClr val="tx1">
            <a:lumMod val="65000"/>
          </a:schemeClr>
        </a:solidFill>
        <a:ln>
          <a:solidFill>
            <a:schemeClr val="tx1"/>
          </a:solidFill>
        </a:ln>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r-FR" sz="1400" kern="1200" dirty="0" smtClean="0">
              <a:solidFill>
                <a:schemeClr val="bg1">
                  <a:lumMod val="75000"/>
                  <a:lumOff val="25000"/>
                </a:schemeClr>
              </a:solidFill>
            </a:rPr>
            <a:t>CNS </a:t>
          </a:r>
          <a:r>
            <a:rPr lang="fr-FR" sz="1400" kern="1200" dirty="0" err="1" smtClean="0">
              <a:solidFill>
                <a:schemeClr val="bg1">
                  <a:lumMod val="75000"/>
                  <a:lumOff val="25000"/>
                </a:schemeClr>
              </a:solidFill>
            </a:rPr>
            <a:t>depressant</a:t>
          </a:r>
          <a:r>
            <a:rPr lang="fr-FR" sz="1400" kern="1200" dirty="0" smtClean="0">
              <a:solidFill>
                <a:schemeClr val="bg1">
                  <a:lumMod val="75000"/>
                  <a:lumOff val="25000"/>
                </a:schemeClr>
              </a:solidFill>
            </a:rPr>
            <a:t> </a:t>
          </a:r>
          <a:endParaRPr lang="en-US" sz="1400" kern="1200" dirty="0">
            <a:solidFill>
              <a:schemeClr val="bg1">
                <a:lumMod val="75000"/>
                <a:lumOff val="25000"/>
              </a:schemeClr>
            </a:solidFill>
          </a:endParaRPr>
        </a:p>
      </dsp:txBody>
      <dsp:txXfrm>
        <a:off x="4502301" y="2101682"/>
        <a:ext cx="1211543" cy="547466"/>
      </dsp:txXfrm>
    </dsp:sp>
    <dsp:sp modelId="{371F9DD3-DFED-F440-A930-CD2F48BEC323}">
      <dsp:nvSpPr>
        <dsp:cNvPr id="0" name=""/>
        <dsp:cNvSpPr/>
      </dsp:nvSpPr>
      <dsp:spPr>
        <a:xfrm>
          <a:off x="4640630" y="3192022"/>
          <a:ext cx="1094933" cy="1623659"/>
        </a:xfrm>
        <a:prstGeom prst="rect">
          <a:avLst/>
        </a:prstGeom>
        <a:solidFill>
          <a:schemeClr val="tx1">
            <a:lumMod val="85000"/>
          </a:schemeClr>
        </a:solidFill>
        <a:ln>
          <a:solidFill>
            <a:schemeClr val="tx1"/>
          </a:solidFill>
        </a:ln>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i-FI" sz="1400" b="1" kern="1200" dirty="0" smtClean="0">
              <a:solidFill>
                <a:schemeClr val="bg1">
                  <a:lumMod val="75000"/>
                  <a:lumOff val="25000"/>
                </a:schemeClr>
              </a:solidFill>
            </a:rPr>
            <a:t>Avoid BZD </a:t>
          </a:r>
        </a:p>
        <a:p>
          <a:pPr lvl="0" algn="ctr" defTabSz="622300">
            <a:lnSpc>
              <a:spcPct val="90000"/>
            </a:lnSpc>
            <a:spcBef>
              <a:spcPct val="0"/>
            </a:spcBef>
            <a:spcAft>
              <a:spcPct val="35000"/>
            </a:spcAft>
          </a:pPr>
          <a:r>
            <a:rPr lang="en-US" sz="1400" kern="1200" dirty="0" smtClean="0">
              <a:solidFill>
                <a:schemeClr val="bg1">
                  <a:lumMod val="75000"/>
                  <a:lumOff val="25000"/>
                </a:schemeClr>
              </a:solidFill>
            </a:rPr>
            <a:t>1. Oral typical antipsychotic </a:t>
          </a:r>
        </a:p>
        <a:p>
          <a:pPr lvl="0" algn="ctr" defTabSz="622300">
            <a:lnSpc>
              <a:spcPct val="90000"/>
            </a:lnSpc>
            <a:spcBef>
              <a:spcPct val="0"/>
            </a:spcBef>
            <a:spcAft>
              <a:spcPct val="35000"/>
            </a:spcAft>
          </a:pPr>
          <a:r>
            <a:rPr lang="en-US" sz="1400" kern="1200" dirty="0" smtClean="0">
              <a:solidFill>
                <a:schemeClr val="bg1">
                  <a:lumMod val="75000"/>
                  <a:lumOff val="25000"/>
                </a:schemeClr>
              </a:solidFill>
            </a:rPr>
            <a:t>2. Parenteral typical antipsychotic </a:t>
          </a:r>
          <a:endParaRPr lang="en-US" sz="1400" kern="1200" dirty="0">
            <a:solidFill>
              <a:schemeClr val="bg1">
                <a:lumMod val="75000"/>
                <a:lumOff val="25000"/>
              </a:schemeClr>
            </a:solidFill>
          </a:endParaRPr>
        </a:p>
      </dsp:txBody>
      <dsp:txXfrm>
        <a:off x="4640630" y="3192022"/>
        <a:ext cx="1094933" cy="1623659"/>
      </dsp:txXfrm>
    </dsp:sp>
    <dsp:sp modelId="{D67BDB29-FC28-C54C-8179-93C8D82978B4}">
      <dsp:nvSpPr>
        <dsp:cNvPr id="0" name=""/>
        <dsp:cNvSpPr/>
      </dsp:nvSpPr>
      <dsp:spPr>
        <a:xfrm>
          <a:off x="5943781" y="1141820"/>
          <a:ext cx="1094933" cy="1453233"/>
        </a:xfrm>
        <a:prstGeom prst="rect">
          <a:avLst/>
        </a:prstGeom>
        <a:solidFill>
          <a:schemeClr val="bg1">
            <a:lumMod val="50000"/>
            <a:lumOff val="50000"/>
          </a:schemeClr>
        </a:solidFill>
        <a:ln>
          <a:solidFill>
            <a:schemeClr val="tx1"/>
          </a:solidFill>
        </a:ln>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Agitation and psychosis in known psychiatric disorder</a:t>
          </a:r>
          <a:endParaRPr lang="en-US" sz="1400" kern="1200" dirty="0"/>
        </a:p>
      </dsp:txBody>
      <dsp:txXfrm>
        <a:off x="5943781" y="1141820"/>
        <a:ext cx="1094933" cy="1453233"/>
      </dsp:txXfrm>
    </dsp:sp>
    <dsp:sp modelId="{439262D1-E4C3-0349-8BFA-CC6DC3F4DA74}">
      <dsp:nvSpPr>
        <dsp:cNvPr id="0" name=""/>
        <dsp:cNvSpPr/>
      </dsp:nvSpPr>
      <dsp:spPr>
        <a:xfrm>
          <a:off x="6046507" y="3182337"/>
          <a:ext cx="1094933" cy="2532536"/>
        </a:xfrm>
        <a:prstGeom prst="rect">
          <a:avLst/>
        </a:prstGeom>
        <a:solidFill>
          <a:schemeClr val="tx1">
            <a:lumMod val="85000"/>
          </a:schemeClr>
        </a:solidFill>
        <a:ln>
          <a:solidFill>
            <a:schemeClr val="tx1"/>
          </a:solidFill>
        </a:ln>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bg1">
                  <a:lumMod val="75000"/>
                  <a:lumOff val="25000"/>
                </a:schemeClr>
              </a:solidFill>
            </a:rPr>
            <a:t>1. Oral atypical antipsychotic </a:t>
          </a:r>
        </a:p>
        <a:p>
          <a:pPr lvl="0" algn="ctr" defTabSz="622300">
            <a:lnSpc>
              <a:spcPct val="90000"/>
            </a:lnSpc>
            <a:spcBef>
              <a:spcPct val="0"/>
            </a:spcBef>
            <a:spcAft>
              <a:spcPct val="35000"/>
            </a:spcAft>
          </a:pPr>
          <a:r>
            <a:rPr lang="en-US" sz="1400" kern="1200" dirty="0" smtClean="0">
              <a:solidFill>
                <a:schemeClr val="bg1">
                  <a:lumMod val="75000"/>
                  <a:lumOff val="25000"/>
                </a:schemeClr>
              </a:solidFill>
            </a:rPr>
            <a:t>2. Oral typical antipsychotic </a:t>
          </a:r>
        </a:p>
        <a:p>
          <a:pPr lvl="0" algn="ctr" defTabSz="622300">
            <a:lnSpc>
              <a:spcPct val="90000"/>
            </a:lnSpc>
            <a:spcBef>
              <a:spcPct val="0"/>
            </a:spcBef>
            <a:spcAft>
              <a:spcPct val="35000"/>
            </a:spcAft>
          </a:pPr>
          <a:r>
            <a:rPr lang="en-US" sz="1400" kern="1200" dirty="0" smtClean="0">
              <a:solidFill>
                <a:schemeClr val="bg1">
                  <a:lumMod val="75000"/>
                  <a:lumOff val="25000"/>
                </a:schemeClr>
              </a:solidFill>
            </a:rPr>
            <a:t>3. Parenteral atypical antipsychotic</a:t>
          </a:r>
        </a:p>
        <a:p>
          <a:pPr lvl="0" algn="ctr" defTabSz="622300">
            <a:lnSpc>
              <a:spcPct val="90000"/>
            </a:lnSpc>
            <a:spcBef>
              <a:spcPct val="0"/>
            </a:spcBef>
            <a:spcAft>
              <a:spcPct val="35000"/>
            </a:spcAft>
          </a:pPr>
          <a:r>
            <a:rPr lang="en-US" sz="1400" kern="1200" dirty="0" smtClean="0">
              <a:solidFill>
                <a:schemeClr val="bg1">
                  <a:lumMod val="75000"/>
                  <a:lumOff val="25000"/>
                </a:schemeClr>
              </a:solidFill>
            </a:rPr>
            <a:t>4. Parenteral typical antipsychotic </a:t>
          </a:r>
          <a:endParaRPr lang="en-US" sz="1400" kern="1200" dirty="0">
            <a:solidFill>
              <a:schemeClr val="bg1">
                <a:lumMod val="75000"/>
                <a:lumOff val="25000"/>
              </a:schemeClr>
            </a:solidFill>
          </a:endParaRPr>
        </a:p>
      </dsp:txBody>
      <dsp:txXfrm>
        <a:off x="6046507" y="3182337"/>
        <a:ext cx="1094933" cy="2532536"/>
      </dsp:txXfrm>
    </dsp:sp>
    <dsp:sp modelId="{4B5296B5-82C3-A646-BA7E-B378AA805D53}">
      <dsp:nvSpPr>
        <dsp:cNvPr id="0" name=""/>
        <dsp:cNvSpPr/>
      </dsp:nvSpPr>
      <dsp:spPr>
        <a:xfrm>
          <a:off x="7268650" y="1141820"/>
          <a:ext cx="1387411" cy="837831"/>
        </a:xfrm>
        <a:prstGeom prst="rect">
          <a:avLst/>
        </a:prstGeom>
        <a:solidFill>
          <a:schemeClr val="bg1">
            <a:lumMod val="50000"/>
            <a:lumOff val="50000"/>
          </a:schemeClr>
        </a:solidFill>
        <a:ln>
          <a:solidFill>
            <a:schemeClr val="tx1"/>
          </a:solidFill>
        </a:ln>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Undifferentiated agitation or complex presentation</a:t>
          </a:r>
          <a:endParaRPr lang="en-US" sz="1400" kern="1200" dirty="0"/>
        </a:p>
      </dsp:txBody>
      <dsp:txXfrm>
        <a:off x="7268650" y="1141820"/>
        <a:ext cx="1387411" cy="837831"/>
      </dsp:txXfrm>
    </dsp:sp>
    <dsp:sp modelId="{F85085B2-0FA0-3244-A990-35A295B4B3AA}">
      <dsp:nvSpPr>
        <dsp:cNvPr id="0" name=""/>
        <dsp:cNvSpPr/>
      </dsp:nvSpPr>
      <dsp:spPr>
        <a:xfrm>
          <a:off x="7412710" y="2216234"/>
          <a:ext cx="1394769" cy="1228958"/>
        </a:xfrm>
        <a:prstGeom prst="rect">
          <a:avLst/>
        </a:prstGeom>
        <a:solidFill>
          <a:schemeClr val="tx1">
            <a:lumMod val="85000"/>
          </a:schemeClr>
        </a:solidFill>
        <a:ln>
          <a:solidFill>
            <a:schemeClr val="tx1"/>
          </a:solidFill>
        </a:ln>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bg1">
                  <a:lumMod val="75000"/>
                  <a:lumOff val="25000"/>
                </a:schemeClr>
              </a:solidFill>
            </a:rPr>
            <a:t>No psychosis evident: </a:t>
          </a:r>
        </a:p>
        <a:p>
          <a:pPr lvl="0" algn="ctr" defTabSz="622300">
            <a:lnSpc>
              <a:spcPct val="90000"/>
            </a:lnSpc>
            <a:spcBef>
              <a:spcPct val="0"/>
            </a:spcBef>
            <a:spcAft>
              <a:spcPct val="35000"/>
            </a:spcAft>
          </a:pPr>
          <a:r>
            <a:rPr lang="en-US" sz="1400" kern="1200" dirty="0" smtClean="0">
              <a:solidFill>
                <a:schemeClr val="bg1">
                  <a:lumMod val="75000"/>
                  <a:lumOff val="25000"/>
                </a:schemeClr>
              </a:solidFill>
            </a:rPr>
            <a:t>Same as agitation due to withdrawal</a:t>
          </a:r>
          <a:endParaRPr lang="en-US" sz="1400" kern="1200" dirty="0">
            <a:solidFill>
              <a:schemeClr val="bg1">
                <a:lumMod val="75000"/>
                <a:lumOff val="25000"/>
              </a:schemeClr>
            </a:solidFill>
          </a:endParaRPr>
        </a:p>
      </dsp:txBody>
      <dsp:txXfrm>
        <a:off x="7412710" y="2216234"/>
        <a:ext cx="1394769" cy="1228958"/>
      </dsp:txXfrm>
    </dsp:sp>
    <dsp:sp modelId="{CBC7019D-5E34-8342-8FFD-6CE16AE28814}">
      <dsp:nvSpPr>
        <dsp:cNvPr id="0" name=""/>
        <dsp:cNvSpPr/>
      </dsp:nvSpPr>
      <dsp:spPr>
        <a:xfrm>
          <a:off x="7396636" y="3675128"/>
          <a:ext cx="1384017" cy="1188270"/>
        </a:xfrm>
        <a:prstGeom prst="rect">
          <a:avLst/>
        </a:prstGeom>
        <a:solidFill>
          <a:schemeClr val="tx1">
            <a:lumMod val="85000"/>
          </a:schemeClr>
        </a:solidFill>
        <a:ln>
          <a:solidFill>
            <a:schemeClr val="tx1"/>
          </a:solidFill>
        </a:ln>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bg1">
                  <a:lumMod val="75000"/>
                  <a:lumOff val="25000"/>
                </a:schemeClr>
              </a:solidFill>
            </a:rPr>
            <a:t>Psychosis evident: </a:t>
          </a:r>
        </a:p>
        <a:p>
          <a:pPr lvl="0" algn="ctr" defTabSz="622300">
            <a:lnSpc>
              <a:spcPct val="90000"/>
            </a:lnSpc>
            <a:spcBef>
              <a:spcPct val="0"/>
            </a:spcBef>
            <a:spcAft>
              <a:spcPct val="35000"/>
            </a:spcAft>
          </a:pPr>
          <a:r>
            <a:rPr lang="en-US" sz="1400" kern="1200" dirty="0" smtClean="0">
              <a:solidFill>
                <a:schemeClr val="bg1">
                  <a:lumMod val="75000"/>
                  <a:lumOff val="25000"/>
                </a:schemeClr>
              </a:solidFill>
            </a:rPr>
            <a:t>Same as for primary psychiatric disorder </a:t>
          </a:r>
          <a:endParaRPr lang="en-US" sz="1400" kern="1200" dirty="0">
            <a:solidFill>
              <a:schemeClr val="bg1">
                <a:lumMod val="75000"/>
                <a:lumOff val="25000"/>
              </a:schemeClr>
            </a:solidFill>
          </a:endParaRPr>
        </a:p>
      </dsp:txBody>
      <dsp:txXfrm>
        <a:off x="7396636" y="3675128"/>
        <a:ext cx="1384017" cy="118827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40227F-1573-A142-B3C8-74D0A4CEA0D7}" type="datetimeFigureOut">
              <a:rPr lang="en-US" smtClean="0"/>
              <a:t>02/03/15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529A41-404E-2A45-9C44-2D48D3F8E477}" type="slidenum">
              <a:rPr lang="en-US" smtClean="0"/>
              <a:t>‹#›</a:t>
            </a:fld>
            <a:endParaRPr lang="en-US"/>
          </a:p>
        </p:txBody>
      </p:sp>
    </p:spTree>
    <p:extLst>
      <p:ext uri="{BB962C8B-B14F-4D97-AF65-F5344CB8AC3E}">
        <p14:creationId xmlns:p14="http://schemas.microsoft.com/office/powerpoint/2010/main" val="11322728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P</a:t>
            </a:r>
            <a:r>
              <a:rPr lang="it-IT" sz="1400" dirty="0" err="1" smtClean="0"/>
              <a:t>residi</a:t>
            </a:r>
            <a:r>
              <a:rPr lang="it-IT" sz="1400" dirty="0" smtClean="0"/>
              <a:t> improbabili e discutibili</a:t>
            </a:r>
          </a:p>
          <a:p>
            <a:r>
              <a:rPr lang="en-US" sz="1400" dirty="0" smtClean="0"/>
              <a:t>D</a:t>
            </a:r>
            <a:r>
              <a:rPr lang="it-IT" sz="1400" dirty="0" err="1" smtClean="0"/>
              <a:t>opo</a:t>
            </a:r>
            <a:r>
              <a:rPr lang="it-IT" sz="1400" dirty="0" smtClean="0"/>
              <a:t> c’è il video</a:t>
            </a:r>
            <a:endParaRPr lang="en-US" sz="1400" dirty="0"/>
          </a:p>
        </p:txBody>
      </p:sp>
      <p:sp>
        <p:nvSpPr>
          <p:cNvPr id="4" name="Slide Number Placeholder 3"/>
          <p:cNvSpPr>
            <a:spLocks noGrp="1"/>
          </p:cNvSpPr>
          <p:nvPr>
            <p:ph type="sldNum" sz="quarter" idx="10"/>
          </p:nvPr>
        </p:nvSpPr>
        <p:spPr/>
        <p:txBody>
          <a:bodyPr/>
          <a:lstStyle/>
          <a:p>
            <a:fld id="{82529A41-404E-2A45-9C44-2D48D3F8E477}" type="slidenum">
              <a:rPr lang="en-US" smtClean="0"/>
              <a:t>23</a:t>
            </a:fld>
            <a:endParaRPr lang="en-US"/>
          </a:p>
        </p:txBody>
      </p:sp>
    </p:spTree>
    <p:extLst>
      <p:ext uri="{BB962C8B-B14F-4D97-AF65-F5344CB8AC3E}">
        <p14:creationId xmlns:p14="http://schemas.microsoft.com/office/powerpoint/2010/main" val="50687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529A41-404E-2A45-9C44-2D48D3F8E477}" type="slidenum">
              <a:rPr lang="en-US" smtClean="0"/>
              <a:t>45</a:t>
            </a:fld>
            <a:endParaRPr lang="en-US"/>
          </a:p>
        </p:txBody>
      </p:sp>
    </p:spTree>
    <p:extLst>
      <p:ext uri="{BB962C8B-B14F-4D97-AF65-F5344CB8AC3E}">
        <p14:creationId xmlns:p14="http://schemas.microsoft.com/office/powerpoint/2010/main" val="3848715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529A41-404E-2A45-9C44-2D48D3F8E477}" type="slidenum">
              <a:rPr lang="en-US" smtClean="0"/>
              <a:t>46</a:t>
            </a:fld>
            <a:endParaRPr lang="en-US"/>
          </a:p>
        </p:txBody>
      </p:sp>
    </p:spTree>
    <p:extLst>
      <p:ext uri="{BB962C8B-B14F-4D97-AF65-F5344CB8AC3E}">
        <p14:creationId xmlns:p14="http://schemas.microsoft.com/office/powerpoint/2010/main" val="3848715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529A41-404E-2A45-9C44-2D48D3F8E477}" type="slidenum">
              <a:rPr lang="en-US" smtClean="0"/>
              <a:t>47</a:t>
            </a:fld>
            <a:endParaRPr lang="en-US"/>
          </a:p>
        </p:txBody>
      </p:sp>
    </p:spTree>
    <p:extLst>
      <p:ext uri="{BB962C8B-B14F-4D97-AF65-F5344CB8AC3E}">
        <p14:creationId xmlns:p14="http://schemas.microsoft.com/office/powerpoint/2010/main" val="3848715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529A41-404E-2A45-9C44-2D48D3F8E477}" type="slidenum">
              <a:rPr lang="en-US" smtClean="0"/>
              <a:t>48</a:t>
            </a:fld>
            <a:endParaRPr lang="en-US"/>
          </a:p>
        </p:txBody>
      </p:sp>
    </p:spTree>
    <p:extLst>
      <p:ext uri="{BB962C8B-B14F-4D97-AF65-F5344CB8AC3E}">
        <p14:creationId xmlns:p14="http://schemas.microsoft.com/office/powerpoint/2010/main" val="3848715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529A41-404E-2A45-9C44-2D48D3F8E477}" type="slidenum">
              <a:rPr lang="en-US" smtClean="0"/>
              <a:t>49</a:t>
            </a:fld>
            <a:endParaRPr lang="en-US"/>
          </a:p>
        </p:txBody>
      </p:sp>
    </p:spTree>
    <p:extLst>
      <p:ext uri="{BB962C8B-B14F-4D97-AF65-F5344CB8AC3E}">
        <p14:creationId xmlns:p14="http://schemas.microsoft.com/office/powerpoint/2010/main" val="3848715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529A41-404E-2A45-9C44-2D48D3F8E477}" type="slidenum">
              <a:rPr lang="en-US" smtClean="0"/>
              <a:t>50</a:t>
            </a:fld>
            <a:endParaRPr lang="en-US"/>
          </a:p>
        </p:txBody>
      </p:sp>
    </p:spTree>
    <p:extLst>
      <p:ext uri="{BB962C8B-B14F-4D97-AF65-F5344CB8AC3E}">
        <p14:creationId xmlns:p14="http://schemas.microsoft.com/office/powerpoint/2010/main" val="3848715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529A41-404E-2A45-9C44-2D48D3F8E477}" type="slidenum">
              <a:rPr lang="en-US" smtClean="0"/>
              <a:t>51</a:t>
            </a:fld>
            <a:endParaRPr lang="en-US"/>
          </a:p>
        </p:txBody>
      </p:sp>
    </p:spTree>
    <p:extLst>
      <p:ext uri="{BB962C8B-B14F-4D97-AF65-F5344CB8AC3E}">
        <p14:creationId xmlns:p14="http://schemas.microsoft.com/office/powerpoint/2010/main" val="3848715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it-IT"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lang="en-US"/>
          </a:p>
        </p:txBody>
      </p:sp>
      <p:sp>
        <p:nvSpPr>
          <p:cNvPr id="4" name="Date Placeholder 3"/>
          <p:cNvSpPr>
            <a:spLocks noGrp="1"/>
          </p:cNvSpPr>
          <p:nvPr>
            <p:ph type="dt" sz="half" idx="10"/>
          </p:nvPr>
        </p:nvSpPr>
        <p:spPr/>
        <p:txBody>
          <a:bodyPr/>
          <a:lstStyle/>
          <a:p>
            <a:fld id="{1778F24D-EB19-4AE0-B015-2BEA6D5224F2}" type="datetimeFigureOut">
              <a:rPr lang="en-US" smtClean="0"/>
              <a:t>02/03/15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1778F24D-EB19-4AE0-B015-2BEA6D5224F2}" type="datetimeFigureOut">
              <a:rPr lang="en-US" smtClean="0"/>
              <a:t>02/03/15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D9BD3-E57B-4194-A545-2804EB95D970}"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1778F24D-EB19-4AE0-B015-2BEA6D5224F2}" type="datetimeFigureOut">
              <a:rPr lang="en-US" smtClean="0"/>
              <a:t>02/03/15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D9BD3-E57B-4194-A545-2804EB95D970}"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1778F24D-EB19-4AE0-B015-2BEA6D5224F2}" type="datetimeFigureOut">
              <a:rPr lang="en-US" smtClean="0"/>
              <a:t>02/03/15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D9BD3-E57B-4194-A545-2804EB95D970}"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4"/>
          </a:xfr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p:txBody>
          <a:bodyPr/>
          <a:lstStyle/>
          <a:p>
            <a:fld id="{1778F24D-EB19-4AE0-B015-2BEA6D5224F2}" type="datetimeFigureOut">
              <a:rPr lang="en-US" smtClean="0"/>
              <a:t>02/03/15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D9BD3-E57B-4194-A545-2804EB95D970}"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Date Placeholder 4"/>
          <p:cNvSpPr>
            <a:spLocks noGrp="1"/>
          </p:cNvSpPr>
          <p:nvPr>
            <p:ph type="dt" sz="half" idx="10"/>
          </p:nvPr>
        </p:nvSpPr>
        <p:spPr/>
        <p:txBody>
          <a:bodyPr/>
          <a:lstStyle/>
          <a:p>
            <a:fld id="{1778F24D-EB19-4AE0-B015-2BEA6D5224F2}" type="datetimeFigureOut">
              <a:rPr lang="en-US" smtClean="0"/>
              <a:t>02/03/15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D9BD3-E57B-4194-A545-2804EB95D970}"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4645028"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Date Placeholder 6"/>
          <p:cNvSpPr>
            <a:spLocks noGrp="1"/>
          </p:cNvSpPr>
          <p:nvPr>
            <p:ph type="dt" sz="half" idx="10"/>
          </p:nvPr>
        </p:nvSpPr>
        <p:spPr/>
        <p:txBody>
          <a:bodyPr/>
          <a:lstStyle/>
          <a:p>
            <a:fld id="{1778F24D-EB19-4AE0-B015-2BEA6D5224F2}" type="datetimeFigureOut">
              <a:rPr lang="en-US" smtClean="0"/>
              <a:t>02/03/15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0D9BD3-E57B-4194-A545-2804EB95D970}"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Date Placeholder 2"/>
          <p:cNvSpPr>
            <a:spLocks noGrp="1"/>
          </p:cNvSpPr>
          <p:nvPr>
            <p:ph type="dt" sz="half" idx="10"/>
          </p:nvPr>
        </p:nvSpPr>
        <p:spPr/>
        <p:txBody>
          <a:bodyPr/>
          <a:lstStyle/>
          <a:p>
            <a:fld id="{1778F24D-EB19-4AE0-B015-2BEA6D5224F2}" type="datetimeFigureOut">
              <a:rPr lang="en-US" smtClean="0"/>
              <a:t>02/03/15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0D9BD3-E57B-4194-A545-2804EB95D970}"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78F24D-EB19-4AE0-B015-2BEA6D5224F2}" type="datetimeFigureOut">
              <a:rPr lang="en-US" smtClean="0"/>
              <a:t>02/03/15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0D9BD3-E57B-4194-A545-2804EB95D970}"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49"/>
            <a:ext cx="3008313" cy="1162051"/>
          </a:xfrm>
        </p:spPr>
        <p:txBody>
          <a:bodyPr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57203"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1778F24D-EB19-4AE0-B015-2BEA6D5224F2}" type="datetimeFigureOut">
              <a:rPr lang="en-US" smtClean="0"/>
              <a:t>02/03/15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D9BD3-E57B-4194-A545-2804EB95D970}"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Drag picture to placeholder or click icon to add</a:t>
            </a:r>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1778F24D-EB19-4AE0-B015-2BEA6D5224F2}" type="datetimeFigureOut">
              <a:rPr lang="en-US" smtClean="0"/>
              <a:t>02/03/15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D9BD3-E57B-4194-A545-2804EB95D970}"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it-IT"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8F24D-EB19-4AE0-B015-2BEA6D5224F2}" type="datetimeFigureOut">
              <a:rPr lang="en-US" smtClean="0"/>
              <a:t>02/03/15</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0D9BD3-E57B-4194-A545-2804EB95D970}"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diagramData" Target="../diagrams/data3.xml"/><Relationship Id="rId8" Type="http://schemas.openxmlformats.org/officeDocument/2006/relationships/diagramLayout" Target="../diagrams/layout3.xml"/><Relationship Id="rId9" Type="http://schemas.openxmlformats.org/officeDocument/2006/relationships/diagramQuickStyle" Target="../diagrams/quickStyle3.xml"/><Relationship Id="rId10" Type="http://schemas.openxmlformats.org/officeDocument/2006/relationships/diagramColors" Target="../diagrams/colors3.xml"/><Relationship Id="rId11"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4" Type="http://schemas.microsoft.com/office/2007/relationships/hdphoto" Target="../media/hdphoto1.wdp"/><Relationship Id="rId5" Type="http://schemas.openxmlformats.org/officeDocument/2006/relationships/image" Target="../media/image7.png"/><Relationship Id="rId6" Type="http://schemas.microsoft.com/office/2007/relationships/hdphoto" Target="../media/hdphoto2.wdp"/><Relationship Id="rId7" Type="http://schemas.openxmlformats.org/officeDocument/2006/relationships/image" Target="../media/image8.png"/><Relationship Id="rId8"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5" Type="http://schemas.openxmlformats.org/officeDocument/2006/relationships/image" Target="../media/image10.jpg"/><Relationship Id="rId1" Type="http://schemas.microsoft.com/office/2007/relationships/media" Target="../media/media2.mp4"/><Relationship Id="rId2" Type="http://schemas.openxmlformats.org/officeDocument/2006/relationships/video" Target="../media/media2.mp4"/></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png"/><Relationship Id="rId5" Type="http://schemas.openxmlformats.org/officeDocument/2006/relationships/image" Target="../media/image10.jpg"/><Relationship Id="rId1" Type="http://schemas.microsoft.com/office/2007/relationships/media" Target="../media/media3.mp4"/><Relationship Id="rId2" Type="http://schemas.openxmlformats.org/officeDocument/2006/relationships/video" Target="../media/media3.mp4"/></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png"/><Relationship Id="rId5" Type="http://schemas.openxmlformats.org/officeDocument/2006/relationships/image" Target="../media/image23.jpg"/><Relationship Id="rId6"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mov"/><Relationship Id="rId2" Type="http://schemas.openxmlformats.org/officeDocument/2006/relationships/video" Target="../media/media1.mov"/></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6.wdp"/><Relationship Id="rId4" Type="http://schemas.openxmlformats.org/officeDocument/2006/relationships/image" Target="../media/image30.jpg"/><Relationship Id="rId5" Type="http://schemas.openxmlformats.org/officeDocument/2006/relationships/image" Target="../media/image31.png"/><Relationship Id="rId6" Type="http://schemas.microsoft.com/office/2007/relationships/hdphoto" Target="../media/hdphoto7.wdp"/><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4350629" y="2212793"/>
            <a:ext cx="4670227" cy="2473507"/>
          </a:xfrm>
        </p:spPr>
        <p:txBody>
          <a:bodyPr/>
          <a:lstStyle/>
          <a:p>
            <a:r>
              <a:rPr lang="en-US" dirty="0" err="1" smtClean="0">
                <a:solidFill>
                  <a:schemeClr val="tx1">
                    <a:lumMod val="65000"/>
                  </a:schemeClr>
                </a:solidFill>
                <a:latin typeface="Corbel"/>
                <a:cs typeface="Corbel"/>
              </a:rPr>
              <a:t>L’agitazione</a:t>
            </a:r>
            <a:r>
              <a:rPr lang="en-US" dirty="0" smtClean="0">
                <a:solidFill>
                  <a:schemeClr val="tx1">
                    <a:lumMod val="65000"/>
                  </a:schemeClr>
                </a:solidFill>
                <a:latin typeface="Corbel"/>
                <a:cs typeface="Corbel"/>
              </a:rPr>
              <a:t> </a:t>
            </a:r>
            <a:r>
              <a:rPr lang="en-US" dirty="0" err="1" smtClean="0">
                <a:solidFill>
                  <a:schemeClr val="tx1">
                    <a:lumMod val="65000"/>
                  </a:schemeClr>
                </a:solidFill>
                <a:latin typeface="Corbel"/>
                <a:cs typeface="Corbel"/>
              </a:rPr>
              <a:t>psicomotoria</a:t>
            </a:r>
            <a:r>
              <a:rPr lang="en-US" dirty="0" smtClean="0">
                <a:solidFill>
                  <a:schemeClr val="tx1">
                    <a:lumMod val="65000"/>
                  </a:schemeClr>
                </a:solidFill>
                <a:latin typeface="Corbel"/>
                <a:cs typeface="Corbel"/>
              </a:rPr>
              <a:t> </a:t>
            </a:r>
            <a:r>
              <a:rPr lang="en-US" dirty="0" err="1" smtClean="0">
                <a:solidFill>
                  <a:schemeClr val="tx1">
                    <a:lumMod val="65000"/>
                  </a:schemeClr>
                </a:solidFill>
                <a:latin typeface="Corbel"/>
                <a:cs typeface="Corbel"/>
              </a:rPr>
              <a:t>acuta</a:t>
            </a:r>
            <a:endParaRPr lang="en-US" dirty="0">
              <a:solidFill>
                <a:schemeClr val="tx1">
                  <a:lumMod val="65000"/>
                </a:schemeClr>
              </a:solidFill>
              <a:latin typeface="Corbel"/>
              <a:cs typeface="Corbel"/>
            </a:endParaRPr>
          </a:p>
        </p:txBody>
      </p:sp>
      <p:sp>
        <p:nvSpPr>
          <p:cNvPr id="3" name="Subtitle 2"/>
          <p:cNvSpPr>
            <a:spLocks noGrp="1"/>
          </p:cNvSpPr>
          <p:nvPr>
            <p:ph type="subTitle" idx="1"/>
          </p:nvPr>
        </p:nvSpPr>
        <p:spPr>
          <a:xfrm>
            <a:off x="4569776" y="5080441"/>
            <a:ext cx="4451079" cy="1358460"/>
          </a:xfrm>
        </p:spPr>
        <p:txBody>
          <a:bodyPr>
            <a:noAutofit/>
          </a:bodyPr>
          <a:lstStyle/>
          <a:p>
            <a:r>
              <a:rPr lang="en-US" sz="2400" dirty="0" smtClean="0">
                <a:solidFill>
                  <a:srgbClr val="A6A6A6"/>
                </a:solidFill>
                <a:latin typeface="Corbel"/>
                <a:cs typeface="Corbel"/>
              </a:rPr>
              <a:t>Dr. </a:t>
            </a:r>
            <a:r>
              <a:rPr lang="en-US" sz="2400" dirty="0" err="1" smtClean="0">
                <a:solidFill>
                  <a:srgbClr val="A6A6A6"/>
                </a:solidFill>
                <a:latin typeface="Corbel"/>
                <a:cs typeface="Corbel"/>
              </a:rPr>
              <a:t>Cataldo</a:t>
            </a:r>
            <a:r>
              <a:rPr lang="en-US" sz="2400" dirty="0" smtClean="0">
                <a:solidFill>
                  <a:srgbClr val="A6A6A6"/>
                </a:solidFill>
                <a:latin typeface="Corbel"/>
                <a:cs typeface="Corbel"/>
              </a:rPr>
              <a:t> </a:t>
            </a:r>
            <a:r>
              <a:rPr lang="en-US" sz="2400" dirty="0" err="1" smtClean="0">
                <a:solidFill>
                  <a:srgbClr val="A6A6A6"/>
                </a:solidFill>
                <a:latin typeface="Corbel"/>
                <a:cs typeface="Corbel"/>
              </a:rPr>
              <a:t>D’Amore</a:t>
            </a:r>
            <a:endParaRPr lang="en-US" sz="2400" dirty="0" smtClean="0">
              <a:solidFill>
                <a:srgbClr val="A6A6A6"/>
              </a:solidFill>
              <a:latin typeface="Corbel"/>
              <a:cs typeface="Corbel"/>
            </a:endParaRPr>
          </a:p>
          <a:p>
            <a:r>
              <a:rPr lang="en-US" sz="1800" dirty="0" err="1" smtClean="0">
                <a:solidFill>
                  <a:srgbClr val="A6A6A6"/>
                </a:solidFill>
                <a:latin typeface="Corbel"/>
                <a:cs typeface="Corbel"/>
              </a:rPr>
              <a:t>Medicina</a:t>
            </a:r>
            <a:r>
              <a:rPr lang="en-US" sz="1800" dirty="0" smtClean="0">
                <a:solidFill>
                  <a:srgbClr val="A6A6A6"/>
                </a:solidFill>
                <a:latin typeface="Corbel"/>
                <a:cs typeface="Corbel"/>
              </a:rPr>
              <a:t> </a:t>
            </a:r>
            <a:r>
              <a:rPr lang="en-US" sz="1800" dirty="0" err="1" smtClean="0">
                <a:solidFill>
                  <a:srgbClr val="A6A6A6"/>
                </a:solidFill>
                <a:latin typeface="Corbel"/>
                <a:cs typeface="Corbel"/>
              </a:rPr>
              <a:t>Interna</a:t>
            </a:r>
            <a:r>
              <a:rPr lang="en-US" sz="1800" dirty="0" smtClean="0">
                <a:solidFill>
                  <a:srgbClr val="A6A6A6"/>
                </a:solidFill>
                <a:latin typeface="Corbel"/>
                <a:cs typeface="Corbel"/>
              </a:rPr>
              <a:t> e </a:t>
            </a:r>
            <a:r>
              <a:rPr lang="en-US" sz="1800" dirty="0" err="1" smtClean="0">
                <a:solidFill>
                  <a:srgbClr val="A6A6A6"/>
                </a:solidFill>
                <a:latin typeface="Corbel"/>
                <a:cs typeface="Corbel"/>
              </a:rPr>
              <a:t>Vascolare</a:t>
            </a:r>
            <a:r>
              <a:rPr lang="en-US" sz="1800" dirty="0" smtClean="0">
                <a:solidFill>
                  <a:srgbClr val="A6A6A6"/>
                </a:solidFill>
                <a:latin typeface="Corbel"/>
                <a:cs typeface="Corbel"/>
              </a:rPr>
              <a:t> – Stroke Unit </a:t>
            </a:r>
            <a:endParaRPr lang="en-US" sz="1800" dirty="0">
              <a:solidFill>
                <a:srgbClr val="A6A6A6"/>
              </a:solidFill>
              <a:latin typeface="Corbel"/>
              <a:cs typeface="Corbel"/>
            </a:endParaRPr>
          </a:p>
        </p:txBody>
      </p:sp>
      <p:pic>
        <p:nvPicPr>
          <p:cNvPr id="4" name="Picture 3" descr="Schermata 2015-02-13 alle 10.24.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697" y="135089"/>
            <a:ext cx="8902159" cy="1676543"/>
          </a:xfrm>
          <a:prstGeom prst="rect">
            <a:avLst/>
          </a:prstGeom>
        </p:spPr>
      </p:pic>
      <p:pic>
        <p:nvPicPr>
          <p:cNvPr id="5" name="Picture 4" descr="491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347" y="2960189"/>
            <a:ext cx="3810000" cy="2768600"/>
          </a:xfrm>
          <a:prstGeom prst="rect">
            <a:avLst/>
          </a:prstGeom>
          <a:solidFill>
            <a:srgbClr val="FFFFFF">
              <a:shade val="85000"/>
            </a:srgbClr>
          </a:solidFill>
          <a:ln w="38100" cap="sq" cmpd="sng">
            <a:solidFill>
              <a:srgbClr val="FFFFFF"/>
            </a:solidFill>
            <a:miter lim="800000"/>
          </a:ln>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126783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85000"/>
                  </a:schemeClr>
                </a:solidFill>
                <a:latin typeface="Corbel"/>
                <a:cs typeface="Corbel"/>
              </a:rPr>
              <a:t>Agenda</a:t>
            </a:r>
            <a:endParaRPr lang="en-US" dirty="0">
              <a:solidFill>
                <a:schemeClr val="tx1">
                  <a:lumMod val="85000"/>
                </a:schemeClr>
              </a:solidFill>
              <a:latin typeface="Corbel"/>
              <a:cs typeface="Corbel"/>
            </a:endParaRPr>
          </a:p>
        </p:txBody>
      </p:sp>
      <p:sp>
        <p:nvSpPr>
          <p:cNvPr id="3" name="Content Placeholder 2"/>
          <p:cNvSpPr>
            <a:spLocks noGrp="1"/>
          </p:cNvSpPr>
          <p:nvPr>
            <p:ph idx="1"/>
          </p:nvPr>
        </p:nvSpPr>
        <p:spPr/>
        <p:txBody>
          <a:bodyPr/>
          <a:lstStyle/>
          <a:p>
            <a:r>
              <a:rPr lang="en-US" dirty="0" err="1" smtClean="0">
                <a:solidFill>
                  <a:schemeClr val="bg1">
                    <a:lumMod val="85000"/>
                    <a:lumOff val="15000"/>
                  </a:schemeClr>
                </a:solidFill>
                <a:latin typeface="Corbel"/>
                <a:cs typeface="Corbel"/>
              </a:rPr>
              <a:t>Definizione</a:t>
            </a:r>
            <a:endParaRPr lang="en-US" dirty="0" smtClean="0">
              <a:solidFill>
                <a:schemeClr val="bg1">
                  <a:lumMod val="85000"/>
                  <a:lumOff val="15000"/>
                </a:schemeClr>
              </a:solidFill>
              <a:latin typeface="Corbel"/>
              <a:cs typeface="Corbel"/>
            </a:endParaRPr>
          </a:p>
          <a:p>
            <a:r>
              <a:rPr lang="en-US" dirty="0" err="1" smtClean="0">
                <a:latin typeface="Corbel"/>
                <a:cs typeface="Corbel"/>
              </a:rPr>
              <a:t>Inquadramento</a:t>
            </a:r>
            <a:r>
              <a:rPr lang="en-US" dirty="0" smtClean="0">
                <a:latin typeface="Corbel"/>
                <a:cs typeface="Corbel"/>
              </a:rPr>
              <a:t> e </a:t>
            </a:r>
            <a:r>
              <a:rPr lang="en-US" dirty="0" err="1" smtClean="0">
                <a:latin typeface="Corbel"/>
                <a:cs typeface="Corbel"/>
              </a:rPr>
              <a:t>implicazioni</a:t>
            </a:r>
            <a:r>
              <a:rPr lang="en-US" dirty="0" smtClean="0">
                <a:latin typeface="Corbel"/>
                <a:cs typeface="Corbel"/>
              </a:rPr>
              <a:t> </a:t>
            </a:r>
            <a:r>
              <a:rPr lang="en-US" dirty="0" err="1" smtClean="0">
                <a:latin typeface="Corbel"/>
                <a:cs typeface="Corbel"/>
              </a:rPr>
              <a:t>prognostiche</a:t>
            </a:r>
            <a:endParaRPr lang="en-US" dirty="0" smtClean="0">
              <a:latin typeface="Corbel"/>
              <a:cs typeface="Corbel"/>
            </a:endParaRPr>
          </a:p>
          <a:p>
            <a:r>
              <a:rPr lang="en-US" dirty="0" err="1" smtClean="0">
                <a:solidFill>
                  <a:srgbClr val="262626"/>
                </a:solidFill>
                <a:latin typeface="Corbel"/>
                <a:cs typeface="Corbel"/>
              </a:rPr>
              <a:t>Terapia</a:t>
            </a:r>
            <a:r>
              <a:rPr lang="en-US" dirty="0" smtClean="0">
                <a:solidFill>
                  <a:srgbClr val="262626"/>
                </a:solidFill>
                <a:latin typeface="Corbel"/>
                <a:cs typeface="Corbel"/>
              </a:rPr>
              <a:t> </a:t>
            </a:r>
          </a:p>
          <a:p>
            <a:r>
              <a:rPr lang="en-US" dirty="0" err="1" smtClean="0">
                <a:solidFill>
                  <a:srgbClr val="262626"/>
                </a:solidFill>
                <a:latin typeface="Corbel"/>
                <a:cs typeface="Corbel"/>
              </a:rPr>
              <a:t>Conclusioni</a:t>
            </a:r>
            <a:endParaRPr lang="en-US" dirty="0">
              <a:solidFill>
                <a:srgbClr val="262626"/>
              </a:solidFill>
              <a:latin typeface="Corbel"/>
              <a:cs typeface="Corbel"/>
            </a:endParaRPr>
          </a:p>
        </p:txBody>
      </p:sp>
    </p:spTree>
    <p:extLst>
      <p:ext uri="{BB962C8B-B14F-4D97-AF65-F5344CB8AC3E}">
        <p14:creationId xmlns:p14="http://schemas.microsoft.com/office/powerpoint/2010/main" val="2051868326"/>
      </p:ext>
    </p:extLst>
  </p:cSld>
  <p:clrMapOvr>
    <a:masterClrMapping/>
  </p:clrMapOvr>
  <mc:AlternateContent xmlns:mc="http://schemas.openxmlformats.org/markup-compatibility/2006">
    <mc:Choice xmlns:p14="http://schemas.microsoft.com/office/powerpoint/2010/main" Requires="p14">
      <p:transition p14:dur="0" advClick="0"/>
    </mc:Choice>
    <mc:Fallback>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Inquadramento</a:t>
            </a:r>
            <a:endParaRPr lang="en-US" dirty="0">
              <a:solidFill>
                <a:schemeClr val="tx1">
                  <a:lumMod val="85000"/>
                </a:schemeClr>
              </a:solidFill>
              <a:latin typeface="Corbel"/>
              <a:cs typeface="Corbel"/>
            </a:endParaRPr>
          </a:p>
        </p:txBody>
      </p:sp>
      <p:sp>
        <p:nvSpPr>
          <p:cNvPr id="3" name="Content Placeholder 2"/>
          <p:cNvSpPr>
            <a:spLocks noGrp="1"/>
          </p:cNvSpPr>
          <p:nvPr>
            <p:ph idx="1"/>
          </p:nvPr>
        </p:nvSpPr>
        <p:spPr>
          <a:xfrm>
            <a:off x="486396" y="2169562"/>
            <a:ext cx="3761704" cy="633485"/>
          </a:xfrm>
        </p:spPr>
        <p:txBody>
          <a:bodyPr>
            <a:noAutofit/>
          </a:bodyPr>
          <a:lstStyle/>
          <a:p>
            <a:r>
              <a:rPr lang="en-US" dirty="0" smtClean="0">
                <a:solidFill>
                  <a:schemeClr val="tx1">
                    <a:lumMod val="75000"/>
                  </a:schemeClr>
                </a:solidFill>
                <a:latin typeface="Corbel"/>
                <a:cs typeface="Corbel"/>
              </a:rPr>
              <a:t>Pat. </a:t>
            </a:r>
            <a:r>
              <a:rPr lang="en-US" dirty="0" err="1" smtClean="0">
                <a:solidFill>
                  <a:schemeClr val="tx1">
                    <a:lumMod val="75000"/>
                  </a:schemeClr>
                </a:solidFill>
                <a:latin typeface="Corbel"/>
                <a:cs typeface="Corbel"/>
              </a:rPr>
              <a:t>Psichiatriche</a:t>
            </a:r>
            <a:r>
              <a:rPr lang="en-US" dirty="0" smtClean="0">
                <a:solidFill>
                  <a:schemeClr val="tx1">
                    <a:lumMod val="75000"/>
                  </a:schemeClr>
                </a:solidFill>
                <a:latin typeface="Corbel"/>
                <a:cs typeface="Corbel"/>
              </a:rPr>
              <a:t> </a:t>
            </a:r>
            <a:endParaRPr lang="en-US" dirty="0">
              <a:solidFill>
                <a:schemeClr val="tx1">
                  <a:lumMod val="75000"/>
                </a:schemeClr>
              </a:solidFill>
              <a:latin typeface="Corbel"/>
              <a:cs typeface="Corbel"/>
            </a:endParaRPr>
          </a:p>
        </p:txBody>
      </p:sp>
      <p:sp>
        <p:nvSpPr>
          <p:cNvPr id="5" name="Content Placeholder 2"/>
          <p:cNvSpPr txBox="1">
            <a:spLocks/>
          </p:cNvSpPr>
          <p:nvPr/>
        </p:nvSpPr>
        <p:spPr>
          <a:xfrm>
            <a:off x="478218" y="4760032"/>
            <a:ext cx="3761704" cy="63348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chemeClr val="tx1">
                    <a:lumMod val="75000"/>
                  </a:schemeClr>
                </a:solidFill>
                <a:latin typeface="Corbel"/>
                <a:cs typeface="Corbel"/>
              </a:rPr>
              <a:t>Pat. </a:t>
            </a:r>
            <a:r>
              <a:rPr lang="it-IT" dirty="0" smtClean="0">
                <a:solidFill>
                  <a:schemeClr val="tx1">
                    <a:lumMod val="75000"/>
                  </a:schemeClr>
                </a:solidFill>
                <a:latin typeface="Corbel"/>
                <a:cs typeface="Corbel"/>
              </a:rPr>
              <a:t>Neurologiche</a:t>
            </a:r>
            <a:endParaRPr lang="en-US" dirty="0">
              <a:solidFill>
                <a:schemeClr val="tx1">
                  <a:lumMod val="75000"/>
                </a:schemeClr>
              </a:solidFill>
              <a:latin typeface="Corbel"/>
              <a:cs typeface="Corbel"/>
            </a:endParaRPr>
          </a:p>
        </p:txBody>
      </p:sp>
      <p:sp>
        <p:nvSpPr>
          <p:cNvPr id="7" name="TextBox 6"/>
          <p:cNvSpPr txBox="1"/>
          <p:nvPr/>
        </p:nvSpPr>
        <p:spPr>
          <a:xfrm>
            <a:off x="4613058" y="1674703"/>
            <a:ext cx="2365551" cy="1569660"/>
          </a:xfrm>
          <a:prstGeom prst="rect">
            <a:avLst/>
          </a:prstGeom>
          <a:noFill/>
        </p:spPr>
        <p:txBody>
          <a:bodyPr wrap="none" rtlCol="0">
            <a:spAutoFit/>
          </a:bodyPr>
          <a:lstStyle/>
          <a:p>
            <a:r>
              <a:rPr lang="en-US" sz="2400" dirty="0" err="1" smtClean="0"/>
              <a:t>Schizofrenia</a:t>
            </a:r>
            <a:endParaRPr lang="en-US" sz="2400" dirty="0" smtClean="0"/>
          </a:p>
          <a:p>
            <a:r>
              <a:rPr lang="en-US" sz="2400" dirty="0" err="1" smtClean="0"/>
              <a:t>Disturbo</a:t>
            </a:r>
            <a:r>
              <a:rPr lang="en-US" sz="2400" dirty="0" smtClean="0"/>
              <a:t> </a:t>
            </a:r>
            <a:r>
              <a:rPr lang="en-US" sz="2400" dirty="0" err="1" smtClean="0"/>
              <a:t>bipolare</a:t>
            </a:r>
            <a:endParaRPr lang="en-US" sz="2400" dirty="0" smtClean="0"/>
          </a:p>
          <a:p>
            <a:r>
              <a:rPr lang="en-US" sz="2400" dirty="0" err="1" smtClean="0"/>
              <a:t>Depressione</a:t>
            </a:r>
            <a:endParaRPr lang="en-US" sz="2400" dirty="0" smtClean="0"/>
          </a:p>
          <a:p>
            <a:r>
              <a:rPr lang="en-US" sz="2400" dirty="0" err="1" smtClean="0"/>
              <a:t>Disturbo</a:t>
            </a:r>
            <a:r>
              <a:rPr lang="en-US" sz="2400" dirty="0" smtClean="0"/>
              <a:t> </a:t>
            </a:r>
            <a:r>
              <a:rPr lang="en-US" sz="2400" dirty="0" err="1" smtClean="0"/>
              <a:t>d’ansia</a:t>
            </a:r>
            <a:endParaRPr lang="en-US" sz="2400" dirty="0"/>
          </a:p>
        </p:txBody>
      </p:sp>
      <p:sp>
        <p:nvSpPr>
          <p:cNvPr id="8" name="TextBox 7"/>
          <p:cNvSpPr txBox="1"/>
          <p:nvPr/>
        </p:nvSpPr>
        <p:spPr>
          <a:xfrm>
            <a:off x="4642258" y="3883398"/>
            <a:ext cx="2633353" cy="2308324"/>
          </a:xfrm>
          <a:prstGeom prst="rect">
            <a:avLst/>
          </a:prstGeom>
          <a:noFill/>
        </p:spPr>
        <p:txBody>
          <a:bodyPr wrap="none" rtlCol="0">
            <a:spAutoFit/>
          </a:bodyPr>
          <a:lstStyle/>
          <a:p>
            <a:r>
              <a:rPr lang="en-US" sz="2400" dirty="0" smtClean="0">
                <a:solidFill>
                  <a:srgbClr val="FFFFFF"/>
                </a:solidFill>
              </a:rPr>
              <a:t>Stroke</a:t>
            </a:r>
          </a:p>
          <a:p>
            <a:r>
              <a:rPr lang="en-US" sz="2400" dirty="0" err="1" smtClean="0">
                <a:solidFill>
                  <a:srgbClr val="FFFFFF"/>
                </a:solidFill>
              </a:rPr>
              <a:t>Meningo-encefalite</a:t>
            </a:r>
            <a:endParaRPr lang="en-US" sz="2400" dirty="0" smtClean="0">
              <a:solidFill>
                <a:srgbClr val="FFFFFF"/>
              </a:solidFill>
            </a:endParaRPr>
          </a:p>
          <a:p>
            <a:r>
              <a:rPr lang="en-US" sz="2400" dirty="0" err="1" smtClean="0">
                <a:solidFill>
                  <a:srgbClr val="FFFFFF"/>
                </a:solidFill>
              </a:rPr>
              <a:t>Demenza</a:t>
            </a:r>
            <a:endParaRPr lang="en-US" sz="2400" dirty="0" smtClean="0">
              <a:solidFill>
                <a:srgbClr val="FFFFFF"/>
              </a:solidFill>
            </a:endParaRPr>
          </a:p>
          <a:p>
            <a:r>
              <a:rPr lang="en-US" sz="2400" dirty="0" smtClean="0">
                <a:solidFill>
                  <a:srgbClr val="FFFFFF"/>
                </a:solidFill>
              </a:rPr>
              <a:t>M. di Parkinson</a:t>
            </a:r>
          </a:p>
          <a:p>
            <a:r>
              <a:rPr lang="en-US" sz="2400" dirty="0" err="1" smtClean="0">
                <a:solidFill>
                  <a:srgbClr val="FFFFFF"/>
                </a:solidFill>
              </a:rPr>
              <a:t>Epilessia</a:t>
            </a:r>
            <a:r>
              <a:rPr lang="en-US" sz="2400" dirty="0" smtClean="0">
                <a:solidFill>
                  <a:srgbClr val="FFFFFF"/>
                </a:solidFill>
              </a:rPr>
              <a:t> </a:t>
            </a:r>
          </a:p>
          <a:p>
            <a:r>
              <a:rPr lang="en-US" sz="2400" dirty="0" err="1" smtClean="0">
                <a:solidFill>
                  <a:srgbClr val="FFFFFF"/>
                </a:solidFill>
              </a:rPr>
              <a:t>Traumi</a:t>
            </a:r>
            <a:r>
              <a:rPr lang="en-US" sz="2400" dirty="0" smtClean="0">
                <a:solidFill>
                  <a:srgbClr val="FFFFFF"/>
                </a:solidFill>
              </a:rPr>
              <a:t> </a:t>
            </a:r>
            <a:r>
              <a:rPr lang="en-US" sz="2400" dirty="0" err="1" smtClean="0">
                <a:solidFill>
                  <a:srgbClr val="FFFFFF"/>
                </a:solidFill>
              </a:rPr>
              <a:t>cranici</a:t>
            </a:r>
            <a:endParaRPr lang="en-US" sz="2400" dirty="0">
              <a:solidFill>
                <a:srgbClr val="FFFFFF"/>
              </a:solidFill>
            </a:endParaRPr>
          </a:p>
        </p:txBody>
      </p:sp>
    </p:spTree>
    <p:extLst>
      <p:ext uri="{BB962C8B-B14F-4D97-AF65-F5344CB8AC3E}">
        <p14:creationId xmlns:p14="http://schemas.microsoft.com/office/powerpoint/2010/main" val="14296099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
                                        <p:tgtEl>
                                          <p:spTgt spid="7">
                                            <p:txEl>
                                              <p:pRg st="1" end="1"/>
                                            </p:txEl>
                                          </p:spTgt>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500"/>
                                        <p:tgtEl>
                                          <p:spTgt spid="7">
                                            <p:txEl>
                                              <p:pRg st="2" end="2"/>
                                            </p:txEl>
                                          </p:spTgt>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fade">
                                      <p:cBhvr>
                                        <p:cTn id="31" dur="500"/>
                                        <p:tgtEl>
                                          <p:spTgt spid="8">
                                            <p:txEl>
                                              <p:pRg st="0" end="0"/>
                                            </p:txEl>
                                          </p:spTgt>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Effect transition="in" filter="fade">
                                      <p:cBhvr>
                                        <p:cTn id="35" dur="500"/>
                                        <p:tgtEl>
                                          <p:spTgt spid="8">
                                            <p:txEl>
                                              <p:pRg st="1" end="1"/>
                                            </p:txEl>
                                          </p:spTgt>
                                        </p:tgtEl>
                                      </p:cBhvr>
                                    </p:animEffect>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animEffect transition="in" filter="fade">
                                      <p:cBhvr>
                                        <p:cTn id="39" dur="500"/>
                                        <p:tgtEl>
                                          <p:spTgt spid="8">
                                            <p:txEl>
                                              <p:pRg st="2" end="2"/>
                                            </p:txEl>
                                          </p:spTgt>
                                        </p:tgtEl>
                                      </p:cBhvr>
                                    </p:animEffect>
                                  </p:childTnLst>
                                </p:cTn>
                              </p:par>
                            </p:childTnLst>
                          </p:cTn>
                        </p:par>
                        <p:par>
                          <p:cTn id="40" fill="hold">
                            <p:stCondLst>
                              <p:cond delay="3500"/>
                            </p:stCondLst>
                            <p:childTnLst>
                              <p:par>
                                <p:cTn id="41" presetID="10" presetClass="entr" presetSubtype="0" fill="hold" grpId="0" nodeType="afterEffect">
                                  <p:stCondLst>
                                    <p:cond delay="0"/>
                                  </p:stCondLst>
                                  <p:childTnLst>
                                    <p:set>
                                      <p:cBhvr>
                                        <p:cTn id="42" dur="1" fill="hold">
                                          <p:stCondLst>
                                            <p:cond delay="0"/>
                                          </p:stCondLst>
                                        </p:cTn>
                                        <p:tgtEl>
                                          <p:spTgt spid="8">
                                            <p:txEl>
                                              <p:pRg st="3" end="3"/>
                                            </p:txEl>
                                          </p:spTgt>
                                        </p:tgtEl>
                                        <p:attrNameLst>
                                          <p:attrName>style.visibility</p:attrName>
                                        </p:attrNameLst>
                                      </p:cBhvr>
                                      <p:to>
                                        <p:strVal val="visible"/>
                                      </p:to>
                                    </p:set>
                                    <p:animEffect transition="in" filter="fade">
                                      <p:cBhvr>
                                        <p:cTn id="43" dur="500"/>
                                        <p:tgtEl>
                                          <p:spTgt spid="8">
                                            <p:txEl>
                                              <p:pRg st="3" end="3"/>
                                            </p:txEl>
                                          </p:spTgt>
                                        </p:tgtEl>
                                      </p:cBhvr>
                                    </p:animEffect>
                                  </p:childTnLst>
                                </p:cTn>
                              </p:par>
                            </p:childTnLst>
                          </p:cTn>
                        </p:par>
                        <p:par>
                          <p:cTn id="44" fill="hold">
                            <p:stCondLst>
                              <p:cond delay="4000"/>
                            </p:stCondLst>
                            <p:childTnLst>
                              <p:par>
                                <p:cTn id="45" presetID="10" presetClass="entr" presetSubtype="0" fill="hold" grpId="0" nodeType="afterEffect">
                                  <p:stCondLst>
                                    <p:cond delay="0"/>
                                  </p:stCondLst>
                                  <p:childTnLst>
                                    <p:set>
                                      <p:cBhvr>
                                        <p:cTn id="46" dur="1" fill="hold">
                                          <p:stCondLst>
                                            <p:cond delay="0"/>
                                          </p:stCondLst>
                                        </p:cTn>
                                        <p:tgtEl>
                                          <p:spTgt spid="8">
                                            <p:txEl>
                                              <p:pRg st="4" end="4"/>
                                            </p:txEl>
                                          </p:spTgt>
                                        </p:tgtEl>
                                        <p:attrNameLst>
                                          <p:attrName>style.visibility</p:attrName>
                                        </p:attrNameLst>
                                      </p:cBhvr>
                                      <p:to>
                                        <p:strVal val="visible"/>
                                      </p:to>
                                    </p:set>
                                    <p:animEffect transition="in" filter="fade">
                                      <p:cBhvr>
                                        <p:cTn id="47" dur="500"/>
                                        <p:tgtEl>
                                          <p:spTgt spid="8">
                                            <p:txEl>
                                              <p:pRg st="4" end="4"/>
                                            </p:txEl>
                                          </p:spTgt>
                                        </p:tgtEl>
                                      </p:cBhvr>
                                    </p:animEffect>
                                  </p:childTnLst>
                                </p:cTn>
                              </p:par>
                            </p:childTnLst>
                          </p:cTn>
                        </p:par>
                        <p:par>
                          <p:cTn id="48" fill="hold">
                            <p:stCondLst>
                              <p:cond delay="4500"/>
                            </p:stCondLst>
                            <p:childTnLst>
                              <p:par>
                                <p:cTn id="49" presetID="10" presetClass="entr" presetSubtype="0" fill="hold" grpId="0" nodeType="afterEffect">
                                  <p:stCondLst>
                                    <p:cond delay="0"/>
                                  </p:stCondLst>
                                  <p:childTnLst>
                                    <p:set>
                                      <p:cBhvr>
                                        <p:cTn id="50" dur="1" fill="hold">
                                          <p:stCondLst>
                                            <p:cond delay="0"/>
                                          </p:stCondLst>
                                        </p:cTn>
                                        <p:tgtEl>
                                          <p:spTgt spid="8">
                                            <p:txEl>
                                              <p:pRg st="5" end="5"/>
                                            </p:txEl>
                                          </p:spTgt>
                                        </p:tgtEl>
                                        <p:attrNameLst>
                                          <p:attrName>style.visibility</p:attrName>
                                        </p:attrNameLst>
                                      </p:cBhvr>
                                      <p:to>
                                        <p:strVal val="visible"/>
                                      </p:to>
                                    </p:set>
                                    <p:animEffect transition="in" filter="fade">
                                      <p:cBhvr>
                                        <p:cTn id="51"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7" grpId="0" build="p"/>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Inquadramento</a:t>
            </a:r>
            <a:endParaRPr lang="en-US" dirty="0">
              <a:solidFill>
                <a:schemeClr val="tx1">
                  <a:lumMod val="85000"/>
                </a:schemeClr>
              </a:solidFill>
              <a:latin typeface="Corbel"/>
              <a:cs typeface="Corbel"/>
            </a:endParaRPr>
          </a:p>
        </p:txBody>
      </p:sp>
      <p:sp>
        <p:nvSpPr>
          <p:cNvPr id="7" name="TextBox 6"/>
          <p:cNvSpPr txBox="1"/>
          <p:nvPr/>
        </p:nvSpPr>
        <p:spPr>
          <a:xfrm>
            <a:off x="4478190" y="1382723"/>
            <a:ext cx="4675529" cy="2308324"/>
          </a:xfrm>
          <a:prstGeom prst="rect">
            <a:avLst/>
          </a:prstGeom>
          <a:noFill/>
        </p:spPr>
        <p:txBody>
          <a:bodyPr wrap="none" rtlCol="0">
            <a:spAutoFit/>
          </a:bodyPr>
          <a:lstStyle/>
          <a:p>
            <a:r>
              <a:rPr lang="it-IT" sz="2400" dirty="0" smtClean="0"/>
              <a:t>Cocaina</a:t>
            </a:r>
          </a:p>
          <a:p>
            <a:r>
              <a:rPr lang="it-IT" sz="2400" dirty="0" smtClean="0"/>
              <a:t>Anfetamine</a:t>
            </a:r>
          </a:p>
          <a:p>
            <a:r>
              <a:rPr lang="en-US" sz="2400" dirty="0" smtClean="0"/>
              <a:t>A</a:t>
            </a:r>
            <a:r>
              <a:rPr lang="it-IT" sz="2400" dirty="0" err="1" smtClean="0"/>
              <a:t>stinenza</a:t>
            </a:r>
            <a:r>
              <a:rPr lang="it-IT" sz="2400" dirty="0" smtClean="0"/>
              <a:t> da alcol</a:t>
            </a:r>
          </a:p>
          <a:p>
            <a:r>
              <a:rPr lang="en-US" sz="2400" dirty="0" smtClean="0"/>
              <a:t>A</a:t>
            </a:r>
            <a:r>
              <a:rPr lang="it-IT" sz="2400" dirty="0" err="1" smtClean="0"/>
              <a:t>stinenza</a:t>
            </a:r>
            <a:r>
              <a:rPr lang="it-IT" sz="2400" dirty="0" smtClean="0"/>
              <a:t> da sedativi</a:t>
            </a:r>
          </a:p>
          <a:p>
            <a:r>
              <a:rPr lang="en-US" sz="2400" dirty="0" smtClean="0"/>
              <a:t>A</a:t>
            </a:r>
            <a:r>
              <a:rPr lang="it-IT" sz="2400" dirty="0" err="1" smtClean="0"/>
              <a:t>stinenza</a:t>
            </a:r>
            <a:r>
              <a:rPr lang="it-IT" sz="2400" dirty="0" smtClean="0"/>
              <a:t> da eroina</a:t>
            </a:r>
          </a:p>
          <a:p>
            <a:r>
              <a:rPr lang="en-US" sz="2400" dirty="0" smtClean="0"/>
              <a:t>S</a:t>
            </a:r>
            <a:r>
              <a:rPr lang="it-IT" sz="2400" dirty="0" err="1" smtClean="0"/>
              <a:t>ovradosaggio</a:t>
            </a:r>
            <a:r>
              <a:rPr lang="it-IT" sz="2400" dirty="0" smtClean="0"/>
              <a:t>/sospensione farmaci</a:t>
            </a:r>
            <a:endParaRPr lang="en-US" sz="2400" dirty="0"/>
          </a:p>
        </p:txBody>
      </p:sp>
      <p:sp>
        <p:nvSpPr>
          <p:cNvPr id="8" name="TextBox 7"/>
          <p:cNvSpPr txBox="1"/>
          <p:nvPr/>
        </p:nvSpPr>
        <p:spPr>
          <a:xfrm>
            <a:off x="4574824" y="3839601"/>
            <a:ext cx="4334816" cy="2308324"/>
          </a:xfrm>
          <a:prstGeom prst="rect">
            <a:avLst/>
          </a:prstGeom>
          <a:noFill/>
        </p:spPr>
        <p:txBody>
          <a:bodyPr wrap="none" rtlCol="0">
            <a:spAutoFit/>
          </a:bodyPr>
          <a:lstStyle/>
          <a:p>
            <a:r>
              <a:rPr lang="it-IT" sz="2400" dirty="0" smtClean="0"/>
              <a:t>Insufficienza respiratoria</a:t>
            </a:r>
          </a:p>
          <a:p>
            <a:r>
              <a:rPr lang="en-US" sz="2400" dirty="0" smtClean="0"/>
              <a:t>T</a:t>
            </a:r>
            <a:r>
              <a:rPr lang="it-IT" sz="2400" dirty="0" err="1" smtClean="0"/>
              <a:t>ireotossicosi</a:t>
            </a:r>
            <a:endParaRPr lang="it-IT" sz="2400" dirty="0" smtClean="0"/>
          </a:p>
          <a:p>
            <a:r>
              <a:rPr lang="en-US" sz="2400" dirty="0" smtClean="0"/>
              <a:t>P</a:t>
            </a:r>
            <a:r>
              <a:rPr lang="it-IT" sz="2400" dirty="0" err="1" smtClean="0"/>
              <a:t>ost-operatorio</a:t>
            </a:r>
            <a:r>
              <a:rPr lang="it-IT" sz="2400" dirty="0" smtClean="0"/>
              <a:t> </a:t>
            </a:r>
            <a:r>
              <a:rPr lang="it-IT" sz="2000" dirty="0" smtClean="0"/>
              <a:t>(anestesia generale)</a:t>
            </a:r>
          </a:p>
          <a:p>
            <a:r>
              <a:rPr lang="en-US" sz="2400" dirty="0" smtClean="0"/>
              <a:t>I</a:t>
            </a:r>
            <a:r>
              <a:rPr lang="it-IT" sz="2400" dirty="0" err="1" smtClean="0"/>
              <a:t>poglicemia</a:t>
            </a:r>
            <a:r>
              <a:rPr lang="it-IT" sz="2400" dirty="0" smtClean="0"/>
              <a:t> </a:t>
            </a:r>
          </a:p>
          <a:p>
            <a:r>
              <a:rPr lang="en-US" sz="2400" dirty="0" smtClean="0"/>
              <a:t>U</a:t>
            </a:r>
            <a:r>
              <a:rPr lang="it-IT" sz="2400" dirty="0" err="1" smtClean="0"/>
              <a:t>stioni</a:t>
            </a:r>
            <a:r>
              <a:rPr lang="it-IT" sz="2400" dirty="0" smtClean="0"/>
              <a:t> </a:t>
            </a:r>
          </a:p>
          <a:p>
            <a:r>
              <a:rPr lang="en-US" sz="2400" dirty="0" smtClean="0"/>
              <a:t>R</a:t>
            </a:r>
            <a:r>
              <a:rPr lang="it-IT" sz="2400" dirty="0" err="1" smtClean="0"/>
              <a:t>icovero</a:t>
            </a:r>
            <a:r>
              <a:rPr lang="it-IT" sz="2400" dirty="0" smtClean="0"/>
              <a:t> in ICU </a:t>
            </a:r>
            <a:endParaRPr lang="en-US" sz="2000" dirty="0"/>
          </a:p>
        </p:txBody>
      </p:sp>
      <p:sp>
        <p:nvSpPr>
          <p:cNvPr id="9" name="Content Placeholder 2"/>
          <p:cNvSpPr txBox="1">
            <a:spLocks/>
          </p:cNvSpPr>
          <p:nvPr/>
        </p:nvSpPr>
        <p:spPr>
          <a:xfrm>
            <a:off x="463620" y="2063099"/>
            <a:ext cx="3761704" cy="63348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it-IT" dirty="0" smtClean="0">
                <a:solidFill>
                  <a:schemeClr val="tx1">
                    <a:lumMod val="75000"/>
                  </a:schemeClr>
                </a:solidFill>
                <a:latin typeface="Corbel"/>
                <a:cs typeface="Corbel"/>
              </a:rPr>
              <a:t>Farmacologiche/</a:t>
            </a:r>
            <a:r>
              <a:rPr lang="it-IT" dirty="0" err="1" smtClean="0">
                <a:solidFill>
                  <a:schemeClr val="tx1">
                    <a:lumMod val="75000"/>
                  </a:schemeClr>
                </a:solidFill>
                <a:latin typeface="Corbel"/>
                <a:cs typeface="Corbel"/>
              </a:rPr>
              <a:t>esotossiche</a:t>
            </a:r>
            <a:endParaRPr lang="en-US" dirty="0">
              <a:solidFill>
                <a:schemeClr val="tx1">
                  <a:lumMod val="75000"/>
                </a:schemeClr>
              </a:solidFill>
              <a:latin typeface="Corbel"/>
              <a:cs typeface="Corbel"/>
            </a:endParaRPr>
          </a:p>
        </p:txBody>
      </p:sp>
      <p:sp>
        <p:nvSpPr>
          <p:cNvPr id="10" name="Content Placeholder 2"/>
          <p:cNvSpPr txBox="1">
            <a:spLocks/>
          </p:cNvSpPr>
          <p:nvPr/>
        </p:nvSpPr>
        <p:spPr>
          <a:xfrm>
            <a:off x="463620" y="4509399"/>
            <a:ext cx="3901270" cy="63348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it-IT" dirty="0" smtClean="0">
                <a:solidFill>
                  <a:schemeClr val="tx1">
                    <a:lumMod val="75000"/>
                  </a:schemeClr>
                </a:solidFill>
                <a:latin typeface="Corbel"/>
                <a:cs typeface="Corbel"/>
              </a:rPr>
              <a:t>“</a:t>
            </a:r>
            <a:r>
              <a:rPr lang="it-IT" dirty="0">
                <a:solidFill>
                  <a:schemeClr val="tx1">
                    <a:lumMod val="75000"/>
                  </a:schemeClr>
                </a:solidFill>
                <a:latin typeface="Corbel"/>
                <a:cs typeface="Corbel"/>
              </a:rPr>
              <a:t>C</a:t>
            </a:r>
            <a:r>
              <a:rPr lang="it-IT" dirty="0" smtClean="0">
                <a:solidFill>
                  <a:schemeClr val="tx1">
                    <a:lumMod val="75000"/>
                  </a:schemeClr>
                </a:solidFill>
                <a:latin typeface="Corbel"/>
                <a:cs typeface="Corbel"/>
              </a:rPr>
              <a:t>ritical </a:t>
            </a:r>
            <a:r>
              <a:rPr lang="it-IT" dirty="0" err="1" smtClean="0">
                <a:solidFill>
                  <a:schemeClr val="tx1">
                    <a:lumMod val="75000"/>
                  </a:schemeClr>
                </a:solidFill>
                <a:latin typeface="Corbel"/>
                <a:cs typeface="Corbel"/>
              </a:rPr>
              <a:t>Ill</a:t>
            </a:r>
            <a:r>
              <a:rPr lang="it-IT" dirty="0" smtClean="0">
                <a:solidFill>
                  <a:schemeClr val="tx1">
                    <a:lumMod val="75000"/>
                  </a:schemeClr>
                </a:solidFill>
                <a:latin typeface="Corbel"/>
                <a:cs typeface="Corbel"/>
              </a:rPr>
              <a:t> </a:t>
            </a:r>
            <a:r>
              <a:rPr lang="it-IT" dirty="0" err="1">
                <a:solidFill>
                  <a:schemeClr val="tx1">
                    <a:lumMod val="75000"/>
                  </a:schemeClr>
                </a:solidFill>
                <a:latin typeface="Corbel"/>
                <a:cs typeface="Corbel"/>
              </a:rPr>
              <a:t>P</a:t>
            </a:r>
            <a:r>
              <a:rPr lang="it-IT" dirty="0" err="1" smtClean="0">
                <a:solidFill>
                  <a:schemeClr val="tx1">
                    <a:lumMod val="75000"/>
                  </a:schemeClr>
                </a:solidFill>
                <a:latin typeface="Corbel"/>
                <a:cs typeface="Corbel"/>
              </a:rPr>
              <a:t>atients</a:t>
            </a:r>
            <a:r>
              <a:rPr lang="it-IT" dirty="0" smtClean="0">
                <a:solidFill>
                  <a:schemeClr val="tx1">
                    <a:lumMod val="75000"/>
                  </a:schemeClr>
                </a:solidFill>
                <a:latin typeface="Corbel"/>
                <a:cs typeface="Corbel"/>
              </a:rPr>
              <a:t>”</a:t>
            </a:r>
            <a:endParaRPr lang="en-US" dirty="0">
              <a:solidFill>
                <a:schemeClr val="tx1">
                  <a:lumMod val="75000"/>
                </a:schemeClr>
              </a:solidFill>
              <a:latin typeface="Corbel"/>
              <a:cs typeface="Corbel"/>
            </a:endParaRPr>
          </a:p>
        </p:txBody>
      </p:sp>
    </p:spTree>
    <p:extLst>
      <p:ext uri="{BB962C8B-B14F-4D97-AF65-F5344CB8AC3E}">
        <p14:creationId xmlns:p14="http://schemas.microsoft.com/office/powerpoint/2010/main" val="23237760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500"/>
                                        <p:tgtEl>
                                          <p:spTgt spid="7">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fade">
                                      <p:cBhvr>
                                        <p:cTn id="23" dur="500"/>
                                        <p:tgtEl>
                                          <p:spTgt spid="7">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Effect transition="in" filter="fade">
                                      <p:cBhvr>
                                        <p:cTn id="31" dur="500"/>
                                        <p:tgtEl>
                                          <p:spTgt spid="7">
                                            <p:txEl>
                                              <p:pRg st="5" end="5"/>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Effect transition="in" filter="fade">
                                      <p:cBhvr>
                                        <p:cTn id="39" dur="500"/>
                                        <p:tgtEl>
                                          <p:spTgt spid="8">
                                            <p:txEl>
                                              <p:pRg st="0" end="0"/>
                                            </p:tx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8">
                                            <p:txEl>
                                              <p:pRg st="1" end="1"/>
                                            </p:txEl>
                                          </p:spTgt>
                                        </p:tgtEl>
                                        <p:attrNameLst>
                                          <p:attrName>style.visibility</p:attrName>
                                        </p:attrNameLst>
                                      </p:cBhvr>
                                      <p:to>
                                        <p:strVal val="visible"/>
                                      </p:to>
                                    </p:set>
                                    <p:animEffect transition="in" filter="fade">
                                      <p:cBhvr>
                                        <p:cTn id="43" dur="500"/>
                                        <p:tgtEl>
                                          <p:spTgt spid="8">
                                            <p:txEl>
                                              <p:pRg st="1" end="1"/>
                                            </p:tx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8">
                                            <p:txEl>
                                              <p:pRg st="2" end="2"/>
                                            </p:txEl>
                                          </p:spTgt>
                                        </p:tgtEl>
                                        <p:attrNameLst>
                                          <p:attrName>style.visibility</p:attrName>
                                        </p:attrNameLst>
                                      </p:cBhvr>
                                      <p:to>
                                        <p:strVal val="visible"/>
                                      </p:to>
                                    </p:set>
                                    <p:animEffect transition="in" filter="fade">
                                      <p:cBhvr>
                                        <p:cTn id="47" dur="500"/>
                                        <p:tgtEl>
                                          <p:spTgt spid="8">
                                            <p:txEl>
                                              <p:pRg st="2" end="2"/>
                                            </p:tx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8">
                                            <p:txEl>
                                              <p:pRg st="3" end="3"/>
                                            </p:txEl>
                                          </p:spTgt>
                                        </p:tgtEl>
                                        <p:attrNameLst>
                                          <p:attrName>style.visibility</p:attrName>
                                        </p:attrNameLst>
                                      </p:cBhvr>
                                      <p:to>
                                        <p:strVal val="visible"/>
                                      </p:to>
                                    </p:set>
                                    <p:animEffect transition="in" filter="fade">
                                      <p:cBhvr>
                                        <p:cTn id="51" dur="500"/>
                                        <p:tgtEl>
                                          <p:spTgt spid="8">
                                            <p:txEl>
                                              <p:pRg st="3" end="3"/>
                                            </p:tx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8">
                                            <p:txEl>
                                              <p:pRg st="4" end="4"/>
                                            </p:txEl>
                                          </p:spTgt>
                                        </p:tgtEl>
                                        <p:attrNameLst>
                                          <p:attrName>style.visibility</p:attrName>
                                        </p:attrNameLst>
                                      </p:cBhvr>
                                      <p:to>
                                        <p:strVal val="visible"/>
                                      </p:to>
                                    </p:set>
                                    <p:animEffect transition="in" filter="fade">
                                      <p:cBhvr>
                                        <p:cTn id="55" dur="500"/>
                                        <p:tgtEl>
                                          <p:spTgt spid="8">
                                            <p:txEl>
                                              <p:pRg st="4" end="4"/>
                                            </p:txEl>
                                          </p:spTgt>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8">
                                            <p:txEl>
                                              <p:pRg st="5" end="5"/>
                                            </p:txEl>
                                          </p:spTgt>
                                        </p:tgtEl>
                                        <p:attrNameLst>
                                          <p:attrName>style.visibility</p:attrName>
                                        </p:attrNameLst>
                                      </p:cBhvr>
                                      <p:to>
                                        <p:strVal val="visible"/>
                                      </p:to>
                                    </p:set>
                                    <p:animEffect transition="in" filter="fade">
                                      <p:cBhvr>
                                        <p:cTn id="59"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Inquadramento</a:t>
            </a:r>
            <a:endParaRPr lang="en-US" dirty="0">
              <a:solidFill>
                <a:schemeClr val="tx1">
                  <a:lumMod val="85000"/>
                </a:schemeClr>
              </a:solidFill>
              <a:latin typeface="Corbel"/>
              <a:cs typeface="Corbel"/>
            </a:endParaRPr>
          </a:p>
        </p:txBody>
      </p:sp>
      <p:pic>
        <p:nvPicPr>
          <p:cNvPr id="3" name="Picture 2"/>
          <p:cNvPicPr>
            <a:picLocks noChangeAspect="1"/>
          </p:cNvPicPr>
          <p:nvPr/>
        </p:nvPicPr>
        <p:blipFill>
          <a:blip r:embed="rId2"/>
          <a:stretch>
            <a:fillRect/>
          </a:stretch>
        </p:blipFill>
        <p:spPr>
          <a:xfrm>
            <a:off x="296295" y="1417639"/>
            <a:ext cx="4276319" cy="5222882"/>
          </a:xfrm>
          <a:prstGeom prst="rect">
            <a:avLst/>
          </a:prstGeom>
        </p:spPr>
      </p:pic>
      <p:sp>
        <p:nvSpPr>
          <p:cNvPr id="4" name="TextBox 3"/>
          <p:cNvSpPr txBox="1"/>
          <p:nvPr/>
        </p:nvSpPr>
        <p:spPr>
          <a:xfrm>
            <a:off x="4572614" y="6301967"/>
            <a:ext cx="2133918" cy="338554"/>
          </a:xfrm>
          <a:prstGeom prst="rect">
            <a:avLst/>
          </a:prstGeom>
          <a:noFill/>
        </p:spPr>
        <p:txBody>
          <a:bodyPr wrap="none" rtlCol="0">
            <a:spAutoFit/>
          </a:bodyPr>
          <a:lstStyle/>
          <a:p>
            <a:r>
              <a:rPr lang="en-US" sz="1600" dirty="0" smtClean="0"/>
              <a:t>Burk et Al. - AJCC 2014</a:t>
            </a:r>
            <a:endParaRPr lang="en-US" sz="1600" dirty="0"/>
          </a:p>
        </p:txBody>
      </p:sp>
      <p:sp>
        <p:nvSpPr>
          <p:cNvPr id="11" name="Rectangle 10"/>
          <p:cNvSpPr/>
          <p:nvPr/>
        </p:nvSpPr>
        <p:spPr>
          <a:xfrm>
            <a:off x="457200" y="3014714"/>
            <a:ext cx="1849329" cy="175191"/>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457200" y="3215306"/>
            <a:ext cx="1849329" cy="175191"/>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2258124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Inquadramento</a:t>
            </a:r>
            <a:endParaRPr lang="en-US" dirty="0">
              <a:solidFill>
                <a:schemeClr val="tx1">
                  <a:lumMod val="85000"/>
                </a:schemeClr>
              </a:solidFill>
              <a:latin typeface="Corbel"/>
              <a:cs typeface="Corbel"/>
            </a:endParaRPr>
          </a:p>
        </p:txBody>
      </p:sp>
      <p:pic>
        <p:nvPicPr>
          <p:cNvPr id="8" name="Picture 7"/>
          <p:cNvPicPr>
            <a:picLocks noChangeAspect="1"/>
          </p:cNvPicPr>
          <p:nvPr/>
        </p:nvPicPr>
        <p:blipFill>
          <a:blip r:embed="rId2"/>
          <a:stretch>
            <a:fillRect/>
          </a:stretch>
        </p:blipFill>
        <p:spPr>
          <a:xfrm>
            <a:off x="296295" y="1417639"/>
            <a:ext cx="4276319" cy="5222882"/>
          </a:xfrm>
          <a:prstGeom prst="rect">
            <a:avLst/>
          </a:prstGeom>
        </p:spPr>
      </p:pic>
      <p:sp>
        <p:nvSpPr>
          <p:cNvPr id="6" name="TextBox 5"/>
          <p:cNvSpPr txBox="1"/>
          <p:nvPr/>
        </p:nvSpPr>
        <p:spPr>
          <a:xfrm>
            <a:off x="2423315" y="1397324"/>
            <a:ext cx="4419336" cy="369332"/>
          </a:xfrm>
          <a:prstGeom prst="rect">
            <a:avLst/>
          </a:prstGeom>
          <a:noFill/>
        </p:spPr>
        <p:txBody>
          <a:bodyPr wrap="none" rtlCol="0">
            <a:spAutoFit/>
          </a:bodyPr>
          <a:lstStyle/>
          <a:p>
            <a:r>
              <a:rPr lang="en-US" b="1" dirty="0">
                <a:latin typeface="Corbel"/>
                <a:cs typeface="Corbel"/>
              </a:rPr>
              <a:t>S</a:t>
            </a:r>
            <a:r>
              <a:rPr lang="en-US" b="1" dirty="0">
                <a:solidFill>
                  <a:schemeClr val="tx1">
                    <a:lumMod val="50000"/>
                  </a:schemeClr>
                </a:solidFill>
                <a:latin typeface="Corbel"/>
                <a:cs typeface="Corbel"/>
              </a:rPr>
              <a:t>equential </a:t>
            </a:r>
            <a:r>
              <a:rPr lang="en-US" b="1" dirty="0">
                <a:solidFill>
                  <a:srgbClr val="FFFFFF"/>
                </a:solidFill>
                <a:latin typeface="Corbel"/>
                <a:cs typeface="Corbel"/>
              </a:rPr>
              <a:t>O</a:t>
            </a:r>
            <a:r>
              <a:rPr lang="en-US" b="1" dirty="0">
                <a:solidFill>
                  <a:srgbClr val="7F7F7F"/>
                </a:solidFill>
                <a:latin typeface="Corbel"/>
                <a:cs typeface="Corbel"/>
              </a:rPr>
              <a:t>rgan</a:t>
            </a:r>
            <a:r>
              <a:rPr lang="en-US" b="1" dirty="0">
                <a:solidFill>
                  <a:schemeClr val="tx1">
                    <a:lumMod val="75000"/>
                  </a:schemeClr>
                </a:solidFill>
                <a:latin typeface="Corbel"/>
                <a:cs typeface="Corbel"/>
              </a:rPr>
              <a:t> </a:t>
            </a:r>
            <a:r>
              <a:rPr lang="en-US" b="1" dirty="0">
                <a:solidFill>
                  <a:srgbClr val="FFFFFF"/>
                </a:solidFill>
                <a:latin typeface="Corbel"/>
                <a:cs typeface="Corbel"/>
              </a:rPr>
              <a:t>F</a:t>
            </a:r>
            <a:r>
              <a:rPr lang="en-US" b="1" dirty="0">
                <a:solidFill>
                  <a:srgbClr val="7F7F7F"/>
                </a:solidFill>
                <a:latin typeface="Corbel"/>
                <a:cs typeface="Corbel"/>
              </a:rPr>
              <a:t>ailure</a:t>
            </a:r>
            <a:r>
              <a:rPr lang="en-US" b="1" dirty="0">
                <a:solidFill>
                  <a:schemeClr val="tx1">
                    <a:lumMod val="75000"/>
                  </a:schemeClr>
                </a:solidFill>
                <a:latin typeface="Corbel"/>
                <a:cs typeface="Corbel"/>
              </a:rPr>
              <a:t> </a:t>
            </a:r>
            <a:r>
              <a:rPr lang="en-US" b="1" dirty="0">
                <a:latin typeface="Corbel"/>
                <a:cs typeface="Corbel"/>
              </a:rPr>
              <a:t>A</a:t>
            </a:r>
            <a:r>
              <a:rPr lang="en-US" b="1" dirty="0">
                <a:solidFill>
                  <a:srgbClr val="7F7F7F"/>
                </a:solidFill>
                <a:latin typeface="Corbel"/>
                <a:cs typeface="Corbel"/>
              </a:rPr>
              <a:t>ssessment </a:t>
            </a:r>
            <a:r>
              <a:rPr lang="en-US" b="1" dirty="0" smtClean="0">
                <a:solidFill>
                  <a:srgbClr val="7F7F7F"/>
                </a:solidFill>
                <a:latin typeface="Corbel"/>
                <a:cs typeface="Corbel"/>
              </a:rPr>
              <a:t>score </a:t>
            </a: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386686893"/>
              </p:ext>
            </p:extLst>
          </p:nvPr>
        </p:nvGraphicFramePr>
        <p:xfrm>
          <a:off x="312039" y="2198769"/>
          <a:ext cx="8520744" cy="4486655"/>
        </p:xfrm>
        <a:graphic>
          <a:graphicData uri="http://schemas.openxmlformats.org/drawingml/2006/table">
            <a:tbl>
              <a:tblPr firstRow="1" bandRow="1">
                <a:tableStyleId>{073A0DAA-6AF3-43AB-8588-CEC1D06C72B9}</a:tableStyleId>
              </a:tblPr>
              <a:tblGrid>
                <a:gridCol w="1990327"/>
                <a:gridCol w="849921"/>
                <a:gridCol w="1420124"/>
                <a:gridCol w="1420124"/>
                <a:gridCol w="1420124"/>
                <a:gridCol w="1420124"/>
              </a:tblGrid>
              <a:tr h="185420">
                <a:tc rowSpan="2">
                  <a:txBody>
                    <a:bodyPr/>
                    <a:lstStyle/>
                    <a:p>
                      <a:pPr algn="ctr"/>
                      <a:r>
                        <a:rPr lang="en-US" sz="1400" dirty="0" smtClean="0"/>
                        <a:t>Variables</a:t>
                      </a:r>
                      <a:endParaRPr lang="en-US" sz="1400" dirty="0"/>
                    </a:p>
                  </a:txBody>
                  <a:tcPr anchor="ctr">
                    <a:lnR w="12700" cmpd="sng">
                      <a:noFill/>
                    </a:lnR>
                    <a:lnB w="38100" cmpd="sng">
                      <a:noFill/>
                    </a:lnB>
                  </a:tcPr>
                </a:tc>
                <a:tc gridSpan="5">
                  <a:txBody>
                    <a:bodyPr/>
                    <a:lstStyle/>
                    <a:p>
                      <a:pPr algn="ctr"/>
                      <a:r>
                        <a:rPr lang="en-US" sz="1400" dirty="0" smtClean="0"/>
                        <a:t>SOFA Score</a:t>
                      </a:r>
                      <a:endParaRPr lang="en-US" sz="1400" dirty="0"/>
                    </a:p>
                  </a:txBody>
                  <a:tcPr anchor="ctr">
                    <a:lnL w="12700" cmpd="sng">
                      <a:noFill/>
                    </a:ln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185420">
                <a:tc vMerge="1">
                  <a:txBody>
                    <a:bodyPr/>
                    <a:lstStyle/>
                    <a:p>
                      <a:endParaRPr lang="en-US"/>
                    </a:p>
                  </a:txBody>
                  <a:tcPr/>
                </a:tc>
                <a:tc>
                  <a:txBody>
                    <a:bodyPr/>
                    <a:lstStyle/>
                    <a:p>
                      <a:pPr algn="ctr"/>
                      <a:r>
                        <a:rPr lang="en-US" sz="1400" dirty="0" smtClean="0">
                          <a:solidFill>
                            <a:srgbClr val="FFFFFF"/>
                          </a:solidFill>
                        </a:rPr>
                        <a:t>0</a:t>
                      </a:r>
                      <a:endParaRPr lang="en-US" sz="1400" dirty="0">
                        <a:solidFill>
                          <a:srgbClr val="FFFFFF"/>
                        </a:solidFill>
                      </a:endParaRPr>
                    </a:p>
                  </a:txBody>
                  <a:tcPr anchor="ctr">
                    <a:lnL w="38100" cmpd="sng">
                      <a:noFill/>
                    </a:lnL>
                    <a:lnR w="12700" cmpd="sng">
                      <a:noFill/>
                    </a:lnR>
                    <a:lnB w="12700" cmpd="sng">
                      <a:noFill/>
                    </a:lnB>
                    <a:solidFill>
                      <a:schemeClr val="bg1"/>
                    </a:solidFill>
                  </a:tcPr>
                </a:tc>
                <a:tc>
                  <a:txBody>
                    <a:bodyPr/>
                    <a:lstStyle/>
                    <a:p>
                      <a:pPr algn="ctr"/>
                      <a:r>
                        <a:rPr lang="en-US" sz="1400" dirty="0" smtClean="0">
                          <a:solidFill>
                            <a:srgbClr val="FFFFFF"/>
                          </a:solidFill>
                        </a:rPr>
                        <a:t>1</a:t>
                      </a:r>
                      <a:endParaRPr lang="en-US" sz="1400" dirty="0">
                        <a:solidFill>
                          <a:srgbClr val="FFFFFF"/>
                        </a:solidFill>
                      </a:endParaRPr>
                    </a:p>
                  </a:txBody>
                  <a:tcPr anchor="ctr">
                    <a:lnL w="12700" cmpd="sng">
                      <a:noFill/>
                    </a:lnL>
                    <a:lnR w="12700" cmpd="sng">
                      <a:noFill/>
                    </a:lnR>
                    <a:lnB w="12700" cmpd="sng">
                      <a:noFill/>
                    </a:lnB>
                    <a:solidFill>
                      <a:schemeClr val="bg1"/>
                    </a:solidFill>
                  </a:tcPr>
                </a:tc>
                <a:tc>
                  <a:txBody>
                    <a:bodyPr/>
                    <a:lstStyle/>
                    <a:p>
                      <a:pPr algn="ctr"/>
                      <a:r>
                        <a:rPr lang="en-US" sz="1400" dirty="0" smtClean="0">
                          <a:solidFill>
                            <a:srgbClr val="FFFFFF"/>
                          </a:solidFill>
                        </a:rPr>
                        <a:t>2</a:t>
                      </a:r>
                      <a:endParaRPr lang="en-US" sz="1400" dirty="0">
                        <a:solidFill>
                          <a:srgbClr val="FFFFFF"/>
                        </a:solidFill>
                      </a:endParaRPr>
                    </a:p>
                  </a:txBody>
                  <a:tcPr anchor="ctr">
                    <a:lnL w="12700" cmpd="sng">
                      <a:noFill/>
                    </a:lnL>
                    <a:lnR w="12700" cmpd="sng">
                      <a:noFill/>
                    </a:lnR>
                    <a:lnB w="12700" cmpd="sng">
                      <a:noFill/>
                    </a:lnB>
                    <a:solidFill>
                      <a:schemeClr val="bg1"/>
                    </a:solidFill>
                  </a:tcPr>
                </a:tc>
                <a:tc>
                  <a:txBody>
                    <a:bodyPr/>
                    <a:lstStyle/>
                    <a:p>
                      <a:pPr algn="ctr"/>
                      <a:r>
                        <a:rPr lang="en-US" sz="1400" dirty="0" smtClean="0">
                          <a:solidFill>
                            <a:srgbClr val="FFFFFF"/>
                          </a:solidFill>
                        </a:rPr>
                        <a:t>3</a:t>
                      </a:r>
                      <a:endParaRPr lang="en-US" sz="1400" dirty="0">
                        <a:solidFill>
                          <a:srgbClr val="FFFFFF"/>
                        </a:solidFill>
                      </a:endParaRPr>
                    </a:p>
                  </a:txBody>
                  <a:tcPr anchor="ctr">
                    <a:lnL w="12700" cmpd="sng">
                      <a:noFill/>
                    </a:lnL>
                    <a:lnR w="12700" cmpd="sng">
                      <a:noFill/>
                    </a:lnR>
                    <a:lnB w="12700" cmpd="sng">
                      <a:noFill/>
                    </a:lnB>
                    <a:solidFill>
                      <a:schemeClr val="bg1"/>
                    </a:solidFill>
                  </a:tcPr>
                </a:tc>
                <a:tc>
                  <a:txBody>
                    <a:bodyPr/>
                    <a:lstStyle/>
                    <a:p>
                      <a:pPr algn="ctr"/>
                      <a:r>
                        <a:rPr lang="en-US" sz="1400" dirty="0" smtClean="0">
                          <a:solidFill>
                            <a:srgbClr val="FFFFFF"/>
                          </a:solidFill>
                        </a:rPr>
                        <a:t>4</a:t>
                      </a:r>
                      <a:endParaRPr lang="en-US" sz="1400" dirty="0">
                        <a:solidFill>
                          <a:srgbClr val="FFFFFF"/>
                        </a:solidFill>
                      </a:endParaRPr>
                    </a:p>
                  </a:txBody>
                  <a:tcPr anchor="ctr">
                    <a:lnL w="12700" cmpd="sng">
                      <a:noFill/>
                    </a:lnL>
                    <a:lnB w="12700" cmpd="sng">
                      <a:noFill/>
                    </a:lnB>
                    <a:solidFill>
                      <a:schemeClr val="bg1"/>
                    </a:solidFill>
                  </a:tcPr>
                </a:tc>
              </a:tr>
              <a:tr h="370840">
                <a:tc>
                  <a:txBody>
                    <a:bodyPr/>
                    <a:lstStyle/>
                    <a:p>
                      <a:pPr>
                        <a:lnSpc>
                          <a:spcPct val="120000"/>
                        </a:lnSpc>
                      </a:pPr>
                      <a:r>
                        <a:rPr lang="en-US" sz="1400" b="1" dirty="0" smtClean="0"/>
                        <a:t>Respiratory</a:t>
                      </a:r>
                    </a:p>
                    <a:p>
                      <a:pPr marL="263525" indent="-88900">
                        <a:lnSpc>
                          <a:spcPct val="120000"/>
                        </a:lnSpc>
                      </a:pPr>
                      <a:r>
                        <a:rPr lang="en-US" sz="1400" dirty="0" smtClean="0"/>
                        <a:t>PaO</a:t>
                      </a:r>
                      <a:r>
                        <a:rPr lang="en-US" sz="1400" baseline="-25000" dirty="0" smtClean="0"/>
                        <a:t>2</a:t>
                      </a:r>
                      <a:r>
                        <a:rPr lang="en-US" sz="1400" dirty="0" smtClean="0"/>
                        <a:t>/FiO</a:t>
                      </a:r>
                      <a:r>
                        <a:rPr lang="en-US" sz="1400" baseline="-25000" dirty="0" smtClean="0"/>
                        <a:t>2 </a:t>
                      </a:r>
                      <a:r>
                        <a:rPr lang="en-US" sz="1100" baseline="0" dirty="0" smtClean="0"/>
                        <a:t>(mmHg)</a:t>
                      </a:r>
                      <a:endParaRPr lang="en-US" sz="1400" baseline="0" dirty="0" smtClean="0"/>
                    </a:p>
                  </a:txBody>
                  <a:tcPr>
                    <a:lnR w="12700" cmpd="sng">
                      <a:noFill/>
                    </a:lnR>
                    <a:lnT w="38100" cmpd="sng">
                      <a:noFill/>
                    </a:lnT>
                  </a:tcPr>
                </a:tc>
                <a:tc>
                  <a:txBody>
                    <a:bodyPr/>
                    <a:lstStyle/>
                    <a:p>
                      <a:pPr algn="ctr"/>
                      <a:r>
                        <a:rPr lang="en-US" sz="1400" dirty="0" smtClean="0"/>
                        <a:t>&gt;400</a:t>
                      </a:r>
                      <a:endParaRPr lang="en-US" sz="1400" dirty="0"/>
                    </a:p>
                  </a:txBody>
                  <a:tcPr anchor="b">
                    <a:lnL w="12700" cmpd="sng">
                      <a:noFill/>
                    </a:lnL>
                    <a:lnR w="12700" cmpd="sng">
                      <a:noFill/>
                    </a:lnR>
                    <a:lnT w="12700" cmpd="sng">
                      <a:noFill/>
                    </a:lnT>
                  </a:tcPr>
                </a:tc>
                <a:tc>
                  <a:txBody>
                    <a:bodyPr/>
                    <a:lstStyle/>
                    <a:p>
                      <a:pPr algn="ctr"/>
                      <a:r>
                        <a:rPr lang="en-US" sz="1400" dirty="0" smtClean="0"/>
                        <a:t>≤ 400</a:t>
                      </a:r>
                      <a:endParaRPr lang="en-US" sz="1400" dirty="0"/>
                    </a:p>
                  </a:txBody>
                  <a:tcPr anchor="b">
                    <a:lnL w="12700" cmpd="sng">
                      <a:noFill/>
                    </a:lnL>
                    <a:lnR w="12700" cmpd="sng">
                      <a:noFill/>
                    </a:lnR>
                    <a:lnT w="12700" cmpd="sng">
                      <a:noFill/>
                    </a:lnT>
                  </a:tcPr>
                </a:tc>
                <a:tc>
                  <a:txBody>
                    <a:bodyPr/>
                    <a:lstStyle/>
                    <a:p>
                      <a:pPr algn="ctr"/>
                      <a:r>
                        <a:rPr lang="en-US" sz="1400" dirty="0" smtClean="0"/>
                        <a:t>≤ 300</a:t>
                      </a:r>
                      <a:endParaRPr lang="en-US" sz="1400" dirty="0"/>
                    </a:p>
                  </a:txBody>
                  <a:tcPr anchor="b">
                    <a:lnL w="12700" cmpd="sng">
                      <a:noFill/>
                    </a:lnL>
                    <a:lnR w="12700" cmpd="sng">
                      <a:noFill/>
                    </a:lnR>
                    <a:lnT w="12700" cmpd="sng">
                      <a:noFill/>
                    </a:lnT>
                  </a:tcPr>
                </a:tc>
                <a:tc>
                  <a:txBody>
                    <a:bodyPr/>
                    <a:lstStyle/>
                    <a:p>
                      <a:pPr algn="ctr"/>
                      <a:r>
                        <a:rPr lang="en-US" sz="1400" dirty="0" smtClean="0"/>
                        <a:t>≤ 200</a:t>
                      </a:r>
                      <a:endParaRPr lang="en-US" sz="1400" dirty="0"/>
                    </a:p>
                  </a:txBody>
                  <a:tcPr anchor="b">
                    <a:lnL w="12700" cmpd="sng">
                      <a:noFill/>
                    </a:lnL>
                    <a:lnR w="12700" cmpd="sng">
                      <a:noFill/>
                    </a:lnR>
                    <a:lnT w="12700" cmpd="sng">
                      <a:noFill/>
                    </a:lnT>
                  </a:tcPr>
                </a:tc>
                <a:tc>
                  <a:txBody>
                    <a:bodyPr/>
                    <a:lstStyle/>
                    <a:p>
                      <a:pPr algn="ctr"/>
                      <a:r>
                        <a:rPr lang="en-US" sz="1400" dirty="0" smtClean="0"/>
                        <a:t>≤ 100</a:t>
                      </a:r>
                      <a:endParaRPr lang="en-US" sz="1400" dirty="0"/>
                    </a:p>
                  </a:txBody>
                  <a:tcPr anchor="b">
                    <a:lnL w="12700" cmpd="sng">
                      <a:noFill/>
                    </a:lnL>
                    <a:lnT w="12700" cmpd="sng">
                      <a:noFill/>
                    </a:lnT>
                  </a:tcPr>
                </a:tc>
              </a:tr>
              <a:tr h="370840">
                <a:tc>
                  <a:txBody>
                    <a:bodyPr/>
                    <a:lstStyle/>
                    <a:p>
                      <a:pPr>
                        <a:lnSpc>
                          <a:spcPct val="120000"/>
                        </a:lnSpc>
                      </a:pPr>
                      <a:r>
                        <a:rPr lang="en-US" sz="1400" b="1" dirty="0" smtClean="0"/>
                        <a:t>Coagulation</a:t>
                      </a:r>
                    </a:p>
                    <a:p>
                      <a:pPr marL="263525" indent="-88900">
                        <a:lnSpc>
                          <a:spcPct val="120000"/>
                        </a:lnSpc>
                      </a:pPr>
                      <a:r>
                        <a:rPr lang="en-US" sz="1400" dirty="0" err="1" smtClean="0"/>
                        <a:t>Ptl</a:t>
                      </a:r>
                      <a:endParaRPr lang="en-US" sz="1400" baseline="-25000" dirty="0" smtClean="0"/>
                    </a:p>
                  </a:txBody>
                  <a:tcPr>
                    <a:lnR w="12700" cmpd="sng">
                      <a:noFill/>
                    </a:lnR>
                  </a:tcPr>
                </a:tc>
                <a:tc>
                  <a:txBody>
                    <a:bodyPr/>
                    <a:lstStyle/>
                    <a:p>
                      <a:pPr algn="ctr"/>
                      <a:r>
                        <a:rPr lang="en-US" sz="1400" dirty="0" smtClean="0"/>
                        <a:t>&gt;150</a:t>
                      </a:r>
                      <a:endParaRPr lang="en-US" sz="1400" dirty="0"/>
                    </a:p>
                  </a:txBody>
                  <a:tcPr anchor="b">
                    <a:lnL w="12700" cmpd="sng">
                      <a:noFill/>
                    </a:lnL>
                    <a:lnR w="12700" cmpd="sng">
                      <a:noFill/>
                    </a:lnR>
                  </a:tcPr>
                </a:tc>
                <a:tc>
                  <a:txBody>
                    <a:bodyPr/>
                    <a:lstStyle/>
                    <a:p>
                      <a:pPr algn="ctr"/>
                      <a:r>
                        <a:rPr lang="en-US" sz="1400" dirty="0" smtClean="0"/>
                        <a:t>≤ 150</a:t>
                      </a:r>
                      <a:endParaRPr lang="en-US" sz="1400" dirty="0"/>
                    </a:p>
                  </a:txBody>
                  <a:tcPr anchor="b">
                    <a:lnL w="12700" cmpd="sng">
                      <a:noFill/>
                    </a:lnL>
                    <a:lnR w="12700" cmpd="sng">
                      <a:noFill/>
                    </a:lnR>
                  </a:tcPr>
                </a:tc>
                <a:tc>
                  <a:txBody>
                    <a:bodyPr/>
                    <a:lstStyle/>
                    <a:p>
                      <a:pPr algn="ctr"/>
                      <a:r>
                        <a:rPr lang="en-US" sz="1400" dirty="0" smtClean="0"/>
                        <a:t>≤ 100</a:t>
                      </a:r>
                      <a:endParaRPr lang="en-US" sz="1400" dirty="0"/>
                    </a:p>
                  </a:txBody>
                  <a:tcPr anchor="b">
                    <a:lnL w="12700" cmpd="sng">
                      <a:noFill/>
                    </a:lnL>
                    <a:lnR w="12700" cmpd="sng">
                      <a:noFill/>
                    </a:lnR>
                  </a:tcPr>
                </a:tc>
                <a:tc>
                  <a:txBody>
                    <a:bodyPr/>
                    <a:lstStyle/>
                    <a:p>
                      <a:pPr algn="ctr"/>
                      <a:r>
                        <a:rPr lang="en-US" sz="1400" dirty="0" smtClean="0"/>
                        <a:t>≤ 50</a:t>
                      </a:r>
                      <a:endParaRPr lang="en-US" sz="1400" dirty="0"/>
                    </a:p>
                  </a:txBody>
                  <a:tcPr anchor="b">
                    <a:lnL w="12700" cmpd="sng">
                      <a:noFill/>
                    </a:lnL>
                    <a:lnR w="12700" cmpd="sng">
                      <a:noFill/>
                    </a:lnR>
                  </a:tcPr>
                </a:tc>
                <a:tc>
                  <a:txBody>
                    <a:bodyPr/>
                    <a:lstStyle/>
                    <a:p>
                      <a:pPr algn="ctr"/>
                      <a:r>
                        <a:rPr lang="en-US" sz="1400" dirty="0" smtClean="0"/>
                        <a:t>≤ 20</a:t>
                      </a:r>
                      <a:endParaRPr lang="en-US" sz="1400" dirty="0"/>
                    </a:p>
                  </a:txBody>
                  <a:tcPr anchor="b">
                    <a:lnL w="12700" cmpd="sng">
                      <a:noFill/>
                    </a:lnL>
                  </a:tcPr>
                </a:tc>
              </a:tr>
              <a:tr h="370840">
                <a:tc>
                  <a:txBody>
                    <a:bodyPr/>
                    <a:lstStyle/>
                    <a:p>
                      <a:pPr>
                        <a:lnSpc>
                          <a:spcPct val="120000"/>
                        </a:lnSpc>
                      </a:pPr>
                      <a:r>
                        <a:rPr lang="en-US" sz="1400" b="1" dirty="0" smtClean="0"/>
                        <a:t>Liver</a:t>
                      </a:r>
                    </a:p>
                    <a:p>
                      <a:pPr marL="263525" indent="-88900">
                        <a:lnSpc>
                          <a:spcPct val="120000"/>
                        </a:lnSpc>
                      </a:pPr>
                      <a:r>
                        <a:rPr lang="en-US" sz="1400" dirty="0" smtClean="0"/>
                        <a:t>Bilirubin </a:t>
                      </a:r>
                      <a:r>
                        <a:rPr lang="en-US" sz="1100" baseline="0" dirty="0" smtClean="0"/>
                        <a:t>(mg/dl)</a:t>
                      </a:r>
                      <a:endParaRPr lang="en-US" sz="1400" baseline="0" dirty="0" smtClean="0"/>
                    </a:p>
                  </a:txBody>
                  <a:tcPr>
                    <a:lnR w="12700" cmpd="sng">
                      <a:noFill/>
                    </a:lnR>
                  </a:tcPr>
                </a:tc>
                <a:tc>
                  <a:txBody>
                    <a:bodyPr/>
                    <a:lstStyle/>
                    <a:p>
                      <a:pPr algn="ctr"/>
                      <a:r>
                        <a:rPr lang="en-US" sz="1400" dirty="0" smtClean="0"/>
                        <a:t>&lt;</a:t>
                      </a:r>
                      <a:r>
                        <a:rPr lang="en-US" sz="1400" baseline="0" dirty="0" smtClean="0"/>
                        <a:t> </a:t>
                      </a:r>
                      <a:r>
                        <a:rPr lang="en-US" sz="1400" dirty="0" smtClean="0"/>
                        <a:t>1.2</a:t>
                      </a:r>
                      <a:endParaRPr lang="en-US" sz="1400" dirty="0"/>
                    </a:p>
                  </a:txBody>
                  <a:tcPr anchor="b">
                    <a:lnL w="12700" cmpd="sng">
                      <a:noFill/>
                    </a:lnL>
                    <a:lnR w="12700" cmpd="sng">
                      <a:noFill/>
                    </a:lnR>
                  </a:tcPr>
                </a:tc>
                <a:tc>
                  <a:txBody>
                    <a:bodyPr/>
                    <a:lstStyle/>
                    <a:p>
                      <a:pPr algn="ctr"/>
                      <a:r>
                        <a:rPr lang="en-US" sz="1400" dirty="0" smtClean="0"/>
                        <a:t>1.2-1.9</a:t>
                      </a:r>
                      <a:endParaRPr lang="en-US" sz="1400" dirty="0"/>
                    </a:p>
                  </a:txBody>
                  <a:tcPr anchor="b">
                    <a:lnL w="12700" cmpd="sng">
                      <a:noFill/>
                    </a:lnL>
                    <a:lnR w="12700" cmpd="sng">
                      <a:noFill/>
                    </a:lnR>
                  </a:tcPr>
                </a:tc>
                <a:tc>
                  <a:txBody>
                    <a:bodyPr/>
                    <a:lstStyle/>
                    <a:p>
                      <a:pPr algn="ctr"/>
                      <a:r>
                        <a:rPr lang="en-US" sz="1400" dirty="0" smtClean="0"/>
                        <a:t>2-5.9</a:t>
                      </a:r>
                      <a:endParaRPr lang="en-US" sz="1400" dirty="0"/>
                    </a:p>
                  </a:txBody>
                  <a:tcPr anchor="b">
                    <a:lnL w="12700" cmpd="sng">
                      <a:noFill/>
                    </a:lnL>
                    <a:lnR w="12700" cmpd="sng">
                      <a:noFill/>
                    </a:lnR>
                  </a:tcPr>
                </a:tc>
                <a:tc>
                  <a:txBody>
                    <a:bodyPr/>
                    <a:lstStyle/>
                    <a:p>
                      <a:pPr algn="ctr"/>
                      <a:r>
                        <a:rPr lang="en-US" sz="1400" dirty="0" smtClean="0"/>
                        <a:t>6-11.9</a:t>
                      </a:r>
                      <a:endParaRPr lang="en-US" sz="1400" dirty="0"/>
                    </a:p>
                  </a:txBody>
                  <a:tcPr anchor="b">
                    <a:lnL w="12700" cmpd="sng">
                      <a:noFill/>
                    </a:lnL>
                    <a:lnR w="12700" cmpd="sng">
                      <a:noFill/>
                    </a:lnR>
                  </a:tcPr>
                </a:tc>
                <a:tc>
                  <a:txBody>
                    <a:bodyPr/>
                    <a:lstStyle/>
                    <a:p>
                      <a:pPr algn="ctr"/>
                      <a:r>
                        <a:rPr lang="en-US" sz="1400" dirty="0" smtClean="0"/>
                        <a:t>&gt;12</a:t>
                      </a:r>
                      <a:endParaRPr lang="en-US" sz="1400" dirty="0"/>
                    </a:p>
                  </a:txBody>
                  <a:tcPr anchor="b">
                    <a:lnL w="12700" cmpd="sng">
                      <a:noFill/>
                    </a:lnL>
                  </a:tcPr>
                </a:tc>
              </a:tr>
              <a:tr h="370840">
                <a:tc>
                  <a:txBody>
                    <a:bodyPr/>
                    <a:lstStyle/>
                    <a:p>
                      <a:pPr>
                        <a:lnSpc>
                          <a:spcPct val="120000"/>
                        </a:lnSpc>
                      </a:pPr>
                      <a:r>
                        <a:rPr lang="en-US" sz="1400" b="1" dirty="0" smtClean="0"/>
                        <a:t>Cardiovascular</a:t>
                      </a:r>
                    </a:p>
                    <a:p>
                      <a:pPr marL="263525" indent="-88900">
                        <a:lnSpc>
                          <a:spcPct val="120000"/>
                        </a:lnSpc>
                      </a:pPr>
                      <a:r>
                        <a:rPr lang="en-US" sz="1400" dirty="0" smtClean="0"/>
                        <a:t>Hypotension</a:t>
                      </a:r>
                      <a:endParaRPr lang="en-US" sz="1400" baseline="-25000" dirty="0" smtClean="0"/>
                    </a:p>
                  </a:txBody>
                  <a:tcPr>
                    <a:lnR w="12700" cmpd="sng">
                      <a:noFill/>
                    </a:lnR>
                  </a:tcPr>
                </a:tc>
                <a:tc>
                  <a:txBody>
                    <a:bodyPr/>
                    <a:lstStyle/>
                    <a:p>
                      <a:pPr algn="ctr"/>
                      <a:r>
                        <a:rPr lang="en-US" sz="1400" dirty="0" smtClean="0"/>
                        <a:t>No</a:t>
                      </a:r>
                      <a:endParaRPr lang="en-US" sz="1400" dirty="0"/>
                    </a:p>
                  </a:txBody>
                  <a:tcPr anchor="b">
                    <a:lnL w="12700" cmpd="sng">
                      <a:noFill/>
                    </a:lnL>
                    <a:lnR w="12700" cmpd="sng">
                      <a:noFill/>
                    </a:lnR>
                  </a:tcPr>
                </a:tc>
                <a:tc>
                  <a:txBody>
                    <a:bodyPr/>
                    <a:lstStyle/>
                    <a:p>
                      <a:pPr algn="ctr"/>
                      <a:r>
                        <a:rPr lang="en-US" sz="1400" dirty="0" smtClean="0"/>
                        <a:t>MAP &lt;</a:t>
                      </a:r>
                      <a:r>
                        <a:rPr lang="en-US" sz="1400" baseline="0" dirty="0" smtClean="0"/>
                        <a:t> 70 </a:t>
                      </a:r>
                      <a:r>
                        <a:rPr lang="en-US" sz="1050" baseline="0" dirty="0" smtClean="0"/>
                        <a:t>mmHg</a:t>
                      </a:r>
                      <a:endParaRPr lang="en-US" sz="1050" dirty="0"/>
                    </a:p>
                  </a:txBody>
                  <a:tcPr anchor="b">
                    <a:lnL w="12700" cmpd="sng">
                      <a:noFill/>
                    </a:lnL>
                    <a:lnR w="12700" cmpd="sng">
                      <a:noFill/>
                    </a:lnR>
                  </a:tcPr>
                </a:tc>
                <a:tc>
                  <a:txBody>
                    <a:bodyPr/>
                    <a:lstStyle/>
                    <a:p>
                      <a:pPr algn="ctr"/>
                      <a:r>
                        <a:rPr lang="en-US" sz="1400" dirty="0" err="1" smtClean="0"/>
                        <a:t>Dop</a:t>
                      </a:r>
                      <a:r>
                        <a:rPr lang="en-US" sz="1400" dirty="0" smtClean="0"/>
                        <a:t> ≤5 or Dob</a:t>
                      </a:r>
                      <a:endParaRPr lang="en-US" sz="1400" dirty="0"/>
                    </a:p>
                  </a:txBody>
                  <a:tcPr anchor="b">
                    <a:lnL w="12700" cmpd="sng">
                      <a:noFill/>
                    </a:lnL>
                    <a:lnR w="12700" cmpd="sng">
                      <a:noFill/>
                    </a:lnR>
                  </a:tcPr>
                </a:tc>
                <a:tc>
                  <a:txBody>
                    <a:bodyPr/>
                    <a:lstStyle/>
                    <a:p>
                      <a:pPr algn="ctr"/>
                      <a:r>
                        <a:rPr lang="en-US" sz="1400" dirty="0" err="1" smtClean="0"/>
                        <a:t>Dop</a:t>
                      </a:r>
                      <a:r>
                        <a:rPr lang="en-US" sz="1400" dirty="0" smtClean="0"/>
                        <a:t>&gt;5</a:t>
                      </a:r>
                      <a:r>
                        <a:rPr lang="en-US" sz="1400" baseline="0" dirty="0" smtClean="0"/>
                        <a:t> or</a:t>
                      </a:r>
                    </a:p>
                    <a:p>
                      <a:pPr algn="ctr"/>
                      <a:r>
                        <a:rPr lang="en-US" sz="1400" baseline="0" dirty="0" err="1" smtClean="0"/>
                        <a:t>Epi</a:t>
                      </a:r>
                      <a:r>
                        <a:rPr lang="en-US" sz="1400" baseline="0" dirty="0" smtClean="0"/>
                        <a:t>/nora≤0,1</a:t>
                      </a:r>
                      <a:endParaRPr lang="en-US" sz="1400" dirty="0"/>
                    </a:p>
                  </a:txBody>
                  <a:tcPr anchor="b">
                    <a:lnL w="12700" cmpd="sng">
                      <a:noFill/>
                    </a:lnL>
                    <a:lnR w="12700" cmpd="sng">
                      <a:noFill/>
                    </a:lnR>
                  </a:tcPr>
                </a:tc>
                <a:tc>
                  <a:txBody>
                    <a:bodyPr/>
                    <a:lstStyle/>
                    <a:p>
                      <a:pPr algn="ctr"/>
                      <a:r>
                        <a:rPr lang="en-US" sz="1400" dirty="0" err="1" smtClean="0"/>
                        <a:t>Dop</a:t>
                      </a:r>
                      <a:r>
                        <a:rPr lang="en-US" sz="1400" dirty="0" smtClean="0"/>
                        <a:t>&gt;15</a:t>
                      </a:r>
                      <a:r>
                        <a:rPr lang="en-US" sz="1400" baseline="0" dirty="0" smtClean="0"/>
                        <a:t> or</a:t>
                      </a:r>
                    </a:p>
                    <a:p>
                      <a:pPr algn="ctr"/>
                      <a:r>
                        <a:rPr lang="en-US" sz="1400" baseline="0" dirty="0" err="1" smtClean="0"/>
                        <a:t>Epi</a:t>
                      </a:r>
                      <a:r>
                        <a:rPr lang="en-US" sz="1400" baseline="0" dirty="0" smtClean="0"/>
                        <a:t>/</a:t>
                      </a:r>
                      <a:r>
                        <a:rPr lang="en-US" sz="1400" baseline="0" dirty="0" err="1" smtClean="0"/>
                        <a:t>nora</a:t>
                      </a:r>
                      <a:r>
                        <a:rPr lang="en-US" sz="1400" baseline="0" dirty="0" smtClean="0"/>
                        <a:t>&gt;0,1</a:t>
                      </a:r>
                      <a:endParaRPr lang="en-US" sz="1400" dirty="0"/>
                    </a:p>
                  </a:txBody>
                  <a:tcPr anchor="b">
                    <a:lnL w="12700" cmpd="sng">
                      <a:noFill/>
                    </a:lnL>
                  </a:tcPr>
                </a:tc>
              </a:tr>
              <a:tr h="370840">
                <a:tc>
                  <a:txBody>
                    <a:bodyPr/>
                    <a:lstStyle/>
                    <a:p>
                      <a:pPr>
                        <a:lnSpc>
                          <a:spcPct val="120000"/>
                        </a:lnSpc>
                      </a:pPr>
                      <a:r>
                        <a:rPr lang="en-US" sz="1400" b="1" dirty="0" smtClean="0"/>
                        <a:t>CNS</a:t>
                      </a:r>
                    </a:p>
                    <a:p>
                      <a:pPr marL="263525" indent="-88900">
                        <a:lnSpc>
                          <a:spcPct val="120000"/>
                        </a:lnSpc>
                      </a:pPr>
                      <a:r>
                        <a:rPr lang="en-US" sz="1400" dirty="0" smtClean="0"/>
                        <a:t>GCS</a:t>
                      </a:r>
                      <a:endParaRPr lang="en-US" sz="1400" baseline="-25000" dirty="0" smtClean="0"/>
                    </a:p>
                  </a:txBody>
                  <a:tcPr>
                    <a:lnR w="12700" cmpd="sng">
                      <a:noFill/>
                    </a:lnR>
                  </a:tcPr>
                </a:tc>
                <a:tc>
                  <a:txBody>
                    <a:bodyPr/>
                    <a:lstStyle/>
                    <a:p>
                      <a:pPr algn="ctr"/>
                      <a:r>
                        <a:rPr lang="en-US" sz="1400" dirty="0" smtClean="0"/>
                        <a:t>15</a:t>
                      </a:r>
                      <a:endParaRPr lang="en-US" sz="1400" dirty="0"/>
                    </a:p>
                  </a:txBody>
                  <a:tcPr anchor="b">
                    <a:lnL w="12700" cmpd="sng">
                      <a:noFill/>
                    </a:lnL>
                    <a:lnR w="12700" cmpd="sng">
                      <a:noFill/>
                    </a:lnR>
                  </a:tcPr>
                </a:tc>
                <a:tc>
                  <a:txBody>
                    <a:bodyPr/>
                    <a:lstStyle/>
                    <a:p>
                      <a:pPr algn="ctr"/>
                      <a:r>
                        <a:rPr lang="en-US" sz="1400" dirty="0" smtClean="0"/>
                        <a:t>13-14</a:t>
                      </a:r>
                      <a:endParaRPr lang="en-US" sz="1400" dirty="0"/>
                    </a:p>
                  </a:txBody>
                  <a:tcPr anchor="b">
                    <a:lnL w="12700" cmpd="sng">
                      <a:noFill/>
                    </a:lnL>
                    <a:lnR w="12700" cmpd="sng">
                      <a:noFill/>
                    </a:lnR>
                  </a:tcPr>
                </a:tc>
                <a:tc>
                  <a:txBody>
                    <a:bodyPr/>
                    <a:lstStyle/>
                    <a:p>
                      <a:pPr algn="ctr"/>
                      <a:r>
                        <a:rPr lang="en-US" sz="1400" dirty="0" smtClean="0"/>
                        <a:t>10-12</a:t>
                      </a:r>
                      <a:endParaRPr lang="en-US" sz="1400" dirty="0"/>
                    </a:p>
                  </a:txBody>
                  <a:tcPr anchor="b">
                    <a:lnL w="12700" cmpd="sng">
                      <a:noFill/>
                    </a:lnL>
                    <a:lnR w="12700" cmpd="sng">
                      <a:noFill/>
                    </a:lnR>
                  </a:tcPr>
                </a:tc>
                <a:tc>
                  <a:txBody>
                    <a:bodyPr/>
                    <a:lstStyle/>
                    <a:p>
                      <a:pPr algn="ctr"/>
                      <a:r>
                        <a:rPr lang="en-US" sz="1400" dirty="0" smtClean="0"/>
                        <a:t>6-9</a:t>
                      </a:r>
                      <a:endParaRPr lang="en-US" sz="1400" dirty="0"/>
                    </a:p>
                  </a:txBody>
                  <a:tcPr anchor="b">
                    <a:lnL w="12700" cmpd="sng">
                      <a:noFill/>
                    </a:lnL>
                    <a:lnR w="12700" cmpd="sng">
                      <a:noFill/>
                    </a:lnR>
                  </a:tcPr>
                </a:tc>
                <a:tc>
                  <a:txBody>
                    <a:bodyPr/>
                    <a:lstStyle/>
                    <a:p>
                      <a:pPr algn="ctr"/>
                      <a:r>
                        <a:rPr lang="en-US" sz="1400" dirty="0" smtClean="0"/>
                        <a:t>&lt;6</a:t>
                      </a:r>
                      <a:endParaRPr lang="en-US" sz="1400" dirty="0"/>
                    </a:p>
                  </a:txBody>
                  <a:tcPr anchor="b">
                    <a:lnL w="12700" cmpd="sng">
                      <a:noFill/>
                    </a:lnL>
                  </a:tcPr>
                </a:tc>
              </a:tr>
              <a:tr h="370840">
                <a:tc>
                  <a:txBody>
                    <a:bodyPr/>
                    <a:lstStyle/>
                    <a:p>
                      <a:pPr>
                        <a:lnSpc>
                          <a:spcPct val="120000"/>
                        </a:lnSpc>
                      </a:pPr>
                      <a:r>
                        <a:rPr lang="en-US" sz="1400" b="1" dirty="0" smtClean="0"/>
                        <a:t>Renal</a:t>
                      </a:r>
                    </a:p>
                    <a:p>
                      <a:pPr marL="263525" indent="-88900">
                        <a:lnSpc>
                          <a:spcPct val="120000"/>
                        </a:lnSpc>
                      </a:pPr>
                      <a:r>
                        <a:rPr lang="en-US" sz="1400" dirty="0" err="1" smtClean="0"/>
                        <a:t>Creatinine</a:t>
                      </a:r>
                      <a:r>
                        <a:rPr lang="en-US" sz="1400" baseline="0" dirty="0" smtClean="0"/>
                        <a:t> or </a:t>
                      </a:r>
                    </a:p>
                    <a:p>
                      <a:pPr marL="263525" indent="-88900">
                        <a:lnSpc>
                          <a:spcPct val="120000"/>
                        </a:lnSpc>
                      </a:pPr>
                      <a:r>
                        <a:rPr lang="en-US" sz="1400" baseline="0" dirty="0" smtClean="0"/>
                        <a:t>Urine output</a:t>
                      </a:r>
                      <a:endParaRPr lang="en-US" sz="1400" baseline="-25000" dirty="0" smtClean="0"/>
                    </a:p>
                  </a:txBody>
                  <a:tcPr>
                    <a:lnR w="12700" cmpd="sng">
                      <a:noFill/>
                    </a:lnR>
                  </a:tcPr>
                </a:tc>
                <a:tc>
                  <a:txBody>
                    <a:bodyPr/>
                    <a:lstStyle/>
                    <a:p>
                      <a:pPr algn="ctr"/>
                      <a:endParaRPr lang="en-US" sz="1400" dirty="0" smtClean="0"/>
                    </a:p>
                    <a:p>
                      <a:pPr algn="ctr">
                        <a:lnSpc>
                          <a:spcPct val="140000"/>
                        </a:lnSpc>
                      </a:pPr>
                      <a:r>
                        <a:rPr lang="en-US" sz="1400" dirty="0" smtClean="0"/>
                        <a:t>&lt;1.2</a:t>
                      </a:r>
                      <a:endParaRPr lang="en-US" sz="1400" dirty="0"/>
                    </a:p>
                  </a:txBody>
                  <a:tcPr>
                    <a:lnL w="12700" cmpd="sng">
                      <a:noFill/>
                    </a:lnL>
                    <a:lnR w="12700" cmpd="sng">
                      <a:noFill/>
                    </a:lnR>
                  </a:tcPr>
                </a:tc>
                <a:tc>
                  <a:txBody>
                    <a:bodyPr/>
                    <a:lstStyle/>
                    <a:p>
                      <a:pPr algn="ctr"/>
                      <a:endParaRPr lang="en-US" sz="1400" dirty="0" smtClean="0"/>
                    </a:p>
                    <a:p>
                      <a:pPr algn="ctr">
                        <a:lnSpc>
                          <a:spcPct val="140000"/>
                        </a:lnSpc>
                      </a:pPr>
                      <a:r>
                        <a:rPr lang="en-US" sz="1400" dirty="0" smtClean="0"/>
                        <a:t>1.2-1.9</a:t>
                      </a:r>
                      <a:endParaRPr lang="en-US" sz="1400" dirty="0"/>
                    </a:p>
                  </a:txBody>
                  <a:tcPr>
                    <a:lnL w="12700" cmpd="sng">
                      <a:noFill/>
                    </a:lnL>
                    <a:lnR w="12700" cmpd="sng">
                      <a:noFill/>
                    </a:lnR>
                  </a:tcPr>
                </a:tc>
                <a:tc>
                  <a:txBody>
                    <a:bodyPr/>
                    <a:lstStyle/>
                    <a:p>
                      <a:pPr algn="ctr"/>
                      <a:endParaRPr lang="en-US" sz="1400" dirty="0" smtClean="0"/>
                    </a:p>
                    <a:p>
                      <a:pPr algn="ctr">
                        <a:lnSpc>
                          <a:spcPct val="140000"/>
                        </a:lnSpc>
                      </a:pPr>
                      <a:r>
                        <a:rPr lang="en-US" sz="1400" dirty="0" smtClean="0"/>
                        <a:t>2.0-3.4</a:t>
                      </a:r>
                      <a:endParaRPr lang="en-US" sz="1400" dirty="0"/>
                    </a:p>
                  </a:txBody>
                  <a:tcPr>
                    <a:lnL w="12700" cmpd="sng">
                      <a:noFill/>
                    </a:lnL>
                    <a:lnR w="12700" cmpd="sng">
                      <a:noFill/>
                    </a:lnR>
                  </a:tcPr>
                </a:tc>
                <a:tc>
                  <a:txBody>
                    <a:bodyPr/>
                    <a:lstStyle/>
                    <a:p>
                      <a:pPr algn="ctr">
                        <a:lnSpc>
                          <a:spcPct val="120000"/>
                        </a:lnSpc>
                      </a:pPr>
                      <a:endParaRPr lang="en-US" sz="1400" dirty="0" smtClean="0"/>
                    </a:p>
                    <a:p>
                      <a:pPr algn="ctr">
                        <a:lnSpc>
                          <a:spcPct val="120000"/>
                        </a:lnSpc>
                      </a:pPr>
                      <a:r>
                        <a:rPr lang="en-US" sz="1400" dirty="0" smtClean="0"/>
                        <a:t>3.4-4.9 or </a:t>
                      </a:r>
                    </a:p>
                    <a:p>
                      <a:pPr algn="ctr">
                        <a:lnSpc>
                          <a:spcPct val="120000"/>
                        </a:lnSpc>
                      </a:pPr>
                      <a:r>
                        <a:rPr lang="en-US" sz="1400" dirty="0" smtClean="0"/>
                        <a:t>&lt; 500</a:t>
                      </a:r>
                      <a:endParaRPr lang="en-US" sz="1400" dirty="0"/>
                    </a:p>
                  </a:txBody>
                  <a:tcPr>
                    <a:lnL w="12700" cmpd="sng">
                      <a:noFill/>
                    </a:lnL>
                    <a:lnR w="12700" cmpd="sng">
                      <a:noFill/>
                    </a:lnR>
                  </a:tcPr>
                </a:tc>
                <a:tc>
                  <a:txBody>
                    <a:bodyPr/>
                    <a:lstStyle/>
                    <a:p>
                      <a:pPr algn="ctr"/>
                      <a:endParaRPr lang="en-US" sz="1400" dirty="0" smtClean="0"/>
                    </a:p>
                    <a:p>
                      <a:pPr algn="ctr">
                        <a:lnSpc>
                          <a:spcPct val="140000"/>
                        </a:lnSpc>
                      </a:pPr>
                      <a:r>
                        <a:rPr lang="en-US" sz="1400" dirty="0" smtClean="0"/>
                        <a:t>&gt;5 or </a:t>
                      </a:r>
                    </a:p>
                    <a:p>
                      <a:pPr algn="ctr">
                        <a:lnSpc>
                          <a:spcPct val="120000"/>
                        </a:lnSpc>
                      </a:pPr>
                      <a:r>
                        <a:rPr lang="en-US" sz="1400" dirty="0" smtClean="0"/>
                        <a:t>&lt;200</a:t>
                      </a:r>
                      <a:endParaRPr lang="en-US" sz="1400" dirty="0"/>
                    </a:p>
                  </a:txBody>
                  <a:tcPr>
                    <a:lnL w="12700" cmpd="sng">
                      <a:noFill/>
                    </a:lnL>
                  </a:tcPr>
                </a:tc>
              </a:tr>
            </a:tbl>
          </a:graphicData>
        </a:graphic>
      </p:graphicFrame>
      <p:sp>
        <p:nvSpPr>
          <p:cNvPr id="7" name="TextBox 6"/>
          <p:cNvSpPr txBox="1"/>
          <p:nvPr/>
        </p:nvSpPr>
        <p:spPr>
          <a:xfrm>
            <a:off x="312039" y="1677010"/>
            <a:ext cx="8520743" cy="369332"/>
          </a:xfrm>
          <a:prstGeom prst="rect">
            <a:avLst/>
          </a:prstGeom>
          <a:noFill/>
        </p:spPr>
        <p:txBody>
          <a:bodyPr wrap="square" rtlCol="0">
            <a:spAutoFit/>
          </a:bodyPr>
          <a:lstStyle/>
          <a:p>
            <a:pPr algn="ctr"/>
            <a:r>
              <a:rPr lang="en-US" dirty="0">
                <a:solidFill>
                  <a:srgbClr val="BFBFBF"/>
                </a:solidFill>
                <a:latin typeface="Corbel"/>
                <a:cs typeface="Corbel"/>
              </a:rPr>
              <a:t>Both the mean and highest SOFA scores being predictors of </a:t>
            </a:r>
            <a:r>
              <a:rPr lang="en-US" dirty="0" smtClean="0">
                <a:solidFill>
                  <a:srgbClr val="BFBFBF"/>
                </a:solidFill>
                <a:latin typeface="Corbel"/>
                <a:cs typeface="Corbel"/>
              </a:rPr>
              <a:t>outcome and mortality</a:t>
            </a:r>
            <a:r>
              <a:rPr lang="en-US" dirty="0" smtClean="0">
                <a:latin typeface="Corbel"/>
                <a:cs typeface="Corbel"/>
              </a:rPr>
              <a:t>. </a:t>
            </a:r>
            <a:endParaRPr lang="en-US" dirty="0">
              <a:latin typeface="Corbel"/>
              <a:cs typeface="Corbel"/>
            </a:endParaRPr>
          </a:p>
        </p:txBody>
      </p:sp>
    </p:spTree>
    <p:extLst>
      <p:ext uri="{BB962C8B-B14F-4D97-AF65-F5344CB8AC3E}">
        <p14:creationId xmlns:p14="http://schemas.microsoft.com/office/powerpoint/2010/main" val="19132682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Inquadramento</a:t>
            </a:r>
            <a:endParaRPr lang="en-US" dirty="0">
              <a:solidFill>
                <a:schemeClr val="tx1">
                  <a:lumMod val="85000"/>
                </a:schemeClr>
              </a:solidFill>
              <a:latin typeface="Corbel"/>
              <a:cs typeface="Corbel"/>
            </a:endParaRPr>
          </a:p>
        </p:txBody>
      </p:sp>
      <p:sp>
        <p:nvSpPr>
          <p:cNvPr id="6" name="TextBox 5"/>
          <p:cNvSpPr txBox="1"/>
          <p:nvPr/>
        </p:nvSpPr>
        <p:spPr>
          <a:xfrm>
            <a:off x="2423315" y="1397324"/>
            <a:ext cx="4419336" cy="369332"/>
          </a:xfrm>
          <a:prstGeom prst="rect">
            <a:avLst/>
          </a:prstGeom>
          <a:noFill/>
        </p:spPr>
        <p:txBody>
          <a:bodyPr wrap="none" rtlCol="0">
            <a:spAutoFit/>
          </a:bodyPr>
          <a:lstStyle/>
          <a:p>
            <a:r>
              <a:rPr lang="en-US" b="1" dirty="0"/>
              <a:t>S</a:t>
            </a:r>
            <a:r>
              <a:rPr lang="en-US" b="1" dirty="0">
                <a:solidFill>
                  <a:schemeClr val="tx1">
                    <a:lumMod val="75000"/>
                  </a:schemeClr>
                </a:solidFill>
              </a:rPr>
              <a:t>equential </a:t>
            </a:r>
            <a:r>
              <a:rPr lang="en-US" b="1" dirty="0">
                <a:solidFill>
                  <a:srgbClr val="FFFFFF"/>
                </a:solidFill>
              </a:rPr>
              <a:t>O</a:t>
            </a:r>
            <a:r>
              <a:rPr lang="en-US" b="1" dirty="0">
                <a:solidFill>
                  <a:schemeClr val="tx1">
                    <a:lumMod val="75000"/>
                  </a:schemeClr>
                </a:solidFill>
              </a:rPr>
              <a:t>rgan </a:t>
            </a:r>
            <a:r>
              <a:rPr lang="en-US" b="1" dirty="0">
                <a:solidFill>
                  <a:srgbClr val="FFFFFF"/>
                </a:solidFill>
              </a:rPr>
              <a:t>F</a:t>
            </a:r>
            <a:r>
              <a:rPr lang="en-US" b="1" dirty="0">
                <a:solidFill>
                  <a:schemeClr val="tx1">
                    <a:lumMod val="75000"/>
                  </a:schemeClr>
                </a:solidFill>
              </a:rPr>
              <a:t>ailure </a:t>
            </a:r>
            <a:r>
              <a:rPr lang="en-US" b="1" dirty="0">
                <a:solidFill>
                  <a:srgbClr val="FFFFFF"/>
                </a:solidFill>
              </a:rPr>
              <a:t>A</a:t>
            </a:r>
            <a:r>
              <a:rPr lang="en-US" b="1" dirty="0">
                <a:solidFill>
                  <a:schemeClr val="tx1">
                    <a:lumMod val="75000"/>
                  </a:schemeClr>
                </a:solidFill>
              </a:rPr>
              <a:t>ssessment </a:t>
            </a:r>
            <a:r>
              <a:rPr lang="en-US" b="1" dirty="0" smtClean="0">
                <a:solidFill>
                  <a:schemeClr val="tx1">
                    <a:lumMod val="75000"/>
                  </a:schemeClr>
                </a:solidFill>
              </a:rPr>
              <a:t>score </a:t>
            </a: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981579188"/>
              </p:ext>
            </p:extLst>
          </p:nvPr>
        </p:nvGraphicFramePr>
        <p:xfrm>
          <a:off x="312039" y="2198769"/>
          <a:ext cx="8520744" cy="4486655"/>
        </p:xfrm>
        <a:graphic>
          <a:graphicData uri="http://schemas.openxmlformats.org/drawingml/2006/table">
            <a:tbl>
              <a:tblPr firstRow="1" bandRow="1">
                <a:tableStyleId>{073A0DAA-6AF3-43AB-8588-CEC1D06C72B9}</a:tableStyleId>
              </a:tblPr>
              <a:tblGrid>
                <a:gridCol w="1990327"/>
                <a:gridCol w="849921"/>
                <a:gridCol w="1420124"/>
                <a:gridCol w="1420124"/>
                <a:gridCol w="1420124"/>
                <a:gridCol w="1420124"/>
              </a:tblGrid>
              <a:tr h="185420">
                <a:tc rowSpan="2">
                  <a:txBody>
                    <a:bodyPr/>
                    <a:lstStyle/>
                    <a:p>
                      <a:pPr algn="ctr"/>
                      <a:r>
                        <a:rPr lang="en-US" sz="1400" dirty="0" smtClean="0"/>
                        <a:t>Variables</a:t>
                      </a:r>
                      <a:endParaRPr lang="en-US" sz="1400" dirty="0"/>
                    </a:p>
                  </a:txBody>
                  <a:tcPr anchor="ctr">
                    <a:lnR w="12700" cmpd="sng">
                      <a:noFill/>
                    </a:lnR>
                    <a:lnB w="38100" cmpd="sng">
                      <a:noFill/>
                    </a:lnB>
                  </a:tcPr>
                </a:tc>
                <a:tc gridSpan="5">
                  <a:txBody>
                    <a:bodyPr/>
                    <a:lstStyle/>
                    <a:p>
                      <a:pPr algn="ctr"/>
                      <a:r>
                        <a:rPr lang="en-US" sz="1400" dirty="0" smtClean="0"/>
                        <a:t>SOFA Score</a:t>
                      </a:r>
                      <a:endParaRPr lang="en-US" sz="1400" dirty="0"/>
                    </a:p>
                  </a:txBody>
                  <a:tcPr anchor="ctr">
                    <a:lnL w="12700" cmpd="sng">
                      <a:noFill/>
                    </a:ln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185420">
                <a:tc vMerge="1">
                  <a:txBody>
                    <a:bodyPr/>
                    <a:lstStyle/>
                    <a:p>
                      <a:endParaRPr lang="en-US"/>
                    </a:p>
                  </a:txBody>
                  <a:tcPr/>
                </a:tc>
                <a:tc>
                  <a:txBody>
                    <a:bodyPr/>
                    <a:lstStyle/>
                    <a:p>
                      <a:pPr algn="ctr"/>
                      <a:r>
                        <a:rPr lang="en-US" sz="1400" dirty="0" smtClean="0">
                          <a:solidFill>
                            <a:srgbClr val="FFFFFF"/>
                          </a:solidFill>
                        </a:rPr>
                        <a:t>0</a:t>
                      </a:r>
                      <a:endParaRPr lang="en-US" sz="1400" dirty="0">
                        <a:solidFill>
                          <a:srgbClr val="FFFFFF"/>
                        </a:solidFill>
                      </a:endParaRPr>
                    </a:p>
                  </a:txBody>
                  <a:tcPr anchor="ctr">
                    <a:lnL w="38100" cmpd="sng">
                      <a:noFill/>
                    </a:lnL>
                    <a:lnR w="12700" cmpd="sng">
                      <a:noFill/>
                    </a:lnR>
                    <a:lnB w="12700" cmpd="sng">
                      <a:noFill/>
                    </a:lnB>
                    <a:solidFill>
                      <a:schemeClr val="bg1"/>
                    </a:solidFill>
                  </a:tcPr>
                </a:tc>
                <a:tc>
                  <a:txBody>
                    <a:bodyPr/>
                    <a:lstStyle/>
                    <a:p>
                      <a:pPr algn="ctr"/>
                      <a:r>
                        <a:rPr lang="en-US" sz="1400" dirty="0" smtClean="0">
                          <a:solidFill>
                            <a:srgbClr val="FFFFFF"/>
                          </a:solidFill>
                        </a:rPr>
                        <a:t>1</a:t>
                      </a:r>
                      <a:endParaRPr lang="en-US" sz="1400" dirty="0">
                        <a:solidFill>
                          <a:srgbClr val="FFFFFF"/>
                        </a:solidFill>
                      </a:endParaRPr>
                    </a:p>
                  </a:txBody>
                  <a:tcPr anchor="ctr">
                    <a:lnL w="12700" cmpd="sng">
                      <a:noFill/>
                    </a:lnL>
                    <a:lnR w="12700" cmpd="sng">
                      <a:noFill/>
                    </a:lnR>
                    <a:lnB w="12700" cmpd="sng">
                      <a:noFill/>
                    </a:lnB>
                    <a:solidFill>
                      <a:schemeClr val="bg1"/>
                    </a:solidFill>
                  </a:tcPr>
                </a:tc>
                <a:tc>
                  <a:txBody>
                    <a:bodyPr/>
                    <a:lstStyle/>
                    <a:p>
                      <a:pPr algn="ctr"/>
                      <a:r>
                        <a:rPr lang="en-US" sz="1400" dirty="0" smtClean="0">
                          <a:solidFill>
                            <a:srgbClr val="FFFFFF"/>
                          </a:solidFill>
                        </a:rPr>
                        <a:t>2</a:t>
                      </a:r>
                      <a:endParaRPr lang="en-US" sz="1400" dirty="0">
                        <a:solidFill>
                          <a:srgbClr val="FFFFFF"/>
                        </a:solidFill>
                      </a:endParaRPr>
                    </a:p>
                  </a:txBody>
                  <a:tcPr anchor="ctr">
                    <a:lnL w="12700" cmpd="sng">
                      <a:noFill/>
                    </a:lnL>
                    <a:lnR w="12700" cmpd="sng">
                      <a:noFill/>
                    </a:lnR>
                    <a:lnB w="12700" cmpd="sng">
                      <a:noFill/>
                    </a:lnB>
                    <a:solidFill>
                      <a:schemeClr val="bg1"/>
                    </a:solidFill>
                  </a:tcPr>
                </a:tc>
                <a:tc>
                  <a:txBody>
                    <a:bodyPr/>
                    <a:lstStyle/>
                    <a:p>
                      <a:pPr algn="ctr"/>
                      <a:r>
                        <a:rPr lang="en-US" sz="1400" dirty="0" smtClean="0">
                          <a:solidFill>
                            <a:srgbClr val="FFFFFF"/>
                          </a:solidFill>
                        </a:rPr>
                        <a:t>3</a:t>
                      </a:r>
                      <a:endParaRPr lang="en-US" sz="1400" dirty="0">
                        <a:solidFill>
                          <a:srgbClr val="FFFFFF"/>
                        </a:solidFill>
                      </a:endParaRPr>
                    </a:p>
                  </a:txBody>
                  <a:tcPr anchor="ctr">
                    <a:lnL w="12700" cmpd="sng">
                      <a:noFill/>
                    </a:lnL>
                    <a:lnR w="12700" cmpd="sng">
                      <a:noFill/>
                    </a:lnR>
                    <a:lnB w="12700" cmpd="sng">
                      <a:noFill/>
                    </a:lnB>
                    <a:solidFill>
                      <a:schemeClr val="bg1"/>
                    </a:solidFill>
                  </a:tcPr>
                </a:tc>
                <a:tc>
                  <a:txBody>
                    <a:bodyPr/>
                    <a:lstStyle/>
                    <a:p>
                      <a:pPr algn="ctr"/>
                      <a:r>
                        <a:rPr lang="en-US" sz="1400" dirty="0" smtClean="0">
                          <a:solidFill>
                            <a:srgbClr val="FFFFFF"/>
                          </a:solidFill>
                        </a:rPr>
                        <a:t>4</a:t>
                      </a:r>
                      <a:endParaRPr lang="en-US" sz="1400" dirty="0">
                        <a:solidFill>
                          <a:srgbClr val="FFFFFF"/>
                        </a:solidFill>
                      </a:endParaRPr>
                    </a:p>
                  </a:txBody>
                  <a:tcPr anchor="ctr">
                    <a:lnL w="12700" cmpd="sng">
                      <a:noFill/>
                    </a:lnL>
                    <a:lnB w="12700" cmpd="sng">
                      <a:noFill/>
                    </a:lnB>
                    <a:solidFill>
                      <a:schemeClr val="bg1"/>
                    </a:solidFill>
                  </a:tcPr>
                </a:tc>
              </a:tr>
              <a:tr h="370840">
                <a:tc>
                  <a:txBody>
                    <a:bodyPr/>
                    <a:lstStyle/>
                    <a:p>
                      <a:pPr>
                        <a:lnSpc>
                          <a:spcPct val="120000"/>
                        </a:lnSpc>
                      </a:pPr>
                      <a:r>
                        <a:rPr lang="en-US" sz="1400" b="1" dirty="0" smtClean="0"/>
                        <a:t>Respiratory</a:t>
                      </a:r>
                    </a:p>
                    <a:p>
                      <a:pPr marL="263525" indent="-88900">
                        <a:lnSpc>
                          <a:spcPct val="120000"/>
                        </a:lnSpc>
                      </a:pPr>
                      <a:r>
                        <a:rPr lang="en-US" sz="1400" dirty="0" smtClean="0"/>
                        <a:t>PaO</a:t>
                      </a:r>
                      <a:r>
                        <a:rPr lang="en-US" sz="1400" baseline="-25000" dirty="0" smtClean="0"/>
                        <a:t>2</a:t>
                      </a:r>
                      <a:r>
                        <a:rPr lang="en-US" sz="1400" dirty="0" smtClean="0"/>
                        <a:t>/FiO</a:t>
                      </a:r>
                      <a:r>
                        <a:rPr lang="en-US" sz="1400" baseline="-25000" dirty="0" smtClean="0"/>
                        <a:t>2 </a:t>
                      </a:r>
                      <a:r>
                        <a:rPr lang="en-US" sz="1100" baseline="0" dirty="0" smtClean="0"/>
                        <a:t>(mmHg)</a:t>
                      </a:r>
                      <a:endParaRPr lang="en-US" sz="1400" baseline="0" dirty="0" smtClean="0"/>
                    </a:p>
                  </a:txBody>
                  <a:tcPr>
                    <a:lnR w="12700" cmpd="sng">
                      <a:noFill/>
                    </a:lnR>
                    <a:lnT w="38100" cmpd="sng">
                      <a:noFill/>
                    </a:lnT>
                  </a:tcPr>
                </a:tc>
                <a:tc>
                  <a:txBody>
                    <a:bodyPr/>
                    <a:lstStyle/>
                    <a:p>
                      <a:pPr algn="ctr"/>
                      <a:r>
                        <a:rPr lang="en-US" sz="1400" dirty="0" smtClean="0"/>
                        <a:t>&gt;400</a:t>
                      </a:r>
                      <a:endParaRPr lang="en-US" sz="1400" dirty="0"/>
                    </a:p>
                  </a:txBody>
                  <a:tcPr anchor="b">
                    <a:lnL w="12700" cmpd="sng">
                      <a:noFill/>
                    </a:lnL>
                    <a:lnR w="12700" cmpd="sng">
                      <a:noFill/>
                    </a:lnR>
                    <a:lnT w="12700" cmpd="sng">
                      <a:noFill/>
                    </a:lnT>
                  </a:tcPr>
                </a:tc>
                <a:tc>
                  <a:txBody>
                    <a:bodyPr/>
                    <a:lstStyle/>
                    <a:p>
                      <a:pPr algn="ctr"/>
                      <a:r>
                        <a:rPr lang="en-US" sz="1400" dirty="0" smtClean="0"/>
                        <a:t>≤ 400</a:t>
                      </a:r>
                      <a:endParaRPr lang="en-US" sz="1400" dirty="0"/>
                    </a:p>
                  </a:txBody>
                  <a:tcPr anchor="b">
                    <a:lnL w="12700" cmpd="sng">
                      <a:noFill/>
                    </a:lnL>
                    <a:lnR w="12700" cmpd="sng">
                      <a:noFill/>
                    </a:lnR>
                    <a:lnT w="12700" cmpd="sng">
                      <a:noFill/>
                    </a:lnT>
                  </a:tcPr>
                </a:tc>
                <a:tc>
                  <a:txBody>
                    <a:bodyPr/>
                    <a:lstStyle/>
                    <a:p>
                      <a:pPr algn="ctr"/>
                      <a:r>
                        <a:rPr lang="en-US" sz="1400" dirty="0" smtClean="0"/>
                        <a:t>≤ 300</a:t>
                      </a:r>
                      <a:endParaRPr lang="en-US" sz="1400" dirty="0"/>
                    </a:p>
                  </a:txBody>
                  <a:tcPr anchor="b">
                    <a:lnL w="12700" cmpd="sng">
                      <a:noFill/>
                    </a:lnL>
                    <a:lnR w="12700" cmpd="sng">
                      <a:noFill/>
                    </a:lnR>
                    <a:lnT w="12700" cmpd="sng">
                      <a:noFill/>
                    </a:lnT>
                  </a:tcPr>
                </a:tc>
                <a:tc>
                  <a:txBody>
                    <a:bodyPr/>
                    <a:lstStyle/>
                    <a:p>
                      <a:pPr algn="ctr"/>
                      <a:r>
                        <a:rPr lang="en-US" sz="1400" dirty="0" smtClean="0"/>
                        <a:t>≤ 200</a:t>
                      </a:r>
                      <a:endParaRPr lang="en-US" sz="1400" dirty="0"/>
                    </a:p>
                  </a:txBody>
                  <a:tcPr anchor="b">
                    <a:lnL w="12700" cmpd="sng">
                      <a:noFill/>
                    </a:lnL>
                    <a:lnR w="12700" cmpd="sng">
                      <a:noFill/>
                    </a:lnR>
                    <a:lnT w="12700" cmpd="sng">
                      <a:noFill/>
                    </a:lnT>
                  </a:tcPr>
                </a:tc>
                <a:tc>
                  <a:txBody>
                    <a:bodyPr/>
                    <a:lstStyle/>
                    <a:p>
                      <a:pPr algn="ctr"/>
                      <a:r>
                        <a:rPr lang="en-US" sz="1400" dirty="0" smtClean="0"/>
                        <a:t>≤ 100</a:t>
                      </a:r>
                      <a:endParaRPr lang="en-US" sz="1400" dirty="0"/>
                    </a:p>
                  </a:txBody>
                  <a:tcPr anchor="b">
                    <a:lnL w="12700" cmpd="sng">
                      <a:noFill/>
                    </a:lnL>
                    <a:lnT w="12700" cmpd="sng">
                      <a:noFill/>
                    </a:lnT>
                  </a:tcPr>
                </a:tc>
              </a:tr>
              <a:tr h="370840">
                <a:tc>
                  <a:txBody>
                    <a:bodyPr/>
                    <a:lstStyle/>
                    <a:p>
                      <a:pPr>
                        <a:lnSpc>
                          <a:spcPct val="120000"/>
                        </a:lnSpc>
                      </a:pPr>
                      <a:r>
                        <a:rPr lang="en-US" sz="1400" b="1" dirty="0" smtClean="0"/>
                        <a:t>Coagulation</a:t>
                      </a:r>
                    </a:p>
                    <a:p>
                      <a:pPr marL="263525" indent="-88900">
                        <a:lnSpc>
                          <a:spcPct val="120000"/>
                        </a:lnSpc>
                      </a:pPr>
                      <a:r>
                        <a:rPr lang="en-US" sz="1400" dirty="0" err="1" smtClean="0"/>
                        <a:t>Ptl</a:t>
                      </a:r>
                      <a:endParaRPr lang="en-US" sz="1400" baseline="-25000" dirty="0" smtClean="0"/>
                    </a:p>
                  </a:txBody>
                  <a:tcPr>
                    <a:lnR w="12700" cmpd="sng">
                      <a:noFill/>
                    </a:lnR>
                  </a:tcPr>
                </a:tc>
                <a:tc>
                  <a:txBody>
                    <a:bodyPr/>
                    <a:lstStyle/>
                    <a:p>
                      <a:pPr algn="ctr"/>
                      <a:r>
                        <a:rPr lang="en-US" sz="1400" dirty="0" smtClean="0"/>
                        <a:t>&gt;150</a:t>
                      </a:r>
                      <a:endParaRPr lang="en-US" sz="1400" dirty="0"/>
                    </a:p>
                  </a:txBody>
                  <a:tcPr anchor="b">
                    <a:lnL w="12700" cmpd="sng">
                      <a:noFill/>
                    </a:lnL>
                    <a:lnR w="12700" cmpd="sng">
                      <a:noFill/>
                    </a:lnR>
                  </a:tcPr>
                </a:tc>
                <a:tc>
                  <a:txBody>
                    <a:bodyPr/>
                    <a:lstStyle/>
                    <a:p>
                      <a:pPr algn="ctr"/>
                      <a:r>
                        <a:rPr lang="en-US" sz="1400" dirty="0" smtClean="0"/>
                        <a:t>≤ 150</a:t>
                      </a:r>
                      <a:endParaRPr lang="en-US" sz="1400" dirty="0"/>
                    </a:p>
                  </a:txBody>
                  <a:tcPr anchor="b">
                    <a:lnL w="12700" cmpd="sng">
                      <a:noFill/>
                    </a:lnL>
                    <a:lnR w="12700" cmpd="sng">
                      <a:noFill/>
                    </a:lnR>
                  </a:tcPr>
                </a:tc>
                <a:tc>
                  <a:txBody>
                    <a:bodyPr/>
                    <a:lstStyle/>
                    <a:p>
                      <a:pPr algn="ctr"/>
                      <a:r>
                        <a:rPr lang="en-US" sz="1400" dirty="0" smtClean="0"/>
                        <a:t>≤ 100</a:t>
                      </a:r>
                      <a:endParaRPr lang="en-US" sz="1400" dirty="0"/>
                    </a:p>
                  </a:txBody>
                  <a:tcPr anchor="b">
                    <a:lnL w="12700" cmpd="sng">
                      <a:noFill/>
                    </a:lnL>
                    <a:lnR w="12700" cmpd="sng">
                      <a:noFill/>
                    </a:lnR>
                  </a:tcPr>
                </a:tc>
                <a:tc>
                  <a:txBody>
                    <a:bodyPr/>
                    <a:lstStyle/>
                    <a:p>
                      <a:pPr algn="ctr"/>
                      <a:r>
                        <a:rPr lang="en-US" sz="1400" dirty="0" smtClean="0"/>
                        <a:t>≤ 50</a:t>
                      </a:r>
                      <a:endParaRPr lang="en-US" sz="1400" dirty="0"/>
                    </a:p>
                  </a:txBody>
                  <a:tcPr anchor="b">
                    <a:lnL w="12700" cmpd="sng">
                      <a:noFill/>
                    </a:lnL>
                    <a:lnR w="12700" cmpd="sng">
                      <a:noFill/>
                    </a:lnR>
                  </a:tcPr>
                </a:tc>
                <a:tc>
                  <a:txBody>
                    <a:bodyPr/>
                    <a:lstStyle/>
                    <a:p>
                      <a:pPr algn="ctr"/>
                      <a:r>
                        <a:rPr lang="en-US" sz="1400" dirty="0" smtClean="0"/>
                        <a:t>≤ 20</a:t>
                      </a:r>
                      <a:endParaRPr lang="en-US" sz="1400" dirty="0"/>
                    </a:p>
                  </a:txBody>
                  <a:tcPr anchor="b">
                    <a:lnL w="12700" cmpd="sng">
                      <a:noFill/>
                    </a:lnL>
                  </a:tcPr>
                </a:tc>
              </a:tr>
              <a:tr h="370840">
                <a:tc>
                  <a:txBody>
                    <a:bodyPr/>
                    <a:lstStyle/>
                    <a:p>
                      <a:pPr>
                        <a:lnSpc>
                          <a:spcPct val="120000"/>
                        </a:lnSpc>
                      </a:pPr>
                      <a:r>
                        <a:rPr lang="en-US" sz="1400" b="1" dirty="0" smtClean="0"/>
                        <a:t>Liver</a:t>
                      </a:r>
                    </a:p>
                    <a:p>
                      <a:pPr marL="263525" indent="-88900">
                        <a:lnSpc>
                          <a:spcPct val="120000"/>
                        </a:lnSpc>
                      </a:pPr>
                      <a:r>
                        <a:rPr lang="en-US" sz="1400" dirty="0" smtClean="0"/>
                        <a:t>Bilirubin </a:t>
                      </a:r>
                      <a:r>
                        <a:rPr lang="en-US" sz="1100" baseline="0" dirty="0" smtClean="0"/>
                        <a:t>(mg/dl)</a:t>
                      </a:r>
                      <a:endParaRPr lang="en-US" sz="1400" baseline="0" dirty="0" smtClean="0"/>
                    </a:p>
                  </a:txBody>
                  <a:tcPr>
                    <a:lnR w="12700" cmpd="sng">
                      <a:noFill/>
                    </a:lnR>
                  </a:tcPr>
                </a:tc>
                <a:tc>
                  <a:txBody>
                    <a:bodyPr/>
                    <a:lstStyle/>
                    <a:p>
                      <a:pPr algn="ctr"/>
                      <a:r>
                        <a:rPr lang="en-US" sz="1400" dirty="0" smtClean="0"/>
                        <a:t>&lt;</a:t>
                      </a:r>
                      <a:r>
                        <a:rPr lang="en-US" sz="1400" baseline="0" dirty="0" smtClean="0"/>
                        <a:t> </a:t>
                      </a:r>
                      <a:r>
                        <a:rPr lang="en-US" sz="1400" dirty="0" smtClean="0"/>
                        <a:t>1.2</a:t>
                      </a:r>
                      <a:endParaRPr lang="en-US" sz="1400" dirty="0"/>
                    </a:p>
                  </a:txBody>
                  <a:tcPr anchor="b">
                    <a:lnL w="12700" cmpd="sng">
                      <a:noFill/>
                    </a:lnL>
                    <a:lnR w="12700" cmpd="sng">
                      <a:noFill/>
                    </a:lnR>
                  </a:tcPr>
                </a:tc>
                <a:tc>
                  <a:txBody>
                    <a:bodyPr/>
                    <a:lstStyle/>
                    <a:p>
                      <a:pPr algn="ctr"/>
                      <a:r>
                        <a:rPr lang="en-US" sz="1400" dirty="0" smtClean="0"/>
                        <a:t>1.2-1.9</a:t>
                      </a:r>
                      <a:endParaRPr lang="en-US" sz="1400" dirty="0"/>
                    </a:p>
                  </a:txBody>
                  <a:tcPr anchor="b">
                    <a:lnL w="12700" cmpd="sng">
                      <a:noFill/>
                    </a:lnL>
                    <a:lnR w="12700" cmpd="sng">
                      <a:noFill/>
                    </a:lnR>
                  </a:tcPr>
                </a:tc>
                <a:tc>
                  <a:txBody>
                    <a:bodyPr/>
                    <a:lstStyle/>
                    <a:p>
                      <a:pPr algn="ctr"/>
                      <a:r>
                        <a:rPr lang="en-US" sz="1400" dirty="0" smtClean="0"/>
                        <a:t>2-5.9</a:t>
                      </a:r>
                      <a:endParaRPr lang="en-US" sz="1400" dirty="0"/>
                    </a:p>
                  </a:txBody>
                  <a:tcPr anchor="b">
                    <a:lnL w="12700" cmpd="sng">
                      <a:noFill/>
                    </a:lnL>
                    <a:lnR w="12700" cmpd="sng">
                      <a:noFill/>
                    </a:lnR>
                  </a:tcPr>
                </a:tc>
                <a:tc>
                  <a:txBody>
                    <a:bodyPr/>
                    <a:lstStyle/>
                    <a:p>
                      <a:pPr algn="ctr"/>
                      <a:r>
                        <a:rPr lang="en-US" sz="1400" dirty="0" smtClean="0"/>
                        <a:t>6-11.9</a:t>
                      </a:r>
                      <a:endParaRPr lang="en-US" sz="1400" dirty="0"/>
                    </a:p>
                  </a:txBody>
                  <a:tcPr anchor="b">
                    <a:lnL w="12700" cmpd="sng">
                      <a:noFill/>
                    </a:lnL>
                    <a:lnR w="12700" cmpd="sng">
                      <a:noFill/>
                    </a:lnR>
                  </a:tcPr>
                </a:tc>
                <a:tc>
                  <a:txBody>
                    <a:bodyPr/>
                    <a:lstStyle/>
                    <a:p>
                      <a:pPr algn="ctr"/>
                      <a:r>
                        <a:rPr lang="en-US" sz="1400" dirty="0" smtClean="0"/>
                        <a:t>&gt;12</a:t>
                      </a:r>
                      <a:endParaRPr lang="en-US" sz="1400" dirty="0"/>
                    </a:p>
                  </a:txBody>
                  <a:tcPr anchor="b">
                    <a:lnL w="12700" cmpd="sng">
                      <a:noFill/>
                    </a:lnL>
                  </a:tcPr>
                </a:tc>
              </a:tr>
              <a:tr h="370840">
                <a:tc>
                  <a:txBody>
                    <a:bodyPr/>
                    <a:lstStyle/>
                    <a:p>
                      <a:pPr>
                        <a:lnSpc>
                          <a:spcPct val="120000"/>
                        </a:lnSpc>
                      </a:pPr>
                      <a:r>
                        <a:rPr lang="en-US" sz="1400" b="1" dirty="0" smtClean="0"/>
                        <a:t>Cardiovascular</a:t>
                      </a:r>
                    </a:p>
                    <a:p>
                      <a:pPr marL="263525" indent="-88900">
                        <a:lnSpc>
                          <a:spcPct val="120000"/>
                        </a:lnSpc>
                      </a:pPr>
                      <a:r>
                        <a:rPr lang="en-US" sz="1400" dirty="0" smtClean="0"/>
                        <a:t>Hypotension</a:t>
                      </a:r>
                      <a:endParaRPr lang="en-US" sz="1400" baseline="-25000" dirty="0" smtClean="0"/>
                    </a:p>
                  </a:txBody>
                  <a:tcPr>
                    <a:lnR w="12700" cmpd="sng">
                      <a:noFill/>
                    </a:lnR>
                  </a:tcPr>
                </a:tc>
                <a:tc>
                  <a:txBody>
                    <a:bodyPr/>
                    <a:lstStyle/>
                    <a:p>
                      <a:pPr algn="ctr"/>
                      <a:r>
                        <a:rPr lang="en-US" sz="1400" dirty="0" smtClean="0"/>
                        <a:t>No</a:t>
                      </a:r>
                      <a:endParaRPr lang="en-US" sz="1400" dirty="0"/>
                    </a:p>
                  </a:txBody>
                  <a:tcPr anchor="b">
                    <a:lnL w="12700" cmpd="sng">
                      <a:noFill/>
                    </a:lnL>
                    <a:lnR w="12700" cmpd="sng">
                      <a:noFill/>
                    </a:lnR>
                  </a:tcPr>
                </a:tc>
                <a:tc>
                  <a:txBody>
                    <a:bodyPr/>
                    <a:lstStyle/>
                    <a:p>
                      <a:pPr algn="ctr"/>
                      <a:r>
                        <a:rPr lang="en-US" sz="1400" dirty="0" smtClean="0"/>
                        <a:t>MAP &lt;</a:t>
                      </a:r>
                      <a:r>
                        <a:rPr lang="en-US" sz="1400" baseline="0" dirty="0" smtClean="0"/>
                        <a:t> 70 </a:t>
                      </a:r>
                      <a:r>
                        <a:rPr lang="en-US" sz="1050" baseline="0" dirty="0" smtClean="0"/>
                        <a:t>mmHg</a:t>
                      </a:r>
                      <a:endParaRPr lang="en-US" sz="1050" dirty="0"/>
                    </a:p>
                  </a:txBody>
                  <a:tcPr anchor="b">
                    <a:lnL w="12700" cmpd="sng">
                      <a:noFill/>
                    </a:lnL>
                    <a:lnR w="12700" cmpd="sng">
                      <a:noFill/>
                    </a:lnR>
                  </a:tcPr>
                </a:tc>
                <a:tc>
                  <a:txBody>
                    <a:bodyPr/>
                    <a:lstStyle/>
                    <a:p>
                      <a:pPr algn="ctr"/>
                      <a:r>
                        <a:rPr lang="en-US" sz="1400" dirty="0" err="1" smtClean="0"/>
                        <a:t>Dop</a:t>
                      </a:r>
                      <a:r>
                        <a:rPr lang="en-US" sz="1400" dirty="0" smtClean="0"/>
                        <a:t> ≤5 or Dob</a:t>
                      </a:r>
                      <a:endParaRPr lang="en-US" sz="1400" dirty="0"/>
                    </a:p>
                  </a:txBody>
                  <a:tcPr anchor="b">
                    <a:lnL w="12700" cmpd="sng">
                      <a:noFill/>
                    </a:lnL>
                    <a:lnR w="12700" cmpd="sng">
                      <a:noFill/>
                    </a:lnR>
                  </a:tcPr>
                </a:tc>
                <a:tc>
                  <a:txBody>
                    <a:bodyPr/>
                    <a:lstStyle/>
                    <a:p>
                      <a:pPr algn="ctr"/>
                      <a:r>
                        <a:rPr lang="en-US" sz="1400" dirty="0" err="1" smtClean="0"/>
                        <a:t>Dop</a:t>
                      </a:r>
                      <a:r>
                        <a:rPr lang="en-US" sz="1400" dirty="0" smtClean="0"/>
                        <a:t>&gt;5</a:t>
                      </a:r>
                      <a:r>
                        <a:rPr lang="en-US" sz="1400" baseline="0" dirty="0" smtClean="0"/>
                        <a:t> or</a:t>
                      </a:r>
                    </a:p>
                    <a:p>
                      <a:pPr algn="ctr"/>
                      <a:r>
                        <a:rPr lang="en-US" sz="1400" baseline="0" dirty="0" err="1" smtClean="0"/>
                        <a:t>Epi</a:t>
                      </a:r>
                      <a:r>
                        <a:rPr lang="en-US" sz="1400" baseline="0" dirty="0" smtClean="0"/>
                        <a:t>/nora≤0,1</a:t>
                      </a:r>
                      <a:endParaRPr lang="en-US" sz="1400" dirty="0"/>
                    </a:p>
                  </a:txBody>
                  <a:tcPr anchor="b">
                    <a:lnL w="12700" cmpd="sng">
                      <a:noFill/>
                    </a:lnL>
                    <a:lnR w="12700" cmpd="sng">
                      <a:noFill/>
                    </a:lnR>
                  </a:tcPr>
                </a:tc>
                <a:tc>
                  <a:txBody>
                    <a:bodyPr/>
                    <a:lstStyle/>
                    <a:p>
                      <a:pPr algn="ctr"/>
                      <a:r>
                        <a:rPr lang="en-US" sz="1400" dirty="0" err="1" smtClean="0"/>
                        <a:t>Dop</a:t>
                      </a:r>
                      <a:r>
                        <a:rPr lang="en-US" sz="1400" dirty="0" smtClean="0"/>
                        <a:t>&gt;15</a:t>
                      </a:r>
                      <a:r>
                        <a:rPr lang="en-US" sz="1400" baseline="0" dirty="0" smtClean="0"/>
                        <a:t> or</a:t>
                      </a:r>
                    </a:p>
                    <a:p>
                      <a:pPr algn="ctr"/>
                      <a:r>
                        <a:rPr lang="en-US" sz="1400" baseline="0" dirty="0" err="1" smtClean="0"/>
                        <a:t>Epi</a:t>
                      </a:r>
                      <a:r>
                        <a:rPr lang="en-US" sz="1400" baseline="0" dirty="0" smtClean="0"/>
                        <a:t>/</a:t>
                      </a:r>
                      <a:r>
                        <a:rPr lang="en-US" sz="1400" baseline="0" dirty="0" err="1" smtClean="0"/>
                        <a:t>nora</a:t>
                      </a:r>
                      <a:r>
                        <a:rPr lang="en-US" sz="1400" baseline="0" dirty="0" smtClean="0"/>
                        <a:t>&gt;0,1</a:t>
                      </a:r>
                      <a:endParaRPr lang="en-US" sz="1400" dirty="0"/>
                    </a:p>
                  </a:txBody>
                  <a:tcPr anchor="b">
                    <a:lnL w="12700" cmpd="sng">
                      <a:noFill/>
                    </a:lnL>
                  </a:tcPr>
                </a:tc>
              </a:tr>
              <a:tr h="370840">
                <a:tc>
                  <a:txBody>
                    <a:bodyPr/>
                    <a:lstStyle/>
                    <a:p>
                      <a:pPr>
                        <a:lnSpc>
                          <a:spcPct val="120000"/>
                        </a:lnSpc>
                      </a:pPr>
                      <a:r>
                        <a:rPr lang="en-US" sz="1400" b="1" dirty="0" smtClean="0"/>
                        <a:t>CNS</a:t>
                      </a:r>
                    </a:p>
                    <a:p>
                      <a:pPr marL="263525" indent="-88900">
                        <a:lnSpc>
                          <a:spcPct val="120000"/>
                        </a:lnSpc>
                      </a:pPr>
                      <a:r>
                        <a:rPr lang="en-US" sz="1400" dirty="0" smtClean="0"/>
                        <a:t>GCS</a:t>
                      </a:r>
                      <a:endParaRPr lang="en-US" sz="1400" baseline="-25000" dirty="0" smtClean="0"/>
                    </a:p>
                  </a:txBody>
                  <a:tcPr>
                    <a:lnR w="12700" cmpd="sng">
                      <a:noFill/>
                    </a:lnR>
                  </a:tcPr>
                </a:tc>
                <a:tc>
                  <a:txBody>
                    <a:bodyPr/>
                    <a:lstStyle/>
                    <a:p>
                      <a:pPr algn="ctr"/>
                      <a:r>
                        <a:rPr lang="en-US" sz="1400" dirty="0" smtClean="0"/>
                        <a:t>15</a:t>
                      </a:r>
                      <a:endParaRPr lang="en-US" sz="1400" dirty="0"/>
                    </a:p>
                  </a:txBody>
                  <a:tcPr anchor="b">
                    <a:lnL w="12700" cmpd="sng">
                      <a:noFill/>
                    </a:lnL>
                    <a:lnR w="12700" cmpd="sng">
                      <a:noFill/>
                    </a:lnR>
                  </a:tcPr>
                </a:tc>
                <a:tc>
                  <a:txBody>
                    <a:bodyPr/>
                    <a:lstStyle/>
                    <a:p>
                      <a:pPr algn="ctr"/>
                      <a:r>
                        <a:rPr lang="en-US" sz="1400" dirty="0" smtClean="0"/>
                        <a:t>13-14</a:t>
                      </a:r>
                      <a:endParaRPr lang="en-US" sz="1400" dirty="0"/>
                    </a:p>
                  </a:txBody>
                  <a:tcPr anchor="b">
                    <a:lnL w="12700" cmpd="sng">
                      <a:noFill/>
                    </a:lnL>
                    <a:lnR w="12700" cmpd="sng">
                      <a:noFill/>
                    </a:lnR>
                  </a:tcPr>
                </a:tc>
                <a:tc>
                  <a:txBody>
                    <a:bodyPr/>
                    <a:lstStyle/>
                    <a:p>
                      <a:pPr algn="ctr"/>
                      <a:r>
                        <a:rPr lang="en-US" sz="1400" dirty="0" smtClean="0"/>
                        <a:t>10-12</a:t>
                      </a:r>
                      <a:endParaRPr lang="en-US" sz="1400" dirty="0"/>
                    </a:p>
                  </a:txBody>
                  <a:tcPr anchor="b">
                    <a:lnL w="12700" cmpd="sng">
                      <a:noFill/>
                    </a:lnL>
                    <a:lnR w="12700" cmpd="sng">
                      <a:noFill/>
                    </a:lnR>
                  </a:tcPr>
                </a:tc>
                <a:tc>
                  <a:txBody>
                    <a:bodyPr/>
                    <a:lstStyle/>
                    <a:p>
                      <a:pPr algn="ctr"/>
                      <a:r>
                        <a:rPr lang="en-US" sz="1400" dirty="0" smtClean="0"/>
                        <a:t>6-9</a:t>
                      </a:r>
                      <a:endParaRPr lang="en-US" sz="1400" dirty="0"/>
                    </a:p>
                  </a:txBody>
                  <a:tcPr anchor="b">
                    <a:lnL w="12700" cmpd="sng">
                      <a:noFill/>
                    </a:lnL>
                    <a:lnR w="12700" cmpd="sng">
                      <a:noFill/>
                    </a:lnR>
                  </a:tcPr>
                </a:tc>
                <a:tc>
                  <a:txBody>
                    <a:bodyPr/>
                    <a:lstStyle/>
                    <a:p>
                      <a:pPr algn="ctr"/>
                      <a:r>
                        <a:rPr lang="en-US" sz="1400" dirty="0" smtClean="0"/>
                        <a:t>&lt;6</a:t>
                      </a:r>
                      <a:endParaRPr lang="en-US" sz="1400" dirty="0"/>
                    </a:p>
                  </a:txBody>
                  <a:tcPr anchor="b">
                    <a:lnL w="12700" cmpd="sng">
                      <a:noFill/>
                    </a:lnL>
                  </a:tcPr>
                </a:tc>
              </a:tr>
              <a:tr h="370840">
                <a:tc>
                  <a:txBody>
                    <a:bodyPr/>
                    <a:lstStyle/>
                    <a:p>
                      <a:pPr>
                        <a:lnSpc>
                          <a:spcPct val="120000"/>
                        </a:lnSpc>
                      </a:pPr>
                      <a:r>
                        <a:rPr lang="en-US" sz="1400" b="1" dirty="0" smtClean="0"/>
                        <a:t>Renal</a:t>
                      </a:r>
                    </a:p>
                    <a:p>
                      <a:pPr marL="263525" indent="-88900">
                        <a:lnSpc>
                          <a:spcPct val="120000"/>
                        </a:lnSpc>
                      </a:pPr>
                      <a:r>
                        <a:rPr lang="en-US" sz="1400" dirty="0" err="1" smtClean="0"/>
                        <a:t>Creatinine</a:t>
                      </a:r>
                      <a:r>
                        <a:rPr lang="en-US" sz="1400" baseline="0" dirty="0" smtClean="0"/>
                        <a:t> or </a:t>
                      </a:r>
                    </a:p>
                    <a:p>
                      <a:pPr marL="263525" indent="-88900">
                        <a:lnSpc>
                          <a:spcPct val="120000"/>
                        </a:lnSpc>
                      </a:pPr>
                      <a:r>
                        <a:rPr lang="en-US" sz="1400" baseline="0" dirty="0" smtClean="0"/>
                        <a:t>Urine output</a:t>
                      </a:r>
                      <a:endParaRPr lang="en-US" sz="1400" baseline="-25000" dirty="0" smtClean="0"/>
                    </a:p>
                  </a:txBody>
                  <a:tcPr>
                    <a:lnR w="12700" cmpd="sng">
                      <a:noFill/>
                    </a:lnR>
                  </a:tcPr>
                </a:tc>
                <a:tc>
                  <a:txBody>
                    <a:bodyPr/>
                    <a:lstStyle/>
                    <a:p>
                      <a:pPr algn="ctr"/>
                      <a:endParaRPr lang="en-US" sz="1400" dirty="0" smtClean="0"/>
                    </a:p>
                    <a:p>
                      <a:pPr algn="ctr">
                        <a:lnSpc>
                          <a:spcPct val="140000"/>
                        </a:lnSpc>
                      </a:pPr>
                      <a:r>
                        <a:rPr lang="en-US" sz="1400" dirty="0" smtClean="0"/>
                        <a:t>&lt;1.2</a:t>
                      </a:r>
                      <a:endParaRPr lang="en-US" sz="1400" dirty="0"/>
                    </a:p>
                  </a:txBody>
                  <a:tcPr>
                    <a:lnL w="12700" cmpd="sng">
                      <a:noFill/>
                    </a:lnL>
                    <a:lnR w="12700" cmpd="sng">
                      <a:noFill/>
                    </a:lnR>
                  </a:tcPr>
                </a:tc>
                <a:tc>
                  <a:txBody>
                    <a:bodyPr/>
                    <a:lstStyle/>
                    <a:p>
                      <a:pPr algn="ctr"/>
                      <a:endParaRPr lang="en-US" sz="1400" dirty="0" smtClean="0"/>
                    </a:p>
                    <a:p>
                      <a:pPr algn="ctr">
                        <a:lnSpc>
                          <a:spcPct val="140000"/>
                        </a:lnSpc>
                      </a:pPr>
                      <a:r>
                        <a:rPr lang="en-US" sz="1400" dirty="0" smtClean="0"/>
                        <a:t>1.2-1.9</a:t>
                      </a:r>
                      <a:endParaRPr lang="en-US" sz="1400" dirty="0"/>
                    </a:p>
                  </a:txBody>
                  <a:tcPr>
                    <a:lnL w="12700" cmpd="sng">
                      <a:noFill/>
                    </a:lnL>
                    <a:lnR w="12700" cmpd="sng">
                      <a:noFill/>
                    </a:lnR>
                  </a:tcPr>
                </a:tc>
                <a:tc>
                  <a:txBody>
                    <a:bodyPr/>
                    <a:lstStyle/>
                    <a:p>
                      <a:pPr algn="ctr"/>
                      <a:endParaRPr lang="en-US" sz="1400" dirty="0" smtClean="0"/>
                    </a:p>
                    <a:p>
                      <a:pPr algn="ctr">
                        <a:lnSpc>
                          <a:spcPct val="140000"/>
                        </a:lnSpc>
                      </a:pPr>
                      <a:r>
                        <a:rPr lang="en-US" sz="1400" dirty="0" smtClean="0"/>
                        <a:t>2.0-3.4</a:t>
                      </a:r>
                      <a:endParaRPr lang="en-US" sz="1400" dirty="0"/>
                    </a:p>
                  </a:txBody>
                  <a:tcPr>
                    <a:lnL w="12700" cmpd="sng">
                      <a:noFill/>
                    </a:lnL>
                    <a:lnR w="12700" cmpd="sng">
                      <a:noFill/>
                    </a:lnR>
                  </a:tcPr>
                </a:tc>
                <a:tc>
                  <a:txBody>
                    <a:bodyPr/>
                    <a:lstStyle/>
                    <a:p>
                      <a:pPr algn="ctr">
                        <a:lnSpc>
                          <a:spcPct val="120000"/>
                        </a:lnSpc>
                      </a:pPr>
                      <a:endParaRPr lang="en-US" sz="1400" dirty="0" smtClean="0"/>
                    </a:p>
                    <a:p>
                      <a:pPr algn="ctr">
                        <a:lnSpc>
                          <a:spcPct val="120000"/>
                        </a:lnSpc>
                      </a:pPr>
                      <a:r>
                        <a:rPr lang="en-US" sz="1400" dirty="0" smtClean="0"/>
                        <a:t>3.4-4.9 or </a:t>
                      </a:r>
                    </a:p>
                    <a:p>
                      <a:pPr algn="ctr">
                        <a:lnSpc>
                          <a:spcPct val="120000"/>
                        </a:lnSpc>
                      </a:pPr>
                      <a:r>
                        <a:rPr lang="en-US" sz="1400" dirty="0" smtClean="0"/>
                        <a:t>&lt; 500</a:t>
                      </a:r>
                      <a:endParaRPr lang="en-US" sz="1400" dirty="0"/>
                    </a:p>
                  </a:txBody>
                  <a:tcPr>
                    <a:lnL w="12700" cmpd="sng">
                      <a:noFill/>
                    </a:lnL>
                    <a:lnR w="12700" cmpd="sng">
                      <a:noFill/>
                    </a:lnR>
                  </a:tcPr>
                </a:tc>
                <a:tc>
                  <a:txBody>
                    <a:bodyPr/>
                    <a:lstStyle/>
                    <a:p>
                      <a:pPr algn="ctr"/>
                      <a:endParaRPr lang="en-US" sz="1400" dirty="0" smtClean="0"/>
                    </a:p>
                    <a:p>
                      <a:pPr algn="ctr">
                        <a:lnSpc>
                          <a:spcPct val="140000"/>
                        </a:lnSpc>
                      </a:pPr>
                      <a:r>
                        <a:rPr lang="en-US" sz="1400" dirty="0" smtClean="0"/>
                        <a:t>&gt;5 or </a:t>
                      </a:r>
                    </a:p>
                    <a:p>
                      <a:pPr algn="ctr">
                        <a:lnSpc>
                          <a:spcPct val="120000"/>
                        </a:lnSpc>
                      </a:pPr>
                      <a:r>
                        <a:rPr lang="en-US" sz="1400" dirty="0" smtClean="0"/>
                        <a:t>&lt;200</a:t>
                      </a:r>
                      <a:endParaRPr lang="en-US" sz="1400" dirty="0"/>
                    </a:p>
                  </a:txBody>
                  <a:tcPr>
                    <a:lnL w="12700" cmpd="sng">
                      <a:noFill/>
                    </a:lnL>
                  </a:tcPr>
                </a:tc>
              </a:tr>
            </a:tbl>
          </a:graphicData>
        </a:graphic>
      </p:graphicFrame>
      <p:sp>
        <p:nvSpPr>
          <p:cNvPr id="7" name="TextBox 6"/>
          <p:cNvSpPr txBox="1"/>
          <p:nvPr/>
        </p:nvSpPr>
        <p:spPr>
          <a:xfrm>
            <a:off x="312039" y="1677010"/>
            <a:ext cx="8520743" cy="369332"/>
          </a:xfrm>
          <a:prstGeom prst="rect">
            <a:avLst/>
          </a:prstGeom>
          <a:noFill/>
        </p:spPr>
        <p:txBody>
          <a:bodyPr wrap="square" rtlCol="0">
            <a:spAutoFit/>
          </a:bodyPr>
          <a:lstStyle/>
          <a:p>
            <a:pPr algn="ctr"/>
            <a:r>
              <a:rPr lang="en-US" dirty="0">
                <a:solidFill>
                  <a:srgbClr val="BFBFBF"/>
                </a:solidFill>
              </a:rPr>
              <a:t>Both the mean and highest SOFA scores being predictors of </a:t>
            </a:r>
            <a:r>
              <a:rPr lang="en-US" dirty="0" smtClean="0">
                <a:solidFill>
                  <a:srgbClr val="BFBFBF"/>
                </a:solidFill>
              </a:rPr>
              <a:t>outcome and mortality</a:t>
            </a:r>
            <a:r>
              <a:rPr lang="en-US" dirty="0" smtClean="0"/>
              <a:t>. </a:t>
            </a:r>
            <a:endParaRPr lang="en-US" dirty="0"/>
          </a:p>
        </p:txBody>
      </p:sp>
      <p:pic>
        <p:nvPicPr>
          <p:cNvPr id="8" name="Picture 7"/>
          <p:cNvPicPr>
            <a:picLocks noChangeAspect="1"/>
          </p:cNvPicPr>
          <p:nvPr/>
        </p:nvPicPr>
        <p:blipFill>
          <a:blip r:embed="rId2"/>
          <a:stretch>
            <a:fillRect/>
          </a:stretch>
        </p:blipFill>
        <p:spPr>
          <a:xfrm>
            <a:off x="296295" y="1417639"/>
            <a:ext cx="4276319" cy="5222882"/>
          </a:xfrm>
          <a:prstGeom prst="rect">
            <a:avLst/>
          </a:prstGeom>
          <a:ln w="19050">
            <a:solidFill>
              <a:schemeClr val="tx1"/>
            </a:solidFill>
          </a:ln>
        </p:spPr>
      </p:pic>
      <p:sp>
        <p:nvSpPr>
          <p:cNvPr id="3" name="Rectangle 2"/>
          <p:cNvSpPr/>
          <p:nvPr/>
        </p:nvSpPr>
        <p:spPr>
          <a:xfrm>
            <a:off x="457200" y="2554870"/>
            <a:ext cx="1849329" cy="18979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457200" y="3868803"/>
            <a:ext cx="1849329" cy="175191"/>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457200" y="5202181"/>
            <a:ext cx="1290763" cy="175191"/>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p:cNvSpPr/>
          <p:nvPr/>
        </p:nvSpPr>
        <p:spPr>
          <a:xfrm>
            <a:off x="457200" y="5426880"/>
            <a:ext cx="348831" cy="168711"/>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457200" y="5654535"/>
            <a:ext cx="1966115" cy="175191"/>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457200" y="4981920"/>
            <a:ext cx="587829" cy="175191"/>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457200" y="3014714"/>
            <a:ext cx="1849329" cy="175191"/>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457200" y="3215306"/>
            <a:ext cx="1849329" cy="175191"/>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7148528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1000"/>
                            </p:stCondLst>
                            <p:childTnLst>
                              <p:par>
                                <p:cTn id="25" presetID="10" presetClass="exit" presetSubtype="0" fill="hold" grpId="0" nodeType="after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animBg="1"/>
      <p:bldP spid="4" grpId="0" animBg="1"/>
      <p:bldP spid="10" grpId="0" animBg="1"/>
      <p:bldP spid="11" grpId="0" animBg="1"/>
      <p:bldP spid="12" grpId="0" animBg="1"/>
      <p:bldP spid="13" grpId="0" animBg="1"/>
      <p:bldP spid="14" grpId="0" animBg="1"/>
      <p:bldP spid="14" grpId="1" animBg="1"/>
      <p:bldP spid="15" grpId="0" animBg="1"/>
      <p:bldP spid="15" grpId="1"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Inquadramento</a:t>
            </a:r>
            <a:endParaRPr lang="en-US" dirty="0">
              <a:solidFill>
                <a:schemeClr val="tx1">
                  <a:lumMod val="85000"/>
                </a:schemeClr>
              </a:solidFill>
              <a:latin typeface="Corbel"/>
              <a:cs typeface="Corbel"/>
            </a:endParaRPr>
          </a:p>
        </p:txBody>
      </p:sp>
      <p:graphicFrame>
        <p:nvGraphicFramePr>
          <p:cNvPr id="7" name="Diagram 6"/>
          <p:cNvGraphicFramePr/>
          <p:nvPr>
            <p:extLst>
              <p:ext uri="{D42A27DB-BD31-4B8C-83A1-F6EECF244321}">
                <p14:modId xmlns:p14="http://schemas.microsoft.com/office/powerpoint/2010/main" val="1497321079"/>
              </p:ext>
            </p:extLst>
          </p:nvPr>
        </p:nvGraphicFramePr>
        <p:xfrm>
          <a:off x="56195" y="3775974"/>
          <a:ext cx="8979636" cy="29555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3" name="Diagram 32"/>
          <p:cNvGraphicFramePr/>
          <p:nvPr>
            <p:extLst>
              <p:ext uri="{D42A27DB-BD31-4B8C-83A1-F6EECF244321}">
                <p14:modId xmlns:p14="http://schemas.microsoft.com/office/powerpoint/2010/main" val="1696529335"/>
              </p:ext>
            </p:extLst>
          </p:nvPr>
        </p:nvGraphicFramePr>
        <p:xfrm>
          <a:off x="-5923" y="1688513"/>
          <a:ext cx="8979636" cy="199755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4" name="TextBox 33"/>
          <p:cNvSpPr txBox="1"/>
          <p:nvPr/>
        </p:nvSpPr>
        <p:spPr>
          <a:xfrm>
            <a:off x="1993318" y="1172632"/>
            <a:ext cx="5225033" cy="400110"/>
          </a:xfrm>
          <a:prstGeom prst="rect">
            <a:avLst/>
          </a:prstGeom>
          <a:noFill/>
        </p:spPr>
        <p:txBody>
          <a:bodyPr wrap="none" rtlCol="0">
            <a:spAutoFit/>
          </a:bodyPr>
          <a:lstStyle/>
          <a:p>
            <a:r>
              <a:rPr lang="en-US" sz="2000" b="1" u="sng" dirty="0" err="1" smtClean="0"/>
              <a:t>Anamnesi</a:t>
            </a:r>
            <a:r>
              <a:rPr lang="en-US" sz="2000" b="1" u="sng" dirty="0" smtClean="0"/>
              <a:t> e </a:t>
            </a:r>
            <a:r>
              <a:rPr lang="en-US" sz="2000" b="1" u="sng" dirty="0" err="1" smtClean="0"/>
              <a:t>valutazione</a:t>
            </a:r>
            <a:r>
              <a:rPr lang="en-US" sz="2000" b="1" u="sng" dirty="0" smtClean="0"/>
              <a:t> </a:t>
            </a:r>
            <a:r>
              <a:rPr lang="en-US" sz="2000" b="1" u="sng" dirty="0" err="1" smtClean="0"/>
              <a:t>clinica</a:t>
            </a:r>
            <a:r>
              <a:rPr lang="en-US" sz="2000" b="1" u="sng" dirty="0" smtClean="0"/>
              <a:t> </a:t>
            </a:r>
            <a:r>
              <a:rPr lang="en-US" sz="2000" b="1" u="sng" dirty="0" err="1" smtClean="0"/>
              <a:t>nell’emergenza</a:t>
            </a:r>
            <a:r>
              <a:rPr lang="en-US" sz="2000" b="1" u="sng" dirty="0" smtClean="0"/>
              <a:t>:</a:t>
            </a:r>
            <a:endParaRPr lang="en-US" sz="2000" b="1" u="sng" dirty="0"/>
          </a:p>
        </p:txBody>
      </p:sp>
    </p:spTree>
    <p:extLst>
      <p:ext uri="{BB962C8B-B14F-4D97-AF65-F5344CB8AC3E}">
        <p14:creationId xmlns:p14="http://schemas.microsoft.com/office/powerpoint/2010/main" val="6370039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graphicEl>
                                              <a:dgm id="{43730131-75DB-3D4D-B7CA-B423F587A33C}"/>
                                            </p:graphicEl>
                                          </p:spTgt>
                                        </p:tgtEl>
                                        <p:attrNameLst>
                                          <p:attrName>style.visibility</p:attrName>
                                        </p:attrNameLst>
                                      </p:cBhvr>
                                      <p:to>
                                        <p:strVal val="visible"/>
                                      </p:to>
                                    </p:set>
                                    <p:animEffect transition="in" filter="fade">
                                      <p:cBhvr>
                                        <p:cTn id="7" dur="500"/>
                                        <p:tgtEl>
                                          <p:spTgt spid="33">
                                            <p:graphicEl>
                                              <a:dgm id="{43730131-75DB-3D4D-B7CA-B423F587A33C}"/>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graphicEl>
                                              <a:dgm id="{43CA900D-53CB-124A-9522-1E0E49F7EEE5}"/>
                                            </p:graphicEl>
                                          </p:spTgt>
                                        </p:tgtEl>
                                        <p:attrNameLst>
                                          <p:attrName>style.visibility</p:attrName>
                                        </p:attrNameLst>
                                      </p:cBhvr>
                                      <p:to>
                                        <p:strVal val="visible"/>
                                      </p:to>
                                    </p:set>
                                    <p:animEffect transition="in" filter="fade">
                                      <p:cBhvr>
                                        <p:cTn id="11" dur="500"/>
                                        <p:tgtEl>
                                          <p:spTgt spid="33">
                                            <p:graphicEl>
                                              <a:dgm id="{43CA900D-53CB-124A-9522-1E0E49F7EEE5}"/>
                                            </p:graphic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3">
                                            <p:graphicEl>
                                              <a:dgm id="{BE13D16F-868D-7E4F-ACC8-D9FDC6DA4AB6}"/>
                                            </p:graphicEl>
                                          </p:spTgt>
                                        </p:tgtEl>
                                        <p:attrNameLst>
                                          <p:attrName>style.visibility</p:attrName>
                                        </p:attrNameLst>
                                      </p:cBhvr>
                                      <p:to>
                                        <p:strVal val="visible"/>
                                      </p:to>
                                    </p:set>
                                    <p:animEffect transition="in" filter="fade">
                                      <p:cBhvr>
                                        <p:cTn id="14" dur="500"/>
                                        <p:tgtEl>
                                          <p:spTgt spid="33">
                                            <p:graphicEl>
                                              <a:dgm id="{BE13D16F-868D-7E4F-ACC8-D9FDC6DA4AB6}"/>
                                            </p:graphic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3">
                                            <p:graphicEl>
                                              <a:dgm id="{EA8B709A-430E-D743-AC2D-BB435BA5AC9C}"/>
                                            </p:graphicEl>
                                          </p:spTgt>
                                        </p:tgtEl>
                                        <p:attrNameLst>
                                          <p:attrName>style.visibility</p:attrName>
                                        </p:attrNameLst>
                                      </p:cBhvr>
                                      <p:to>
                                        <p:strVal val="visible"/>
                                      </p:to>
                                    </p:set>
                                    <p:animEffect transition="in" filter="fade">
                                      <p:cBhvr>
                                        <p:cTn id="18" dur="500"/>
                                        <p:tgtEl>
                                          <p:spTgt spid="33">
                                            <p:graphicEl>
                                              <a:dgm id="{EA8B709A-430E-D743-AC2D-BB435BA5AC9C}"/>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3">
                                            <p:graphicEl>
                                              <a:dgm id="{9360E4DE-FA31-DB46-A2ED-213B9B3B3777}"/>
                                            </p:graphicEl>
                                          </p:spTgt>
                                        </p:tgtEl>
                                        <p:attrNameLst>
                                          <p:attrName>style.visibility</p:attrName>
                                        </p:attrNameLst>
                                      </p:cBhvr>
                                      <p:to>
                                        <p:strVal val="visible"/>
                                      </p:to>
                                    </p:set>
                                    <p:animEffect transition="in" filter="fade">
                                      <p:cBhvr>
                                        <p:cTn id="21" dur="500"/>
                                        <p:tgtEl>
                                          <p:spTgt spid="33">
                                            <p:graphicEl>
                                              <a:dgm id="{9360E4DE-FA31-DB46-A2ED-213B9B3B3777}"/>
                                            </p:graphicEl>
                                          </p:spTgt>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33">
                                            <p:graphicEl>
                                              <a:dgm id="{74D8C228-95AF-C542-93C1-4EB008875EDD}"/>
                                            </p:graphicEl>
                                          </p:spTgt>
                                        </p:tgtEl>
                                        <p:attrNameLst>
                                          <p:attrName>style.visibility</p:attrName>
                                        </p:attrNameLst>
                                      </p:cBhvr>
                                      <p:to>
                                        <p:strVal val="visible"/>
                                      </p:to>
                                    </p:set>
                                    <p:animEffect transition="in" filter="fade">
                                      <p:cBhvr>
                                        <p:cTn id="25" dur="500"/>
                                        <p:tgtEl>
                                          <p:spTgt spid="33">
                                            <p:graphicEl>
                                              <a:dgm id="{74D8C228-95AF-C542-93C1-4EB008875EDD}"/>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graphicEl>
                                              <a:dgm id="{4C740D63-965A-D141-9166-70F46B82AE12}"/>
                                            </p:graphicEl>
                                          </p:spTgt>
                                        </p:tgtEl>
                                        <p:attrNameLst>
                                          <p:attrName>style.visibility</p:attrName>
                                        </p:attrNameLst>
                                      </p:cBhvr>
                                      <p:to>
                                        <p:strVal val="visible"/>
                                      </p:to>
                                    </p:set>
                                    <p:animEffect transition="in" filter="fade">
                                      <p:cBhvr>
                                        <p:cTn id="28" dur="500"/>
                                        <p:tgtEl>
                                          <p:spTgt spid="33">
                                            <p:graphicEl>
                                              <a:dgm id="{4C740D63-965A-D141-9166-70F46B82AE12}"/>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33">
                                            <p:graphicEl>
                                              <a:dgm id="{1590BCF1-2FA2-9043-A44F-CDA025CD6441}"/>
                                            </p:graphicEl>
                                          </p:spTgt>
                                        </p:tgtEl>
                                        <p:attrNameLst>
                                          <p:attrName>style.visibility</p:attrName>
                                        </p:attrNameLst>
                                      </p:cBhvr>
                                      <p:to>
                                        <p:strVal val="visible"/>
                                      </p:to>
                                    </p:set>
                                    <p:animEffect transition="in" filter="fade">
                                      <p:cBhvr>
                                        <p:cTn id="32" dur="500"/>
                                        <p:tgtEl>
                                          <p:spTgt spid="33">
                                            <p:graphicEl>
                                              <a:dgm id="{1590BCF1-2FA2-9043-A44F-CDA025CD6441}"/>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3">
                                            <p:graphicEl>
                                              <a:dgm id="{E3770BEA-1914-CD44-94F3-105BBF05B10E}"/>
                                            </p:graphicEl>
                                          </p:spTgt>
                                        </p:tgtEl>
                                        <p:attrNameLst>
                                          <p:attrName>style.visibility</p:attrName>
                                        </p:attrNameLst>
                                      </p:cBhvr>
                                      <p:to>
                                        <p:strVal val="visible"/>
                                      </p:to>
                                    </p:set>
                                    <p:animEffect transition="in" filter="fade">
                                      <p:cBhvr>
                                        <p:cTn id="35" dur="500"/>
                                        <p:tgtEl>
                                          <p:spTgt spid="33">
                                            <p:graphicEl>
                                              <a:dgm id="{E3770BEA-1914-CD44-94F3-105BBF05B10E}"/>
                                            </p:graphicEl>
                                          </p:spTgt>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33">
                                            <p:graphicEl>
                                              <a:dgm id="{88ABB771-89EB-8C4A-AC99-386F35AA66F4}"/>
                                            </p:graphicEl>
                                          </p:spTgt>
                                        </p:tgtEl>
                                        <p:attrNameLst>
                                          <p:attrName>style.visibility</p:attrName>
                                        </p:attrNameLst>
                                      </p:cBhvr>
                                      <p:to>
                                        <p:strVal val="visible"/>
                                      </p:to>
                                    </p:set>
                                    <p:animEffect transition="in" filter="fade">
                                      <p:cBhvr>
                                        <p:cTn id="39" dur="500"/>
                                        <p:tgtEl>
                                          <p:spTgt spid="33">
                                            <p:graphicEl>
                                              <a:dgm id="{88ABB771-89EB-8C4A-AC99-386F35AA66F4}"/>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3">
                                            <p:graphicEl>
                                              <a:dgm id="{F90007F9-95BC-C747-A680-AD691204F1E0}"/>
                                            </p:graphicEl>
                                          </p:spTgt>
                                        </p:tgtEl>
                                        <p:attrNameLst>
                                          <p:attrName>style.visibility</p:attrName>
                                        </p:attrNameLst>
                                      </p:cBhvr>
                                      <p:to>
                                        <p:strVal val="visible"/>
                                      </p:to>
                                    </p:set>
                                    <p:animEffect transition="in" filter="fade">
                                      <p:cBhvr>
                                        <p:cTn id="42" dur="500"/>
                                        <p:tgtEl>
                                          <p:spTgt spid="33">
                                            <p:graphicEl>
                                              <a:dgm id="{F90007F9-95BC-C747-A680-AD691204F1E0}"/>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graphicEl>
                                              <a:dgm id="{43730131-75DB-3D4D-B7CA-B423F587A33C}"/>
                                            </p:graphicEl>
                                          </p:spTgt>
                                        </p:tgtEl>
                                        <p:attrNameLst>
                                          <p:attrName>style.visibility</p:attrName>
                                        </p:attrNameLst>
                                      </p:cBhvr>
                                      <p:to>
                                        <p:strVal val="visible"/>
                                      </p:to>
                                    </p:set>
                                    <p:animEffect transition="in" filter="fade">
                                      <p:cBhvr>
                                        <p:cTn id="47" dur="500"/>
                                        <p:tgtEl>
                                          <p:spTgt spid="7">
                                            <p:graphicEl>
                                              <a:dgm id="{43730131-75DB-3D4D-B7CA-B423F587A33C}"/>
                                            </p:graphicEl>
                                          </p:spTgt>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7">
                                            <p:graphicEl>
                                              <a:dgm id="{43CA900D-53CB-124A-9522-1E0E49F7EEE5}"/>
                                            </p:graphicEl>
                                          </p:spTgt>
                                        </p:tgtEl>
                                        <p:attrNameLst>
                                          <p:attrName>style.visibility</p:attrName>
                                        </p:attrNameLst>
                                      </p:cBhvr>
                                      <p:to>
                                        <p:strVal val="visible"/>
                                      </p:to>
                                    </p:set>
                                    <p:animEffect transition="in" filter="fade">
                                      <p:cBhvr>
                                        <p:cTn id="51" dur="500"/>
                                        <p:tgtEl>
                                          <p:spTgt spid="7">
                                            <p:graphicEl>
                                              <a:dgm id="{43CA900D-53CB-124A-9522-1E0E49F7EEE5}"/>
                                            </p:graphic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7">
                                            <p:graphicEl>
                                              <a:dgm id="{BE13D16F-868D-7E4F-ACC8-D9FDC6DA4AB6}"/>
                                            </p:graphicEl>
                                          </p:spTgt>
                                        </p:tgtEl>
                                        <p:attrNameLst>
                                          <p:attrName>style.visibility</p:attrName>
                                        </p:attrNameLst>
                                      </p:cBhvr>
                                      <p:to>
                                        <p:strVal val="visible"/>
                                      </p:to>
                                    </p:set>
                                    <p:animEffect transition="in" filter="fade">
                                      <p:cBhvr>
                                        <p:cTn id="54" dur="500"/>
                                        <p:tgtEl>
                                          <p:spTgt spid="7">
                                            <p:graphicEl>
                                              <a:dgm id="{BE13D16F-868D-7E4F-ACC8-D9FDC6DA4AB6}"/>
                                            </p:graphicEl>
                                          </p:spTgt>
                                        </p:tgtEl>
                                      </p:cBhvr>
                                    </p:animEffect>
                                  </p:childTnLst>
                                </p:cTn>
                              </p:par>
                            </p:childTnLst>
                          </p:cTn>
                        </p:par>
                        <p:par>
                          <p:cTn id="55" fill="hold">
                            <p:stCondLst>
                              <p:cond delay="1000"/>
                            </p:stCondLst>
                            <p:childTnLst>
                              <p:par>
                                <p:cTn id="56" presetID="10" presetClass="entr" presetSubtype="0" fill="hold" grpId="0" nodeType="afterEffect">
                                  <p:stCondLst>
                                    <p:cond delay="0"/>
                                  </p:stCondLst>
                                  <p:childTnLst>
                                    <p:set>
                                      <p:cBhvr>
                                        <p:cTn id="57" dur="1" fill="hold">
                                          <p:stCondLst>
                                            <p:cond delay="0"/>
                                          </p:stCondLst>
                                        </p:cTn>
                                        <p:tgtEl>
                                          <p:spTgt spid="7">
                                            <p:graphicEl>
                                              <a:dgm id="{EA8B709A-430E-D743-AC2D-BB435BA5AC9C}"/>
                                            </p:graphicEl>
                                          </p:spTgt>
                                        </p:tgtEl>
                                        <p:attrNameLst>
                                          <p:attrName>style.visibility</p:attrName>
                                        </p:attrNameLst>
                                      </p:cBhvr>
                                      <p:to>
                                        <p:strVal val="visible"/>
                                      </p:to>
                                    </p:set>
                                    <p:animEffect transition="in" filter="fade">
                                      <p:cBhvr>
                                        <p:cTn id="58" dur="500"/>
                                        <p:tgtEl>
                                          <p:spTgt spid="7">
                                            <p:graphicEl>
                                              <a:dgm id="{EA8B709A-430E-D743-AC2D-BB435BA5AC9C}"/>
                                            </p:graphic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
                                            <p:graphicEl>
                                              <a:dgm id="{9360E4DE-FA31-DB46-A2ED-213B9B3B3777}"/>
                                            </p:graphicEl>
                                          </p:spTgt>
                                        </p:tgtEl>
                                        <p:attrNameLst>
                                          <p:attrName>style.visibility</p:attrName>
                                        </p:attrNameLst>
                                      </p:cBhvr>
                                      <p:to>
                                        <p:strVal val="visible"/>
                                      </p:to>
                                    </p:set>
                                    <p:animEffect transition="in" filter="fade">
                                      <p:cBhvr>
                                        <p:cTn id="61" dur="500"/>
                                        <p:tgtEl>
                                          <p:spTgt spid="7">
                                            <p:graphicEl>
                                              <a:dgm id="{9360E4DE-FA31-DB46-A2ED-213B9B3B3777}"/>
                                            </p:graphicEl>
                                          </p:spTgt>
                                        </p:tgtEl>
                                      </p:cBhvr>
                                    </p:animEffect>
                                  </p:childTnLst>
                                </p:cTn>
                              </p:par>
                            </p:childTnLst>
                          </p:cTn>
                        </p:par>
                        <p:par>
                          <p:cTn id="62" fill="hold">
                            <p:stCondLst>
                              <p:cond delay="1500"/>
                            </p:stCondLst>
                            <p:childTnLst>
                              <p:par>
                                <p:cTn id="63" presetID="10" presetClass="entr" presetSubtype="0" fill="hold" grpId="0" nodeType="afterEffect">
                                  <p:stCondLst>
                                    <p:cond delay="0"/>
                                  </p:stCondLst>
                                  <p:childTnLst>
                                    <p:set>
                                      <p:cBhvr>
                                        <p:cTn id="64" dur="1" fill="hold">
                                          <p:stCondLst>
                                            <p:cond delay="0"/>
                                          </p:stCondLst>
                                        </p:cTn>
                                        <p:tgtEl>
                                          <p:spTgt spid="7">
                                            <p:graphicEl>
                                              <a:dgm id="{74D8C228-95AF-C542-93C1-4EB008875EDD}"/>
                                            </p:graphicEl>
                                          </p:spTgt>
                                        </p:tgtEl>
                                        <p:attrNameLst>
                                          <p:attrName>style.visibility</p:attrName>
                                        </p:attrNameLst>
                                      </p:cBhvr>
                                      <p:to>
                                        <p:strVal val="visible"/>
                                      </p:to>
                                    </p:set>
                                    <p:animEffect transition="in" filter="fade">
                                      <p:cBhvr>
                                        <p:cTn id="65" dur="500"/>
                                        <p:tgtEl>
                                          <p:spTgt spid="7">
                                            <p:graphicEl>
                                              <a:dgm id="{74D8C228-95AF-C542-93C1-4EB008875EDD}"/>
                                            </p:graphic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7">
                                            <p:graphicEl>
                                              <a:dgm id="{4C740D63-965A-D141-9166-70F46B82AE12}"/>
                                            </p:graphicEl>
                                          </p:spTgt>
                                        </p:tgtEl>
                                        <p:attrNameLst>
                                          <p:attrName>style.visibility</p:attrName>
                                        </p:attrNameLst>
                                      </p:cBhvr>
                                      <p:to>
                                        <p:strVal val="visible"/>
                                      </p:to>
                                    </p:set>
                                    <p:animEffect transition="in" filter="fade">
                                      <p:cBhvr>
                                        <p:cTn id="68" dur="500"/>
                                        <p:tgtEl>
                                          <p:spTgt spid="7">
                                            <p:graphicEl>
                                              <a:dgm id="{4C740D63-965A-D141-9166-70F46B82AE12}"/>
                                            </p:graphicEl>
                                          </p:spTgt>
                                        </p:tgtEl>
                                      </p:cBhvr>
                                    </p:animEffect>
                                  </p:childTnLst>
                                </p:cTn>
                              </p:par>
                            </p:childTnLst>
                          </p:cTn>
                        </p:par>
                        <p:par>
                          <p:cTn id="69" fill="hold">
                            <p:stCondLst>
                              <p:cond delay="2000"/>
                            </p:stCondLst>
                            <p:childTnLst>
                              <p:par>
                                <p:cTn id="70" presetID="10" presetClass="entr" presetSubtype="0" fill="hold" grpId="0" nodeType="afterEffect">
                                  <p:stCondLst>
                                    <p:cond delay="0"/>
                                  </p:stCondLst>
                                  <p:childTnLst>
                                    <p:set>
                                      <p:cBhvr>
                                        <p:cTn id="71" dur="1" fill="hold">
                                          <p:stCondLst>
                                            <p:cond delay="0"/>
                                          </p:stCondLst>
                                        </p:cTn>
                                        <p:tgtEl>
                                          <p:spTgt spid="7">
                                            <p:graphicEl>
                                              <a:dgm id="{1590BCF1-2FA2-9043-A44F-CDA025CD6441}"/>
                                            </p:graphicEl>
                                          </p:spTgt>
                                        </p:tgtEl>
                                        <p:attrNameLst>
                                          <p:attrName>style.visibility</p:attrName>
                                        </p:attrNameLst>
                                      </p:cBhvr>
                                      <p:to>
                                        <p:strVal val="visible"/>
                                      </p:to>
                                    </p:set>
                                    <p:animEffect transition="in" filter="fade">
                                      <p:cBhvr>
                                        <p:cTn id="72" dur="500"/>
                                        <p:tgtEl>
                                          <p:spTgt spid="7">
                                            <p:graphicEl>
                                              <a:dgm id="{1590BCF1-2FA2-9043-A44F-CDA025CD6441}"/>
                                            </p:graphicEl>
                                          </p:spTgt>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7">
                                            <p:graphicEl>
                                              <a:dgm id="{E3770BEA-1914-CD44-94F3-105BBF05B10E}"/>
                                            </p:graphicEl>
                                          </p:spTgt>
                                        </p:tgtEl>
                                        <p:attrNameLst>
                                          <p:attrName>style.visibility</p:attrName>
                                        </p:attrNameLst>
                                      </p:cBhvr>
                                      <p:to>
                                        <p:strVal val="visible"/>
                                      </p:to>
                                    </p:set>
                                    <p:animEffect transition="in" filter="fade">
                                      <p:cBhvr>
                                        <p:cTn id="75" dur="500"/>
                                        <p:tgtEl>
                                          <p:spTgt spid="7">
                                            <p:graphicEl>
                                              <a:dgm id="{E3770BEA-1914-CD44-94F3-105BBF05B10E}"/>
                                            </p:graphicEl>
                                          </p:spTgt>
                                        </p:tgtEl>
                                      </p:cBhvr>
                                    </p:animEffect>
                                  </p:childTnLst>
                                </p:cTn>
                              </p:par>
                            </p:childTnLst>
                          </p:cTn>
                        </p:par>
                        <p:par>
                          <p:cTn id="76" fill="hold">
                            <p:stCondLst>
                              <p:cond delay="2500"/>
                            </p:stCondLst>
                            <p:childTnLst>
                              <p:par>
                                <p:cTn id="77" presetID="10" presetClass="entr" presetSubtype="0" fill="hold" grpId="0" nodeType="afterEffect">
                                  <p:stCondLst>
                                    <p:cond delay="0"/>
                                  </p:stCondLst>
                                  <p:childTnLst>
                                    <p:set>
                                      <p:cBhvr>
                                        <p:cTn id="78" dur="1" fill="hold">
                                          <p:stCondLst>
                                            <p:cond delay="0"/>
                                          </p:stCondLst>
                                        </p:cTn>
                                        <p:tgtEl>
                                          <p:spTgt spid="7">
                                            <p:graphicEl>
                                              <a:dgm id="{88ABB771-89EB-8C4A-AC99-386F35AA66F4}"/>
                                            </p:graphicEl>
                                          </p:spTgt>
                                        </p:tgtEl>
                                        <p:attrNameLst>
                                          <p:attrName>style.visibility</p:attrName>
                                        </p:attrNameLst>
                                      </p:cBhvr>
                                      <p:to>
                                        <p:strVal val="visible"/>
                                      </p:to>
                                    </p:set>
                                    <p:animEffect transition="in" filter="fade">
                                      <p:cBhvr>
                                        <p:cTn id="79" dur="500"/>
                                        <p:tgtEl>
                                          <p:spTgt spid="7">
                                            <p:graphicEl>
                                              <a:dgm id="{88ABB771-89EB-8C4A-AC99-386F35AA66F4}"/>
                                            </p:graphicEl>
                                          </p:spTgt>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7">
                                            <p:graphicEl>
                                              <a:dgm id="{F90007F9-95BC-C747-A680-AD691204F1E0}"/>
                                            </p:graphicEl>
                                          </p:spTgt>
                                        </p:tgtEl>
                                        <p:attrNameLst>
                                          <p:attrName>style.visibility</p:attrName>
                                        </p:attrNameLst>
                                      </p:cBhvr>
                                      <p:to>
                                        <p:strVal val="visible"/>
                                      </p:to>
                                    </p:set>
                                    <p:animEffect transition="in" filter="fade">
                                      <p:cBhvr>
                                        <p:cTn id="82" dur="500"/>
                                        <p:tgtEl>
                                          <p:spTgt spid="7">
                                            <p:graphicEl>
                                              <a:dgm id="{F90007F9-95BC-C747-A680-AD691204F1E0}"/>
                                            </p:graphicEl>
                                          </p:spTgt>
                                        </p:tgtEl>
                                      </p:cBhvr>
                                    </p:animEffect>
                                  </p:childTnLst>
                                </p:cTn>
                              </p:par>
                            </p:childTnLst>
                          </p:cTn>
                        </p:par>
                        <p:par>
                          <p:cTn id="83" fill="hold">
                            <p:stCondLst>
                              <p:cond delay="3000"/>
                            </p:stCondLst>
                            <p:childTnLst>
                              <p:par>
                                <p:cTn id="84" presetID="10" presetClass="entr" presetSubtype="0" fill="hold" grpId="0" nodeType="afterEffect">
                                  <p:stCondLst>
                                    <p:cond delay="0"/>
                                  </p:stCondLst>
                                  <p:childTnLst>
                                    <p:set>
                                      <p:cBhvr>
                                        <p:cTn id="85" dur="1" fill="hold">
                                          <p:stCondLst>
                                            <p:cond delay="0"/>
                                          </p:stCondLst>
                                        </p:cTn>
                                        <p:tgtEl>
                                          <p:spTgt spid="7">
                                            <p:graphicEl>
                                              <a:dgm id="{5B631831-CDA2-2D4A-BF3E-DE8FD42C2EA0}"/>
                                            </p:graphicEl>
                                          </p:spTgt>
                                        </p:tgtEl>
                                        <p:attrNameLst>
                                          <p:attrName>style.visibility</p:attrName>
                                        </p:attrNameLst>
                                      </p:cBhvr>
                                      <p:to>
                                        <p:strVal val="visible"/>
                                      </p:to>
                                    </p:set>
                                    <p:animEffect transition="in" filter="fade">
                                      <p:cBhvr>
                                        <p:cTn id="86" dur="500"/>
                                        <p:tgtEl>
                                          <p:spTgt spid="7">
                                            <p:graphicEl>
                                              <a:dgm id="{5B631831-CDA2-2D4A-BF3E-DE8FD42C2EA0}"/>
                                            </p:graphicEl>
                                          </p:spTgt>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7">
                                            <p:graphicEl>
                                              <a:dgm id="{439DDA5F-9616-784D-AAC4-9FBDADB35C11}"/>
                                            </p:graphicEl>
                                          </p:spTgt>
                                        </p:tgtEl>
                                        <p:attrNameLst>
                                          <p:attrName>style.visibility</p:attrName>
                                        </p:attrNameLst>
                                      </p:cBhvr>
                                      <p:to>
                                        <p:strVal val="visible"/>
                                      </p:to>
                                    </p:set>
                                    <p:animEffect transition="in" filter="fade">
                                      <p:cBhvr>
                                        <p:cTn id="89" dur="500"/>
                                        <p:tgtEl>
                                          <p:spTgt spid="7">
                                            <p:graphicEl>
                                              <a:dgm id="{439DDA5F-9616-784D-AAC4-9FBDADB35C11}"/>
                                            </p:graphicEl>
                                          </p:spTgt>
                                        </p:tgtEl>
                                      </p:cBhvr>
                                    </p:animEffect>
                                  </p:childTnLst>
                                </p:cTn>
                              </p:par>
                            </p:childTnLst>
                          </p:cTn>
                        </p:par>
                        <p:par>
                          <p:cTn id="90" fill="hold">
                            <p:stCondLst>
                              <p:cond delay="3500"/>
                            </p:stCondLst>
                            <p:childTnLst>
                              <p:par>
                                <p:cTn id="91" presetID="10" presetClass="entr" presetSubtype="0" fill="hold" grpId="0" nodeType="afterEffect">
                                  <p:stCondLst>
                                    <p:cond delay="0"/>
                                  </p:stCondLst>
                                  <p:childTnLst>
                                    <p:set>
                                      <p:cBhvr>
                                        <p:cTn id="92" dur="1" fill="hold">
                                          <p:stCondLst>
                                            <p:cond delay="0"/>
                                          </p:stCondLst>
                                        </p:cTn>
                                        <p:tgtEl>
                                          <p:spTgt spid="7">
                                            <p:graphicEl>
                                              <a:dgm id="{613DEFFD-5212-5243-837A-806FFA7DA1EF}"/>
                                            </p:graphicEl>
                                          </p:spTgt>
                                        </p:tgtEl>
                                        <p:attrNameLst>
                                          <p:attrName>style.visibility</p:attrName>
                                        </p:attrNameLst>
                                      </p:cBhvr>
                                      <p:to>
                                        <p:strVal val="visible"/>
                                      </p:to>
                                    </p:set>
                                    <p:animEffect transition="in" filter="fade">
                                      <p:cBhvr>
                                        <p:cTn id="93" dur="500"/>
                                        <p:tgtEl>
                                          <p:spTgt spid="7">
                                            <p:graphicEl>
                                              <a:dgm id="{613DEFFD-5212-5243-837A-806FFA7DA1EF}"/>
                                            </p:graphicEl>
                                          </p:spTgt>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7">
                                            <p:graphicEl>
                                              <a:dgm id="{8FC4EF70-6674-ED46-952F-AD1BD8470018}"/>
                                            </p:graphicEl>
                                          </p:spTgt>
                                        </p:tgtEl>
                                        <p:attrNameLst>
                                          <p:attrName>style.visibility</p:attrName>
                                        </p:attrNameLst>
                                      </p:cBhvr>
                                      <p:to>
                                        <p:strVal val="visible"/>
                                      </p:to>
                                    </p:set>
                                    <p:animEffect transition="in" filter="fade">
                                      <p:cBhvr>
                                        <p:cTn id="96" dur="500"/>
                                        <p:tgtEl>
                                          <p:spTgt spid="7">
                                            <p:graphicEl>
                                              <a:dgm id="{8FC4EF70-6674-ED46-952F-AD1BD8470018}"/>
                                            </p:graphicEl>
                                          </p:spTgt>
                                        </p:tgtEl>
                                      </p:cBhvr>
                                    </p:animEffect>
                                  </p:childTnLst>
                                </p:cTn>
                              </p:par>
                            </p:childTnLst>
                          </p:cTn>
                        </p:par>
                        <p:par>
                          <p:cTn id="97" fill="hold">
                            <p:stCondLst>
                              <p:cond delay="4000"/>
                            </p:stCondLst>
                            <p:childTnLst>
                              <p:par>
                                <p:cTn id="98" presetID="10" presetClass="entr" presetSubtype="0" fill="hold" grpId="0" nodeType="afterEffect">
                                  <p:stCondLst>
                                    <p:cond delay="0"/>
                                  </p:stCondLst>
                                  <p:childTnLst>
                                    <p:set>
                                      <p:cBhvr>
                                        <p:cTn id="99" dur="1" fill="hold">
                                          <p:stCondLst>
                                            <p:cond delay="0"/>
                                          </p:stCondLst>
                                        </p:cTn>
                                        <p:tgtEl>
                                          <p:spTgt spid="7">
                                            <p:graphicEl>
                                              <a:dgm id="{692985E9-1C4E-2F42-B7DF-208C1C6B9404}"/>
                                            </p:graphicEl>
                                          </p:spTgt>
                                        </p:tgtEl>
                                        <p:attrNameLst>
                                          <p:attrName>style.visibility</p:attrName>
                                        </p:attrNameLst>
                                      </p:cBhvr>
                                      <p:to>
                                        <p:strVal val="visible"/>
                                      </p:to>
                                    </p:set>
                                    <p:animEffect transition="in" filter="fade">
                                      <p:cBhvr>
                                        <p:cTn id="100" dur="500"/>
                                        <p:tgtEl>
                                          <p:spTgt spid="7">
                                            <p:graphicEl>
                                              <a:dgm id="{692985E9-1C4E-2F42-B7DF-208C1C6B9404}"/>
                                            </p:graphicEl>
                                          </p:spTgt>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7">
                                            <p:graphicEl>
                                              <a:dgm id="{1DA05A92-6EDD-1A42-BA72-8EC4B222F5B8}"/>
                                            </p:graphicEl>
                                          </p:spTgt>
                                        </p:tgtEl>
                                        <p:attrNameLst>
                                          <p:attrName>style.visibility</p:attrName>
                                        </p:attrNameLst>
                                      </p:cBhvr>
                                      <p:to>
                                        <p:strVal val="visible"/>
                                      </p:to>
                                    </p:set>
                                    <p:animEffect transition="in" filter="fade">
                                      <p:cBhvr>
                                        <p:cTn id="103" dur="500"/>
                                        <p:tgtEl>
                                          <p:spTgt spid="7">
                                            <p:graphicEl>
                                              <a:dgm id="{1DA05A92-6EDD-1A42-BA72-8EC4B222F5B8}"/>
                                            </p:graphicEl>
                                          </p:spTgt>
                                        </p:tgtEl>
                                      </p:cBhvr>
                                    </p:animEffect>
                                  </p:childTnLst>
                                </p:cTn>
                              </p:par>
                            </p:childTnLst>
                          </p:cTn>
                        </p:par>
                        <p:par>
                          <p:cTn id="104" fill="hold">
                            <p:stCondLst>
                              <p:cond delay="4500"/>
                            </p:stCondLst>
                            <p:childTnLst>
                              <p:par>
                                <p:cTn id="105" presetID="10" presetClass="entr" presetSubtype="0" fill="hold" grpId="0" nodeType="afterEffect">
                                  <p:stCondLst>
                                    <p:cond delay="0"/>
                                  </p:stCondLst>
                                  <p:childTnLst>
                                    <p:set>
                                      <p:cBhvr>
                                        <p:cTn id="106" dur="1" fill="hold">
                                          <p:stCondLst>
                                            <p:cond delay="0"/>
                                          </p:stCondLst>
                                        </p:cTn>
                                        <p:tgtEl>
                                          <p:spTgt spid="7">
                                            <p:graphicEl>
                                              <a:dgm id="{11323F5C-2CD6-1A44-88FF-87909B280B1B}"/>
                                            </p:graphicEl>
                                          </p:spTgt>
                                        </p:tgtEl>
                                        <p:attrNameLst>
                                          <p:attrName>style.visibility</p:attrName>
                                        </p:attrNameLst>
                                      </p:cBhvr>
                                      <p:to>
                                        <p:strVal val="visible"/>
                                      </p:to>
                                    </p:set>
                                    <p:animEffect transition="in" filter="fade">
                                      <p:cBhvr>
                                        <p:cTn id="107" dur="500"/>
                                        <p:tgtEl>
                                          <p:spTgt spid="7">
                                            <p:graphicEl>
                                              <a:dgm id="{11323F5C-2CD6-1A44-88FF-87909B280B1B}"/>
                                            </p:graphicEl>
                                          </p:spTgt>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7">
                                            <p:graphicEl>
                                              <a:dgm id="{FC1AFE0F-5ED9-BC45-9F27-AD0520569845}"/>
                                            </p:graphicEl>
                                          </p:spTgt>
                                        </p:tgtEl>
                                        <p:attrNameLst>
                                          <p:attrName>style.visibility</p:attrName>
                                        </p:attrNameLst>
                                      </p:cBhvr>
                                      <p:to>
                                        <p:strVal val="visible"/>
                                      </p:to>
                                    </p:set>
                                    <p:animEffect transition="in" filter="fade">
                                      <p:cBhvr>
                                        <p:cTn id="110" dur="500"/>
                                        <p:tgtEl>
                                          <p:spTgt spid="7">
                                            <p:graphicEl>
                                              <a:dgm id="{FC1AFE0F-5ED9-BC45-9F27-AD0520569845}"/>
                                            </p:graphicEl>
                                          </p:spTgt>
                                        </p:tgtEl>
                                      </p:cBhvr>
                                    </p:animEffect>
                                  </p:childTnLst>
                                </p:cTn>
                              </p:par>
                            </p:childTnLst>
                          </p:cTn>
                        </p:par>
                        <p:par>
                          <p:cTn id="111" fill="hold">
                            <p:stCondLst>
                              <p:cond delay="5000"/>
                            </p:stCondLst>
                            <p:childTnLst>
                              <p:par>
                                <p:cTn id="112" presetID="10" presetClass="entr" presetSubtype="0" fill="hold" grpId="0" nodeType="afterEffect">
                                  <p:stCondLst>
                                    <p:cond delay="0"/>
                                  </p:stCondLst>
                                  <p:childTnLst>
                                    <p:set>
                                      <p:cBhvr>
                                        <p:cTn id="113" dur="1" fill="hold">
                                          <p:stCondLst>
                                            <p:cond delay="0"/>
                                          </p:stCondLst>
                                        </p:cTn>
                                        <p:tgtEl>
                                          <p:spTgt spid="7">
                                            <p:graphicEl>
                                              <a:dgm id="{C76B1F03-BD3F-FD4B-BA9E-F20A66F5D68C}"/>
                                            </p:graphicEl>
                                          </p:spTgt>
                                        </p:tgtEl>
                                        <p:attrNameLst>
                                          <p:attrName>style.visibility</p:attrName>
                                        </p:attrNameLst>
                                      </p:cBhvr>
                                      <p:to>
                                        <p:strVal val="visible"/>
                                      </p:to>
                                    </p:set>
                                    <p:animEffect transition="in" filter="fade">
                                      <p:cBhvr>
                                        <p:cTn id="114" dur="500"/>
                                        <p:tgtEl>
                                          <p:spTgt spid="7">
                                            <p:graphicEl>
                                              <a:dgm id="{C76B1F03-BD3F-FD4B-BA9E-F20A66F5D68C}"/>
                                            </p:graphicEl>
                                          </p:spTgt>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7">
                                            <p:graphicEl>
                                              <a:dgm id="{CB99CCB0-E928-534E-8067-CD8504BD97B3}"/>
                                            </p:graphicEl>
                                          </p:spTgt>
                                        </p:tgtEl>
                                        <p:attrNameLst>
                                          <p:attrName>style.visibility</p:attrName>
                                        </p:attrNameLst>
                                      </p:cBhvr>
                                      <p:to>
                                        <p:strVal val="visible"/>
                                      </p:to>
                                    </p:set>
                                    <p:animEffect transition="in" filter="fade">
                                      <p:cBhvr>
                                        <p:cTn id="117" dur="500"/>
                                        <p:tgtEl>
                                          <p:spTgt spid="7">
                                            <p:graphicEl>
                                              <a:dgm id="{CB99CCB0-E928-534E-8067-CD8504BD97B3}"/>
                                            </p:graphicEl>
                                          </p:spTgt>
                                        </p:tgtEl>
                                      </p:cBhvr>
                                    </p:animEffect>
                                  </p:childTnLst>
                                </p:cTn>
                              </p:par>
                            </p:childTnLst>
                          </p:cTn>
                        </p:par>
                        <p:par>
                          <p:cTn id="118" fill="hold">
                            <p:stCondLst>
                              <p:cond delay="5500"/>
                            </p:stCondLst>
                            <p:childTnLst>
                              <p:par>
                                <p:cTn id="119" presetID="10" presetClass="entr" presetSubtype="0" fill="hold" grpId="0" nodeType="afterEffect">
                                  <p:stCondLst>
                                    <p:cond delay="0"/>
                                  </p:stCondLst>
                                  <p:childTnLst>
                                    <p:set>
                                      <p:cBhvr>
                                        <p:cTn id="120" dur="1" fill="hold">
                                          <p:stCondLst>
                                            <p:cond delay="0"/>
                                          </p:stCondLst>
                                        </p:cTn>
                                        <p:tgtEl>
                                          <p:spTgt spid="7">
                                            <p:graphicEl>
                                              <a:dgm id="{AAB923F2-3DA8-8745-BAF7-B1A7F09D9F91}"/>
                                            </p:graphicEl>
                                          </p:spTgt>
                                        </p:tgtEl>
                                        <p:attrNameLst>
                                          <p:attrName>style.visibility</p:attrName>
                                        </p:attrNameLst>
                                      </p:cBhvr>
                                      <p:to>
                                        <p:strVal val="visible"/>
                                      </p:to>
                                    </p:set>
                                    <p:animEffect transition="in" filter="fade">
                                      <p:cBhvr>
                                        <p:cTn id="121" dur="500"/>
                                        <p:tgtEl>
                                          <p:spTgt spid="7">
                                            <p:graphicEl>
                                              <a:dgm id="{AAB923F2-3DA8-8745-BAF7-B1A7F09D9F91}"/>
                                            </p:graphicEl>
                                          </p:spTgt>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7">
                                            <p:graphicEl>
                                              <a:dgm id="{2E8F4B94-840D-FA41-90A0-4F2207CCBA31}"/>
                                            </p:graphicEl>
                                          </p:spTgt>
                                        </p:tgtEl>
                                        <p:attrNameLst>
                                          <p:attrName>style.visibility</p:attrName>
                                        </p:attrNameLst>
                                      </p:cBhvr>
                                      <p:to>
                                        <p:strVal val="visible"/>
                                      </p:to>
                                    </p:set>
                                    <p:animEffect transition="in" filter="fade">
                                      <p:cBhvr>
                                        <p:cTn id="124" dur="500"/>
                                        <p:tgtEl>
                                          <p:spTgt spid="7">
                                            <p:graphicEl>
                                              <a:dgm id="{2E8F4B94-840D-FA41-90A0-4F2207CCBA3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Graphic spid="33"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solidFill>
                  <a:schemeClr val="tx1">
                    <a:lumMod val="85000"/>
                  </a:schemeClr>
                </a:solidFill>
                <a:latin typeface="Corbel"/>
                <a:cs typeface="Corbel"/>
              </a:rPr>
              <a:t>Inquadramento</a:t>
            </a:r>
            <a:endParaRPr lang="it-IT" dirty="0">
              <a:solidFill>
                <a:schemeClr val="tx1">
                  <a:lumMod val="85000"/>
                </a:schemeClr>
              </a:solidFill>
              <a:latin typeface="Corbel"/>
              <a:cs typeface="Corbel"/>
            </a:endParaRPr>
          </a:p>
        </p:txBody>
      </p:sp>
      <p:sp>
        <p:nvSpPr>
          <p:cNvPr id="5" name="TextBox 4"/>
          <p:cNvSpPr txBox="1"/>
          <p:nvPr/>
        </p:nvSpPr>
        <p:spPr>
          <a:xfrm>
            <a:off x="1378587" y="1660901"/>
            <a:ext cx="7131751" cy="3234731"/>
          </a:xfrm>
          <a:prstGeom prst="rect">
            <a:avLst/>
          </a:prstGeom>
          <a:noFill/>
        </p:spPr>
        <p:txBody>
          <a:bodyPr wrap="square" rtlCol="0">
            <a:spAutoFit/>
          </a:bodyPr>
          <a:lstStyle/>
          <a:p>
            <a:r>
              <a:rPr lang="it-IT" sz="3200" dirty="0" smtClean="0">
                <a:solidFill>
                  <a:schemeClr val="tx1">
                    <a:lumMod val="75000"/>
                  </a:schemeClr>
                </a:solidFill>
                <a:latin typeface="Corbel"/>
                <a:cs typeface="Corbel"/>
              </a:rPr>
              <a:t>L’agitazione è correlata con</a:t>
            </a:r>
          </a:p>
          <a:p>
            <a:pPr marL="449263" indent="-269875">
              <a:buFont typeface="Wingdings" charset="2"/>
              <a:buChar char="§"/>
            </a:pPr>
            <a:endParaRPr lang="it-IT" sz="2800" dirty="0" smtClean="0">
              <a:latin typeface="Corbel"/>
              <a:cs typeface="Corbel"/>
            </a:endParaRPr>
          </a:p>
          <a:p>
            <a:pPr marL="449263" indent="-269875">
              <a:lnSpc>
                <a:spcPct val="130000"/>
              </a:lnSpc>
              <a:buFont typeface="Wingdings" charset="2"/>
              <a:buChar char="§"/>
            </a:pPr>
            <a:r>
              <a:rPr lang="it-IT" sz="2800" dirty="0" smtClean="0">
                <a:latin typeface="Corbel"/>
                <a:cs typeface="Corbel"/>
              </a:rPr>
              <a:t>Peggior </a:t>
            </a:r>
            <a:r>
              <a:rPr lang="it-IT" sz="2800" dirty="0" err="1" smtClean="0">
                <a:latin typeface="Corbel"/>
                <a:cs typeface="Corbel"/>
              </a:rPr>
              <a:t>outcome</a:t>
            </a:r>
            <a:endParaRPr lang="it-IT" sz="2800" dirty="0" smtClean="0">
              <a:latin typeface="Corbel"/>
              <a:cs typeface="Corbel"/>
            </a:endParaRPr>
          </a:p>
          <a:p>
            <a:pPr marL="449263" indent="-269875">
              <a:lnSpc>
                <a:spcPct val="130000"/>
              </a:lnSpc>
              <a:buFont typeface="Wingdings" charset="2"/>
              <a:buChar char="§"/>
            </a:pPr>
            <a:r>
              <a:rPr lang="it-IT" sz="2800" dirty="0" smtClean="0">
                <a:latin typeface="Corbel"/>
                <a:cs typeface="Corbel"/>
              </a:rPr>
              <a:t>Maggior durata della degenza</a:t>
            </a:r>
          </a:p>
          <a:p>
            <a:pPr marL="449263" indent="-269875">
              <a:lnSpc>
                <a:spcPct val="130000"/>
              </a:lnSpc>
              <a:buFont typeface="Wingdings" charset="2"/>
              <a:buChar char="§"/>
            </a:pPr>
            <a:r>
              <a:rPr lang="it-IT" sz="2800" dirty="0" smtClean="0">
                <a:latin typeface="Corbel"/>
                <a:cs typeface="Corbel"/>
              </a:rPr>
              <a:t>Maggior durata di assistenza respiratoria</a:t>
            </a:r>
          </a:p>
          <a:p>
            <a:pPr marL="449263" indent="-269875">
              <a:lnSpc>
                <a:spcPct val="130000"/>
              </a:lnSpc>
              <a:buFont typeface="Wingdings" charset="2"/>
              <a:buChar char="§"/>
            </a:pPr>
            <a:r>
              <a:rPr lang="en-US" sz="2800" dirty="0" smtClean="0">
                <a:latin typeface="Corbel"/>
                <a:cs typeface="Corbel"/>
              </a:rPr>
              <a:t>M</a:t>
            </a:r>
            <a:r>
              <a:rPr lang="it-IT" sz="2800" dirty="0" err="1" smtClean="0">
                <a:latin typeface="Corbel"/>
                <a:cs typeface="Corbel"/>
              </a:rPr>
              <a:t>aggior</a:t>
            </a:r>
            <a:r>
              <a:rPr lang="it-IT" sz="2800" dirty="0" smtClean="0">
                <a:latin typeface="Corbel"/>
                <a:cs typeface="Corbel"/>
              </a:rPr>
              <a:t> frequenza di auto-estubazioni</a:t>
            </a:r>
          </a:p>
        </p:txBody>
      </p:sp>
      <p:sp>
        <p:nvSpPr>
          <p:cNvPr id="6" name="TextBox 5"/>
          <p:cNvSpPr txBox="1"/>
          <p:nvPr/>
        </p:nvSpPr>
        <p:spPr>
          <a:xfrm>
            <a:off x="5744969" y="5304742"/>
            <a:ext cx="2941831" cy="1169551"/>
          </a:xfrm>
          <a:prstGeom prst="rect">
            <a:avLst/>
          </a:prstGeom>
          <a:noFill/>
        </p:spPr>
        <p:txBody>
          <a:bodyPr wrap="none" rtlCol="0">
            <a:spAutoFit/>
          </a:bodyPr>
          <a:lstStyle/>
          <a:p>
            <a:r>
              <a:rPr lang="en-US" sz="1400" dirty="0" smtClean="0">
                <a:solidFill>
                  <a:schemeClr val="tx1">
                    <a:lumMod val="65000"/>
                  </a:schemeClr>
                </a:solidFill>
                <a:latin typeface="Corbel"/>
                <a:cs typeface="Corbel"/>
              </a:rPr>
              <a:t>Woods et Al, </a:t>
            </a:r>
            <a:r>
              <a:rPr lang="en-US" sz="1400" i="1" dirty="0" err="1" smtClean="0">
                <a:solidFill>
                  <a:schemeClr val="tx1">
                    <a:lumMod val="65000"/>
                  </a:schemeClr>
                </a:solidFill>
                <a:latin typeface="Corbel"/>
                <a:cs typeface="Corbel"/>
              </a:rPr>
              <a:t>Int</a:t>
            </a:r>
            <a:r>
              <a:rPr lang="en-US" sz="1400" i="1" dirty="0" smtClean="0">
                <a:solidFill>
                  <a:schemeClr val="tx1">
                    <a:lumMod val="65000"/>
                  </a:schemeClr>
                </a:solidFill>
                <a:latin typeface="Corbel"/>
                <a:cs typeface="Corbel"/>
              </a:rPr>
              <a:t> Care Med </a:t>
            </a:r>
            <a:r>
              <a:rPr lang="en-US" sz="1400" dirty="0" smtClean="0">
                <a:solidFill>
                  <a:schemeClr val="tx1">
                    <a:lumMod val="65000"/>
                  </a:schemeClr>
                </a:solidFill>
                <a:latin typeface="Corbel"/>
                <a:cs typeface="Corbel"/>
              </a:rPr>
              <a:t>– 2004</a:t>
            </a:r>
          </a:p>
          <a:p>
            <a:r>
              <a:rPr lang="en-US" sz="1400" dirty="0" err="1" smtClean="0">
                <a:solidFill>
                  <a:schemeClr val="tx1">
                    <a:lumMod val="65000"/>
                  </a:schemeClr>
                </a:solidFill>
                <a:latin typeface="Corbel"/>
                <a:cs typeface="Corbel"/>
              </a:rPr>
              <a:t>Jaber</a:t>
            </a:r>
            <a:r>
              <a:rPr lang="en-US" sz="1400" dirty="0" smtClean="0">
                <a:solidFill>
                  <a:schemeClr val="tx1">
                    <a:lumMod val="65000"/>
                  </a:schemeClr>
                </a:solidFill>
                <a:latin typeface="Corbel"/>
                <a:cs typeface="Corbel"/>
              </a:rPr>
              <a:t> et Al, </a:t>
            </a:r>
            <a:r>
              <a:rPr lang="en-US" sz="1400" i="1" dirty="0" smtClean="0">
                <a:solidFill>
                  <a:schemeClr val="tx1">
                    <a:lumMod val="65000"/>
                  </a:schemeClr>
                </a:solidFill>
                <a:latin typeface="Corbel"/>
                <a:cs typeface="Corbel"/>
              </a:rPr>
              <a:t>Chest</a:t>
            </a:r>
            <a:r>
              <a:rPr lang="en-US" sz="1400" dirty="0" smtClean="0">
                <a:solidFill>
                  <a:schemeClr val="tx1">
                    <a:lumMod val="65000"/>
                  </a:schemeClr>
                </a:solidFill>
                <a:latin typeface="Corbel"/>
                <a:cs typeface="Corbel"/>
              </a:rPr>
              <a:t> – 2005</a:t>
            </a:r>
          </a:p>
          <a:p>
            <a:r>
              <a:rPr lang="en-US" sz="1400" dirty="0" smtClean="0">
                <a:solidFill>
                  <a:schemeClr val="tx1">
                    <a:lumMod val="65000"/>
                  </a:schemeClr>
                </a:solidFill>
                <a:latin typeface="Corbel"/>
                <a:cs typeface="Corbel"/>
              </a:rPr>
              <a:t>Fraser et Al, </a:t>
            </a:r>
            <a:r>
              <a:rPr lang="en-US" sz="1400" i="1" dirty="0" smtClean="0">
                <a:solidFill>
                  <a:schemeClr val="tx1">
                    <a:lumMod val="65000"/>
                  </a:schemeClr>
                </a:solidFill>
                <a:latin typeface="Corbel"/>
                <a:cs typeface="Corbel"/>
              </a:rPr>
              <a:t>Pharmacotherapy</a:t>
            </a:r>
            <a:r>
              <a:rPr lang="en-US" sz="1400" dirty="0" smtClean="0">
                <a:solidFill>
                  <a:schemeClr val="tx1">
                    <a:lumMod val="65000"/>
                  </a:schemeClr>
                </a:solidFill>
                <a:latin typeface="Corbel"/>
                <a:cs typeface="Corbel"/>
              </a:rPr>
              <a:t> – 2000</a:t>
            </a:r>
          </a:p>
          <a:p>
            <a:r>
              <a:rPr lang="en-US" sz="1400" dirty="0" smtClean="0">
                <a:solidFill>
                  <a:schemeClr val="tx1">
                    <a:lumMod val="65000"/>
                  </a:schemeClr>
                </a:solidFill>
                <a:latin typeface="Corbel"/>
                <a:cs typeface="Corbel"/>
              </a:rPr>
              <a:t>Burk et Al, </a:t>
            </a:r>
            <a:r>
              <a:rPr lang="en-US" sz="1400" i="1" dirty="0" smtClean="0">
                <a:solidFill>
                  <a:schemeClr val="tx1">
                    <a:lumMod val="65000"/>
                  </a:schemeClr>
                </a:solidFill>
                <a:latin typeface="Corbel"/>
                <a:cs typeface="Corbel"/>
              </a:rPr>
              <a:t>Am J </a:t>
            </a:r>
            <a:r>
              <a:rPr lang="en-US" sz="1400" i="1" dirty="0" err="1" smtClean="0">
                <a:solidFill>
                  <a:schemeClr val="tx1">
                    <a:lumMod val="65000"/>
                  </a:schemeClr>
                </a:solidFill>
                <a:latin typeface="Corbel"/>
                <a:cs typeface="Corbel"/>
              </a:rPr>
              <a:t>Crit</a:t>
            </a:r>
            <a:r>
              <a:rPr lang="en-US" sz="1400" i="1" dirty="0" smtClean="0">
                <a:solidFill>
                  <a:schemeClr val="tx1">
                    <a:lumMod val="65000"/>
                  </a:schemeClr>
                </a:solidFill>
                <a:latin typeface="Corbel"/>
                <a:cs typeface="Corbel"/>
              </a:rPr>
              <a:t> Care </a:t>
            </a:r>
            <a:r>
              <a:rPr lang="en-US" sz="1400" dirty="0" smtClean="0">
                <a:solidFill>
                  <a:schemeClr val="tx1">
                    <a:lumMod val="65000"/>
                  </a:schemeClr>
                </a:solidFill>
                <a:latin typeface="Corbel"/>
                <a:cs typeface="Corbel"/>
              </a:rPr>
              <a:t>– 2014</a:t>
            </a:r>
          </a:p>
          <a:p>
            <a:r>
              <a:rPr lang="en-US" sz="1400" dirty="0" smtClean="0">
                <a:solidFill>
                  <a:schemeClr val="tx1">
                    <a:lumMod val="65000"/>
                  </a:schemeClr>
                </a:solidFill>
                <a:latin typeface="Corbel"/>
                <a:cs typeface="Corbel"/>
              </a:rPr>
              <a:t>Gardner et Al, </a:t>
            </a:r>
            <a:r>
              <a:rPr lang="en-US" sz="1400" i="1" dirty="0" smtClean="0">
                <a:solidFill>
                  <a:schemeClr val="tx1">
                    <a:lumMod val="65000"/>
                  </a:schemeClr>
                </a:solidFill>
                <a:latin typeface="Corbel"/>
                <a:cs typeface="Corbel"/>
              </a:rPr>
              <a:t>Am J </a:t>
            </a:r>
            <a:r>
              <a:rPr lang="en-US" sz="1400" i="1" dirty="0" err="1" smtClean="0">
                <a:solidFill>
                  <a:schemeClr val="tx1">
                    <a:lumMod val="65000"/>
                  </a:schemeClr>
                </a:solidFill>
                <a:latin typeface="Corbel"/>
                <a:cs typeface="Corbel"/>
              </a:rPr>
              <a:t>Crit</a:t>
            </a:r>
            <a:r>
              <a:rPr lang="en-US" sz="1400" i="1" dirty="0" smtClean="0">
                <a:solidFill>
                  <a:schemeClr val="tx1">
                    <a:lumMod val="65000"/>
                  </a:schemeClr>
                </a:solidFill>
                <a:latin typeface="Corbel"/>
                <a:cs typeface="Corbel"/>
              </a:rPr>
              <a:t> Care </a:t>
            </a:r>
            <a:r>
              <a:rPr lang="en-US" sz="1400" dirty="0" smtClean="0">
                <a:solidFill>
                  <a:schemeClr val="tx1">
                    <a:lumMod val="65000"/>
                  </a:schemeClr>
                </a:solidFill>
                <a:latin typeface="Corbel"/>
                <a:cs typeface="Corbel"/>
              </a:rPr>
              <a:t>– 2006</a:t>
            </a:r>
          </a:p>
        </p:txBody>
      </p:sp>
    </p:spTree>
    <p:extLst>
      <p:ext uri="{BB962C8B-B14F-4D97-AF65-F5344CB8AC3E}">
        <p14:creationId xmlns:p14="http://schemas.microsoft.com/office/powerpoint/2010/main" val="28825218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85000"/>
                  </a:schemeClr>
                </a:solidFill>
                <a:latin typeface="Corbel"/>
                <a:cs typeface="Corbel"/>
              </a:rPr>
              <a:t>Agenda</a:t>
            </a:r>
            <a:endParaRPr lang="en-US" dirty="0">
              <a:solidFill>
                <a:schemeClr val="tx1">
                  <a:lumMod val="85000"/>
                </a:schemeClr>
              </a:solidFill>
              <a:latin typeface="Corbel"/>
              <a:cs typeface="Corbel"/>
            </a:endParaRPr>
          </a:p>
        </p:txBody>
      </p:sp>
      <p:sp>
        <p:nvSpPr>
          <p:cNvPr id="3" name="Content Placeholder 2"/>
          <p:cNvSpPr>
            <a:spLocks noGrp="1"/>
          </p:cNvSpPr>
          <p:nvPr>
            <p:ph idx="1"/>
          </p:nvPr>
        </p:nvSpPr>
        <p:spPr/>
        <p:txBody>
          <a:bodyPr/>
          <a:lstStyle/>
          <a:p>
            <a:r>
              <a:rPr lang="en-US" dirty="0" err="1" smtClean="0">
                <a:solidFill>
                  <a:schemeClr val="tx1">
                    <a:lumMod val="85000"/>
                  </a:schemeClr>
                </a:solidFill>
                <a:latin typeface="Corbel"/>
                <a:cs typeface="Corbel"/>
              </a:rPr>
              <a:t>Definizione</a:t>
            </a:r>
            <a:endParaRPr lang="en-US" dirty="0" smtClean="0">
              <a:solidFill>
                <a:schemeClr val="tx1">
                  <a:lumMod val="85000"/>
                </a:schemeClr>
              </a:solidFill>
              <a:latin typeface="Corbel"/>
              <a:cs typeface="Corbel"/>
            </a:endParaRPr>
          </a:p>
          <a:p>
            <a:r>
              <a:rPr lang="en-US" dirty="0" err="1" smtClean="0">
                <a:solidFill>
                  <a:schemeClr val="tx1">
                    <a:lumMod val="85000"/>
                  </a:schemeClr>
                </a:solidFill>
                <a:latin typeface="Corbel"/>
                <a:cs typeface="Corbel"/>
              </a:rPr>
              <a:t>Inquadramento</a:t>
            </a:r>
            <a:r>
              <a:rPr lang="en-US" dirty="0" smtClean="0">
                <a:solidFill>
                  <a:schemeClr val="tx1">
                    <a:lumMod val="85000"/>
                  </a:schemeClr>
                </a:solidFill>
                <a:latin typeface="Corbel"/>
                <a:cs typeface="Corbel"/>
              </a:rPr>
              <a:t> e </a:t>
            </a:r>
            <a:r>
              <a:rPr lang="en-US" dirty="0" err="1" smtClean="0">
                <a:solidFill>
                  <a:schemeClr val="tx1">
                    <a:lumMod val="85000"/>
                  </a:schemeClr>
                </a:solidFill>
                <a:latin typeface="Corbel"/>
                <a:cs typeface="Corbel"/>
              </a:rPr>
              <a:t>implicazioni</a:t>
            </a:r>
            <a:r>
              <a:rPr lang="en-US" dirty="0" smtClean="0">
                <a:solidFill>
                  <a:schemeClr val="tx1">
                    <a:lumMod val="85000"/>
                  </a:schemeClr>
                </a:solidFill>
                <a:latin typeface="Corbel"/>
                <a:cs typeface="Corbel"/>
              </a:rPr>
              <a:t> </a:t>
            </a:r>
            <a:r>
              <a:rPr lang="en-US" dirty="0" err="1" smtClean="0">
                <a:solidFill>
                  <a:schemeClr val="tx1">
                    <a:lumMod val="85000"/>
                  </a:schemeClr>
                </a:solidFill>
                <a:latin typeface="Corbel"/>
                <a:cs typeface="Corbel"/>
              </a:rPr>
              <a:t>prognostiche</a:t>
            </a:r>
            <a:endParaRPr lang="en-US" dirty="0" smtClean="0">
              <a:solidFill>
                <a:schemeClr val="tx1">
                  <a:lumMod val="85000"/>
                </a:schemeClr>
              </a:solidFill>
              <a:latin typeface="Corbel"/>
              <a:cs typeface="Corbel"/>
            </a:endParaRPr>
          </a:p>
          <a:p>
            <a:r>
              <a:rPr lang="en-US" dirty="0" err="1" smtClean="0">
                <a:solidFill>
                  <a:schemeClr val="tx1">
                    <a:lumMod val="85000"/>
                  </a:schemeClr>
                </a:solidFill>
                <a:latin typeface="Corbel"/>
                <a:cs typeface="Corbel"/>
              </a:rPr>
              <a:t>Terapia</a:t>
            </a:r>
            <a:r>
              <a:rPr lang="en-US" dirty="0" smtClean="0">
                <a:solidFill>
                  <a:schemeClr val="tx1">
                    <a:lumMod val="85000"/>
                  </a:schemeClr>
                </a:solidFill>
                <a:latin typeface="Corbel"/>
                <a:cs typeface="Corbel"/>
              </a:rPr>
              <a:t> </a:t>
            </a:r>
          </a:p>
          <a:p>
            <a:r>
              <a:rPr lang="en-US" dirty="0" err="1" smtClean="0">
                <a:solidFill>
                  <a:schemeClr val="tx1">
                    <a:lumMod val="85000"/>
                  </a:schemeClr>
                </a:solidFill>
                <a:latin typeface="Corbel"/>
                <a:cs typeface="Corbel"/>
              </a:rPr>
              <a:t>Conclusioni</a:t>
            </a:r>
            <a:endParaRPr lang="en-US" dirty="0">
              <a:solidFill>
                <a:schemeClr val="tx1">
                  <a:lumMod val="85000"/>
                </a:schemeClr>
              </a:solidFill>
              <a:latin typeface="Corbel"/>
              <a:cs typeface="Corbel"/>
            </a:endParaRPr>
          </a:p>
        </p:txBody>
      </p:sp>
    </p:spTree>
    <p:extLst>
      <p:ext uri="{BB962C8B-B14F-4D97-AF65-F5344CB8AC3E}">
        <p14:creationId xmlns:p14="http://schemas.microsoft.com/office/powerpoint/2010/main" val="4170237171"/>
      </p:ext>
    </p:ext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xmlns:p14="http://schemas.microsoft.com/office/powerpoint/2010/main" spd="med" advClick="0" advTm="0">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85000"/>
                  </a:schemeClr>
                </a:solidFill>
                <a:latin typeface="Corbel"/>
                <a:cs typeface="Corbel"/>
              </a:rPr>
              <a:t>Agenda</a:t>
            </a:r>
            <a:endParaRPr lang="en-US" dirty="0">
              <a:solidFill>
                <a:schemeClr val="tx1">
                  <a:lumMod val="85000"/>
                </a:schemeClr>
              </a:solidFill>
              <a:latin typeface="Corbel"/>
              <a:cs typeface="Corbel"/>
            </a:endParaRPr>
          </a:p>
        </p:txBody>
      </p:sp>
      <p:sp>
        <p:nvSpPr>
          <p:cNvPr id="3" name="Content Placeholder 2"/>
          <p:cNvSpPr>
            <a:spLocks noGrp="1"/>
          </p:cNvSpPr>
          <p:nvPr>
            <p:ph idx="1"/>
          </p:nvPr>
        </p:nvSpPr>
        <p:spPr/>
        <p:txBody>
          <a:bodyPr/>
          <a:lstStyle/>
          <a:p>
            <a:r>
              <a:rPr lang="en-US" dirty="0" err="1" smtClean="0">
                <a:solidFill>
                  <a:srgbClr val="262626"/>
                </a:solidFill>
                <a:latin typeface="Corbel"/>
                <a:cs typeface="Corbel"/>
              </a:rPr>
              <a:t>Definizione</a:t>
            </a:r>
            <a:endParaRPr lang="en-US" dirty="0" smtClean="0">
              <a:solidFill>
                <a:srgbClr val="262626"/>
              </a:solidFill>
              <a:latin typeface="Corbel"/>
              <a:cs typeface="Corbel"/>
            </a:endParaRPr>
          </a:p>
          <a:p>
            <a:r>
              <a:rPr lang="en-US" dirty="0" err="1" smtClean="0">
                <a:solidFill>
                  <a:srgbClr val="262626"/>
                </a:solidFill>
                <a:latin typeface="Corbel"/>
                <a:cs typeface="Corbel"/>
              </a:rPr>
              <a:t>Inquadramento</a:t>
            </a:r>
            <a:r>
              <a:rPr lang="en-US" dirty="0" smtClean="0">
                <a:solidFill>
                  <a:srgbClr val="262626"/>
                </a:solidFill>
                <a:latin typeface="Corbel"/>
                <a:cs typeface="Corbel"/>
              </a:rPr>
              <a:t> e </a:t>
            </a:r>
            <a:r>
              <a:rPr lang="en-US" dirty="0" err="1" smtClean="0">
                <a:solidFill>
                  <a:srgbClr val="262626"/>
                </a:solidFill>
                <a:latin typeface="Corbel"/>
                <a:cs typeface="Corbel"/>
              </a:rPr>
              <a:t>implicazioni</a:t>
            </a:r>
            <a:r>
              <a:rPr lang="en-US" dirty="0" smtClean="0">
                <a:solidFill>
                  <a:srgbClr val="262626"/>
                </a:solidFill>
                <a:latin typeface="Corbel"/>
                <a:cs typeface="Corbel"/>
              </a:rPr>
              <a:t> </a:t>
            </a:r>
            <a:r>
              <a:rPr lang="en-US" dirty="0" err="1" smtClean="0">
                <a:solidFill>
                  <a:srgbClr val="262626"/>
                </a:solidFill>
                <a:latin typeface="Corbel"/>
                <a:cs typeface="Corbel"/>
              </a:rPr>
              <a:t>prognostiche</a:t>
            </a:r>
            <a:endParaRPr lang="en-US" dirty="0" smtClean="0">
              <a:solidFill>
                <a:srgbClr val="262626"/>
              </a:solidFill>
              <a:latin typeface="Corbel"/>
              <a:cs typeface="Corbel"/>
            </a:endParaRPr>
          </a:p>
          <a:p>
            <a:r>
              <a:rPr lang="en-US" dirty="0" err="1" smtClean="0">
                <a:latin typeface="Corbel"/>
                <a:cs typeface="Corbel"/>
              </a:rPr>
              <a:t>Terapia</a:t>
            </a:r>
            <a:r>
              <a:rPr lang="en-US" dirty="0" smtClean="0">
                <a:latin typeface="Corbel"/>
                <a:cs typeface="Corbel"/>
              </a:rPr>
              <a:t> </a:t>
            </a:r>
          </a:p>
          <a:p>
            <a:r>
              <a:rPr lang="en-US" dirty="0" err="1" smtClean="0">
                <a:solidFill>
                  <a:srgbClr val="262626"/>
                </a:solidFill>
                <a:latin typeface="Corbel"/>
                <a:cs typeface="Corbel"/>
              </a:rPr>
              <a:t>Conclusioni</a:t>
            </a:r>
            <a:endParaRPr lang="en-US" dirty="0">
              <a:solidFill>
                <a:srgbClr val="262626"/>
              </a:solidFill>
              <a:latin typeface="Corbel"/>
              <a:cs typeface="Corbel"/>
            </a:endParaRPr>
          </a:p>
        </p:txBody>
      </p:sp>
    </p:spTree>
    <p:extLst>
      <p:ext uri="{BB962C8B-B14F-4D97-AF65-F5344CB8AC3E}">
        <p14:creationId xmlns:p14="http://schemas.microsoft.com/office/powerpoint/2010/main" val="29686872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85000"/>
                  </a:schemeClr>
                </a:solidFill>
                <a:latin typeface="Corbel"/>
                <a:cs typeface="Corbel"/>
              </a:rPr>
              <a:t>Agenda</a:t>
            </a:r>
            <a:endParaRPr lang="en-US" dirty="0">
              <a:solidFill>
                <a:schemeClr val="tx1">
                  <a:lumMod val="85000"/>
                </a:schemeClr>
              </a:solidFill>
              <a:latin typeface="Corbel"/>
              <a:cs typeface="Corbel"/>
            </a:endParaRPr>
          </a:p>
        </p:txBody>
      </p:sp>
      <p:sp>
        <p:nvSpPr>
          <p:cNvPr id="3" name="Content Placeholder 2"/>
          <p:cNvSpPr>
            <a:spLocks noGrp="1"/>
          </p:cNvSpPr>
          <p:nvPr>
            <p:ph idx="1"/>
          </p:nvPr>
        </p:nvSpPr>
        <p:spPr/>
        <p:txBody>
          <a:bodyPr/>
          <a:lstStyle/>
          <a:p>
            <a:r>
              <a:rPr lang="en-US" dirty="0" err="1" smtClean="0">
                <a:solidFill>
                  <a:schemeClr val="tx1">
                    <a:lumMod val="85000"/>
                  </a:schemeClr>
                </a:solidFill>
                <a:latin typeface="Corbel"/>
                <a:cs typeface="Corbel"/>
              </a:rPr>
              <a:t>Definizione</a:t>
            </a:r>
            <a:endParaRPr lang="en-US" dirty="0" smtClean="0">
              <a:solidFill>
                <a:schemeClr val="tx1">
                  <a:lumMod val="85000"/>
                </a:schemeClr>
              </a:solidFill>
              <a:latin typeface="Corbel"/>
              <a:cs typeface="Corbel"/>
            </a:endParaRPr>
          </a:p>
          <a:p>
            <a:r>
              <a:rPr lang="en-US" dirty="0" err="1" smtClean="0">
                <a:solidFill>
                  <a:schemeClr val="tx1">
                    <a:lumMod val="85000"/>
                  </a:schemeClr>
                </a:solidFill>
                <a:latin typeface="Corbel"/>
                <a:cs typeface="Corbel"/>
              </a:rPr>
              <a:t>Inquadramento</a:t>
            </a:r>
            <a:r>
              <a:rPr lang="en-US" dirty="0" smtClean="0">
                <a:solidFill>
                  <a:schemeClr val="tx1">
                    <a:lumMod val="85000"/>
                  </a:schemeClr>
                </a:solidFill>
                <a:latin typeface="Corbel"/>
                <a:cs typeface="Corbel"/>
              </a:rPr>
              <a:t> e </a:t>
            </a:r>
            <a:r>
              <a:rPr lang="en-US" dirty="0" err="1" smtClean="0">
                <a:solidFill>
                  <a:schemeClr val="tx1">
                    <a:lumMod val="85000"/>
                  </a:schemeClr>
                </a:solidFill>
                <a:latin typeface="Corbel"/>
                <a:cs typeface="Corbel"/>
              </a:rPr>
              <a:t>implicazioni</a:t>
            </a:r>
            <a:r>
              <a:rPr lang="en-US" dirty="0" smtClean="0">
                <a:solidFill>
                  <a:schemeClr val="tx1">
                    <a:lumMod val="85000"/>
                  </a:schemeClr>
                </a:solidFill>
                <a:latin typeface="Corbel"/>
                <a:cs typeface="Corbel"/>
              </a:rPr>
              <a:t> </a:t>
            </a:r>
            <a:r>
              <a:rPr lang="en-US" dirty="0" err="1" smtClean="0">
                <a:solidFill>
                  <a:schemeClr val="tx1">
                    <a:lumMod val="85000"/>
                  </a:schemeClr>
                </a:solidFill>
                <a:latin typeface="Corbel"/>
                <a:cs typeface="Corbel"/>
              </a:rPr>
              <a:t>prognostiche</a:t>
            </a:r>
            <a:endParaRPr lang="en-US" dirty="0" smtClean="0">
              <a:solidFill>
                <a:schemeClr val="tx1">
                  <a:lumMod val="85000"/>
                </a:schemeClr>
              </a:solidFill>
              <a:latin typeface="Corbel"/>
              <a:cs typeface="Corbel"/>
            </a:endParaRPr>
          </a:p>
          <a:p>
            <a:r>
              <a:rPr lang="en-US" dirty="0" err="1" smtClean="0">
                <a:solidFill>
                  <a:schemeClr val="tx1">
                    <a:lumMod val="85000"/>
                  </a:schemeClr>
                </a:solidFill>
                <a:latin typeface="Corbel"/>
                <a:cs typeface="Corbel"/>
              </a:rPr>
              <a:t>Terapia</a:t>
            </a:r>
            <a:r>
              <a:rPr lang="en-US" dirty="0" smtClean="0">
                <a:solidFill>
                  <a:schemeClr val="tx1">
                    <a:lumMod val="85000"/>
                  </a:schemeClr>
                </a:solidFill>
                <a:latin typeface="Corbel"/>
                <a:cs typeface="Corbel"/>
              </a:rPr>
              <a:t> </a:t>
            </a:r>
          </a:p>
          <a:p>
            <a:r>
              <a:rPr lang="en-US" dirty="0" err="1" smtClean="0">
                <a:solidFill>
                  <a:srgbClr val="D9D9D9"/>
                </a:solidFill>
                <a:latin typeface="Corbel"/>
                <a:cs typeface="Corbel"/>
              </a:rPr>
              <a:t>Conclusioni</a:t>
            </a:r>
            <a:endParaRPr lang="en-US" dirty="0">
              <a:solidFill>
                <a:srgbClr val="D9D9D9"/>
              </a:solidFill>
              <a:latin typeface="Corbel"/>
              <a:cs typeface="Corbel"/>
            </a:endParaRPr>
          </a:p>
        </p:txBody>
      </p:sp>
    </p:spTree>
    <p:extLst>
      <p:ext uri="{BB962C8B-B14F-4D97-AF65-F5344CB8AC3E}">
        <p14:creationId xmlns:p14="http://schemas.microsoft.com/office/powerpoint/2010/main" val="83342768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Terapia</a:t>
            </a:r>
            <a:endParaRPr lang="en-US" dirty="0">
              <a:solidFill>
                <a:schemeClr val="tx1">
                  <a:lumMod val="85000"/>
                </a:schemeClr>
              </a:solidFill>
              <a:latin typeface="Corbel"/>
              <a:cs typeface="Corbel"/>
            </a:endParaRPr>
          </a:p>
        </p:txBody>
      </p:sp>
      <p:sp>
        <p:nvSpPr>
          <p:cNvPr id="4" name="TextBox 3"/>
          <p:cNvSpPr txBox="1"/>
          <p:nvPr/>
        </p:nvSpPr>
        <p:spPr>
          <a:xfrm>
            <a:off x="457200" y="4528921"/>
            <a:ext cx="8229599" cy="1384995"/>
          </a:xfrm>
          <a:prstGeom prst="rect">
            <a:avLst/>
          </a:prstGeom>
          <a:noFill/>
        </p:spPr>
        <p:txBody>
          <a:bodyPr wrap="square" rtlCol="0">
            <a:spAutoFit/>
          </a:bodyPr>
          <a:lstStyle/>
          <a:p>
            <a:r>
              <a:rPr lang="it-IT" sz="2800" dirty="0" smtClean="0">
                <a:solidFill>
                  <a:schemeClr val="tx1">
                    <a:lumMod val="85000"/>
                  </a:schemeClr>
                </a:solidFill>
                <a:latin typeface="Corbel"/>
                <a:cs typeface="Corbel"/>
              </a:rPr>
              <a:t>Obiettivo:</a:t>
            </a:r>
          </a:p>
          <a:p>
            <a:r>
              <a:rPr lang="it-IT" sz="2800" dirty="0" smtClean="0">
                <a:solidFill>
                  <a:schemeClr val="bg1">
                    <a:lumMod val="85000"/>
                    <a:lumOff val="15000"/>
                  </a:schemeClr>
                </a:solidFill>
                <a:latin typeface="Corbel"/>
                <a:cs typeface="Corbel"/>
              </a:rPr>
              <a:t>ottenere una rapida remissione dei sintomi per proseguire l’iter </a:t>
            </a:r>
            <a:r>
              <a:rPr lang="it-IT" sz="2800" dirty="0" smtClean="0">
                <a:solidFill>
                  <a:schemeClr val="bg1">
                    <a:lumMod val="85000"/>
                    <a:lumOff val="15000"/>
                  </a:schemeClr>
                </a:solidFill>
                <a:latin typeface="Corbel"/>
                <a:cs typeface="Corbel"/>
              </a:rPr>
              <a:t>diagnostico-terapeutico</a:t>
            </a:r>
            <a:endParaRPr lang="it-IT" sz="2800" dirty="0">
              <a:solidFill>
                <a:schemeClr val="bg1">
                  <a:lumMod val="85000"/>
                  <a:lumOff val="15000"/>
                </a:schemeClr>
              </a:solidFill>
              <a:latin typeface="Corbel"/>
              <a:cs typeface="Corbel"/>
            </a:endParaRPr>
          </a:p>
        </p:txBody>
      </p:sp>
      <p:sp>
        <p:nvSpPr>
          <p:cNvPr id="5" name="TextBox 4"/>
          <p:cNvSpPr txBox="1"/>
          <p:nvPr/>
        </p:nvSpPr>
        <p:spPr>
          <a:xfrm>
            <a:off x="457201" y="1462591"/>
            <a:ext cx="8229600" cy="1938992"/>
          </a:xfrm>
          <a:prstGeom prst="rect">
            <a:avLst/>
          </a:prstGeom>
          <a:noFill/>
        </p:spPr>
        <p:txBody>
          <a:bodyPr wrap="square" rtlCol="0">
            <a:spAutoFit/>
          </a:bodyPr>
          <a:lstStyle/>
          <a:p>
            <a:r>
              <a:rPr lang="en-US" sz="2400" dirty="0" err="1" smtClean="0">
                <a:solidFill>
                  <a:schemeClr val="tx1">
                    <a:lumMod val="85000"/>
                  </a:schemeClr>
                </a:solidFill>
                <a:latin typeface="Corbel"/>
                <a:cs typeface="Corbel"/>
              </a:rPr>
              <a:t>L’agitazione</a:t>
            </a:r>
            <a:r>
              <a:rPr lang="en-US" sz="2400" dirty="0" smtClean="0">
                <a:latin typeface="Corbel"/>
                <a:cs typeface="Corbel"/>
              </a:rPr>
              <a:t>:</a:t>
            </a:r>
          </a:p>
          <a:p>
            <a:pPr marL="449263" indent="-269875">
              <a:buFont typeface="Wingdings" charset="2"/>
              <a:buChar char="§"/>
            </a:pPr>
            <a:r>
              <a:rPr lang="en-US" sz="2400" dirty="0" err="1">
                <a:solidFill>
                  <a:schemeClr val="tx1">
                    <a:lumMod val="65000"/>
                  </a:schemeClr>
                </a:solidFill>
                <a:latin typeface="Corbel"/>
                <a:cs typeface="Corbel"/>
              </a:rPr>
              <a:t>I</a:t>
            </a:r>
            <a:r>
              <a:rPr lang="en-US" sz="2400" dirty="0" err="1" smtClean="0">
                <a:solidFill>
                  <a:schemeClr val="tx1">
                    <a:lumMod val="65000"/>
                  </a:schemeClr>
                </a:solidFill>
                <a:latin typeface="Corbel"/>
                <a:cs typeface="Corbel"/>
              </a:rPr>
              <a:t>mpedisce</a:t>
            </a:r>
            <a:r>
              <a:rPr lang="en-US" sz="2400" dirty="0" smtClean="0">
                <a:solidFill>
                  <a:schemeClr val="tx1">
                    <a:lumMod val="65000"/>
                  </a:schemeClr>
                </a:solidFill>
                <a:latin typeface="Corbel"/>
                <a:cs typeface="Corbel"/>
              </a:rPr>
              <a:t> </a:t>
            </a:r>
            <a:r>
              <a:rPr lang="en-US" sz="2400" dirty="0" err="1" smtClean="0">
                <a:solidFill>
                  <a:schemeClr val="tx1">
                    <a:lumMod val="65000"/>
                  </a:schemeClr>
                </a:solidFill>
                <a:latin typeface="Corbel"/>
                <a:cs typeface="Corbel"/>
              </a:rPr>
              <a:t>una</a:t>
            </a:r>
            <a:r>
              <a:rPr lang="en-US" sz="2400" dirty="0" smtClean="0">
                <a:solidFill>
                  <a:schemeClr val="tx1">
                    <a:lumMod val="65000"/>
                  </a:schemeClr>
                </a:solidFill>
                <a:latin typeface="Corbel"/>
                <a:cs typeface="Corbel"/>
              </a:rPr>
              <a:t> </a:t>
            </a:r>
            <a:r>
              <a:rPr lang="en-US" sz="2400" dirty="0" err="1" smtClean="0">
                <a:solidFill>
                  <a:schemeClr val="tx1">
                    <a:lumMod val="65000"/>
                  </a:schemeClr>
                </a:solidFill>
                <a:latin typeface="Corbel"/>
                <a:cs typeface="Corbel"/>
              </a:rPr>
              <a:t>corretta</a:t>
            </a:r>
            <a:r>
              <a:rPr lang="en-US" sz="2400" dirty="0" smtClean="0">
                <a:solidFill>
                  <a:schemeClr val="tx1">
                    <a:lumMod val="65000"/>
                  </a:schemeClr>
                </a:solidFill>
                <a:latin typeface="Corbel"/>
                <a:cs typeface="Corbel"/>
              </a:rPr>
              <a:t> </a:t>
            </a:r>
            <a:r>
              <a:rPr lang="en-US" sz="2400" dirty="0" err="1" smtClean="0">
                <a:solidFill>
                  <a:schemeClr val="tx1">
                    <a:lumMod val="65000"/>
                  </a:schemeClr>
                </a:solidFill>
                <a:latin typeface="Corbel"/>
                <a:cs typeface="Corbel"/>
              </a:rPr>
              <a:t>valutazione</a:t>
            </a:r>
            <a:r>
              <a:rPr lang="en-US" sz="2400" dirty="0" smtClean="0">
                <a:solidFill>
                  <a:schemeClr val="tx1">
                    <a:lumMod val="65000"/>
                  </a:schemeClr>
                </a:solidFill>
                <a:latin typeface="Corbel"/>
                <a:cs typeface="Corbel"/>
              </a:rPr>
              <a:t> </a:t>
            </a:r>
            <a:r>
              <a:rPr lang="en-US" sz="2400" dirty="0" err="1" smtClean="0">
                <a:solidFill>
                  <a:schemeClr val="tx1">
                    <a:lumMod val="65000"/>
                  </a:schemeClr>
                </a:solidFill>
                <a:latin typeface="Corbel"/>
                <a:cs typeface="Corbel"/>
              </a:rPr>
              <a:t>medica</a:t>
            </a:r>
            <a:endParaRPr lang="en-US" sz="2400" dirty="0" smtClean="0">
              <a:solidFill>
                <a:schemeClr val="tx1">
                  <a:lumMod val="65000"/>
                </a:schemeClr>
              </a:solidFill>
              <a:latin typeface="Corbel"/>
              <a:cs typeface="Corbel"/>
            </a:endParaRPr>
          </a:p>
          <a:p>
            <a:pPr marL="449263" indent="-269875">
              <a:buFont typeface="Wingdings" charset="2"/>
              <a:buChar char="§"/>
            </a:pPr>
            <a:r>
              <a:rPr lang="en-US" sz="2400" dirty="0" err="1" smtClean="0">
                <a:solidFill>
                  <a:schemeClr val="tx1">
                    <a:lumMod val="65000"/>
                  </a:schemeClr>
                </a:solidFill>
                <a:latin typeface="Corbel"/>
                <a:cs typeface="Corbel"/>
              </a:rPr>
              <a:t>Rallenta</a:t>
            </a:r>
            <a:r>
              <a:rPr lang="en-US" sz="2400" dirty="0" smtClean="0">
                <a:solidFill>
                  <a:schemeClr val="tx1">
                    <a:lumMod val="65000"/>
                  </a:schemeClr>
                </a:solidFill>
                <a:latin typeface="Corbel"/>
                <a:cs typeface="Corbel"/>
              </a:rPr>
              <a:t> la </a:t>
            </a:r>
            <a:r>
              <a:rPr lang="en-US" sz="2400" dirty="0" err="1" smtClean="0">
                <a:solidFill>
                  <a:schemeClr val="tx1">
                    <a:lumMod val="65000"/>
                  </a:schemeClr>
                </a:solidFill>
                <a:latin typeface="Corbel"/>
                <a:cs typeface="Corbel"/>
              </a:rPr>
              <a:t>diagnosi</a:t>
            </a:r>
            <a:r>
              <a:rPr lang="en-US" sz="2400" dirty="0" smtClean="0">
                <a:solidFill>
                  <a:schemeClr val="tx1">
                    <a:lumMod val="65000"/>
                  </a:schemeClr>
                </a:solidFill>
                <a:latin typeface="Corbel"/>
                <a:cs typeface="Corbel"/>
              </a:rPr>
              <a:t> e la </a:t>
            </a:r>
            <a:r>
              <a:rPr lang="en-US" sz="2400" dirty="0" err="1" smtClean="0">
                <a:solidFill>
                  <a:schemeClr val="tx1">
                    <a:lumMod val="65000"/>
                  </a:schemeClr>
                </a:solidFill>
                <a:latin typeface="Corbel"/>
                <a:cs typeface="Corbel"/>
              </a:rPr>
              <a:t>terapia</a:t>
            </a:r>
            <a:r>
              <a:rPr lang="en-US" sz="2400" dirty="0" smtClean="0">
                <a:solidFill>
                  <a:schemeClr val="tx1">
                    <a:lumMod val="65000"/>
                  </a:schemeClr>
                </a:solidFill>
                <a:latin typeface="Corbel"/>
                <a:cs typeface="Corbel"/>
              </a:rPr>
              <a:t> </a:t>
            </a:r>
          </a:p>
          <a:p>
            <a:pPr marL="449263" indent="-269875">
              <a:buFont typeface="Wingdings" charset="2"/>
              <a:buChar char="§"/>
            </a:pPr>
            <a:r>
              <a:rPr lang="en-US" sz="2400" dirty="0" err="1" smtClean="0">
                <a:solidFill>
                  <a:schemeClr val="tx1">
                    <a:lumMod val="65000"/>
                  </a:schemeClr>
                </a:solidFill>
                <a:latin typeface="Corbel"/>
                <a:cs typeface="Corbel"/>
              </a:rPr>
              <a:t>Mette</a:t>
            </a:r>
            <a:r>
              <a:rPr lang="en-US" sz="2400" dirty="0" smtClean="0">
                <a:solidFill>
                  <a:schemeClr val="tx1">
                    <a:lumMod val="65000"/>
                  </a:schemeClr>
                </a:solidFill>
                <a:latin typeface="Corbel"/>
                <a:cs typeface="Corbel"/>
              </a:rPr>
              <a:t> a </a:t>
            </a:r>
            <a:r>
              <a:rPr lang="en-US" sz="2400" dirty="0" err="1" smtClean="0">
                <a:solidFill>
                  <a:schemeClr val="tx1">
                    <a:lumMod val="65000"/>
                  </a:schemeClr>
                </a:solidFill>
                <a:latin typeface="Corbel"/>
                <a:cs typeface="Corbel"/>
              </a:rPr>
              <a:t>rischio</a:t>
            </a:r>
            <a:r>
              <a:rPr lang="en-US" sz="2400" dirty="0" smtClean="0">
                <a:solidFill>
                  <a:schemeClr val="tx1">
                    <a:lumMod val="65000"/>
                  </a:schemeClr>
                </a:solidFill>
                <a:latin typeface="Corbel"/>
                <a:cs typeface="Corbel"/>
              </a:rPr>
              <a:t> la salute e </a:t>
            </a:r>
            <a:r>
              <a:rPr lang="en-US" sz="2400" dirty="0" err="1" smtClean="0">
                <a:solidFill>
                  <a:schemeClr val="tx1">
                    <a:lumMod val="65000"/>
                  </a:schemeClr>
                </a:solidFill>
                <a:latin typeface="Corbel"/>
                <a:cs typeface="Corbel"/>
              </a:rPr>
              <a:t>l’incolumità</a:t>
            </a:r>
            <a:r>
              <a:rPr lang="en-US" sz="2400" dirty="0" smtClean="0">
                <a:solidFill>
                  <a:schemeClr val="tx1">
                    <a:lumMod val="65000"/>
                  </a:schemeClr>
                </a:solidFill>
                <a:latin typeface="Corbel"/>
                <a:cs typeface="Corbel"/>
              </a:rPr>
              <a:t> del </a:t>
            </a:r>
            <a:r>
              <a:rPr lang="en-US" sz="2400" dirty="0" err="1" smtClean="0">
                <a:solidFill>
                  <a:schemeClr val="tx1">
                    <a:lumMod val="65000"/>
                  </a:schemeClr>
                </a:solidFill>
                <a:latin typeface="Corbel"/>
                <a:cs typeface="Corbel"/>
              </a:rPr>
              <a:t>paziente</a:t>
            </a:r>
            <a:r>
              <a:rPr lang="en-US" sz="2400" dirty="0" smtClean="0">
                <a:solidFill>
                  <a:schemeClr val="tx1">
                    <a:lumMod val="65000"/>
                  </a:schemeClr>
                </a:solidFill>
                <a:latin typeface="Corbel"/>
                <a:cs typeface="Corbel"/>
              </a:rPr>
              <a:t> e </a:t>
            </a:r>
            <a:r>
              <a:rPr lang="en-US" sz="2400" dirty="0" err="1" smtClean="0">
                <a:solidFill>
                  <a:schemeClr val="tx1">
                    <a:lumMod val="65000"/>
                  </a:schemeClr>
                </a:solidFill>
                <a:latin typeface="Corbel"/>
                <a:cs typeface="Corbel"/>
              </a:rPr>
              <a:t>degli</a:t>
            </a:r>
            <a:r>
              <a:rPr lang="en-US" sz="2400" dirty="0" smtClean="0">
                <a:solidFill>
                  <a:schemeClr val="tx1">
                    <a:lumMod val="65000"/>
                  </a:schemeClr>
                </a:solidFill>
                <a:latin typeface="Corbel"/>
                <a:cs typeface="Corbel"/>
              </a:rPr>
              <a:t> </a:t>
            </a:r>
            <a:r>
              <a:rPr lang="en-US" sz="2400" dirty="0" err="1" smtClean="0">
                <a:solidFill>
                  <a:schemeClr val="tx1">
                    <a:lumMod val="65000"/>
                  </a:schemeClr>
                </a:solidFill>
                <a:latin typeface="Corbel"/>
                <a:cs typeface="Corbel"/>
              </a:rPr>
              <a:t>operatori</a:t>
            </a:r>
            <a:endParaRPr lang="en-US" sz="2400" dirty="0">
              <a:solidFill>
                <a:schemeClr val="tx1">
                  <a:lumMod val="65000"/>
                </a:schemeClr>
              </a:solidFill>
              <a:latin typeface="Corbel"/>
              <a:cs typeface="Corbel"/>
            </a:endParaRPr>
          </a:p>
        </p:txBody>
      </p:sp>
    </p:spTree>
    <p:extLst>
      <p:ext uri="{BB962C8B-B14F-4D97-AF65-F5344CB8AC3E}">
        <p14:creationId xmlns:p14="http://schemas.microsoft.com/office/powerpoint/2010/main" val="1454871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fade">
                                      <p:cBhvr>
                                        <p:cTn id="23" dur="500"/>
                                        <p:tgtEl>
                                          <p:spTgt spid="4">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500"/>
                                        <p:tgtEl>
                                          <p:spTgt spid="4">
                                            <p:txEl>
                                              <p:pRg st="1" end="1"/>
                                            </p:txEl>
                                          </p:spTgt>
                                        </p:tgtEl>
                                      </p:cBhvr>
                                    </p:animEffect>
                                  </p:childTnLst>
                                </p:cTn>
                              </p:par>
                            </p:childTnLst>
                          </p:cTn>
                        </p:par>
                        <p:par>
                          <p:cTn id="27" fill="hold">
                            <p:stCondLst>
                              <p:cond delay="2500"/>
                            </p:stCondLst>
                            <p:childTnLst>
                              <p:par>
                                <p:cTn id="28" presetID="19" presetClass="emph" presetSubtype="0" fill="hold" nodeType="afterEffect">
                                  <p:stCondLst>
                                    <p:cond delay="1000"/>
                                  </p:stCondLst>
                                  <p:childTnLst>
                                    <p:animClr clrSpc="rgb" dir="cw">
                                      <p:cBhvr override="childStyle">
                                        <p:cTn id="29" dur="500" fill="hold"/>
                                        <p:tgtEl>
                                          <p:spTgt spid="4">
                                            <p:txEl>
                                              <p:pRg st="1" end="1"/>
                                            </p:txEl>
                                          </p:spTgt>
                                        </p:tgtEl>
                                        <p:attrNameLst>
                                          <p:attrName>style.color</p:attrName>
                                        </p:attrNameLst>
                                      </p:cBhvr>
                                      <p:to>
                                        <a:schemeClr val="tx1"/>
                                      </p:to>
                                    </p:animClr>
                                    <p:animClr clrSpc="rgb" dir="cw">
                                      <p:cBhvr>
                                        <p:cTn id="30" dur="500" fill="hold"/>
                                        <p:tgtEl>
                                          <p:spTgt spid="4">
                                            <p:txEl>
                                              <p:pRg st="1" end="1"/>
                                            </p:txEl>
                                          </p:spTgt>
                                        </p:tgtEl>
                                        <p:attrNameLst>
                                          <p:attrName>fillcolor</p:attrName>
                                        </p:attrNameLst>
                                      </p:cBhvr>
                                      <p:to>
                                        <a:schemeClr val="tx1"/>
                                      </p:to>
                                    </p:animClr>
                                    <p:set>
                                      <p:cBhvr>
                                        <p:cTn id="31" dur="500" fill="hold"/>
                                        <p:tgtEl>
                                          <p:spTgt spid="4">
                                            <p:txEl>
                                              <p:pRg st="1" end="1"/>
                                            </p:txEl>
                                          </p:spTgt>
                                        </p:tgtEl>
                                        <p:attrNameLst>
                                          <p:attrName>fill.type</p:attrName>
                                        </p:attrNameLst>
                                      </p:cBhvr>
                                      <p:to>
                                        <p:strVal val="solid"/>
                                      </p:to>
                                    </p:set>
                                    <p:set>
                                      <p:cBhvr>
                                        <p:cTn id="32" dur="500" fill="hold"/>
                                        <p:tgtEl>
                                          <p:spTgt spid="4">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Terapia</a:t>
            </a:r>
            <a:endParaRPr lang="en-US" dirty="0">
              <a:solidFill>
                <a:schemeClr val="tx1">
                  <a:lumMod val="85000"/>
                </a:schemeClr>
              </a:solidFill>
              <a:latin typeface="Corbel"/>
              <a:cs typeface="Corbel"/>
            </a:endParaRPr>
          </a:p>
        </p:txBody>
      </p:sp>
      <p:pic>
        <p:nvPicPr>
          <p:cNvPr id="3" name="Picture 2" descr="Schermata 2015-02-22 alle 20.15.4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9972" y="2191414"/>
            <a:ext cx="6184056" cy="4239542"/>
          </a:xfrm>
          <a:prstGeom prst="rect">
            <a:avLst/>
          </a:prstGeom>
        </p:spPr>
      </p:pic>
      <p:sp>
        <p:nvSpPr>
          <p:cNvPr id="6" name="TextBox 5"/>
          <p:cNvSpPr txBox="1"/>
          <p:nvPr/>
        </p:nvSpPr>
        <p:spPr>
          <a:xfrm>
            <a:off x="2428826" y="1440241"/>
            <a:ext cx="4286350" cy="584776"/>
          </a:xfrm>
          <a:prstGeom prst="rect">
            <a:avLst/>
          </a:prstGeom>
          <a:noFill/>
        </p:spPr>
        <p:txBody>
          <a:bodyPr wrap="none" rtlCol="0">
            <a:spAutoFit/>
          </a:bodyPr>
          <a:lstStyle/>
          <a:p>
            <a:pPr algn="ctr"/>
            <a:r>
              <a:rPr lang="en-US" sz="3200" dirty="0" smtClean="0"/>
              <a:t>No </a:t>
            </a:r>
            <a:r>
              <a:rPr lang="en-US" sz="3200" dirty="0" err="1" smtClean="0"/>
              <a:t>sedazione</a:t>
            </a:r>
            <a:r>
              <a:rPr lang="en-US" sz="3200" dirty="0" smtClean="0"/>
              <a:t> </a:t>
            </a:r>
            <a:r>
              <a:rPr lang="en-US" sz="3200" dirty="0" err="1" smtClean="0"/>
              <a:t>aspecifica</a:t>
            </a:r>
            <a:r>
              <a:rPr lang="en-US" sz="3200" dirty="0" smtClean="0"/>
              <a:t>!</a:t>
            </a:r>
            <a:endParaRPr lang="en-US" sz="3200" dirty="0"/>
          </a:p>
        </p:txBody>
      </p:sp>
    </p:spTree>
    <p:extLst>
      <p:ext uri="{BB962C8B-B14F-4D97-AF65-F5344CB8AC3E}">
        <p14:creationId xmlns:p14="http://schemas.microsoft.com/office/powerpoint/2010/main" val="22561445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Terapia</a:t>
            </a:r>
            <a:endParaRPr lang="en-US" dirty="0">
              <a:solidFill>
                <a:schemeClr val="tx1">
                  <a:lumMod val="85000"/>
                </a:schemeClr>
              </a:solidFill>
              <a:latin typeface="Corbel"/>
              <a:cs typeface="Corbel"/>
            </a:endParaRPr>
          </a:p>
        </p:txBody>
      </p:sp>
      <p:pic>
        <p:nvPicPr>
          <p:cNvPr id="3" name="Picture 2" descr="Schermata 2015-02-22 alle 20.15.4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9972" y="2191414"/>
            <a:ext cx="6184056" cy="4239542"/>
          </a:xfrm>
          <a:prstGeom prst="rect">
            <a:avLst/>
          </a:prstGeom>
        </p:spPr>
      </p:pic>
      <p:sp>
        <p:nvSpPr>
          <p:cNvPr id="6" name="TextBox 5"/>
          <p:cNvSpPr txBox="1"/>
          <p:nvPr/>
        </p:nvSpPr>
        <p:spPr>
          <a:xfrm>
            <a:off x="2428826" y="1440241"/>
            <a:ext cx="4286350" cy="584776"/>
          </a:xfrm>
          <a:prstGeom prst="rect">
            <a:avLst/>
          </a:prstGeom>
          <a:noFill/>
        </p:spPr>
        <p:txBody>
          <a:bodyPr wrap="none" rtlCol="0">
            <a:spAutoFit/>
          </a:bodyPr>
          <a:lstStyle/>
          <a:p>
            <a:pPr algn="ctr"/>
            <a:r>
              <a:rPr lang="en-US" sz="3200" dirty="0" smtClean="0"/>
              <a:t>No </a:t>
            </a:r>
            <a:r>
              <a:rPr lang="en-US" sz="3200" dirty="0" err="1" smtClean="0"/>
              <a:t>sedazione</a:t>
            </a:r>
            <a:r>
              <a:rPr lang="en-US" sz="3200" dirty="0" smtClean="0"/>
              <a:t> </a:t>
            </a:r>
            <a:r>
              <a:rPr lang="en-US" sz="3200" dirty="0" err="1" smtClean="0"/>
              <a:t>aspecifica</a:t>
            </a:r>
            <a:r>
              <a:rPr lang="en-US" sz="3200" dirty="0" smtClean="0"/>
              <a:t>!</a:t>
            </a:r>
            <a:endParaRPr lang="en-US" sz="3200" dirty="0"/>
          </a:p>
        </p:txBody>
      </p:sp>
      <p:sp>
        <p:nvSpPr>
          <p:cNvPr id="5" name="TextBox 4"/>
          <p:cNvSpPr txBox="1"/>
          <p:nvPr/>
        </p:nvSpPr>
        <p:spPr>
          <a:xfrm>
            <a:off x="473494" y="1696941"/>
            <a:ext cx="8213306" cy="3736407"/>
          </a:xfrm>
          <a:prstGeom prst="rect">
            <a:avLst/>
          </a:prstGeom>
          <a:noFill/>
        </p:spPr>
        <p:txBody>
          <a:bodyPr wrap="none" rtlCol="0">
            <a:spAutoFit/>
          </a:bodyPr>
          <a:lstStyle/>
          <a:p>
            <a:r>
              <a:rPr lang="en-US" sz="3200" b="1" dirty="0" err="1" smtClean="0">
                <a:latin typeface="Corbel"/>
                <a:cs typeface="Corbel"/>
              </a:rPr>
              <a:t>Rapida</a:t>
            </a:r>
            <a:r>
              <a:rPr lang="en-US" sz="3200" b="1" dirty="0" smtClean="0">
                <a:latin typeface="Corbel"/>
                <a:cs typeface="Corbel"/>
              </a:rPr>
              <a:t> </a:t>
            </a:r>
            <a:r>
              <a:rPr lang="en-US" sz="3200" b="1" dirty="0" err="1" smtClean="0">
                <a:latin typeface="Corbel"/>
                <a:cs typeface="Corbel"/>
              </a:rPr>
              <a:t>tranquillizazione</a:t>
            </a:r>
            <a:r>
              <a:rPr lang="en-US" sz="3200" b="1" dirty="0" smtClean="0">
                <a:latin typeface="Corbel"/>
                <a:cs typeface="Corbel"/>
              </a:rPr>
              <a:t>:</a:t>
            </a:r>
          </a:p>
          <a:p>
            <a:endParaRPr lang="en-US" sz="2400" dirty="0" smtClean="0">
              <a:latin typeface="Corbel"/>
              <a:cs typeface="Corbel"/>
            </a:endParaRPr>
          </a:p>
          <a:p>
            <a:r>
              <a:rPr lang="en-US" sz="2400" dirty="0" err="1" smtClean="0">
                <a:solidFill>
                  <a:schemeClr val="tx1">
                    <a:lumMod val="85000"/>
                  </a:schemeClr>
                </a:solidFill>
                <a:latin typeface="Corbel"/>
                <a:cs typeface="Corbel"/>
              </a:rPr>
              <a:t>Uso</a:t>
            </a:r>
            <a:r>
              <a:rPr lang="en-US" sz="2400" dirty="0" smtClean="0">
                <a:solidFill>
                  <a:schemeClr val="tx1">
                    <a:lumMod val="85000"/>
                  </a:schemeClr>
                </a:solidFill>
                <a:latin typeface="Corbel"/>
                <a:cs typeface="Corbel"/>
              </a:rPr>
              <a:t> di di </a:t>
            </a:r>
            <a:r>
              <a:rPr lang="en-US" sz="2400" dirty="0" err="1" smtClean="0">
                <a:solidFill>
                  <a:schemeClr val="tx1">
                    <a:lumMod val="85000"/>
                  </a:schemeClr>
                </a:solidFill>
                <a:latin typeface="Corbel"/>
                <a:cs typeface="Corbel"/>
              </a:rPr>
              <a:t>farmaci</a:t>
            </a:r>
            <a:r>
              <a:rPr lang="en-US" sz="2400" dirty="0" smtClean="0">
                <a:solidFill>
                  <a:schemeClr val="tx1">
                    <a:lumMod val="85000"/>
                  </a:schemeClr>
                </a:solidFill>
                <a:latin typeface="Corbel"/>
                <a:cs typeface="Corbel"/>
              </a:rPr>
              <a:t> in </a:t>
            </a:r>
            <a:r>
              <a:rPr lang="en-US" sz="2400" dirty="0" err="1" smtClean="0">
                <a:solidFill>
                  <a:schemeClr val="tx1">
                    <a:lumMod val="85000"/>
                  </a:schemeClr>
                </a:solidFill>
                <a:latin typeface="Corbel"/>
                <a:cs typeface="Corbel"/>
              </a:rPr>
              <a:t>dosi</a:t>
            </a:r>
            <a:r>
              <a:rPr lang="en-US" sz="2400" dirty="0" smtClean="0">
                <a:solidFill>
                  <a:schemeClr val="tx1">
                    <a:lumMod val="85000"/>
                  </a:schemeClr>
                </a:solidFill>
                <a:latin typeface="Corbel"/>
                <a:cs typeface="Corbel"/>
              </a:rPr>
              <a:t> moderate, con o </a:t>
            </a:r>
            <a:r>
              <a:rPr lang="en-US" sz="2400" dirty="0" err="1" smtClean="0">
                <a:solidFill>
                  <a:schemeClr val="tx1">
                    <a:lumMod val="85000"/>
                  </a:schemeClr>
                </a:solidFill>
                <a:latin typeface="Corbel"/>
                <a:cs typeface="Corbel"/>
              </a:rPr>
              <a:t>senza</a:t>
            </a:r>
            <a:r>
              <a:rPr lang="en-US" sz="2400" dirty="0" smtClean="0">
                <a:solidFill>
                  <a:schemeClr val="tx1">
                    <a:lumMod val="85000"/>
                  </a:schemeClr>
                </a:solidFill>
                <a:latin typeface="Corbel"/>
                <a:cs typeface="Corbel"/>
              </a:rPr>
              <a:t> </a:t>
            </a:r>
            <a:r>
              <a:rPr lang="en-US" sz="2400" dirty="0" err="1" smtClean="0">
                <a:solidFill>
                  <a:schemeClr val="tx1">
                    <a:lumMod val="85000"/>
                  </a:schemeClr>
                </a:solidFill>
                <a:latin typeface="Corbel"/>
                <a:cs typeface="Corbel"/>
              </a:rPr>
              <a:t>il</a:t>
            </a:r>
            <a:r>
              <a:rPr lang="en-US" sz="2400" dirty="0" smtClean="0">
                <a:solidFill>
                  <a:schemeClr val="tx1">
                    <a:lumMod val="85000"/>
                  </a:schemeClr>
                </a:solidFill>
                <a:latin typeface="Corbel"/>
                <a:cs typeface="Corbel"/>
              </a:rPr>
              <a:t> </a:t>
            </a:r>
            <a:r>
              <a:rPr lang="en-US" sz="2400" dirty="0" err="1" smtClean="0">
                <a:solidFill>
                  <a:schemeClr val="tx1">
                    <a:lumMod val="85000"/>
                  </a:schemeClr>
                </a:solidFill>
                <a:latin typeface="Corbel"/>
                <a:cs typeface="Corbel"/>
              </a:rPr>
              <a:t>consenso</a:t>
            </a:r>
            <a:r>
              <a:rPr lang="en-US" sz="2400" dirty="0" smtClean="0">
                <a:solidFill>
                  <a:schemeClr val="tx1">
                    <a:lumMod val="85000"/>
                  </a:schemeClr>
                </a:solidFill>
                <a:latin typeface="Corbel"/>
                <a:cs typeface="Corbel"/>
              </a:rPr>
              <a:t>, per:</a:t>
            </a:r>
          </a:p>
          <a:p>
            <a:endParaRPr lang="en-US" sz="2400" dirty="0" smtClean="0">
              <a:solidFill>
                <a:schemeClr val="tx1">
                  <a:lumMod val="65000"/>
                </a:schemeClr>
              </a:solidFill>
              <a:latin typeface="Corbel"/>
              <a:cs typeface="Corbel"/>
            </a:endParaRPr>
          </a:p>
          <a:p>
            <a:pPr marL="342900" indent="-163513">
              <a:lnSpc>
                <a:spcPct val="140000"/>
              </a:lnSpc>
              <a:buClr>
                <a:schemeClr val="tx1">
                  <a:lumMod val="95000"/>
                </a:schemeClr>
              </a:buClr>
              <a:buFont typeface="Wingdings" charset="2"/>
              <a:buChar char="§"/>
            </a:pPr>
            <a:r>
              <a:rPr lang="en-US" sz="2400" dirty="0" err="1">
                <a:solidFill>
                  <a:schemeClr val="tx1">
                    <a:lumMod val="65000"/>
                  </a:schemeClr>
                </a:solidFill>
                <a:latin typeface="Corbel"/>
                <a:cs typeface="Corbel"/>
              </a:rPr>
              <a:t>C</a:t>
            </a:r>
            <a:r>
              <a:rPr lang="en-US" sz="2400" dirty="0" err="1" smtClean="0">
                <a:solidFill>
                  <a:schemeClr val="tx1">
                    <a:lumMod val="65000"/>
                  </a:schemeClr>
                </a:solidFill>
                <a:latin typeface="Corbel"/>
                <a:cs typeface="Corbel"/>
              </a:rPr>
              <a:t>almare</a:t>
            </a:r>
            <a:r>
              <a:rPr lang="en-US" sz="2400" dirty="0" smtClean="0">
                <a:solidFill>
                  <a:schemeClr val="tx1">
                    <a:lumMod val="65000"/>
                  </a:schemeClr>
                </a:solidFill>
                <a:latin typeface="Corbel"/>
                <a:cs typeface="Corbel"/>
              </a:rPr>
              <a:t> </a:t>
            </a:r>
            <a:r>
              <a:rPr lang="en-US" sz="2400" dirty="0" err="1" smtClean="0">
                <a:solidFill>
                  <a:schemeClr val="tx1">
                    <a:lumMod val="65000"/>
                  </a:schemeClr>
                </a:solidFill>
                <a:latin typeface="Corbel"/>
                <a:cs typeface="Corbel"/>
              </a:rPr>
              <a:t>il</a:t>
            </a:r>
            <a:r>
              <a:rPr lang="en-US" sz="2400" dirty="0" smtClean="0">
                <a:solidFill>
                  <a:schemeClr val="tx1">
                    <a:lumMod val="65000"/>
                  </a:schemeClr>
                </a:solidFill>
                <a:latin typeface="Corbel"/>
                <a:cs typeface="Corbel"/>
              </a:rPr>
              <a:t> </a:t>
            </a:r>
            <a:r>
              <a:rPr lang="en-US" sz="2400" dirty="0" err="1" smtClean="0">
                <a:solidFill>
                  <a:schemeClr val="tx1">
                    <a:lumMod val="65000"/>
                  </a:schemeClr>
                </a:solidFill>
                <a:latin typeface="Corbel"/>
                <a:cs typeface="Corbel"/>
              </a:rPr>
              <a:t>paziente</a:t>
            </a:r>
            <a:endParaRPr lang="en-US" sz="2400" dirty="0">
              <a:solidFill>
                <a:schemeClr val="tx1">
                  <a:lumMod val="65000"/>
                </a:schemeClr>
              </a:solidFill>
              <a:latin typeface="Corbel"/>
              <a:cs typeface="Corbel"/>
            </a:endParaRPr>
          </a:p>
          <a:p>
            <a:pPr marL="342900" indent="-163513">
              <a:lnSpc>
                <a:spcPct val="140000"/>
              </a:lnSpc>
              <a:buClr>
                <a:schemeClr val="tx1">
                  <a:lumMod val="95000"/>
                </a:schemeClr>
              </a:buClr>
              <a:buFont typeface="Wingdings" charset="2"/>
              <a:buChar char="§"/>
            </a:pPr>
            <a:r>
              <a:rPr lang="en-US" sz="2400" dirty="0" err="1" smtClean="0">
                <a:solidFill>
                  <a:schemeClr val="tx1">
                    <a:lumMod val="65000"/>
                  </a:schemeClr>
                </a:solidFill>
                <a:latin typeface="Corbel"/>
                <a:cs typeface="Corbel"/>
              </a:rPr>
              <a:t>Aumentare</a:t>
            </a:r>
            <a:r>
              <a:rPr lang="en-US" sz="2400" dirty="0" smtClean="0">
                <a:solidFill>
                  <a:schemeClr val="tx1">
                    <a:lumMod val="65000"/>
                  </a:schemeClr>
                </a:solidFill>
                <a:latin typeface="Corbel"/>
                <a:cs typeface="Corbel"/>
              </a:rPr>
              <a:t> la </a:t>
            </a:r>
            <a:r>
              <a:rPr lang="en-US" sz="2400" dirty="0" err="1" smtClean="0">
                <a:solidFill>
                  <a:schemeClr val="tx1">
                    <a:lumMod val="65000"/>
                  </a:schemeClr>
                </a:solidFill>
                <a:latin typeface="Corbel"/>
                <a:cs typeface="Corbel"/>
              </a:rPr>
              <a:t>compliace</a:t>
            </a:r>
            <a:r>
              <a:rPr lang="en-US" sz="2400" dirty="0" smtClean="0">
                <a:solidFill>
                  <a:schemeClr val="tx1">
                    <a:lumMod val="65000"/>
                  </a:schemeClr>
                </a:solidFill>
                <a:latin typeface="Corbel"/>
                <a:cs typeface="Corbel"/>
              </a:rPr>
              <a:t> </a:t>
            </a:r>
          </a:p>
          <a:p>
            <a:pPr marL="342900" indent="-163513">
              <a:lnSpc>
                <a:spcPct val="140000"/>
              </a:lnSpc>
              <a:buClr>
                <a:schemeClr val="tx1">
                  <a:lumMod val="95000"/>
                </a:schemeClr>
              </a:buClr>
              <a:buFont typeface="Wingdings" charset="2"/>
              <a:buChar char="§"/>
            </a:pPr>
            <a:r>
              <a:rPr lang="en-US" sz="2400" dirty="0" err="1" smtClean="0">
                <a:solidFill>
                  <a:schemeClr val="tx1">
                    <a:lumMod val="65000"/>
                  </a:schemeClr>
                </a:solidFill>
                <a:latin typeface="Corbel"/>
                <a:cs typeface="Corbel"/>
              </a:rPr>
              <a:t>Completare</a:t>
            </a:r>
            <a:r>
              <a:rPr lang="en-US" sz="2400" dirty="0" smtClean="0">
                <a:solidFill>
                  <a:schemeClr val="tx1">
                    <a:lumMod val="65000"/>
                  </a:schemeClr>
                </a:solidFill>
                <a:latin typeface="Corbel"/>
                <a:cs typeface="Corbel"/>
              </a:rPr>
              <a:t> </a:t>
            </a:r>
            <a:r>
              <a:rPr lang="en-US" sz="2400" dirty="0" err="1" smtClean="0">
                <a:solidFill>
                  <a:schemeClr val="tx1">
                    <a:lumMod val="65000"/>
                  </a:schemeClr>
                </a:solidFill>
                <a:latin typeface="Corbel"/>
                <a:cs typeface="Corbel"/>
              </a:rPr>
              <a:t>l’iter</a:t>
            </a:r>
            <a:r>
              <a:rPr lang="en-US" sz="2400" dirty="0" smtClean="0">
                <a:solidFill>
                  <a:schemeClr val="tx1">
                    <a:lumMod val="65000"/>
                  </a:schemeClr>
                </a:solidFill>
                <a:latin typeface="Corbel"/>
                <a:cs typeface="Corbel"/>
              </a:rPr>
              <a:t> </a:t>
            </a:r>
            <a:r>
              <a:rPr lang="en-US" sz="2400" dirty="0" err="1" smtClean="0">
                <a:solidFill>
                  <a:schemeClr val="tx1">
                    <a:lumMod val="65000"/>
                  </a:schemeClr>
                </a:solidFill>
                <a:latin typeface="Corbel"/>
                <a:cs typeface="Corbel"/>
              </a:rPr>
              <a:t>diagnostico</a:t>
            </a:r>
            <a:endParaRPr lang="en-US" sz="2400" dirty="0">
              <a:solidFill>
                <a:schemeClr val="tx1">
                  <a:lumMod val="65000"/>
                </a:schemeClr>
              </a:solidFill>
              <a:latin typeface="Corbel"/>
              <a:cs typeface="Corbel"/>
            </a:endParaRPr>
          </a:p>
          <a:p>
            <a:pPr marL="342900" indent="-163513">
              <a:lnSpc>
                <a:spcPct val="140000"/>
              </a:lnSpc>
              <a:buClr>
                <a:schemeClr val="tx1">
                  <a:lumMod val="95000"/>
                </a:schemeClr>
              </a:buClr>
              <a:buFont typeface="Wingdings" charset="2"/>
              <a:buChar char="§"/>
            </a:pPr>
            <a:r>
              <a:rPr lang="en-US" sz="2400" dirty="0" err="1" smtClean="0">
                <a:solidFill>
                  <a:schemeClr val="tx1">
                    <a:lumMod val="65000"/>
                  </a:schemeClr>
                </a:solidFill>
                <a:latin typeface="Corbel"/>
                <a:cs typeface="Corbel"/>
              </a:rPr>
              <a:t>Instaurare</a:t>
            </a:r>
            <a:r>
              <a:rPr lang="en-US" sz="2400" dirty="0" smtClean="0">
                <a:solidFill>
                  <a:schemeClr val="tx1">
                    <a:lumMod val="65000"/>
                  </a:schemeClr>
                </a:solidFill>
                <a:latin typeface="Corbel"/>
                <a:cs typeface="Corbel"/>
              </a:rPr>
              <a:t> la </a:t>
            </a:r>
            <a:r>
              <a:rPr lang="en-US" sz="2400" dirty="0" err="1" smtClean="0">
                <a:solidFill>
                  <a:schemeClr val="tx1">
                    <a:lumMod val="65000"/>
                  </a:schemeClr>
                </a:solidFill>
                <a:latin typeface="Corbel"/>
                <a:cs typeface="Corbel"/>
              </a:rPr>
              <a:t>terapia</a:t>
            </a:r>
            <a:r>
              <a:rPr lang="en-US" sz="2400" dirty="0" smtClean="0">
                <a:solidFill>
                  <a:schemeClr val="tx1">
                    <a:lumMod val="65000"/>
                  </a:schemeClr>
                </a:solidFill>
                <a:latin typeface="Corbel"/>
                <a:cs typeface="Corbel"/>
              </a:rPr>
              <a:t> </a:t>
            </a:r>
            <a:r>
              <a:rPr lang="en-US" sz="2400" dirty="0" err="1" smtClean="0">
                <a:solidFill>
                  <a:schemeClr val="tx1">
                    <a:lumMod val="65000"/>
                  </a:schemeClr>
                </a:solidFill>
                <a:latin typeface="Corbel"/>
                <a:cs typeface="Corbel"/>
              </a:rPr>
              <a:t>adeguata</a:t>
            </a:r>
            <a:r>
              <a:rPr lang="en-US" sz="2400" dirty="0" smtClean="0">
                <a:solidFill>
                  <a:schemeClr val="tx1">
                    <a:lumMod val="65000"/>
                  </a:schemeClr>
                </a:solidFill>
                <a:latin typeface="Corbel"/>
                <a:cs typeface="Corbel"/>
              </a:rPr>
              <a:t> </a:t>
            </a:r>
            <a:r>
              <a:rPr lang="en-US" sz="2400" dirty="0" err="1" smtClean="0">
                <a:solidFill>
                  <a:schemeClr val="tx1">
                    <a:lumMod val="65000"/>
                  </a:schemeClr>
                </a:solidFill>
                <a:latin typeface="Corbel"/>
                <a:cs typeface="Corbel"/>
              </a:rPr>
              <a:t>della</a:t>
            </a:r>
            <a:r>
              <a:rPr lang="en-US" sz="2400" dirty="0" smtClean="0">
                <a:solidFill>
                  <a:schemeClr val="tx1">
                    <a:lumMod val="65000"/>
                  </a:schemeClr>
                </a:solidFill>
                <a:latin typeface="Corbel"/>
                <a:cs typeface="Corbel"/>
              </a:rPr>
              <a:t> </a:t>
            </a:r>
            <a:r>
              <a:rPr lang="en-US" sz="2400" dirty="0" err="1" smtClean="0">
                <a:solidFill>
                  <a:schemeClr val="tx1">
                    <a:lumMod val="65000"/>
                  </a:schemeClr>
                </a:solidFill>
                <a:latin typeface="Corbel"/>
                <a:cs typeface="Corbel"/>
              </a:rPr>
              <a:t>patologia</a:t>
            </a:r>
            <a:r>
              <a:rPr lang="en-US" sz="2400" dirty="0" smtClean="0">
                <a:solidFill>
                  <a:schemeClr val="tx1">
                    <a:lumMod val="65000"/>
                  </a:schemeClr>
                </a:solidFill>
                <a:latin typeface="Corbel"/>
                <a:cs typeface="Corbel"/>
              </a:rPr>
              <a:t> di base</a:t>
            </a:r>
            <a:endParaRPr lang="en-US" sz="2400" dirty="0">
              <a:solidFill>
                <a:schemeClr val="tx1">
                  <a:lumMod val="65000"/>
                </a:schemeClr>
              </a:solidFill>
              <a:latin typeface="Corbel"/>
              <a:cs typeface="Corbel"/>
            </a:endParaRPr>
          </a:p>
        </p:txBody>
      </p:sp>
    </p:spTree>
    <p:extLst>
      <p:ext uri="{BB962C8B-B14F-4D97-AF65-F5344CB8AC3E}">
        <p14:creationId xmlns:p14="http://schemas.microsoft.com/office/powerpoint/2010/main" val="20878083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1" nodeType="with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Terapia</a:t>
            </a:r>
            <a:endParaRPr lang="en-US" dirty="0">
              <a:solidFill>
                <a:schemeClr val="tx1">
                  <a:lumMod val="85000"/>
                </a:schemeClr>
              </a:solidFill>
              <a:latin typeface="Corbel"/>
              <a:cs typeface="Corbel"/>
            </a:endParaRPr>
          </a:p>
        </p:txBody>
      </p:sp>
      <p:sp>
        <p:nvSpPr>
          <p:cNvPr id="5" name="TextBox 4"/>
          <p:cNvSpPr txBox="1"/>
          <p:nvPr/>
        </p:nvSpPr>
        <p:spPr>
          <a:xfrm>
            <a:off x="2481840" y="4380844"/>
            <a:ext cx="4139045" cy="584776"/>
          </a:xfrm>
          <a:prstGeom prst="rect">
            <a:avLst/>
          </a:prstGeom>
          <a:noFill/>
        </p:spPr>
        <p:txBody>
          <a:bodyPr wrap="square" rtlCol="0">
            <a:spAutoFit/>
          </a:bodyPr>
          <a:lstStyle/>
          <a:p>
            <a:r>
              <a:rPr lang="it-IT" sz="3200" dirty="0" smtClean="0">
                <a:solidFill>
                  <a:schemeClr val="tx1">
                    <a:lumMod val="75000"/>
                  </a:schemeClr>
                </a:solidFill>
                <a:latin typeface="Corbel"/>
                <a:cs typeface="Corbel"/>
              </a:rPr>
              <a:t>Anestetici “primordiali”</a:t>
            </a:r>
            <a:endParaRPr lang="it-IT" sz="2800" dirty="0" smtClean="0">
              <a:solidFill>
                <a:schemeClr val="tx1">
                  <a:lumMod val="75000"/>
                </a:schemeClr>
              </a:solidFill>
              <a:latin typeface="Corbel"/>
              <a:cs typeface="Corbel"/>
            </a:endParaRPr>
          </a:p>
        </p:txBody>
      </p:sp>
      <p:sp>
        <p:nvSpPr>
          <p:cNvPr id="3" name="TextBox 2"/>
          <p:cNvSpPr txBox="1"/>
          <p:nvPr/>
        </p:nvSpPr>
        <p:spPr>
          <a:xfrm>
            <a:off x="303442" y="5630763"/>
            <a:ext cx="7032471" cy="523220"/>
          </a:xfrm>
          <a:prstGeom prst="rect">
            <a:avLst/>
          </a:prstGeom>
          <a:noFill/>
        </p:spPr>
        <p:txBody>
          <a:bodyPr wrap="square" rtlCol="0">
            <a:spAutoFit/>
          </a:bodyPr>
          <a:lstStyle/>
          <a:p>
            <a:pPr algn="ctr"/>
            <a:r>
              <a:rPr lang="en-US" sz="2800" dirty="0" err="1" smtClean="0">
                <a:solidFill>
                  <a:schemeClr val="tx1">
                    <a:lumMod val="85000"/>
                  </a:schemeClr>
                </a:solidFill>
              </a:rPr>
              <a:t>Scarsa</a:t>
            </a:r>
            <a:r>
              <a:rPr lang="en-US" sz="2800" dirty="0" smtClean="0">
                <a:solidFill>
                  <a:schemeClr val="tx1">
                    <a:lumMod val="85000"/>
                  </a:schemeClr>
                </a:solidFill>
              </a:rPr>
              <a:t> </a:t>
            </a:r>
            <a:r>
              <a:rPr lang="en-US" sz="2800" dirty="0" err="1" smtClean="0">
                <a:solidFill>
                  <a:schemeClr val="tx1">
                    <a:lumMod val="85000"/>
                  </a:schemeClr>
                </a:solidFill>
              </a:rPr>
              <a:t>efficacia</a:t>
            </a:r>
            <a:r>
              <a:rPr lang="en-US" sz="2800" dirty="0" smtClean="0">
                <a:solidFill>
                  <a:schemeClr val="tx1">
                    <a:lumMod val="85000"/>
                  </a:schemeClr>
                </a:solidFill>
              </a:rPr>
              <a:t> e minima </a:t>
            </a:r>
            <a:r>
              <a:rPr lang="en-US" sz="2800" dirty="0" err="1" smtClean="0">
                <a:solidFill>
                  <a:schemeClr val="tx1">
                    <a:lumMod val="85000"/>
                  </a:schemeClr>
                </a:solidFill>
              </a:rPr>
              <a:t>finestra</a:t>
            </a:r>
            <a:r>
              <a:rPr lang="en-US" sz="2800" dirty="0" smtClean="0">
                <a:solidFill>
                  <a:schemeClr val="tx1">
                    <a:lumMod val="85000"/>
                  </a:schemeClr>
                </a:solidFill>
              </a:rPr>
              <a:t> </a:t>
            </a:r>
            <a:r>
              <a:rPr lang="en-US" sz="2800" dirty="0" err="1" smtClean="0">
                <a:solidFill>
                  <a:schemeClr val="tx1">
                    <a:lumMod val="85000"/>
                  </a:schemeClr>
                </a:solidFill>
              </a:rPr>
              <a:t>terapeutica</a:t>
            </a:r>
            <a:endParaRPr lang="en-US" sz="2800" dirty="0">
              <a:solidFill>
                <a:schemeClr val="tx1">
                  <a:lumMod val="85000"/>
                </a:schemeClr>
              </a:solidFill>
            </a:endParaRPr>
          </a:p>
        </p:txBody>
      </p:sp>
      <p:pic>
        <p:nvPicPr>
          <p:cNvPr id="4" name="Picture 3" descr="Bromipin_de_Merck.jpg"/>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1516" y1="12000" x2="41516" y2="12000"/>
                        <a14:foregroundMark x1="38715" y1="12100" x2="38715" y2="12100"/>
                        <a14:foregroundMark x1="47446" y1="11500" x2="47446" y2="11500"/>
                        <a14:foregroundMark x1="50906" y1="11500" x2="50906" y2="11500"/>
                        <a14:foregroundMark x1="54530" y1="11500" x2="54530" y2="11500"/>
                        <a14:foregroundMark x1="58155" y1="11200" x2="58155" y2="11200"/>
                        <a14:backgroundMark x1="55189" y1="14800" x2="55189" y2="14800"/>
                      </a14:backgroundRemoval>
                    </a14:imgEffect>
                  </a14:imgLayer>
                </a14:imgProps>
              </a:ext>
              <a:ext uri="{28A0092B-C50C-407E-A947-70E740481C1C}">
                <a14:useLocalDpi xmlns:a14="http://schemas.microsoft.com/office/drawing/2010/main" val="0"/>
              </a:ext>
            </a:extLst>
          </a:blip>
          <a:stretch>
            <a:fillRect/>
          </a:stretch>
        </p:blipFill>
        <p:spPr>
          <a:xfrm>
            <a:off x="7335913" y="750454"/>
            <a:ext cx="1808087" cy="2978727"/>
          </a:xfrm>
          <a:prstGeom prst="rect">
            <a:avLst/>
          </a:prstGeom>
        </p:spPr>
      </p:pic>
      <p:pic>
        <p:nvPicPr>
          <p:cNvPr id="7" name="Picture 6" descr="tumblr_ndbx70uJbj1rpgpe2o2_r1_1280.png"/>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878713" y="3290756"/>
            <a:ext cx="2671167" cy="3683046"/>
          </a:xfrm>
          <a:prstGeom prst="rect">
            <a:avLst/>
          </a:prstGeom>
        </p:spPr>
      </p:pic>
      <p:pic>
        <p:nvPicPr>
          <p:cNvPr id="8" name="Picture 7" descr="Zwangsjacke_Leinen01_2002-01-09.jpg"/>
          <p:cNvPicPr>
            <a:picLocks noChangeAspect="1"/>
          </p:cNvPicPr>
          <p:nvPr/>
        </p:nvPicPr>
        <p:blipFill>
          <a:blip r:embed="rId7">
            <a:extLst>
              <a:ext uri="{BEBA8EAE-BF5A-486C-A8C5-ECC9F3942E4B}">
                <a14:imgProps xmlns:a14="http://schemas.microsoft.com/office/drawing/2010/main">
                  <a14:imgLayer r:embed="rId8">
                    <a14:imgEffect>
                      <a14:backgroundRemoval t="2250" b="98250" l="10000" r="90000">
                        <a14:foregroundMark x1="36000" y1="68250" x2="36000" y2="68250"/>
                      </a14:backgroundRemoval>
                    </a14:imgEffect>
                  </a14:imgLayer>
                </a14:imgProps>
              </a:ext>
              <a:ext uri="{28A0092B-C50C-407E-A947-70E740481C1C}">
                <a14:useLocalDpi xmlns:a14="http://schemas.microsoft.com/office/drawing/2010/main" val="0"/>
              </a:ext>
            </a:extLst>
          </a:blip>
          <a:stretch>
            <a:fillRect/>
          </a:stretch>
        </p:blipFill>
        <p:spPr>
          <a:xfrm>
            <a:off x="-217004" y="1311639"/>
            <a:ext cx="3361779" cy="3361779"/>
          </a:xfrm>
          <a:prstGeom prst="rect">
            <a:avLst/>
          </a:prstGeom>
        </p:spPr>
      </p:pic>
      <p:sp>
        <p:nvSpPr>
          <p:cNvPr id="9" name="TextBox 8"/>
          <p:cNvSpPr txBox="1"/>
          <p:nvPr/>
        </p:nvSpPr>
        <p:spPr>
          <a:xfrm>
            <a:off x="2969940" y="1744808"/>
            <a:ext cx="3162845" cy="1938992"/>
          </a:xfrm>
          <a:prstGeom prst="rect">
            <a:avLst/>
          </a:prstGeom>
          <a:noFill/>
        </p:spPr>
        <p:txBody>
          <a:bodyPr wrap="none" rtlCol="0">
            <a:spAutoFit/>
          </a:bodyPr>
          <a:lstStyle/>
          <a:p>
            <a:pPr algn="ctr"/>
            <a:r>
              <a:rPr lang="it-IT" sz="3200" dirty="0" smtClean="0">
                <a:solidFill>
                  <a:prstClr val="white">
                    <a:lumMod val="75000"/>
                  </a:prstClr>
                </a:solidFill>
                <a:latin typeface="Corbel"/>
                <a:cs typeface="Corbel"/>
              </a:rPr>
              <a:t>Contenzione</a:t>
            </a:r>
          </a:p>
          <a:p>
            <a:pPr algn="ctr"/>
            <a:r>
              <a:rPr lang="en-US" sz="3200" dirty="0" smtClean="0">
                <a:solidFill>
                  <a:prstClr val="white">
                    <a:lumMod val="75000"/>
                  </a:prstClr>
                </a:solidFill>
                <a:latin typeface="Corbel"/>
                <a:cs typeface="Corbel"/>
              </a:rPr>
              <a:t>C</a:t>
            </a:r>
            <a:r>
              <a:rPr lang="it-IT" sz="3200" dirty="0" err="1" smtClean="0">
                <a:solidFill>
                  <a:prstClr val="white">
                    <a:lumMod val="75000"/>
                  </a:prstClr>
                </a:solidFill>
                <a:latin typeface="Corbel"/>
                <a:cs typeface="Corbel"/>
              </a:rPr>
              <a:t>oma</a:t>
            </a:r>
            <a:r>
              <a:rPr lang="it-IT" sz="3200" dirty="0" smtClean="0">
                <a:solidFill>
                  <a:prstClr val="white">
                    <a:lumMod val="75000"/>
                  </a:prstClr>
                </a:solidFill>
                <a:latin typeface="Corbel"/>
                <a:cs typeface="Corbel"/>
              </a:rPr>
              <a:t> insulinico</a:t>
            </a:r>
          </a:p>
          <a:p>
            <a:pPr algn="ctr"/>
            <a:r>
              <a:rPr lang="it-IT" sz="3200" dirty="0" smtClean="0">
                <a:solidFill>
                  <a:prstClr val="white">
                    <a:lumMod val="75000"/>
                  </a:prstClr>
                </a:solidFill>
                <a:latin typeface="Corbel"/>
                <a:cs typeface="Corbel"/>
              </a:rPr>
              <a:t>Terapia del sonno </a:t>
            </a:r>
          </a:p>
          <a:p>
            <a:pPr algn="ctr"/>
            <a:r>
              <a:rPr lang="it-IT" sz="2000" dirty="0" smtClean="0">
                <a:solidFill>
                  <a:prstClr val="white">
                    <a:lumMod val="75000"/>
                  </a:prstClr>
                </a:solidFill>
                <a:latin typeface="Corbel"/>
                <a:cs typeface="Corbel"/>
              </a:rPr>
              <a:t>(ibernazione artificiale)</a:t>
            </a:r>
            <a:endParaRPr lang="en-US" dirty="0"/>
          </a:p>
        </p:txBody>
      </p:sp>
      <p:sp>
        <p:nvSpPr>
          <p:cNvPr id="10" name="TextBox 9"/>
          <p:cNvSpPr txBox="1"/>
          <p:nvPr/>
        </p:nvSpPr>
        <p:spPr>
          <a:xfrm>
            <a:off x="3787270" y="3470564"/>
            <a:ext cx="1569460" cy="584776"/>
          </a:xfrm>
          <a:prstGeom prst="rect">
            <a:avLst/>
          </a:prstGeom>
          <a:noFill/>
        </p:spPr>
        <p:txBody>
          <a:bodyPr wrap="none" rtlCol="0">
            <a:spAutoFit/>
          </a:bodyPr>
          <a:lstStyle/>
          <a:p>
            <a:r>
              <a:rPr lang="it-IT" sz="3200" dirty="0">
                <a:solidFill>
                  <a:prstClr val="white">
                    <a:lumMod val="75000"/>
                  </a:prstClr>
                </a:solidFill>
                <a:latin typeface="Corbel"/>
                <a:cs typeface="Corbel"/>
              </a:rPr>
              <a:t>Bromuri</a:t>
            </a:r>
            <a:endParaRPr lang="en-US" dirty="0"/>
          </a:p>
        </p:txBody>
      </p:sp>
      <p:sp>
        <p:nvSpPr>
          <p:cNvPr id="11" name="Rectangle 10"/>
          <p:cNvSpPr/>
          <p:nvPr/>
        </p:nvSpPr>
        <p:spPr>
          <a:xfrm>
            <a:off x="3579282" y="3916879"/>
            <a:ext cx="1944162" cy="584776"/>
          </a:xfrm>
          <a:prstGeom prst="rect">
            <a:avLst/>
          </a:prstGeom>
        </p:spPr>
        <p:txBody>
          <a:bodyPr wrap="none">
            <a:spAutoFit/>
          </a:bodyPr>
          <a:lstStyle/>
          <a:p>
            <a:r>
              <a:rPr lang="it-IT" sz="3200" dirty="0">
                <a:solidFill>
                  <a:prstClr val="white">
                    <a:lumMod val="75000"/>
                  </a:prstClr>
                </a:solidFill>
                <a:latin typeface="Corbel"/>
                <a:cs typeface="Corbel"/>
              </a:rPr>
              <a:t>Barbiturici</a:t>
            </a:r>
            <a:endParaRPr lang="en-US" dirty="0"/>
          </a:p>
        </p:txBody>
      </p:sp>
      <p:sp>
        <p:nvSpPr>
          <p:cNvPr id="12" name="TextBox 11"/>
          <p:cNvSpPr txBox="1"/>
          <p:nvPr/>
        </p:nvSpPr>
        <p:spPr>
          <a:xfrm>
            <a:off x="4058995" y="1244211"/>
            <a:ext cx="1038866" cy="523220"/>
          </a:xfrm>
          <a:prstGeom prst="rect">
            <a:avLst/>
          </a:prstGeom>
          <a:noFill/>
          <a:ln>
            <a:noFill/>
          </a:ln>
        </p:spPr>
        <p:txBody>
          <a:bodyPr wrap="none" rtlCol="0">
            <a:spAutoFit/>
          </a:bodyPr>
          <a:lstStyle/>
          <a:p>
            <a:r>
              <a:rPr lang="en-US" sz="2800" dirty="0" err="1" smtClean="0">
                <a:solidFill>
                  <a:srgbClr val="D9D9D9"/>
                </a:solidFill>
              </a:rPr>
              <a:t>Storia</a:t>
            </a:r>
            <a:endParaRPr lang="en-US" sz="2800" dirty="0">
              <a:solidFill>
                <a:srgbClr val="D9D9D9"/>
              </a:solidFill>
            </a:endParaRPr>
          </a:p>
        </p:txBody>
      </p:sp>
      <p:cxnSp>
        <p:nvCxnSpPr>
          <p:cNvPr id="14" name="Straight Connector 13"/>
          <p:cNvCxnSpPr/>
          <p:nvPr/>
        </p:nvCxnSpPr>
        <p:spPr>
          <a:xfrm>
            <a:off x="2936785" y="1311639"/>
            <a:ext cx="3270431" cy="0"/>
          </a:xfrm>
          <a:prstGeom prst="line">
            <a:avLst/>
          </a:prstGeom>
          <a:ln>
            <a:solidFill>
              <a:schemeClr val="bg1">
                <a:lumMod val="50000"/>
                <a:lumOff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24476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500"/>
                                        <p:tgtEl>
                                          <p:spTgt spid="9">
                                            <p:txEl>
                                              <p:pRg st="1" end="1"/>
                                            </p:txEl>
                                          </p:spTgt>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fade">
                                      <p:cBhvr>
                                        <p:cTn id="18" dur="500"/>
                                        <p:tgtEl>
                                          <p:spTgt spid="9">
                                            <p:txEl>
                                              <p:pRg st="2" end="2"/>
                                            </p:txEl>
                                          </p:spTgt>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par>
                          <p:cTn id="41" fill="hold">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9" grpId="0" build="allAtOnce"/>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Terapia</a:t>
            </a:r>
            <a:endParaRPr lang="en-US" dirty="0">
              <a:solidFill>
                <a:schemeClr val="tx1">
                  <a:lumMod val="85000"/>
                </a:schemeClr>
              </a:solidFill>
              <a:latin typeface="Corbel"/>
              <a:cs typeface="Corbel"/>
            </a:endParaRPr>
          </a:p>
        </p:txBody>
      </p:sp>
      <p:pic>
        <p:nvPicPr>
          <p:cNvPr id="9" name="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800" y="1753691"/>
            <a:ext cx="8943506" cy="5048251"/>
          </a:xfrm>
          <a:prstGeom prst="rect">
            <a:avLst/>
          </a:prstGeom>
        </p:spPr>
      </p:pic>
      <p:sp>
        <p:nvSpPr>
          <p:cNvPr id="10" name="TextBox 9"/>
          <p:cNvSpPr txBox="1"/>
          <p:nvPr/>
        </p:nvSpPr>
        <p:spPr>
          <a:xfrm>
            <a:off x="4058995" y="1244211"/>
            <a:ext cx="1038866" cy="523220"/>
          </a:xfrm>
          <a:prstGeom prst="rect">
            <a:avLst/>
          </a:prstGeom>
          <a:noFill/>
          <a:ln>
            <a:noFill/>
          </a:ln>
        </p:spPr>
        <p:txBody>
          <a:bodyPr wrap="none" rtlCol="0">
            <a:spAutoFit/>
          </a:bodyPr>
          <a:lstStyle/>
          <a:p>
            <a:r>
              <a:rPr lang="en-US" sz="2800" dirty="0" err="1" smtClean="0">
                <a:solidFill>
                  <a:srgbClr val="D9D9D9"/>
                </a:solidFill>
              </a:rPr>
              <a:t>Storia</a:t>
            </a:r>
            <a:endParaRPr lang="en-US" sz="2800" dirty="0">
              <a:solidFill>
                <a:srgbClr val="D9D9D9"/>
              </a:solidFill>
            </a:endParaRPr>
          </a:p>
        </p:txBody>
      </p:sp>
      <p:cxnSp>
        <p:nvCxnSpPr>
          <p:cNvPr id="11" name="Straight Connector 10"/>
          <p:cNvCxnSpPr/>
          <p:nvPr/>
        </p:nvCxnSpPr>
        <p:spPr>
          <a:xfrm>
            <a:off x="2936785" y="1311639"/>
            <a:ext cx="3270431" cy="0"/>
          </a:xfrm>
          <a:prstGeom prst="line">
            <a:avLst/>
          </a:prstGeom>
          <a:ln>
            <a:solidFill>
              <a:schemeClr val="bg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3" name="Picture 2" descr="locandinapg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3243" y="90909"/>
            <a:ext cx="1315063" cy="1969463"/>
          </a:xfrm>
          <a:prstGeom prst="rect">
            <a:avLst/>
          </a:prstGeom>
        </p:spPr>
      </p:pic>
    </p:spTree>
    <p:extLst>
      <p:ext uri="{BB962C8B-B14F-4D97-AF65-F5344CB8AC3E}">
        <p14:creationId xmlns:p14="http://schemas.microsoft.com/office/powerpoint/2010/main" val="386441457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Terapia</a:t>
            </a:r>
            <a:endParaRPr lang="en-US" dirty="0">
              <a:solidFill>
                <a:schemeClr val="tx1">
                  <a:lumMod val="85000"/>
                </a:schemeClr>
              </a:solidFill>
              <a:latin typeface="Corbel"/>
              <a:cs typeface="Corbel"/>
            </a:endParaRPr>
          </a:p>
        </p:txBody>
      </p:sp>
      <p:pic>
        <p:nvPicPr>
          <p:cNvPr id="6" name="lobectom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2495" y="1777630"/>
            <a:ext cx="8780041" cy="4942610"/>
          </a:xfrm>
          <a:prstGeom prst="rect">
            <a:avLst/>
          </a:prstGeom>
        </p:spPr>
      </p:pic>
      <p:sp>
        <p:nvSpPr>
          <p:cNvPr id="8" name="TextBox 7"/>
          <p:cNvSpPr txBox="1"/>
          <p:nvPr/>
        </p:nvSpPr>
        <p:spPr>
          <a:xfrm>
            <a:off x="4058995" y="1244211"/>
            <a:ext cx="1038866" cy="523220"/>
          </a:xfrm>
          <a:prstGeom prst="rect">
            <a:avLst/>
          </a:prstGeom>
          <a:noFill/>
          <a:ln>
            <a:noFill/>
          </a:ln>
        </p:spPr>
        <p:txBody>
          <a:bodyPr wrap="none" rtlCol="0">
            <a:spAutoFit/>
          </a:bodyPr>
          <a:lstStyle/>
          <a:p>
            <a:r>
              <a:rPr lang="en-US" sz="2800" dirty="0" err="1" smtClean="0">
                <a:solidFill>
                  <a:srgbClr val="D9D9D9"/>
                </a:solidFill>
              </a:rPr>
              <a:t>Storia</a:t>
            </a:r>
            <a:endParaRPr lang="en-US" sz="2800" dirty="0">
              <a:solidFill>
                <a:srgbClr val="D9D9D9"/>
              </a:solidFill>
            </a:endParaRPr>
          </a:p>
        </p:txBody>
      </p:sp>
      <p:cxnSp>
        <p:nvCxnSpPr>
          <p:cNvPr id="9" name="Straight Connector 8"/>
          <p:cNvCxnSpPr/>
          <p:nvPr/>
        </p:nvCxnSpPr>
        <p:spPr>
          <a:xfrm>
            <a:off x="2936785" y="1311639"/>
            <a:ext cx="3270431" cy="0"/>
          </a:xfrm>
          <a:prstGeom prst="line">
            <a:avLst/>
          </a:prstGeom>
          <a:ln>
            <a:solidFill>
              <a:schemeClr val="bg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7" name="Picture 6" descr="locandinapg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3243" y="90909"/>
            <a:ext cx="1315063" cy="1969463"/>
          </a:xfrm>
          <a:prstGeom prst="rect">
            <a:avLst/>
          </a:prstGeom>
        </p:spPr>
      </p:pic>
    </p:spTree>
    <p:extLst>
      <p:ext uri="{BB962C8B-B14F-4D97-AF65-F5344CB8AC3E}">
        <p14:creationId xmlns:p14="http://schemas.microsoft.com/office/powerpoint/2010/main" val="36565415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Terapia</a:t>
            </a:r>
            <a:endParaRPr lang="en-US" dirty="0">
              <a:solidFill>
                <a:schemeClr val="tx1">
                  <a:lumMod val="85000"/>
                </a:schemeClr>
              </a:solidFill>
              <a:latin typeface="Corbel"/>
              <a:cs typeface="Corbel"/>
            </a:endParaRPr>
          </a:p>
        </p:txBody>
      </p:sp>
      <p:sp>
        <p:nvSpPr>
          <p:cNvPr id="5" name="TextBox 4"/>
          <p:cNvSpPr txBox="1"/>
          <p:nvPr/>
        </p:nvSpPr>
        <p:spPr>
          <a:xfrm>
            <a:off x="1512761" y="1278808"/>
            <a:ext cx="3050107" cy="1477328"/>
          </a:xfrm>
          <a:prstGeom prst="rect">
            <a:avLst/>
          </a:prstGeom>
          <a:noFill/>
        </p:spPr>
        <p:txBody>
          <a:bodyPr wrap="square" rtlCol="0">
            <a:spAutoFit/>
          </a:bodyPr>
          <a:lstStyle/>
          <a:p>
            <a:r>
              <a:rPr lang="it-IT" dirty="0" smtClean="0">
                <a:solidFill>
                  <a:schemeClr val="tx1">
                    <a:lumMod val="95000"/>
                  </a:schemeClr>
                </a:solidFill>
                <a:latin typeface="Corbel"/>
                <a:cs typeface="Corbel"/>
              </a:rPr>
              <a:t>1950</a:t>
            </a:r>
            <a:r>
              <a:rPr lang="it-IT" dirty="0" smtClean="0">
                <a:solidFill>
                  <a:schemeClr val="tx1">
                    <a:lumMod val="75000"/>
                  </a:schemeClr>
                </a:solidFill>
                <a:latin typeface="Corbel"/>
                <a:cs typeface="Corbel"/>
              </a:rPr>
              <a:t>: P</a:t>
            </a:r>
            <a:r>
              <a:rPr lang="it-IT" dirty="0">
                <a:solidFill>
                  <a:schemeClr val="tx1">
                    <a:lumMod val="75000"/>
                  </a:schemeClr>
                </a:solidFill>
                <a:latin typeface="Corbel"/>
                <a:cs typeface="Corbel"/>
              </a:rPr>
              <a:t>. </a:t>
            </a:r>
            <a:r>
              <a:rPr lang="it-IT" dirty="0" err="1">
                <a:solidFill>
                  <a:schemeClr val="tx1">
                    <a:lumMod val="75000"/>
                  </a:schemeClr>
                </a:solidFill>
                <a:latin typeface="Corbel"/>
                <a:cs typeface="Corbel"/>
              </a:rPr>
              <a:t>Charpentier</a:t>
            </a:r>
            <a:r>
              <a:rPr lang="it-IT" dirty="0">
                <a:solidFill>
                  <a:schemeClr val="tx1">
                    <a:lumMod val="75000"/>
                  </a:schemeClr>
                </a:solidFill>
                <a:latin typeface="Corbel"/>
                <a:cs typeface="Corbel"/>
              </a:rPr>
              <a:t> </a:t>
            </a:r>
            <a:r>
              <a:rPr lang="it-IT" dirty="0" smtClean="0">
                <a:solidFill>
                  <a:schemeClr val="tx1">
                    <a:lumMod val="75000"/>
                  </a:schemeClr>
                </a:solidFill>
                <a:latin typeface="Corbel"/>
                <a:cs typeface="Corbel"/>
              </a:rPr>
              <a:t>(</a:t>
            </a:r>
            <a:r>
              <a:rPr lang="it-IT" dirty="0" err="1" smtClean="0">
                <a:solidFill>
                  <a:schemeClr val="tx1">
                    <a:lumMod val="75000"/>
                  </a:schemeClr>
                </a:solidFill>
                <a:latin typeface="Corbel"/>
                <a:cs typeface="Corbel"/>
              </a:rPr>
              <a:t>Rhône</a:t>
            </a:r>
            <a:r>
              <a:rPr lang="it-IT" dirty="0" err="1">
                <a:solidFill>
                  <a:schemeClr val="tx1">
                    <a:lumMod val="75000"/>
                  </a:schemeClr>
                </a:solidFill>
                <a:latin typeface="Corbel"/>
                <a:cs typeface="Corbel"/>
              </a:rPr>
              <a:t>-</a:t>
            </a:r>
            <a:r>
              <a:rPr lang="it-IT" dirty="0" err="1" smtClean="0">
                <a:solidFill>
                  <a:schemeClr val="tx1">
                    <a:lumMod val="75000"/>
                  </a:schemeClr>
                </a:solidFill>
                <a:latin typeface="Corbel"/>
                <a:cs typeface="Corbel"/>
              </a:rPr>
              <a:t>Poulenc</a:t>
            </a:r>
            <a:r>
              <a:rPr lang="it-IT" dirty="0" smtClean="0">
                <a:solidFill>
                  <a:schemeClr val="tx1">
                    <a:lumMod val="75000"/>
                  </a:schemeClr>
                </a:solidFill>
                <a:latin typeface="Corbel"/>
                <a:cs typeface="Corbel"/>
              </a:rPr>
              <a:t>, poi Aventis), chimico, “cercando” nuovi antistaminici, sintetizza la </a:t>
            </a:r>
            <a:r>
              <a:rPr lang="it-IT" b="1" dirty="0" smtClean="0">
                <a:latin typeface="Corbel"/>
                <a:cs typeface="Corbel"/>
              </a:rPr>
              <a:t>CLORPROMAZINA</a:t>
            </a:r>
            <a:endParaRPr lang="it-IT" sz="1600" b="1" dirty="0" smtClean="0">
              <a:latin typeface="Corbel"/>
              <a:cs typeface="Corbel"/>
            </a:endParaRPr>
          </a:p>
        </p:txBody>
      </p:sp>
      <p:pic>
        <p:nvPicPr>
          <p:cNvPr id="6" name="Picture 5" descr="Schermata 2015-02-21 alle 22.24.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337" y="1256332"/>
            <a:ext cx="1355425" cy="1693002"/>
          </a:xfrm>
          <a:prstGeom prst="rect">
            <a:avLst/>
          </a:prstGeom>
        </p:spPr>
      </p:pic>
      <p:pic>
        <p:nvPicPr>
          <p:cNvPr id="8" name="Picture 7" descr="Schermata 2015-02-21 alle 23.29.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3571" y="1516305"/>
            <a:ext cx="1444014" cy="1670526"/>
          </a:xfrm>
          <a:prstGeom prst="rect">
            <a:avLst/>
          </a:prstGeom>
        </p:spPr>
      </p:pic>
      <p:sp>
        <p:nvSpPr>
          <p:cNvPr id="9" name="TextBox 8"/>
          <p:cNvSpPr txBox="1"/>
          <p:nvPr/>
        </p:nvSpPr>
        <p:spPr>
          <a:xfrm>
            <a:off x="4866311" y="1531523"/>
            <a:ext cx="2697260" cy="1477328"/>
          </a:xfrm>
          <a:prstGeom prst="rect">
            <a:avLst/>
          </a:prstGeom>
          <a:noFill/>
        </p:spPr>
        <p:txBody>
          <a:bodyPr wrap="square" rtlCol="0">
            <a:spAutoFit/>
          </a:bodyPr>
          <a:lstStyle/>
          <a:p>
            <a:pPr algn="r"/>
            <a:r>
              <a:rPr lang="it-IT" dirty="0" smtClean="0">
                <a:solidFill>
                  <a:schemeClr val="tx1">
                    <a:lumMod val="95000"/>
                  </a:schemeClr>
                </a:solidFill>
                <a:latin typeface="Corbel"/>
                <a:cs typeface="Corbel"/>
              </a:rPr>
              <a:t>1952</a:t>
            </a:r>
            <a:r>
              <a:rPr lang="it-IT" dirty="0" smtClean="0">
                <a:solidFill>
                  <a:schemeClr val="tx1">
                    <a:lumMod val="75000"/>
                  </a:schemeClr>
                </a:solidFill>
                <a:latin typeface="Corbel"/>
                <a:cs typeface="Corbel"/>
              </a:rPr>
              <a:t>: H. </a:t>
            </a:r>
            <a:r>
              <a:rPr lang="it-IT" dirty="0" err="1" smtClean="0">
                <a:solidFill>
                  <a:schemeClr val="tx1">
                    <a:lumMod val="75000"/>
                  </a:schemeClr>
                </a:solidFill>
                <a:latin typeface="Corbel"/>
                <a:cs typeface="Corbel"/>
              </a:rPr>
              <a:t>Laborit</a:t>
            </a:r>
            <a:r>
              <a:rPr lang="it-IT" dirty="0" smtClean="0">
                <a:solidFill>
                  <a:schemeClr val="tx1">
                    <a:lumMod val="75000"/>
                  </a:schemeClr>
                </a:solidFill>
                <a:latin typeface="Corbel"/>
                <a:cs typeface="Corbel"/>
              </a:rPr>
              <a:t>, chirurgo, usa la </a:t>
            </a:r>
            <a:r>
              <a:rPr lang="it-IT" b="1" dirty="0" smtClean="0">
                <a:latin typeface="Corbel"/>
                <a:cs typeface="Corbel"/>
              </a:rPr>
              <a:t>CLORPROMAZINA</a:t>
            </a:r>
            <a:r>
              <a:rPr lang="it-IT" dirty="0" smtClean="0">
                <a:latin typeface="Corbel"/>
                <a:cs typeface="Corbel"/>
              </a:rPr>
              <a:t> </a:t>
            </a:r>
            <a:r>
              <a:rPr lang="it-IT" dirty="0" smtClean="0">
                <a:solidFill>
                  <a:schemeClr val="tx1">
                    <a:lumMod val="75000"/>
                  </a:schemeClr>
                </a:solidFill>
                <a:latin typeface="Corbel"/>
                <a:cs typeface="Corbel"/>
              </a:rPr>
              <a:t>nel suo cocktail anestetico e, per primo, descrive il suo effetto </a:t>
            </a:r>
            <a:r>
              <a:rPr lang="it-IT" i="1" dirty="0" err="1" smtClean="0">
                <a:solidFill>
                  <a:schemeClr val="tx1">
                    <a:lumMod val="75000"/>
                  </a:schemeClr>
                </a:solidFill>
                <a:latin typeface="Corbel"/>
                <a:cs typeface="Corbel"/>
              </a:rPr>
              <a:t>atarassizante</a:t>
            </a:r>
            <a:endParaRPr lang="it-IT" sz="1600" i="1" dirty="0" smtClean="0">
              <a:solidFill>
                <a:schemeClr val="tx1">
                  <a:lumMod val="75000"/>
                </a:schemeClr>
              </a:solidFill>
              <a:latin typeface="Corbel"/>
              <a:cs typeface="Corbel"/>
            </a:endParaRPr>
          </a:p>
        </p:txBody>
      </p:sp>
      <p:pic>
        <p:nvPicPr>
          <p:cNvPr id="10" name="Picture 9"/>
          <p:cNvPicPr>
            <a:picLocks noChangeAspect="1"/>
          </p:cNvPicPr>
          <p:nvPr/>
        </p:nvPicPr>
        <p:blipFill rotWithShape="1">
          <a:blip r:embed="rId4"/>
          <a:srcRect b="14815"/>
          <a:stretch/>
        </p:blipFill>
        <p:spPr>
          <a:xfrm>
            <a:off x="157337" y="3220942"/>
            <a:ext cx="1607122" cy="2405032"/>
          </a:xfrm>
          <a:prstGeom prst="rect">
            <a:avLst/>
          </a:prstGeom>
          <a:ln w="15875">
            <a:solidFill>
              <a:schemeClr val="tx1"/>
            </a:solidFill>
          </a:ln>
        </p:spPr>
      </p:pic>
      <p:sp>
        <p:nvSpPr>
          <p:cNvPr id="11" name="TextBox 10"/>
          <p:cNvSpPr txBox="1"/>
          <p:nvPr/>
        </p:nvSpPr>
        <p:spPr>
          <a:xfrm>
            <a:off x="1764459" y="3095544"/>
            <a:ext cx="4259427" cy="2585323"/>
          </a:xfrm>
          <a:prstGeom prst="rect">
            <a:avLst/>
          </a:prstGeom>
          <a:noFill/>
        </p:spPr>
        <p:txBody>
          <a:bodyPr wrap="square" rtlCol="0">
            <a:spAutoFit/>
          </a:bodyPr>
          <a:lstStyle/>
          <a:p>
            <a:r>
              <a:rPr lang="it-IT" dirty="0" smtClean="0">
                <a:solidFill>
                  <a:schemeClr val="tx1">
                    <a:lumMod val="95000"/>
                  </a:schemeClr>
                </a:solidFill>
                <a:latin typeface="Corbel"/>
                <a:cs typeface="Corbel"/>
              </a:rPr>
              <a:t>1952</a:t>
            </a:r>
            <a:r>
              <a:rPr lang="it-IT" dirty="0" smtClean="0">
                <a:solidFill>
                  <a:schemeClr val="tx1">
                    <a:lumMod val="75000"/>
                  </a:schemeClr>
                </a:solidFill>
                <a:latin typeface="Corbel"/>
                <a:cs typeface="Corbel"/>
              </a:rPr>
              <a:t>: </a:t>
            </a:r>
            <a:r>
              <a:rPr lang="it-IT" dirty="0" err="1" smtClean="0">
                <a:solidFill>
                  <a:schemeClr val="tx1">
                    <a:lumMod val="75000"/>
                  </a:schemeClr>
                </a:solidFill>
                <a:latin typeface="Corbel"/>
                <a:cs typeface="Corbel"/>
              </a:rPr>
              <a:t>J</a:t>
            </a:r>
            <a:r>
              <a:rPr lang="it-IT" dirty="0" smtClean="0">
                <a:solidFill>
                  <a:schemeClr val="tx1">
                    <a:lumMod val="75000"/>
                  </a:schemeClr>
                </a:solidFill>
                <a:latin typeface="Corbel"/>
                <a:cs typeface="Corbel"/>
              </a:rPr>
              <a:t>. Delay e P. </a:t>
            </a:r>
            <a:r>
              <a:rPr lang="it-IT" dirty="0" err="1" smtClean="0">
                <a:solidFill>
                  <a:schemeClr val="tx1">
                    <a:lumMod val="75000"/>
                  </a:schemeClr>
                </a:solidFill>
                <a:latin typeface="Corbel"/>
                <a:cs typeface="Corbel"/>
              </a:rPr>
              <a:t>Denikier</a:t>
            </a:r>
            <a:r>
              <a:rPr lang="it-IT" dirty="0" smtClean="0">
                <a:solidFill>
                  <a:schemeClr val="tx1">
                    <a:lumMod val="75000"/>
                  </a:schemeClr>
                </a:solidFill>
                <a:latin typeface="Corbel"/>
                <a:cs typeface="Corbel"/>
              </a:rPr>
              <a:t>, psichiatri, descrivono gli effetti della </a:t>
            </a:r>
            <a:r>
              <a:rPr lang="it-IT" b="1" dirty="0" smtClean="0">
                <a:latin typeface="Corbel"/>
                <a:cs typeface="Corbel"/>
              </a:rPr>
              <a:t>CLORPROMAZINA</a:t>
            </a:r>
            <a:r>
              <a:rPr lang="it-IT" dirty="0" smtClean="0">
                <a:latin typeface="Corbel"/>
                <a:cs typeface="Corbel"/>
              </a:rPr>
              <a:t> </a:t>
            </a:r>
            <a:r>
              <a:rPr lang="it-IT" dirty="0" smtClean="0">
                <a:solidFill>
                  <a:schemeClr val="tx1">
                    <a:lumMod val="75000"/>
                  </a:schemeClr>
                </a:solidFill>
                <a:latin typeface="Corbel"/>
                <a:cs typeface="Corbel"/>
              </a:rPr>
              <a:t>sui sintomi psicotici: </a:t>
            </a:r>
            <a:r>
              <a:rPr lang="en-US" dirty="0">
                <a:solidFill>
                  <a:schemeClr val="tx1">
                    <a:lumMod val="75000"/>
                  </a:schemeClr>
                </a:solidFill>
                <a:latin typeface="Corbel"/>
                <a:cs typeface="Corbel"/>
              </a:rPr>
              <a:t>“The psychological reaction to the drug is the apparent emotional detachment of the patients, as well as their slower reaction to external stimuli, the reduction of initiative and anxiety without loss of alertness or </a:t>
            </a:r>
            <a:r>
              <a:rPr lang="en-US" dirty="0" smtClean="0">
                <a:solidFill>
                  <a:schemeClr val="tx1">
                    <a:lumMod val="75000"/>
                  </a:schemeClr>
                </a:solidFill>
                <a:latin typeface="Corbel"/>
                <a:cs typeface="Corbel"/>
              </a:rPr>
              <a:t>intellectual </a:t>
            </a:r>
            <a:r>
              <a:rPr lang="en-US" dirty="0">
                <a:solidFill>
                  <a:schemeClr val="tx1">
                    <a:lumMod val="75000"/>
                  </a:schemeClr>
                </a:solidFill>
                <a:latin typeface="Corbel"/>
                <a:cs typeface="Corbel"/>
              </a:rPr>
              <a:t>functioning.”</a:t>
            </a:r>
            <a:endParaRPr lang="it-IT" sz="1600" i="1" dirty="0" smtClean="0">
              <a:solidFill>
                <a:schemeClr val="tx1">
                  <a:lumMod val="75000"/>
                </a:schemeClr>
              </a:solidFill>
              <a:latin typeface="Corbel"/>
              <a:cs typeface="Corbel"/>
            </a:endParaRPr>
          </a:p>
        </p:txBody>
      </p:sp>
      <p:sp>
        <p:nvSpPr>
          <p:cNvPr id="12" name="TextBox 11"/>
          <p:cNvSpPr txBox="1"/>
          <p:nvPr/>
        </p:nvSpPr>
        <p:spPr>
          <a:xfrm>
            <a:off x="137744" y="6040640"/>
            <a:ext cx="8850248" cy="646331"/>
          </a:xfrm>
          <a:prstGeom prst="rect">
            <a:avLst/>
          </a:prstGeom>
          <a:noFill/>
        </p:spPr>
        <p:txBody>
          <a:bodyPr wrap="square" rtlCol="0">
            <a:spAutoFit/>
          </a:bodyPr>
          <a:lstStyle/>
          <a:p>
            <a:r>
              <a:rPr lang="it-IT" dirty="0" smtClean="0">
                <a:solidFill>
                  <a:schemeClr val="tx1">
                    <a:lumMod val="95000"/>
                  </a:schemeClr>
                </a:solidFill>
                <a:latin typeface="Corbel"/>
                <a:cs typeface="Corbel"/>
              </a:rPr>
              <a:t>Dicembre 1952</a:t>
            </a:r>
            <a:r>
              <a:rPr lang="it-IT" dirty="0" smtClean="0">
                <a:solidFill>
                  <a:schemeClr val="tx1">
                    <a:lumMod val="75000"/>
                  </a:schemeClr>
                </a:solidFill>
                <a:latin typeface="Corbel"/>
                <a:cs typeface="Corbel"/>
              </a:rPr>
              <a:t>: entra in commercio il </a:t>
            </a:r>
            <a:r>
              <a:rPr lang="it-IT" b="1" dirty="0" smtClean="0">
                <a:latin typeface="Corbel"/>
                <a:cs typeface="Corbel"/>
              </a:rPr>
              <a:t>LARGACTIL</a:t>
            </a:r>
            <a:r>
              <a:rPr lang="it-IT" dirty="0" smtClean="0">
                <a:solidFill>
                  <a:schemeClr val="tx1">
                    <a:lumMod val="75000"/>
                  </a:schemeClr>
                </a:solidFill>
                <a:latin typeface="Corbel"/>
                <a:cs typeface="Corbel"/>
              </a:rPr>
              <a:t> (Large </a:t>
            </a:r>
            <a:r>
              <a:rPr lang="it-IT" dirty="0" err="1" smtClean="0">
                <a:solidFill>
                  <a:schemeClr val="tx1">
                    <a:lumMod val="75000"/>
                  </a:schemeClr>
                </a:solidFill>
                <a:latin typeface="Corbel"/>
                <a:cs typeface="Corbel"/>
              </a:rPr>
              <a:t>action</a:t>
            </a:r>
            <a:r>
              <a:rPr lang="it-IT" dirty="0" smtClean="0">
                <a:solidFill>
                  <a:schemeClr val="tx1">
                    <a:lumMod val="75000"/>
                  </a:schemeClr>
                </a:solidFill>
                <a:latin typeface="Corbel"/>
                <a:cs typeface="Corbel"/>
              </a:rPr>
              <a:t>) con numerose indicazioni: nausea, vomito, antidolorifico, dipendenza da eroina e alcol, anestetico e psicosi</a:t>
            </a:r>
            <a:endParaRPr lang="it-IT" i="1" dirty="0" smtClean="0">
              <a:solidFill>
                <a:schemeClr val="tx1">
                  <a:lumMod val="75000"/>
                </a:schemeClr>
              </a:solidFill>
              <a:latin typeface="Corbel"/>
              <a:cs typeface="Corbel"/>
            </a:endParaRPr>
          </a:p>
        </p:txBody>
      </p:sp>
      <p:pic>
        <p:nvPicPr>
          <p:cNvPr id="13" name="Picture 12" descr="2845_0.jpg"/>
          <p:cNvPicPr>
            <a:picLocks noChangeAspect="1"/>
          </p:cNvPicPr>
          <p:nvPr/>
        </p:nvPicPr>
        <p:blipFill rotWithShape="1">
          <a:blip r:embed="rId5">
            <a:extLst>
              <a:ext uri="{BEBA8EAE-BF5A-486C-A8C5-ECC9F3942E4B}">
                <a14:imgProps xmlns:a14="http://schemas.microsoft.com/office/drawing/2010/main">
                  <a14:imgLayer r:embed="rId6">
                    <a14:imgEffect>
                      <a14:backgroundRemoval t="8489" b="81159" l="46273" r="94410">
                        <a14:foregroundMark x1="79658" y1="27329" x2="79658" y2="27329"/>
                        <a14:foregroundMark x1="84317" y1="27743" x2="84317" y2="27743"/>
                        <a14:foregroundMark x1="50311" y1="31263" x2="50311" y2="31263"/>
                        <a14:foregroundMark x1="50000" y1="28986" x2="50000" y2="28986"/>
                        <a14:foregroundMark x1="50155" y1="34783" x2="50155" y2="34783"/>
                        <a14:foregroundMark x1="50000" y1="37681" x2="50000" y2="37681"/>
                        <a14:foregroundMark x1="49845" y1="69565" x2="49845" y2="69565"/>
                        <a14:foregroundMark x1="50000" y1="74534" x2="50000" y2="74534"/>
                        <a14:foregroundMark x1="50776" y1="76812" x2="50776" y2="76812"/>
                        <a14:foregroundMark x1="51398" y1="78261" x2="51398" y2="78261"/>
                      </a14:backgroundRemoval>
                    </a14:imgEffect>
                  </a14:imgLayer>
                </a14:imgProps>
              </a:ext>
              <a:ext uri="{28A0092B-C50C-407E-A947-70E740481C1C}">
                <a14:useLocalDpi xmlns:a14="http://schemas.microsoft.com/office/drawing/2010/main" val="0"/>
              </a:ext>
            </a:extLst>
          </a:blip>
          <a:srcRect l="45491" b="14080"/>
          <a:stretch/>
        </p:blipFill>
        <p:spPr>
          <a:xfrm>
            <a:off x="6684819" y="3187252"/>
            <a:ext cx="2600036" cy="3073722"/>
          </a:xfrm>
          <a:prstGeom prst="rect">
            <a:avLst/>
          </a:prstGeom>
        </p:spPr>
      </p:pic>
      <p:sp>
        <p:nvSpPr>
          <p:cNvPr id="14" name="TextBox 13"/>
          <p:cNvSpPr txBox="1"/>
          <p:nvPr/>
        </p:nvSpPr>
        <p:spPr>
          <a:xfrm>
            <a:off x="4058995" y="1244211"/>
            <a:ext cx="1038866" cy="523220"/>
          </a:xfrm>
          <a:prstGeom prst="rect">
            <a:avLst/>
          </a:prstGeom>
          <a:noFill/>
          <a:ln>
            <a:noFill/>
          </a:ln>
        </p:spPr>
        <p:txBody>
          <a:bodyPr wrap="none" rtlCol="0">
            <a:spAutoFit/>
          </a:bodyPr>
          <a:lstStyle/>
          <a:p>
            <a:r>
              <a:rPr lang="en-US" sz="2800" dirty="0" err="1" smtClean="0">
                <a:solidFill>
                  <a:srgbClr val="D9D9D9"/>
                </a:solidFill>
              </a:rPr>
              <a:t>Storia</a:t>
            </a:r>
            <a:endParaRPr lang="en-US" sz="2800" dirty="0">
              <a:solidFill>
                <a:srgbClr val="D9D9D9"/>
              </a:solidFill>
            </a:endParaRPr>
          </a:p>
        </p:txBody>
      </p:sp>
      <p:cxnSp>
        <p:nvCxnSpPr>
          <p:cNvPr id="15" name="Straight Connector 14"/>
          <p:cNvCxnSpPr/>
          <p:nvPr/>
        </p:nvCxnSpPr>
        <p:spPr>
          <a:xfrm>
            <a:off x="2936785" y="1311639"/>
            <a:ext cx="3270431" cy="0"/>
          </a:xfrm>
          <a:prstGeom prst="line">
            <a:avLst/>
          </a:prstGeom>
          <a:ln>
            <a:solidFill>
              <a:schemeClr val="bg1">
                <a:lumMod val="50000"/>
                <a:lumOff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46934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d16-74126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9726"/>
            <a:ext cx="2962784" cy="4642057"/>
          </a:xfrm>
          <a:prstGeom prst="rect">
            <a:avLst/>
          </a:prstGeom>
        </p:spPr>
      </p:pic>
      <p:pic>
        <p:nvPicPr>
          <p:cNvPr id="6" name="Picture 5" descr="ad6-7050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1402" y="219726"/>
            <a:ext cx="3452598" cy="4642056"/>
          </a:xfrm>
          <a:prstGeom prst="rect">
            <a:avLst/>
          </a:prstGeom>
        </p:spPr>
      </p:pic>
      <p:pic>
        <p:nvPicPr>
          <p:cNvPr id="5" name="Picture 4" descr="ad7-74415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9225" y="1651988"/>
            <a:ext cx="3416760" cy="4642057"/>
          </a:xfrm>
          <a:prstGeom prst="rect">
            <a:avLst/>
          </a:prstGeom>
        </p:spPr>
      </p:pic>
    </p:spTree>
    <p:extLst>
      <p:ext uri="{BB962C8B-B14F-4D97-AF65-F5344CB8AC3E}">
        <p14:creationId xmlns:p14="http://schemas.microsoft.com/office/powerpoint/2010/main" val="33546307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orazine.jpg"/>
          <p:cNvPicPr>
            <a:picLocks noChangeAspect="1"/>
          </p:cNvPicPr>
          <p:nvPr/>
        </p:nvPicPr>
        <p:blipFill>
          <a:blip r:embed="rId2">
            <a:extLst>
              <a:ext uri="{BEBA8EAE-BF5A-486C-A8C5-ECC9F3942E4B}">
                <a14:imgProps xmlns:a14="http://schemas.microsoft.com/office/drawing/2010/main">
                  <a14:imgLayer r:embed="rId3">
                    <a14:imgEffect>
                      <a14:backgroundRemoval t="0" b="99255" l="250" r="100000">
                        <a14:foregroundMark x1="8500" y1="8101" x2="42375" y2="86685"/>
                        <a14:foregroundMark x1="34188" y1="5773" x2="37875" y2="62104"/>
                        <a14:foregroundMark x1="14250" y1="5587" x2="48063" y2="4842"/>
                        <a14:foregroundMark x1="4813" y1="34637" x2="29000" y2="93669"/>
                        <a14:foregroundMark x1="2563" y1="62104" x2="16000" y2="95065"/>
                        <a14:foregroundMark x1="52000" y1="96555" x2="76563" y2="98045"/>
                        <a14:foregroundMark x1="3438" y1="79516" x2="3438" y2="79516"/>
                        <a14:foregroundMark x1="3438" y1="79516" x2="3438" y2="79516"/>
                        <a14:foregroundMark x1="1750" y1="66853" x2="2313" y2="93948"/>
                        <a14:backgroundMark x1="36375" y1="838" x2="36375" y2="838"/>
                      </a14:backgroundRemoval>
                    </a14:imgEffect>
                  </a14:imgLayer>
                </a14:imgProps>
              </a:ext>
              <a:ext uri="{28A0092B-C50C-407E-A947-70E740481C1C}">
                <a14:useLocalDpi xmlns:a14="http://schemas.microsoft.com/office/drawing/2010/main" val="0"/>
              </a:ext>
            </a:extLst>
          </a:blip>
          <a:stretch>
            <a:fillRect/>
          </a:stretch>
        </p:blipFill>
        <p:spPr>
          <a:xfrm>
            <a:off x="89909" y="355600"/>
            <a:ext cx="9144000" cy="6137910"/>
          </a:xfrm>
          <a:prstGeom prst="rect">
            <a:avLst/>
          </a:prstGeom>
        </p:spPr>
      </p:pic>
    </p:spTree>
    <p:extLst>
      <p:ext uri="{BB962C8B-B14F-4D97-AF65-F5344CB8AC3E}">
        <p14:creationId xmlns:p14="http://schemas.microsoft.com/office/powerpoint/2010/main" val="12505334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Terapia</a:t>
            </a:r>
            <a:endParaRPr lang="en-US" dirty="0">
              <a:solidFill>
                <a:schemeClr val="tx1">
                  <a:lumMod val="85000"/>
                </a:schemeClr>
              </a:solidFill>
              <a:latin typeface="Corbel"/>
              <a:cs typeface="Corbel"/>
            </a:endParaRPr>
          </a:p>
        </p:txBody>
      </p:sp>
      <p:pic>
        <p:nvPicPr>
          <p:cNvPr id="14" name="Picture 13" descr="Schermata 2015-02-18 alle 11.33.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616" y="1870901"/>
            <a:ext cx="5928849" cy="4465027"/>
          </a:xfrm>
          <a:prstGeom prst="rect">
            <a:avLst/>
          </a:prstGeom>
        </p:spPr>
      </p:pic>
      <p:sp>
        <p:nvSpPr>
          <p:cNvPr id="3" name="TextBox 2"/>
          <p:cNvSpPr txBox="1"/>
          <p:nvPr/>
        </p:nvSpPr>
        <p:spPr>
          <a:xfrm>
            <a:off x="6518384" y="5601210"/>
            <a:ext cx="2312967" cy="369332"/>
          </a:xfrm>
          <a:prstGeom prst="rect">
            <a:avLst/>
          </a:prstGeom>
          <a:noFill/>
        </p:spPr>
        <p:txBody>
          <a:bodyPr wrap="square" rtlCol="0">
            <a:spAutoFit/>
          </a:bodyPr>
          <a:lstStyle/>
          <a:p>
            <a:pPr algn="ctr"/>
            <a:r>
              <a:rPr lang="en-US" dirty="0" err="1" smtClean="0"/>
              <a:t>Arvid</a:t>
            </a:r>
            <a:r>
              <a:rPr lang="en-US" dirty="0" smtClean="0"/>
              <a:t> </a:t>
            </a:r>
            <a:r>
              <a:rPr lang="en-US" dirty="0" err="1" smtClean="0"/>
              <a:t>Carlsonn</a:t>
            </a:r>
            <a:endParaRPr lang="en-US" dirty="0"/>
          </a:p>
        </p:txBody>
      </p:sp>
      <p:pic>
        <p:nvPicPr>
          <p:cNvPr id="4" name="Picture 3" descr="ARVI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8384" y="1893377"/>
            <a:ext cx="2312967" cy="3682243"/>
          </a:xfrm>
          <a:prstGeom prst="rect">
            <a:avLst/>
          </a:prstGeom>
        </p:spPr>
      </p:pic>
      <p:pic>
        <p:nvPicPr>
          <p:cNvPr id="15" name="Picture 14" descr="Schermata 2015-02-18 alle 11.16.1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616" y="1893377"/>
            <a:ext cx="5884686" cy="4377436"/>
          </a:xfrm>
          <a:prstGeom prst="rect">
            <a:avLst/>
          </a:prstGeom>
        </p:spPr>
      </p:pic>
      <p:cxnSp>
        <p:nvCxnSpPr>
          <p:cNvPr id="16" name="Straight Connector 15"/>
          <p:cNvCxnSpPr/>
          <p:nvPr/>
        </p:nvCxnSpPr>
        <p:spPr>
          <a:xfrm flipV="1">
            <a:off x="1416063" y="2719600"/>
            <a:ext cx="3630065" cy="11238"/>
          </a:xfrm>
          <a:prstGeom prst="line">
            <a:avLst/>
          </a:prstGeom>
          <a:ln w="317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613183" y="3029333"/>
            <a:ext cx="5253362" cy="0"/>
          </a:xfrm>
          <a:prstGeom prst="line">
            <a:avLst/>
          </a:prstGeom>
          <a:ln w="31750">
            <a:solidFill>
              <a:srgbClr val="FF0000"/>
            </a:solidFill>
          </a:ln>
        </p:spPr>
        <p:style>
          <a:lnRef idx="2">
            <a:schemeClr val="accent1"/>
          </a:lnRef>
          <a:fillRef idx="0">
            <a:schemeClr val="accent1"/>
          </a:fillRef>
          <a:effectRef idx="1">
            <a:schemeClr val="accent1"/>
          </a:effectRef>
          <a:fontRef idx="minor">
            <a:schemeClr val="tx1"/>
          </a:fontRef>
        </p:style>
      </p:cxnSp>
      <p:pic>
        <p:nvPicPr>
          <p:cNvPr id="19" name="Picture 18" descr="carlsson-diplom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1893377"/>
            <a:ext cx="5456828" cy="4212671"/>
          </a:xfrm>
          <a:prstGeom prst="rect">
            <a:avLst/>
          </a:prstGeom>
        </p:spPr>
      </p:pic>
      <p:pic>
        <p:nvPicPr>
          <p:cNvPr id="20" name="Picture 19" descr="00_11_sthlm.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1494" y="2418221"/>
            <a:ext cx="2319857" cy="3157399"/>
          </a:xfrm>
          <a:prstGeom prst="rect">
            <a:avLst/>
          </a:prstGeom>
        </p:spPr>
      </p:pic>
      <p:sp>
        <p:nvSpPr>
          <p:cNvPr id="21" name="TextBox 20"/>
          <p:cNvSpPr txBox="1"/>
          <p:nvPr/>
        </p:nvSpPr>
        <p:spPr>
          <a:xfrm>
            <a:off x="4058995" y="1244211"/>
            <a:ext cx="1038866" cy="523220"/>
          </a:xfrm>
          <a:prstGeom prst="rect">
            <a:avLst/>
          </a:prstGeom>
          <a:noFill/>
          <a:ln>
            <a:noFill/>
          </a:ln>
        </p:spPr>
        <p:txBody>
          <a:bodyPr wrap="none" rtlCol="0">
            <a:spAutoFit/>
          </a:bodyPr>
          <a:lstStyle/>
          <a:p>
            <a:r>
              <a:rPr lang="en-US" sz="2800" dirty="0" err="1" smtClean="0">
                <a:solidFill>
                  <a:srgbClr val="D9D9D9"/>
                </a:solidFill>
              </a:rPr>
              <a:t>Storia</a:t>
            </a:r>
            <a:endParaRPr lang="en-US" sz="2800" dirty="0">
              <a:solidFill>
                <a:srgbClr val="D9D9D9"/>
              </a:solidFill>
            </a:endParaRPr>
          </a:p>
        </p:txBody>
      </p:sp>
      <p:cxnSp>
        <p:nvCxnSpPr>
          <p:cNvPr id="22" name="Straight Connector 21"/>
          <p:cNvCxnSpPr/>
          <p:nvPr/>
        </p:nvCxnSpPr>
        <p:spPr>
          <a:xfrm>
            <a:off x="2936785" y="1311639"/>
            <a:ext cx="3270431" cy="0"/>
          </a:xfrm>
          <a:prstGeom prst="line">
            <a:avLst/>
          </a:prstGeom>
          <a:ln>
            <a:solidFill>
              <a:schemeClr val="bg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881702" y="6282051"/>
            <a:ext cx="7501197" cy="646331"/>
          </a:xfrm>
          <a:prstGeom prst="rect">
            <a:avLst/>
          </a:prstGeom>
          <a:noFill/>
        </p:spPr>
        <p:txBody>
          <a:bodyPr wrap="none" rtlCol="0">
            <a:spAutoFit/>
          </a:bodyPr>
          <a:lstStyle/>
          <a:p>
            <a:r>
              <a:rPr lang="en-US" dirty="0"/>
              <a:t> </a:t>
            </a:r>
            <a:r>
              <a:rPr lang="en-US" dirty="0" smtClean="0"/>
              <a:t>”…for </a:t>
            </a:r>
            <a:r>
              <a:rPr lang="en-US" dirty="0"/>
              <a:t>their discoveries concerning signal transduction in the nervous system".</a:t>
            </a:r>
          </a:p>
          <a:p>
            <a:endParaRPr lang="en-US" dirty="0"/>
          </a:p>
        </p:txBody>
      </p:sp>
    </p:spTree>
    <p:extLst>
      <p:ext uri="{BB962C8B-B14F-4D97-AF65-F5344CB8AC3E}">
        <p14:creationId xmlns:p14="http://schemas.microsoft.com/office/powerpoint/2010/main" val="39397444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par>
                          <p:cTn id="15" fill="hold">
                            <p:stCondLst>
                              <p:cond delay="1000"/>
                            </p:stCondLst>
                            <p:childTnLst>
                              <p:par>
                                <p:cTn id="16" presetID="6"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in)">
                                      <p:cBhvr>
                                        <p:cTn id="18" dur="2000"/>
                                        <p:tgtEl>
                                          <p:spTgt spid="17"/>
                                        </p:tgtEl>
                                      </p:cBhvr>
                                    </p:animEffect>
                                  </p:childTnLst>
                                </p:cTn>
                              </p:par>
                              <p:par>
                                <p:cTn id="19" presetID="6" presetClass="entr" presetSubtype="16"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4"/>
                                        </p:tgtEl>
                                      </p:cBhvr>
                                    </p:animEffect>
                                    <p:set>
                                      <p:cBhvr>
                                        <p:cTn id="43" dur="1" fill="hold">
                                          <p:stCondLst>
                                            <p:cond delay="499"/>
                                          </p:stCondLst>
                                        </p:cTn>
                                        <p:tgtEl>
                                          <p:spTgt spid="4"/>
                                        </p:tgtEl>
                                        <p:attrNameLst>
                                          <p:attrName>style.visibility</p:attrName>
                                        </p:attrNameLst>
                                      </p:cBhvr>
                                      <p:to>
                                        <p:strVal val="hidden"/>
                                      </p:to>
                                    </p:se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0" presetClass="entr" presetSubtype="0"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fade">
                                      <p:cBhvr>
                                        <p:cTn id="5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85000"/>
                  </a:schemeClr>
                </a:solidFill>
                <a:latin typeface="Corbel"/>
                <a:cs typeface="Corbel"/>
              </a:rPr>
              <a:t>Agenda</a:t>
            </a:r>
            <a:endParaRPr lang="en-US" dirty="0">
              <a:solidFill>
                <a:schemeClr val="tx1">
                  <a:lumMod val="85000"/>
                </a:schemeClr>
              </a:solidFill>
              <a:latin typeface="Corbel"/>
              <a:cs typeface="Corbel"/>
            </a:endParaRPr>
          </a:p>
        </p:txBody>
      </p:sp>
      <p:sp>
        <p:nvSpPr>
          <p:cNvPr id="3" name="Content Placeholder 2"/>
          <p:cNvSpPr>
            <a:spLocks noGrp="1"/>
          </p:cNvSpPr>
          <p:nvPr>
            <p:ph idx="1"/>
          </p:nvPr>
        </p:nvSpPr>
        <p:spPr/>
        <p:txBody>
          <a:bodyPr/>
          <a:lstStyle/>
          <a:p>
            <a:r>
              <a:rPr lang="en-US" dirty="0" err="1" smtClean="0">
                <a:latin typeface="Corbel"/>
                <a:cs typeface="Corbel"/>
              </a:rPr>
              <a:t>Definizione</a:t>
            </a:r>
            <a:endParaRPr lang="en-US" dirty="0" smtClean="0">
              <a:latin typeface="Corbel"/>
              <a:cs typeface="Corbel"/>
            </a:endParaRPr>
          </a:p>
          <a:p>
            <a:r>
              <a:rPr lang="en-US" dirty="0" err="1" smtClean="0">
                <a:solidFill>
                  <a:schemeClr val="bg1">
                    <a:lumMod val="85000"/>
                    <a:lumOff val="15000"/>
                  </a:schemeClr>
                </a:solidFill>
                <a:latin typeface="Corbel"/>
                <a:cs typeface="Corbel"/>
              </a:rPr>
              <a:t>Inquadramento</a:t>
            </a:r>
            <a:r>
              <a:rPr lang="en-US" dirty="0" smtClean="0">
                <a:solidFill>
                  <a:schemeClr val="bg1">
                    <a:lumMod val="85000"/>
                    <a:lumOff val="15000"/>
                  </a:schemeClr>
                </a:solidFill>
                <a:latin typeface="Corbel"/>
                <a:cs typeface="Corbel"/>
              </a:rPr>
              <a:t> e </a:t>
            </a:r>
            <a:r>
              <a:rPr lang="en-US" dirty="0" err="1" smtClean="0">
                <a:solidFill>
                  <a:schemeClr val="bg1">
                    <a:lumMod val="85000"/>
                    <a:lumOff val="15000"/>
                  </a:schemeClr>
                </a:solidFill>
                <a:latin typeface="Corbel"/>
                <a:cs typeface="Corbel"/>
              </a:rPr>
              <a:t>implicazioni</a:t>
            </a:r>
            <a:r>
              <a:rPr lang="en-US" dirty="0" smtClean="0">
                <a:solidFill>
                  <a:schemeClr val="bg1">
                    <a:lumMod val="85000"/>
                    <a:lumOff val="15000"/>
                  </a:schemeClr>
                </a:solidFill>
                <a:latin typeface="Corbel"/>
                <a:cs typeface="Corbel"/>
              </a:rPr>
              <a:t> </a:t>
            </a:r>
            <a:r>
              <a:rPr lang="en-US" dirty="0" err="1" smtClean="0">
                <a:solidFill>
                  <a:schemeClr val="bg1">
                    <a:lumMod val="85000"/>
                    <a:lumOff val="15000"/>
                  </a:schemeClr>
                </a:solidFill>
                <a:latin typeface="Corbel"/>
                <a:cs typeface="Corbel"/>
              </a:rPr>
              <a:t>prognostiche</a:t>
            </a:r>
            <a:endParaRPr lang="en-US" dirty="0" smtClean="0">
              <a:solidFill>
                <a:schemeClr val="bg1">
                  <a:lumMod val="85000"/>
                  <a:lumOff val="15000"/>
                </a:schemeClr>
              </a:solidFill>
              <a:latin typeface="Corbel"/>
              <a:cs typeface="Corbel"/>
            </a:endParaRPr>
          </a:p>
          <a:p>
            <a:r>
              <a:rPr lang="en-US" dirty="0" err="1" smtClean="0">
                <a:solidFill>
                  <a:schemeClr val="bg1">
                    <a:lumMod val="85000"/>
                    <a:lumOff val="15000"/>
                  </a:schemeClr>
                </a:solidFill>
                <a:latin typeface="Corbel"/>
                <a:cs typeface="Corbel"/>
              </a:rPr>
              <a:t>Terapia</a:t>
            </a:r>
            <a:r>
              <a:rPr lang="en-US" dirty="0" smtClean="0">
                <a:solidFill>
                  <a:schemeClr val="bg1">
                    <a:lumMod val="85000"/>
                    <a:lumOff val="15000"/>
                  </a:schemeClr>
                </a:solidFill>
                <a:latin typeface="Corbel"/>
                <a:cs typeface="Corbel"/>
              </a:rPr>
              <a:t> </a:t>
            </a:r>
          </a:p>
          <a:p>
            <a:r>
              <a:rPr lang="en-US" dirty="0" err="1" smtClean="0">
                <a:solidFill>
                  <a:schemeClr val="bg1">
                    <a:lumMod val="85000"/>
                    <a:lumOff val="15000"/>
                  </a:schemeClr>
                </a:solidFill>
                <a:latin typeface="Corbel"/>
                <a:cs typeface="Corbel"/>
              </a:rPr>
              <a:t>Conclusioni</a:t>
            </a:r>
            <a:endParaRPr lang="en-US" dirty="0">
              <a:solidFill>
                <a:schemeClr val="bg1">
                  <a:lumMod val="85000"/>
                  <a:lumOff val="15000"/>
                </a:schemeClr>
              </a:solidFill>
              <a:latin typeface="Corbel"/>
              <a:cs typeface="Corbel"/>
            </a:endParaRPr>
          </a:p>
        </p:txBody>
      </p:sp>
    </p:spTree>
    <p:extLst>
      <p:ext uri="{BB962C8B-B14F-4D97-AF65-F5344CB8AC3E}">
        <p14:creationId xmlns:p14="http://schemas.microsoft.com/office/powerpoint/2010/main" val="27105388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Terapia</a:t>
            </a:r>
            <a:endParaRPr lang="en-US" dirty="0">
              <a:solidFill>
                <a:schemeClr val="tx1">
                  <a:lumMod val="85000"/>
                </a:schemeClr>
              </a:solidFill>
              <a:latin typeface="Corbel"/>
              <a:cs typeface="Corbel"/>
            </a:endParaRPr>
          </a:p>
        </p:txBody>
      </p:sp>
      <p:sp>
        <p:nvSpPr>
          <p:cNvPr id="5" name="TextBox 4"/>
          <p:cNvSpPr txBox="1"/>
          <p:nvPr/>
        </p:nvSpPr>
        <p:spPr>
          <a:xfrm>
            <a:off x="1966284" y="1471979"/>
            <a:ext cx="5211433" cy="461665"/>
          </a:xfrm>
          <a:prstGeom prst="rect">
            <a:avLst/>
          </a:prstGeom>
          <a:noFill/>
        </p:spPr>
        <p:txBody>
          <a:bodyPr wrap="none" rtlCol="0">
            <a:spAutoFit/>
          </a:bodyPr>
          <a:lstStyle/>
          <a:p>
            <a:r>
              <a:rPr lang="en-US" sz="2400" dirty="0" err="1" smtClean="0"/>
              <a:t>Ipotesi</a:t>
            </a:r>
            <a:r>
              <a:rPr lang="en-US" sz="2400" dirty="0" smtClean="0"/>
              <a:t> </a:t>
            </a:r>
            <a:r>
              <a:rPr lang="en-US" sz="2400" dirty="0" err="1" smtClean="0"/>
              <a:t>dopaminergica</a:t>
            </a:r>
            <a:r>
              <a:rPr lang="en-US" sz="2400" dirty="0" smtClean="0"/>
              <a:t> </a:t>
            </a:r>
            <a:r>
              <a:rPr lang="en-US" sz="2400" dirty="0" err="1" smtClean="0"/>
              <a:t>della</a:t>
            </a:r>
            <a:r>
              <a:rPr lang="en-US" sz="2400" dirty="0" smtClean="0"/>
              <a:t> </a:t>
            </a:r>
            <a:r>
              <a:rPr lang="en-US" sz="2400" dirty="0" err="1" smtClean="0"/>
              <a:t>schizofrenia</a:t>
            </a:r>
            <a:endParaRPr lang="en-US" sz="2400" dirty="0"/>
          </a:p>
        </p:txBody>
      </p:sp>
      <p:pic>
        <p:nvPicPr>
          <p:cNvPr id="6" name="Picture 5" descr="vie dopaminergich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3200" y="2023109"/>
            <a:ext cx="6057601" cy="4573137"/>
          </a:xfrm>
          <a:prstGeom prst="rect">
            <a:avLst/>
          </a:prstGeom>
        </p:spPr>
      </p:pic>
      <p:sp>
        <p:nvSpPr>
          <p:cNvPr id="7" name="Rectangle 6"/>
          <p:cNvSpPr/>
          <p:nvPr/>
        </p:nvSpPr>
        <p:spPr>
          <a:xfrm>
            <a:off x="2594629" y="3736640"/>
            <a:ext cx="2923519" cy="297808"/>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787876" y="4439017"/>
            <a:ext cx="1584641" cy="415806"/>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117903" y="3240088"/>
            <a:ext cx="2923519" cy="297808"/>
          </a:xfrm>
          <a:prstGeom prst="rect">
            <a:avLst/>
          </a:prstGeom>
          <a:noFill/>
          <a:ln w="22225">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614357" y="5636551"/>
            <a:ext cx="1836830" cy="499405"/>
          </a:xfrm>
          <a:prstGeom prst="rect">
            <a:avLst/>
          </a:prstGeom>
          <a:noFill/>
          <a:ln w="22225">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92428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Terapia</a:t>
            </a:r>
            <a:endParaRPr lang="en-US" dirty="0">
              <a:solidFill>
                <a:schemeClr val="tx1">
                  <a:lumMod val="85000"/>
                </a:schemeClr>
              </a:solidFill>
              <a:latin typeface="Corbel"/>
              <a:cs typeface="Corbel"/>
            </a:endParaRPr>
          </a:p>
        </p:txBody>
      </p:sp>
      <p:graphicFrame>
        <p:nvGraphicFramePr>
          <p:cNvPr id="3" name="Table 2"/>
          <p:cNvGraphicFramePr>
            <a:graphicFrameLocks noGrp="1"/>
          </p:cNvGraphicFramePr>
          <p:nvPr>
            <p:extLst>
              <p:ext uri="{D42A27DB-BD31-4B8C-83A1-F6EECF244321}">
                <p14:modId xmlns:p14="http://schemas.microsoft.com/office/powerpoint/2010/main" val="13932693"/>
              </p:ext>
            </p:extLst>
          </p:nvPr>
        </p:nvGraphicFramePr>
        <p:xfrm>
          <a:off x="1056427" y="1397000"/>
          <a:ext cx="7035359" cy="4775199"/>
        </p:xfrm>
        <a:graphic>
          <a:graphicData uri="http://schemas.openxmlformats.org/drawingml/2006/table">
            <a:tbl>
              <a:tblPr firstRow="1" bandRow="1">
                <a:tableStyleId>{793D81CF-94F2-401A-BA57-92F5A7B2D0C5}</a:tableStyleId>
              </a:tblPr>
              <a:tblGrid>
                <a:gridCol w="3517680"/>
                <a:gridCol w="3517679"/>
              </a:tblGrid>
              <a:tr h="370840">
                <a:tc gridSpan="2">
                  <a:txBody>
                    <a:bodyPr/>
                    <a:lstStyle/>
                    <a:p>
                      <a:pPr algn="ctr"/>
                      <a:r>
                        <a:rPr lang="en-US" sz="2400" dirty="0" smtClean="0">
                          <a:solidFill>
                            <a:schemeClr val="tx1">
                              <a:lumMod val="95000"/>
                            </a:schemeClr>
                          </a:solidFill>
                        </a:rPr>
                        <a:t>Agitation</a:t>
                      </a:r>
                      <a:r>
                        <a:rPr lang="en-US" sz="2400" baseline="0" dirty="0" smtClean="0">
                          <a:solidFill>
                            <a:schemeClr val="tx1">
                              <a:lumMod val="95000"/>
                            </a:schemeClr>
                          </a:solidFill>
                        </a:rPr>
                        <a:t> in different clinical disorders</a:t>
                      </a:r>
                      <a:endParaRPr lang="en-US" sz="2400" dirty="0">
                        <a:solidFill>
                          <a:schemeClr val="tx1">
                            <a:lumMod val="95000"/>
                          </a:schemeClr>
                        </a:solidFill>
                      </a:endParaRPr>
                    </a:p>
                  </a:txBody>
                  <a:tcPr>
                    <a:lnT w="381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bg1"/>
                    </a:solidFill>
                  </a:tcPr>
                </a:tc>
                <a:tc hMerge="1">
                  <a:txBody>
                    <a:bodyPr/>
                    <a:lstStyle/>
                    <a:p>
                      <a:endParaRPr lang="en-US" dirty="0"/>
                    </a:p>
                  </a:txBody>
                  <a:tcPr/>
                </a:tc>
              </a:tr>
              <a:tr h="370840">
                <a:tc>
                  <a:txBody>
                    <a:bodyPr/>
                    <a:lstStyle/>
                    <a:p>
                      <a:pPr algn="l"/>
                      <a:r>
                        <a:rPr lang="en-US" dirty="0" smtClean="0">
                          <a:solidFill>
                            <a:srgbClr val="BFBFBF"/>
                          </a:solidFill>
                        </a:rPr>
                        <a:t>Disorder</a:t>
                      </a:r>
                      <a:endParaRPr lang="en-US" dirty="0">
                        <a:solidFill>
                          <a:srgbClr val="BFBFBF"/>
                        </a:solidFill>
                      </a:endParaRPr>
                    </a:p>
                  </a:txBody>
                  <a:tcPr>
                    <a:lnT w="12700" cap="flat" cmpd="sng" algn="ctr">
                      <a:solidFill>
                        <a:prstClr val="white"/>
                      </a:solidFill>
                      <a:prstDash val="solid"/>
                      <a:round/>
                      <a:headEnd type="none" w="med" len="med"/>
                      <a:tailEnd type="none" w="med" len="med"/>
                    </a:lnT>
                    <a:lnB w="38100" cap="flat" cmpd="sng" algn="ctr">
                      <a:solidFill>
                        <a:prstClr val="white"/>
                      </a:solidFill>
                      <a:prstDash val="solid"/>
                      <a:round/>
                      <a:headEnd type="none" w="med" len="med"/>
                      <a:tailEnd type="none" w="med" len="med"/>
                    </a:lnB>
                    <a:solidFill>
                      <a:schemeClr val="bg1"/>
                    </a:solidFill>
                  </a:tcPr>
                </a:tc>
                <a:tc>
                  <a:txBody>
                    <a:bodyPr/>
                    <a:lstStyle/>
                    <a:p>
                      <a:pPr marL="0" indent="0" algn="l">
                        <a:buFont typeface="Wingdings" charset="0"/>
                        <a:buNone/>
                      </a:pPr>
                      <a:r>
                        <a:rPr lang="en-US" dirty="0" smtClean="0">
                          <a:solidFill>
                            <a:schemeClr val="tx1">
                              <a:lumMod val="75000"/>
                            </a:schemeClr>
                          </a:solidFill>
                          <a:latin typeface="Corbel"/>
                          <a:ea typeface="Wingdings"/>
                          <a:cs typeface="Corbel"/>
                          <a:sym typeface="Wingdings"/>
                        </a:rPr>
                        <a:t>Mechanism</a:t>
                      </a:r>
                    </a:p>
                  </a:txBody>
                  <a:tcPr>
                    <a:lnT w="12700" cap="flat" cmpd="sng" algn="ctr">
                      <a:solidFill>
                        <a:prstClr val="white"/>
                      </a:solidFill>
                      <a:prstDash val="solid"/>
                      <a:round/>
                      <a:headEnd type="none" w="med" len="med"/>
                      <a:tailEnd type="none" w="med" len="med"/>
                    </a:lnT>
                    <a:lnB w="38100" cap="flat" cmpd="sng" algn="ctr">
                      <a:solidFill>
                        <a:prstClr val="white"/>
                      </a:solidFill>
                      <a:prstDash val="solid"/>
                      <a:round/>
                      <a:headEnd type="none" w="med" len="med"/>
                      <a:tailEnd type="none" w="med" len="med"/>
                    </a:lnB>
                    <a:solidFill>
                      <a:schemeClr val="bg1"/>
                    </a:solidFill>
                  </a:tcPr>
                </a:tc>
              </a:tr>
              <a:tr h="370840">
                <a:tc>
                  <a:txBody>
                    <a:bodyPr/>
                    <a:lstStyle/>
                    <a:p>
                      <a:r>
                        <a:rPr lang="en-US" dirty="0" smtClean="0">
                          <a:solidFill>
                            <a:schemeClr val="bg1">
                              <a:lumMod val="75000"/>
                              <a:lumOff val="25000"/>
                            </a:schemeClr>
                          </a:solidFill>
                        </a:rPr>
                        <a:t>Agitated depression</a:t>
                      </a:r>
                      <a:endParaRPr lang="en-US" dirty="0">
                        <a:solidFill>
                          <a:schemeClr val="bg1">
                            <a:lumMod val="75000"/>
                            <a:lumOff val="25000"/>
                          </a:schemeClr>
                        </a:solidFill>
                      </a:endParaRPr>
                    </a:p>
                  </a:txBody>
                  <a:tcPr>
                    <a:lnT w="381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BFBFBF"/>
                    </a:solidFill>
                  </a:tcPr>
                </a:tc>
                <a:tc>
                  <a:txBody>
                    <a:bodyPr/>
                    <a:lstStyle/>
                    <a:p>
                      <a:r>
                        <a:rPr lang="en-US" dirty="0" smtClean="0">
                          <a:solidFill>
                            <a:schemeClr val="bg1">
                              <a:lumMod val="75000"/>
                              <a:lumOff val="25000"/>
                            </a:schemeClr>
                          </a:solidFill>
                          <a:sym typeface="Wingdings"/>
                        </a:rPr>
                        <a:t>  Serotoninergic </a:t>
                      </a:r>
                      <a:r>
                        <a:rPr lang="en-US" dirty="0" err="1" smtClean="0">
                          <a:solidFill>
                            <a:schemeClr val="bg1">
                              <a:lumMod val="75000"/>
                              <a:lumOff val="25000"/>
                            </a:schemeClr>
                          </a:solidFill>
                          <a:sym typeface="Wingdings"/>
                        </a:rPr>
                        <a:t>responsivity</a:t>
                      </a:r>
                      <a:endParaRPr lang="en-US" dirty="0" smtClean="0">
                        <a:solidFill>
                          <a:schemeClr val="bg1">
                            <a:lumMod val="75000"/>
                            <a:lumOff val="25000"/>
                          </a:schemeClr>
                        </a:solidFill>
                        <a:sym typeface="Wingdings"/>
                      </a:endParaRPr>
                    </a:p>
                    <a:p>
                      <a:r>
                        <a:rPr lang="en-US" dirty="0" smtClean="0">
                          <a:solidFill>
                            <a:schemeClr val="bg1">
                              <a:lumMod val="75000"/>
                              <a:lumOff val="25000"/>
                            </a:schemeClr>
                          </a:solidFill>
                          <a:sym typeface="Wingdings"/>
                        </a:rPr>
                        <a:t>  </a:t>
                      </a:r>
                      <a:r>
                        <a:rPr lang="en-US" dirty="0" err="1" smtClean="0">
                          <a:solidFill>
                            <a:schemeClr val="bg1">
                              <a:lumMod val="75000"/>
                              <a:lumOff val="25000"/>
                            </a:schemeClr>
                          </a:solidFill>
                          <a:sym typeface="Wingdings"/>
                        </a:rPr>
                        <a:t>GABAergic</a:t>
                      </a:r>
                      <a:r>
                        <a:rPr lang="en-US" dirty="0" smtClean="0">
                          <a:solidFill>
                            <a:schemeClr val="bg1">
                              <a:lumMod val="75000"/>
                              <a:lumOff val="25000"/>
                            </a:schemeClr>
                          </a:solidFill>
                          <a:sym typeface="Wingdings"/>
                        </a:rPr>
                        <a:t> </a:t>
                      </a:r>
                      <a:r>
                        <a:rPr lang="en-US" dirty="0" err="1" smtClean="0">
                          <a:solidFill>
                            <a:schemeClr val="bg1">
                              <a:lumMod val="75000"/>
                              <a:lumOff val="25000"/>
                            </a:schemeClr>
                          </a:solidFill>
                          <a:sym typeface="Wingdings"/>
                        </a:rPr>
                        <a:t>inh</a:t>
                      </a:r>
                      <a:endParaRPr lang="en-US" dirty="0">
                        <a:solidFill>
                          <a:schemeClr val="bg1">
                            <a:lumMod val="75000"/>
                            <a:lumOff val="25000"/>
                          </a:schemeClr>
                        </a:solidFill>
                        <a:latin typeface="Corbel"/>
                        <a:cs typeface="Corbel"/>
                      </a:endParaRPr>
                    </a:p>
                  </a:txBody>
                  <a:tcPr>
                    <a:lnT w="381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BFBFBF"/>
                    </a:solidFill>
                  </a:tcPr>
                </a:tc>
              </a:tr>
              <a:tr h="370840">
                <a:tc>
                  <a:txBody>
                    <a:bodyPr/>
                    <a:lstStyle/>
                    <a:p>
                      <a:r>
                        <a:rPr lang="en-US" dirty="0" smtClean="0">
                          <a:solidFill>
                            <a:schemeClr val="bg1">
                              <a:lumMod val="75000"/>
                              <a:lumOff val="25000"/>
                            </a:schemeClr>
                          </a:solidFill>
                        </a:rPr>
                        <a:t>Mania</a:t>
                      </a:r>
                      <a:endParaRPr lang="en-US" dirty="0">
                        <a:solidFill>
                          <a:schemeClr val="bg1">
                            <a:lumMod val="75000"/>
                            <a:lumOff val="25000"/>
                          </a:schemeClr>
                        </a:solidFill>
                      </a:endParaRPr>
                    </a:p>
                  </a:txBody>
                  <a:tcP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 typeface="Wingdings" charset="0"/>
                        <a:buChar char="é"/>
                        <a:tabLst/>
                        <a:defRPr/>
                      </a:pPr>
                      <a:r>
                        <a:rPr lang="en-US" dirty="0" smtClean="0">
                          <a:solidFill>
                            <a:schemeClr val="bg1">
                              <a:lumMod val="75000"/>
                              <a:lumOff val="25000"/>
                            </a:schemeClr>
                          </a:solidFill>
                          <a:sym typeface="Wingdings"/>
                        </a:rPr>
                        <a:t>  Dopamine</a:t>
                      </a:r>
                      <a:endParaRPr lang="en-US" dirty="0" smtClean="0">
                        <a:solidFill>
                          <a:schemeClr val="bg1">
                            <a:lumMod val="75000"/>
                            <a:lumOff val="25000"/>
                          </a:schemeClr>
                        </a:solidFill>
                        <a:latin typeface="Corbel"/>
                        <a:ea typeface="Wingdings"/>
                        <a:cs typeface="Corbel"/>
                        <a:sym typeface="Wingdings"/>
                      </a:endParaRPr>
                    </a:p>
                  </a:txBody>
                  <a:tcP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r>
              <a:tr h="370840">
                <a:tc>
                  <a:txBody>
                    <a:bodyPr/>
                    <a:lstStyle/>
                    <a:p>
                      <a:r>
                        <a:rPr lang="en-US" dirty="0" smtClean="0">
                          <a:solidFill>
                            <a:schemeClr val="bg1">
                              <a:lumMod val="75000"/>
                              <a:lumOff val="25000"/>
                            </a:schemeClr>
                          </a:solidFill>
                        </a:rPr>
                        <a:t>Panic and anxiety</a:t>
                      </a:r>
                      <a:r>
                        <a:rPr lang="en-US" baseline="0" dirty="0" smtClean="0">
                          <a:solidFill>
                            <a:schemeClr val="bg1">
                              <a:lumMod val="75000"/>
                              <a:lumOff val="25000"/>
                            </a:schemeClr>
                          </a:solidFill>
                        </a:rPr>
                        <a:t> disorder</a:t>
                      </a:r>
                      <a:endParaRPr lang="en-US" dirty="0">
                        <a:solidFill>
                          <a:schemeClr val="bg1">
                            <a:lumMod val="75000"/>
                            <a:lumOff val="25000"/>
                          </a:schemeClr>
                        </a:solidFill>
                      </a:endParaRPr>
                    </a:p>
                  </a:txBody>
                  <a:tcP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1">
                        <a:lumMod val="75000"/>
                      </a:schemeClr>
                    </a:solid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charset="0"/>
                        <a:buChar char="é"/>
                        <a:tabLst/>
                        <a:defRPr/>
                      </a:pPr>
                      <a:r>
                        <a:rPr lang="en-US" dirty="0" smtClean="0">
                          <a:solidFill>
                            <a:schemeClr val="bg1">
                              <a:lumMod val="75000"/>
                              <a:lumOff val="25000"/>
                            </a:schemeClr>
                          </a:solidFill>
                          <a:sym typeface="Wingdings"/>
                        </a:rPr>
                        <a:t>Norepinephrine</a:t>
                      </a:r>
                    </a:p>
                    <a:p>
                      <a:pPr marL="0" marR="0" indent="0" algn="l" defTabSz="914400" rtl="0" eaLnBrk="1" fontAlgn="auto" latinLnBrk="0" hangingPunct="1">
                        <a:lnSpc>
                          <a:spcPct val="100000"/>
                        </a:lnSpc>
                        <a:spcBef>
                          <a:spcPts val="0"/>
                        </a:spcBef>
                        <a:spcAft>
                          <a:spcPts val="0"/>
                        </a:spcAft>
                        <a:buClrTx/>
                        <a:buSzTx/>
                        <a:buFont typeface="Wingdings" charset="0"/>
                        <a:buNone/>
                        <a:tabLst/>
                        <a:defRPr/>
                      </a:pPr>
                      <a:r>
                        <a:rPr lang="en-US" dirty="0" smtClean="0">
                          <a:solidFill>
                            <a:schemeClr val="bg1">
                              <a:lumMod val="75000"/>
                              <a:lumOff val="25000"/>
                            </a:schemeClr>
                          </a:solidFill>
                          <a:sym typeface="Wingdings"/>
                        </a:rPr>
                        <a:t>  </a:t>
                      </a:r>
                      <a:r>
                        <a:rPr lang="en-US" dirty="0" err="1" smtClean="0">
                          <a:solidFill>
                            <a:schemeClr val="bg1">
                              <a:lumMod val="75000"/>
                              <a:lumOff val="25000"/>
                            </a:schemeClr>
                          </a:solidFill>
                          <a:sym typeface="Wingdings"/>
                        </a:rPr>
                        <a:t>GABAergic</a:t>
                      </a:r>
                      <a:r>
                        <a:rPr lang="en-US" dirty="0" smtClean="0">
                          <a:solidFill>
                            <a:schemeClr val="bg1">
                              <a:lumMod val="75000"/>
                              <a:lumOff val="25000"/>
                            </a:schemeClr>
                          </a:solidFill>
                          <a:sym typeface="Wingdings"/>
                        </a:rPr>
                        <a:t> </a:t>
                      </a:r>
                      <a:r>
                        <a:rPr lang="en-US" dirty="0" err="1" smtClean="0">
                          <a:solidFill>
                            <a:schemeClr val="bg1">
                              <a:lumMod val="75000"/>
                              <a:lumOff val="25000"/>
                            </a:schemeClr>
                          </a:solidFill>
                          <a:sym typeface="Wingdings"/>
                        </a:rPr>
                        <a:t>inh</a:t>
                      </a:r>
                      <a:endParaRPr lang="en-US" dirty="0" smtClean="0">
                        <a:solidFill>
                          <a:schemeClr val="bg1">
                            <a:lumMod val="75000"/>
                            <a:lumOff val="25000"/>
                          </a:schemeClr>
                        </a:solidFill>
                        <a:latin typeface="Corbel"/>
                        <a:ea typeface="Wingdings"/>
                        <a:cs typeface="Corbel"/>
                        <a:sym typeface="Wingdings"/>
                      </a:endParaRPr>
                    </a:p>
                  </a:txBody>
                  <a:tcP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1">
                        <a:lumMod val="75000"/>
                      </a:schemeClr>
                    </a:solidFill>
                  </a:tcPr>
                </a:tc>
              </a:tr>
              <a:tr h="370840">
                <a:tc>
                  <a:txBody>
                    <a:bodyPr/>
                    <a:lstStyle/>
                    <a:p>
                      <a:r>
                        <a:rPr lang="en-US" dirty="0" err="1" smtClean="0">
                          <a:solidFill>
                            <a:schemeClr val="bg1">
                              <a:lumMod val="75000"/>
                              <a:lumOff val="25000"/>
                            </a:schemeClr>
                          </a:solidFill>
                        </a:rPr>
                        <a:t>Dementia&amp;Delirium</a:t>
                      </a:r>
                      <a:endParaRPr lang="en-US" dirty="0">
                        <a:solidFill>
                          <a:schemeClr val="bg1">
                            <a:lumMod val="75000"/>
                            <a:lumOff val="25000"/>
                          </a:schemeClr>
                        </a:solidFill>
                      </a:endParaRPr>
                    </a:p>
                  </a:txBody>
                  <a:tcP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r>
                        <a:rPr lang="en-US" dirty="0" smtClean="0">
                          <a:solidFill>
                            <a:schemeClr val="bg1">
                              <a:lumMod val="75000"/>
                              <a:lumOff val="25000"/>
                            </a:schemeClr>
                          </a:solidFill>
                          <a:sym typeface="Wingdings"/>
                        </a:rPr>
                        <a:t></a:t>
                      </a:r>
                      <a:r>
                        <a:rPr lang="en-US" sz="1800" kern="1200" dirty="0" smtClean="0">
                          <a:solidFill>
                            <a:schemeClr val="bg1">
                              <a:lumMod val="75000"/>
                              <a:lumOff val="25000"/>
                            </a:schemeClr>
                          </a:solidFill>
                          <a:sym typeface="Wingdings"/>
                        </a:rPr>
                        <a:t>  </a:t>
                      </a:r>
                      <a:r>
                        <a:rPr lang="en-US" dirty="0" smtClean="0">
                          <a:solidFill>
                            <a:schemeClr val="bg1">
                              <a:lumMod val="75000"/>
                              <a:lumOff val="25000"/>
                            </a:schemeClr>
                          </a:solidFill>
                          <a:sym typeface="Wingdings"/>
                        </a:rPr>
                        <a:t>Norepinephrine sensitivity</a:t>
                      </a:r>
                    </a:p>
                    <a:p>
                      <a:r>
                        <a:rPr lang="en-US" dirty="0" smtClean="0">
                          <a:solidFill>
                            <a:schemeClr val="bg1">
                              <a:lumMod val="75000"/>
                              <a:lumOff val="25000"/>
                            </a:schemeClr>
                          </a:solidFill>
                          <a:sym typeface="Wingdings"/>
                        </a:rPr>
                        <a:t>  Serotoninergic </a:t>
                      </a:r>
                      <a:r>
                        <a:rPr lang="en-US" dirty="0" err="1" smtClean="0">
                          <a:solidFill>
                            <a:schemeClr val="bg1">
                              <a:lumMod val="75000"/>
                              <a:lumOff val="25000"/>
                            </a:schemeClr>
                          </a:solidFill>
                          <a:sym typeface="Wingdings"/>
                        </a:rPr>
                        <a:t>responsivity</a:t>
                      </a:r>
                      <a:endParaRPr lang="en-US" dirty="0" smtClean="0">
                        <a:solidFill>
                          <a:schemeClr val="bg1">
                            <a:lumMod val="75000"/>
                            <a:lumOff val="25000"/>
                          </a:schemeClr>
                        </a:solidFill>
                        <a:sym typeface="Wingdings"/>
                      </a:endParaRPr>
                    </a:p>
                    <a:p>
                      <a:r>
                        <a:rPr lang="en-US" dirty="0" smtClean="0">
                          <a:solidFill>
                            <a:schemeClr val="bg1">
                              <a:lumMod val="75000"/>
                              <a:lumOff val="25000"/>
                            </a:schemeClr>
                          </a:solidFill>
                          <a:sym typeface="Wingdings"/>
                        </a:rPr>
                        <a:t>  </a:t>
                      </a:r>
                      <a:r>
                        <a:rPr lang="en-US" dirty="0" err="1" smtClean="0">
                          <a:solidFill>
                            <a:schemeClr val="bg1">
                              <a:lumMod val="75000"/>
                              <a:lumOff val="25000"/>
                            </a:schemeClr>
                          </a:solidFill>
                          <a:sym typeface="Wingdings"/>
                        </a:rPr>
                        <a:t>GABAergic</a:t>
                      </a:r>
                      <a:r>
                        <a:rPr lang="en-US" dirty="0" smtClean="0">
                          <a:solidFill>
                            <a:schemeClr val="bg1">
                              <a:lumMod val="75000"/>
                              <a:lumOff val="25000"/>
                            </a:schemeClr>
                          </a:solidFill>
                          <a:sym typeface="Wingdings"/>
                        </a:rPr>
                        <a:t> </a:t>
                      </a:r>
                      <a:r>
                        <a:rPr lang="en-US" dirty="0" err="1" smtClean="0">
                          <a:solidFill>
                            <a:schemeClr val="bg1">
                              <a:lumMod val="75000"/>
                              <a:lumOff val="25000"/>
                            </a:schemeClr>
                          </a:solidFill>
                          <a:sym typeface="Wingdings"/>
                        </a:rPr>
                        <a:t>inh</a:t>
                      </a:r>
                      <a:endParaRPr lang="en-US" dirty="0" smtClean="0">
                        <a:solidFill>
                          <a:schemeClr val="bg1">
                            <a:lumMod val="75000"/>
                            <a:lumOff val="25000"/>
                          </a:schemeClr>
                        </a:solidFill>
                        <a:latin typeface="Corbel"/>
                        <a:cs typeface="Corbel"/>
                      </a:endParaRPr>
                    </a:p>
                  </a:txBody>
                  <a:tcP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r>
              <a:tr h="370840">
                <a:tc>
                  <a:txBody>
                    <a:bodyPr/>
                    <a:lstStyle/>
                    <a:p>
                      <a:r>
                        <a:rPr lang="en-US" dirty="0" smtClean="0">
                          <a:solidFill>
                            <a:schemeClr val="bg1">
                              <a:lumMod val="75000"/>
                              <a:lumOff val="25000"/>
                            </a:schemeClr>
                          </a:solidFill>
                        </a:rPr>
                        <a:t>Substance-induced</a:t>
                      </a:r>
                      <a:r>
                        <a:rPr lang="en-US" baseline="0" dirty="0" smtClean="0">
                          <a:solidFill>
                            <a:schemeClr val="bg1">
                              <a:lumMod val="75000"/>
                              <a:lumOff val="25000"/>
                            </a:schemeClr>
                          </a:solidFill>
                        </a:rPr>
                        <a:t> agitation</a:t>
                      </a:r>
                      <a:endParaRPr lang="en-US" dirty="0">
                        <a:solidFill>
                          <a:schemeClr val="bg1">
                            <a:lumMod val="75000"/>
                            <a:lumOff val="25000"/>
                          </a:schemeClr>
                        </a:solidFill>
                      </a:endParaRPr>
                    </a:p>
                  </a:txBody>
                  <a:tcP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BFBFBF"/>
                    </a:solidFill>
                  </a:tcPr>
                </a:tc>
                <a:tc>
                  <a:txBody>
                    <a:bodyPr/>
                    <a:lstStyle/>
                    <a:p>
                      <a:pPr marL="285750" indent="-285750">
                        <a:buFont typeface="Wingdings" charset="0"/>
                        <a:buChar char="é"/>
                      </a:pPr>
                      <a:r>
                        <a:rPr lang="en-US" dirty="0" smtClean="0">
                          <a:solidFill>
                            <a:schemeClr val="bg1">
                              <a:lumMod val="75000"/>
                              <a:lumOff val="25000"/>
                            </a:schemeClr>
                          </a:solidFill>
                          <a:sym typeface="Wingdings"/>
                        </a:rPr>
                        <a:t>Dopamine</a:t>
                      </a:r>
                      <a:endParaRPr lang="en-US" dirty="0" smtClean="0">
                        <a:solidFill>
                          <a:schemeClr val="bg1">
                            <a:lumMod val="75000"/>
                            <a:lumOff val="25000"/>
                          </a:schemeClr>
                        </a:solidFill>
                        <a:latin typeface="Corbel"/>
                        <a:cs typeface="Corbel"/>
                      </a:endParaRPr>
                    </a:p>
                  </a:txBody>
                  <a:tcP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BFBFBF"/>
                    </a:solidFill>
                  </a:tcPr>
                </a:tc>
              </a:tr>
              <a:tr h="370840">
                <a:tc>
                  <a:txBody>
                    <a:bodyPr/>
                    <a:lstStyle/>
                    <a:p>
                      <a:r>
                        <a:rPr lang="en-US" dirty="0" smtClean="0">
                          <a:solidFill>
                            <a:schemeClr val="bg1">
                              <a:lumMod val="75000"/>
                              <a:lumOff val="25000"/>
                            </a:schemeClr>
                          </a:solidFill>
                        </a:rPr>
                        <a:t>Acute</a:t>
                      </a:r>
                      <a:r>
                        <a:rPr lang="en-US" baseline="0" dirty="0" smtClean="0">
                          <a:solidFill>
                            <a:schemeClr val="bg1">
                              <a:lumMod val="75000"/>
                              <a:lumOff val="25000"/>
                            </a:schemeClr>
                          </a:solidFill>
                        </a:rPr>
                        <a:t> psychosis</a:t>
                      </a:r>
                      <a:endParaRPr lang="en-US" dirty="0">
                        <a:solidFill>
                          <a:schemeClr val="bg1">
                            <a:lumMod val="75000"/>
                            <a:lumOff val="25000"/>
                          </a:schemeClr>
                        </a:solidFill>
                      </a:endParaRPr>
                    </a:p>
                  </a:txBody>
                  <a:tcP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marL="285750" indent="-285750">
                        <a:buFont typeface="Wingdings" charset="0"/>
                        <a:buChar char="é"/>
                      </a:pPr>
                      <a:r>
                        <a:rPr lang="en-US" dirty="0" smtClean="0">
                          <a:solidFill>
                            <a:schemeClr val="bg1">
                              <a:lumMod val="75000"/>
                              <a:lumOff val="25000"/>
                            </a:schemeClr>
                          </a:solidFill>
                          <a:sym typeface="Wingdings"/>
                        </a:rPr>
                        <a:t>Dopamine</a:t>
                      </a:r>
                      <a:endParaRPr lang="en-US" dirty="0" smtClean="0">
                        <a:solidFill>
                          <a:schemeClr val="bg1">
                            <a:lumMod val="75000"/>
                            <a:lumOff val="25000"/>
                          </a:schemeClr>
                        </a:solidFill>
                        <a:latin typeface="Corbel"/>
                        <a:cs typeface="Corbel"/>
                      </a:endParaRPr>
                    </a:p>
                  </a:txBody>
                  <a:tcP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r>
              <a:tr h="370840">
                <a:tc>
                  <a:txBody>
                    <a:bodyPr/>
                    <a:lstStyle/>
                    <a:p>
                      <a:r>
                        <a:rPr lang="en-US" dirty="0" smtClean="0">
                          <a:solidFill>
                            <a:schemeClr val="bg1">
                              <a:lumMod val="75000"/>
                              <a:lumOff val="25000"/>
                            </a:schemeClr>
                          </a:solidFill>
                        </a:rPr>
                        <a:t>Aggression</a:t>
                      </a:r>
                      <a:endParaRPr lang="en-US" dirty="0">
                        <a:solidFill>
                          <a:schemeClr val="bg1">
                            <a:lumMod val="75000"/>
                            <a:lumOff val="25000"/>
                          </a:schemeClr>
                        </a:solidFill>
                      </a:endParaRPr>
                    </a:p>
                  </a:txBody>
                  <a:tcPr>
                    <a:lnT w="12700" cap="flat" cmpd="sng" algn="ctr">
                      <a:solidFill>
                        <a:prstClr val="white"/>
                      </a:solidFill>
                      <a:prstDash val="solid"/>
                      <a:round/>
                      <a:headEnd type="none" w="med" len="med"/>
                      <a:tailEnd type="none" w="med" len="med"/>
                    </a:lnT>
                    <a:solidFill>
                      <a:srgbClr val="BFBFBF"/>
                    </a:solidFill>
                  </a:tcPr>
                </a:tc>
                <a:tc>
                  <a:txBody>
                    <a:bodyPr/>
                    <a:lstStyle/>
                    <a:p>
                      <a:pPr marL="285750" indent="-285750">
                        <a:buFont typeface="Wingdings" charset="0"/>
                        <a:buChar char="é"/>
                      </a:pPr>
                      <a:r>
                        <a:rPr lang="en-US" dirty="0" smtClean="0">
                          <a:solidFill>
                            <a:schemeClr val="bg1">
                              <a:lumMod val="75000"/>
                              <a:lumOff val="25000"/>
                            </a:schemeClr>
                          </a:solidFill>
                          <a:sym typeface="Wingdings"/>
                        </a:rPr>
                        <a:t>Dopamine</a:t>
                      </a:r>
                    </a:p>
                    <a:p>
                      <a:pPr marL="285750" indent="-285750">
                        <a:buFont typeface="Wingdings" charset="0"/>
                        <a:buChar char="é"/>
                      </a:pPr>
                      <a:r>
                        <a:rPr lang="en-US" dirty="0" err="1" smtClean="0">
                          <a:solidFill>
                            <a:schemeClr val="bg1">
                              <a:lumMod val="75000"/>
                              <a:lumOff val="25000"/>
                            </a:schemeClr>
                          </a:solidFill>
                          <a:sym typeface="Wingdings"/>
                        </a:rPr>
                        <a:t>Serotonine</a:t>
                      </a:r>
                      <a:endParaRPr lang="en-US" dirty="0" smtClean="0">
                        <a:solidFill>
                          <a:schemeClr val="bg1">
                            <a:lumMod val="75000"/>
                            <a:lumOff val="25000"/>
                          </a:schemeClr>
                        </a:solidFill>
                        <a:latin typeface="Corbel"/>
                        <a:ea typeface="Wingdings"/>
                        <a:cs typeface="Corbel"/>
                        <a:sym typeface="Wingdings"/>
                      </a:endParaRPr>
                    </a:p>
                  </a:txBody>
                  <a:tcPr>
                    <a:lnT w="12700" cap="flat" cmpd="sng" algn="ctr">
                      <a:solidFill>
                        <a:prstClr val="white"/>
                      </a:solidFill>
                      <a:prstDash val="solid"/>
                      <a:round/>
                      <a:headEnd type="none" w="med" len="med"/>
                      <a:tailEnd type="none" w="med" len="med"/>
                    </a:lnT>
                    <a:solidFill>
                      <a:srgbClr val="BFBFBF"/>
                    </a:solidFill>
                  </a:tcPr>
                </a:tc>
              </a:tr>
            </a:tbl>
          </a:graphicData>
        </a:graphic>
      </p:graphicFrame>
      <p:sp>
        <p:nvSpPr>
          <p:cNvPr id="9" name="TextBox 8"/>
          <p:cNvSpPr txBox="1"/>
          <p:nvPr/>
        </p:nvSpPr>
        <p:spPr>
          <a:xfrm>
            <a:off x="4079963" y="6172199"/>
            <a:ext cx="4011823" cy="307777"/>
          </a:xfrm>
          <a:prstGeom prst="rect">
            <a:avLst/>
          </a:prstGeom>
          <a:noFill/>
        </p:spPr>
        <p:txBody>
          <a:bodyPr wrap="none" rtlCol="0">
            <a:spAutoFit/>
          </a:bodyPr>
          <a:lstStyle/>
          <a:p>
            <a:r>
              <a:rPr lang="en-US" sz="1400" dirty="0" smtClean="0">
                <a:solidFill>
                  <a:schemeClr val="bg1">
                    <a:lumMod val="50000"/>
                    <a:lumOff val="50000"/>
                  </a:schemeClr>
                </a:solidFill>
              </a:rPr>
              <a:t>Modified from </a:t>
            </a:r>
            <a:r>
              <a:rPr lang="en-US" sz="1400" dirty="0" err="1" smtClean="0">
                <a:solidFill>
                  <a:schemeClr val="bg1">
                    <a:lumMod val="50000"/>
                    <a:lumOff val="50000"/>
                  </a:schemeClr>
                </a:solidFill>
              </a:rPr>
              <a:t>Lindenmayer</a:t>
            </a:r>
            <a:r>
              <a:rPr lang="en-US" sz="1400" dirty="0" smtClean="0">
                <a:solidFill>
                  <a:schemeClr val="bg1">
                    <a:lumMod val="50000"/>
                    <a:lumOff val="50000"/>
                  </a:schemeClr>
                </a:solidFill>
              </a:rPr>
              <a:t>, </a:t>
            </a:r>
            <a:r>
              <a:rPr lang="en-US" sz="1400" i="1" dirty="0" smtClean="0">
                <a:solidFill>
                  <a:schemeClr val="bg1">
                    <a:lumMod val="50000"/>
                    <a:lumOff val="50000"/>
                  </a:schemeClr>
                </a:solidFill>
              </a:rPr>
              <a:t>J </a:t>
            </a:r>
            <a:r>
              <a:rPr lang="en-US" sz="1400" i="1" dirty="0" err="1" smtClean="0">
                <a:solidFill>
                  <a:schemeClr val="bg1">
                    <a:lumMod val="50000"/>
                    <a:lumOff val="50000"/>
                  </a:schemeClr>
                </a:solidFill>
              </a:rPr>
              <a:t>Clin</a:t>
            </a:r>
            <a:r>
              <a:rPr lang="en-US" sz="1400" i="1" dirty="0" smtClean="0">
                <a:solidFill>
                  <a:schemeClr val="bg1">
                    <a:lumMod val="50000"/>
                    <a:lumOff val="50000"/>
                  </a:schemeClr>
                </a:solidFill>
              </a:rPr>
              <a:t> Psychiatry </a:t>
            </a:r>
            <a:r>
              <a:rPr lang="en-US" sz="1400" dirty="0" smtClean="0">
                <a:solidFill>
                  <a:schemeClr val="bg1">
                    <a:lumMod val="50000"/>
                    <a:lumOff val="50000"/>
                  </a:schemeClr>
                </a:solidFill>
              </a:rPr>
              <a:t>– 2000</a:t>
            </a:r>
            <a:endParaRPr lang="en-US" sz="1400" dirty="0">
              <a:solidFill>
                <a:schemeClr val="bg1">
                  <a:lumMod val="50000"/>
                  <a:lumOff val="50000"/>
                </a:schemeClr>
              </a:solidFill>
            </a:endParaRPr>
          </a:p>
        </p:txBody>
      </p:sp>
    </p:spTree>
    <p:extLst>
      <p:ext uri="{BB962C8B-B14F-4D97-AF65-F5344CB8AC3E}">
        <p14:creationId xmlns:p14="http://schemas.microsoft.com/office/powerpoint/2010/main" val="5565838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Terapia</a:t>
            </a:r>
            <a:endParaRPr lang="en-US" dirty="0">
              <a:solidFill>
                <a:schemeClr val="tx1">
                  <a:lumMod val="85000"/>
                </a:schemeClr>
              </a:solidFill>
              <a:latin typeface="Corbel"/>
              <a:cs typeface="Corbel"/>
            </a:endParaRPr>
          </a:p>
        </p:txBody>
      </p:sp>
      <p:sp>
        <p:nvSpPr>
          <p:cNvPr id="11" name="Teardrop 10"/>
          <p:cNvSpPr/>
          <p:nvPr/>
        </p:nvSpPr>
        <p:spPr>
          <a:xfrm>
            <a:off x="6169950" y="1157515"/>
            <a:ext cx="1578031" cy="1803332"/>
          </a:xfrm>
          <a:prstGeom prst="teardrop">
            <a:avLst>
              <a:gd name="adj" fmla="val 156636"/>
            </a:avLst>
          </a:prstGeom>
          <a:gradFill>
            <a:gsLst>
              <a:gs pos="0">
                <a:schemeClr val="bg1">
                  <a:lumMod val="75000"/>
                  <a:lumOff val="25000"/>
                </a:schemeClr>
              </a:gs>
              <a:gs pos="61000">
                <a:schemeClr val="bg1">
                  <a:lumMod val="65000"/>
                  <a:lumOff val="35000"/>
                </a:schemeClr>
              </a:gs>
              <a:gs pos="72000">
                <a:schemeClr val="tx1"/>
              </a:gs>
            </a:gsLst>
            <a:lin ang="18900000" scaled="0"/>
          </a:gra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2" name="Moon 11"/>
          <p:cNvSpPr/>
          <p:nvPr/>
        </p:nvSpPr>
        <p:spPr>
          <a:xfrm rot="1915022" flipH="1" flipV="1">
            <a:off x="5814822" y="1215285"/>
            <a:ext cx="444888" cy="940934"/>
          </a:xfrm>
          <a:prstGeom prst="moon">
            <a:avLst>
              <a:gd name="adj" fmla="val 86431"/>
            </a:avLst>
          </a:prstGeom>
          <a:ln>
            <a:solidFill>
              <a:schemeClr val="bg1">
                <a:lumMod val="75000"/>
                <a:lumOff val="2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solidFill>
                <a:schemeClr val="accent4">
                  <a:lumMod val="50000"/>
                </a:schemeClr>
              </a:solidFill>
            </a:endParaRPr>
          </a:p>
        </p:txBody>
      </p:sp>
      <p:sp>
        <p:nvSpPr>
          <p:cNvPr id="13" name="Trapezoid 12"/>
          <p:cNvSpPr/>
          <p:nvPr/>
        </p:nvSpPr>
        <p:spPr>
          <a:xfrm rot="14125307">
            <a:off x="5581816" y="2429834"/>
            <a:ext cx="874928" cy="755012"/>
          </a:xfrm>
          <a:prstGeom prst="trapezoid">
            <a:avLst/>
          </a:prstGeom>
          <a:ln>
            <a:solidFill>
              <a:schemeClr val="bg1">
                <a:lumMod val="75000"/>
                <a:lumOff val="25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4" name="Plaque 13"/>
          <p:cNvSpPr/>
          <p:nvPr/>
        </p:nvSpPr>
        <p:spPr>
          <a:xfrm rot="14965981">
            <a:off x="6979972" y="2870710"/>
            <a:ext cx="646673" cy="691854"/>
          </a:xfrm>
          <a:prstGeom prst="plaque">
            <a:avLst>
              <a:gd name="adj" fmla="val 39812"/>
            </a:avLst>
          </a:prstGeom>
          <a:ln>
            <a:solidFill>
              <a:schemeClr val="bg1">
                <a:lumMod val="75000"/>
                <a:lumOff val="2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6" name="TextBox 15"/>
          <p:cNvSpPr txBox="1"/>
          <p:nvPr/>
        </p:nvSpPr>
        <p:spPr>
          <a:xfrm>
            <a:off x="7439949" y="1000238"/>
            <a:ext cx="528214" cy="369332"/>
          </a:xfrm>
          <a:prstGeom prst="rect">
            <a:avLst/>
          </a:prstGeom>
          <a:noFill/>
        </p:spPr>
        <p:txBody>
          <a:bodyPr wrap="square" rtlCol="0">
            <a:spAutoFit/>
          </a:bodyPr>
          <a:lstStyle/>
          <a:p>
            <a:r>
              <a:rPr lang="en-US" dirty="0" smtClean="0">
                <a:solidFill>
                  <a:srgbClr val="000000"/>
                </a:solidFill>
              </a:rPr>
              <a:t>D</a:t>
            </a:r>
            <a:r>
              <a:rPr lang="en-US" baseline="-25000" dirty="0" smtClean="0">
                <a:solidFill>
                  <a:srgbClr val="000000"/>
                </a:solidFill>
              </a:rPr>
              <a:t>2</a:t>
            </a:r>
            <a:endParaRPr lang="en-US" baseline="-25000" dirty="0">
              <a:solidFill>
                <a:srgbClr val="000000"/>
              </a:solidFill>
            </a:endParaRPr>
          </a:p>
        </p:txBody>
      </p:sp>
      <p:sp>
        <p:nvSpPr>
          <p:cNvPr id="17" name="TextBox 16"/>
          <p:cNvSpPr txBox="1"/>
          <p:nvPr/>
        </p:nvSpPr>
        <p:spPr>
          <a:xfrm>
            <a:off x="7120330" y="3012442"/>
            <a:ext cx="528214" cy="369332"/>
          </a:xfrm>
          <a:prstGeom prst="rect">
            <a:avLst/>
          </a:prstGeom>
          <a:noFill/>
        </p:spPr>
        <p:txBody>
          <a:bodyPr wrap="square" rtlCol="0">
            <a:spAutoFit/>
          </a:bodyPr>
          <a:lstStyle/>
          <a:p>
            <a:r>
              <a:rPr lang="en-US" dirty="0" smtClean="0">
                <a:solidFill>
                  <a:schemeClr val="accent2">
                    <a:lumMod val="50000"/>
                  </a:schemeClr>
                </a:solidFill>
              </a:rPr>
              <a:t>H</a:t>
            </a:r>
            <a:r>
              <a:rPr lang="en-US" baseline="-25000" dirty="0">
                <a:solidFill>
                  <a:schemeClr val="accent2">
                    <a:lumMod val="50000"/>
                  </a:schemeClr>
                </a:solidFill>
              </a:rPr>
              <a:t>1</a:t>
            </a:r>
          </a:p>
        </p:txBody>
      </p:sp>
      <p:sp>
        <p:nvSpPr>
          <p:cNvPr id="18" name="TextBox 17"/>
          <p:cNvSpPr txBox="1"/>
          <p:nvPr/>
        </p:nvSpPr>
        <p:spPr>
          <a:xfrm>
            <a:off x="5856669" y="2551528"/>
            <a:ext cx="528214" cy="400110"/>
          </a:xfrm>
          <a:prstGeom prst="rect">
            <a:avLst/>
          </a:prstGeom>
          <a:noFill/>
        </p:spPr>
        <p:txBody>
          <a:bodyPr wrap="square" rtlCol="0">
            <a:spAutoFit/>
          </a:bodyPr>
          <a:lstStyle/>
          <a:p>
            <a:r>
              <a:rPr lang="en-US" sz="2000" dirty="0" smtClean="0">
                <a:solidFill>
                  <a:schemeClr val="bg2">
                    <a:lumMod val="50000"/>
                  </a:schemeClr>
                </a:solidFill>
              </a:rPr>
              <a:t>α</a:t>
            </a:r>
            <a:r>
              <a:rPr lang="en-US" sz="2000" baseline="-25000" dirty="0" smtClean="0">
                <a:solidFill>
                  <a:schemeClr val="bg2">
                    <a:lumMod val="50000"/>
                  </a:schemeClr>
                </a:solidFill>
              </a:rPr>
              <a:t>2</a:t>
            </a:r>
            <a:endParaRPr lang="en-US" sz="2000" baseline="-25000" dirty="0">
              <a:solidFill>
                <a:schemeClr val="bg2">
                  <a:lumMod val="50000"/>
                </a:schemeClr>
              </a:solidFill>
            </a:endParaRPr>
          </a:p>
        </p:txBody>
      </p:sp>
      <p:sp>
        <p:nvSpPr>
          <p:cNvPr id="19" name="TextBox 18"/>
          <p:cNvSpPr txBox="1"/>
          <p:nvPr/>
        </p:nvSpPr>
        <p:spPr>
          <a:xfrm>
            <a:off x="5840488" y="1477018"/>
            <a:ext cx="528214" cy="369332"/>
          </a:xfrm>
          <a:prstGeom prst="rect">
            <a:avLst/>
          </a:prstGeom>
          <a:noFill/>
        </p:spPr>
        <p:txBody>
          <a:bodyPr wrap="square" rtlCol="0">
            <a:spAutoFit/>
          </a:bodyPr>
          <a:lstStyle/>
          <a:p>
            <a:r>
              <a:rPr lang="en-US" dirty="0" smtClean="0">
                <a:solidFill>
                  <a:schemeClr val="accent4">
                    <a:lumMod val="50000"/>
                  </a:schemeClr>
                </a:solidFill>
              </a:rPr>
              <a:t>M</a:t>
            </a:r>
            <a:r>
              <a:rPr lang="en-US" baseline="-25000" dirty="0">
                <a:solidFill>
                  <a:schemeClr val="accent4">
                    <a:lumMod val="50000"/>
                  </a:schemeClr>
                </a:solidFill>
              </a:rPr>
              <a:t>1</a:t>
            </a:r>
          </a:p>
        </p:txBody>
      </p:sp>
      <p:sp>
        <p:nvSpPr>
          <p:cNvPr id="20" name="TextBox 19"/>
          <p:cNvSpPr txBox="1"/>
          <p:nvPr/>
        </p:nvSpPr>
        <p:spPr>
          <a:xfrm>
            <a:off x="966519" y="1831797"/>
            <a:ext cx="4493666" cy="2433487"/>
          </a:xfrm>
          <a:prstGeom prst="rect">
            <a:avLst/>
          </a:prstGeom>
          <a:noFill/>
        </p:spPr>
        <p:txBody>
          <a:bodyPr wrap="square" rtlCol="0">
            <a:spAutoFit/>
          </a:bodyPr>
          <a:lstStyle/>
          <a:p>
            <a:r>
              <a:rPr lang="en-US" sz="3200" dirty="0" err="1" smtClean="0">
                <a:solidFill>
                  <a:schemeClr val="tx1">
                    <a:lumMod val="50000"/>
                  </a:schemeClr>
                </a:solidFill>
              </a:rPr>
              <a:t>Antipsicotico</a:t>
            </a:r>
            <a:r>
              <a:rPr lang="en-US" sz="3200" dirty="0" smtClean="0">
                <a:solidFill>
                  <a:schemeClr val="tx1">
                    <a:lumMod val="50000"/>
                  </a:schemeClr>
                </a:solidFill>
              </a:rPr>
              <a:t> TIPICO</a:t>
            </a:r>
          </a:p>
          <a:p>
            <a:endParaRPr lang="en-US" sz="2000" dirty="0" smtClean="0"/>
          </a:p>
          <a:p>
            <a:pPr marL="342900" indent="-163513">
              <a:lnSpc>
                <a:spcPct val="120000"/>
              </a:lnSpc>
              <a:buFont typeface="Wingdings" charset="2"/>
              <a:buChar char="§"/>
            </a:pPr>
            <a:r>
              <a:rPr lang="en-US" sz="2400" dirty="0" err="1" smtClean="0"/>
              <a:t>Antagonista</a:t>
            </a:r>
            <a:r>
              <a:rPr lang="en-US" sz="2400" dirty="0" smtClean="0"/>
              <a:t> DOPA-</a:t>
            </a:r>
            <a:r>
              <a:rPr lang="en-US" sz="2400" dirty="0" err="1" smtClean="0"/>
              <a:t>minergico</a:t>
            </a:r>
            <a:endParaRPr lang="en-US" sz="2400" dirty="0" smtClean="0"/>
          </a:p>
          <a:p>
            <a:pPr marL="342900" indent="-163513">
              <a:lnSpc>
                <a:spcPct val="120000"/>
              </a:lnSpc>
              <a:buFont typeface="Wingdings" charset="2"/>
              <a:buChar char="§"/>
            </a:pPr>
            <a:r>
              <a:rPr lang="en-US" sz="2000" dirty="0" err="1" smtClean="0"/>
              <a:t>Antagonista</a:t>
            </a:r>
            <a:r>
              <a:rPr lang="en-US" sz="2000" dirty="0" smtClean="0"/>
              <a:t> α-</a:t>
            </a:r>
            <a:r>
              <a:rPr lang="en-US" sz="2000" dirty="0" err="1" smtClean="0"/>
              <a:t>adrenergico</a:t>
            </a:r>
            <a:endParaRPr lang="en-US" sz="2000" dirty="0" smtClean="0"/>
          </a:p>
          <a:p>
            <a:pPr marL="342900" indent="-163513">
              <a:lnSpc>
                <a:spcPct val="120000"/>
              </a:lnSpc>
              <a:buFont typeface="Wingdings" charset="2"/>
              <a:buChar char="§"/>
            </a:pPr>
            <a:r>
              <a:rPr lang="en-US" sz="2000" dirty="0" err="1" smtClean="0"/>
              <a:t>Antagonista</a:t>
            </a:r>
            <a:r>
              <a:rPr lang="en-US" sz="2000" dirty="0" smtClean="0"/>
              <a:t> </a:t>
            </a:r>
            <a:r>
              <a:rPr lang="en-US" sz="2000" dirty="0" err="1" smtClean="0"/>
              <a:t>muscarinico</a:t>
            </a:r>
            <a:r>
              <a:rPr lang="en-US" sz="2000" dirty="0" smtClean="0"/>
              <a:t> (Ach-M</a:t>
            </a:r>
            <a:r>
              <a:rPr lang="en-US" sz="2000" baseline="-25000" dirty="0" smtClean="0"/>
              <a:t>1</a:t>
            </a:r>
            <a:r>
              <a:rPr lang="en-US" sz="2000" dirty="0" smtClean="0"/>
              <a:t>)</a:t>
            </a:r>
            <a:endParaRPr lang="en-US" sz="2000" dirty="0"/>
          </a:p>
          <a:p>
            <a:pPr marL="342900" indent="-163513">
              <a:lnSpc>
                <a:spcPct val="120000"/>
              </a:lnSpc>
              <a:buFont typeface="Wingdings" charset="2"/>
              <a:buChar char="§"/>
            </a:pPr>
            <a:r>
              <a:rPr lang="en-US" sz="2000" dirty="0" err="1" smtClean="0"/>
              <a:t>Antagonista</a:t>
            </a:r>
            <a:r>
              <a:rPr lang="en-US" sz="2000" dirty="0" smtClean="0"/>
              <a:t> </a:t>
            </a:r>
            <a:r>
              <a:rPr lang="en-US" sz="2000" dirty="0" err="1" smtClean="0"/>
              <a:t>istaminergico</a:t>
            </a:r>
            <a:r>
              <a:rPr lang="en-US" sz="2000" dirty="0" smtClean="0"/>
              <a:t> (H</a:t>
            </a:r>
            <a:r>
              <a:rPr lang="en-US" sz="2000" baseline="-25000" dirty="0" smtClean="0"/>
              <a:t>1</a:t>
            </a:r>
            <a:r>
              <a:rPr lang="en-US" sz="2000" dirty="0" smtClean="0"/>
              <a:t>)</a:t>
            </a:r>
            <a:endParaRPr lang="en-US" sz="2000" dirty="0"/>
          </a:p>
        </p:txBody>
      </p:sp>
    </p:spTree>
    <p:extLst>
      <p:ext uri="{BB962C8B-B14F-4D97-AF65-F5344CB8AC3E}">
        <p14:creationId xmlns:p14="http://schemas.microsoft.com/office/powerpoint/2010/main" val="1608787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xEl>
                                              <p:pRg st="2" end="2"/>
                                            </p:txEl>
                                          </p:spTgt>
                                        </p:tgtEl>
                                        <p:attrNameLst>
                                          <p:attrName>style.visibility</p:attrName>
                                        </p:attrNameLst>
                                      </p:cBhvr>
                                      <p:to>
                                        <p:strVal val="visible"/>
                                      </p:to>
                                    </p:set>
                                    <p:animEffect transition="in" filter="fade">
                                      <p:cBhvr>
                                        <p:cTn id="11" dur="500"/>
                                        <p:tgtEl>
                                          <p:spTgt spid="20">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
                                            <p:txEl>
                                              <p:pRg st="3" end="3"/>
                                            </p:txEl>
                                          </p:spTgt>
                                        </p:tgtEl>
                                        <p:attrNameLst>
                                          <p:attrName>style.visibility</p:attrName>
                                        </p:attrNameLst>
                                      </p:cBhvr>
                                      <p:to>
                                        <p:strVal val="visible"/>
                                      </p:to>
                                    </p:set>
                                    <p:animEffect transition="in" filter="fade">
                                      <p:cBhvr>
                                        <p:cTn id="16" dur="500"/>
                                        <p:tgtEl>
                                          <p:spTgt spid="20">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20">
                                            <p:txEl>
                                              <p:pRg st="4" end="4"/>
                                            </p:txEl>
                                          </p:spTgt>
                                        </p:tgtEl>
                                        <p:attrNameLst>
                                          <p:attrName>style.visibility</p:attrName>
                                        </p:attrNameLst>
                                      </p:cBhvr>
                                      <p:to>
                                        <p:strVal val="visible"/>
                                      </p:to>
                                    </p:set>
                                    <p:animEffect transition="in" filter="fade">
                                      <p:cBhvr>
                                        <p:cTn id="26" dur="500"/>
                                        <p:tgtEl>
                                          <p:spTgt spid="20">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20">
                                            <p:txEl>
                                              <p:pRg st="5" end="5"/>
                                            </p:txEl>
                                          </p:spTgt>
                                        </p:tgtEl>
                                        <p:attrNameLst>
                                          <p:attrName>style.visibility</p:attrName>
                                        </p:attrNameLst>
                                      </p:cBhvr>
                                      <p:to>
                                        <p:strVal val="visible"/>
                                      </p:to>
                                    </p:set>
                                    <p:animEffect transition="in" filter="fade">
                                      <p:cBhvr>
                                        <p:cTn id="36" dur="500"/>
                                        <p:tgtEl>
                                          <p:spTgt spid="20">
                                            <p:txEl>
                                              <p:pRg st="5" end="5"/>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7" grpId="0"/>
      <p:bldP spid="18"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Terapia</a:t>
            </a:r>
            <a:endParaRPr lang="en-US" dirty="0">
              <a:solidFill>
                <a:schemeClr val="tx1">
                  <a:lumMod val="85000"/>
                </a:schemeClr>
              </a:solidFill>
              <a:latin typeface="Corbel"/>
              <a:cs typeface="Corbel"/>
            </a:endParaRPr>
          </a:p>
        </p:txBody>
      </p:sp>
      <p:sp>
        <p:nvSpPr>
          <p:cNvPr id="11" name="Teardrop 10"/>
          <p:cNvSpPr/>
          <p:nvPr/>
        </p:nvSpPr>
        <p:spPr>
          <a:xfrm>
            <a:off x="6169950" y="1157515"/>
            <a:ext cx="1578031" cy="1803332"/>
          </a:xfrm>
          <a:prstGeom prst="teardrop">
            <a:avLst>
              <a:gd name="adj" fmla="val 128148"/>
            </a:avLst>
          </a:prstGeom>
          <a:gradFill>
            <a:gsLst>
              <a:gs pos="0">
                <a:schemeClr val="bg1">
                  <a:lumMod val="75000"/>
                  <a:lumOff val="25000"/>
                </a:schemeClr>
              </a:gs>
              <a:gs pos="61000">
                <a:schemeClr val="bg1">
                  <a:lumMod val="65000"/>
                  <a:lumOff val="35000"/>
                </a:schemeClr>
              </a:gs>
              <a:gs pos="72000">
                <a:schemeClr val="tx1"/>
              </a:gs>
            </a:gsLst>
            <a:lin ang="18900000" scaled="0"/>
          </a:gra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2" name="Moon 11"/>
          <p:cNvSpPr/>
          <p:nvPr/>
        </p:nvSpPr>
        <p:spPr>
          <a:xfrm rot="1915022" flipH="1" flipV="1">
            <a:off x="5814822" y="1215285"/>
            <a:ext cx="444888" cy="940934"/>
          </a:xfrm>
          <a:prstGeom prst="moon">
            <a:avLst>
              <a:gd name="adj" fmla="val 86431"/>
            </a:avLst>
          </a:prstGeom>
          <a:ln>
            <a:solidFill>
              <a:schemeClr val="bg1">
                <a:lumMod val="75000"/>
                <a:lumOff val="2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solidFill>
                <a:schemeClr val="accent4">
                  <a:lumMod val="50000"/>
                </a:schemeClr>
              </a:solidFill>
            </a:endParaRPr>
          </a:p>
        </p:txBody>
      </p:sp>
      <p:sp>
        <p:nvSpPr>
          <p:cNvPr id="13" name="Trapezoid 12"/>
          <p:cNvSpPr/>
          <p:nvPr/>
        </p:nvSpPr>
        <p:spPr>
          <a:xfrm rot="14125307">
            <a:off x="5581816" y="2429834"/>
            <a:ext cx="874928" cy="755012"/>
          </a:xfrm>
          <a:prstGeom prst="trapezoid">
            <a:avLst/>
          </a:prstGeom>
          <a:ln>
            <a:solidFill>
              <a:schemeClr val="bg1">
                <a:lumMod val="75000"/>
                <a:lumOff val="25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4" name="Plaque 13"/>
          <p:cNvSpPr/>
          <p:nvPr/>
        </p:nvSpPr>
        <p:spPr>
          <a:xfrm rot="14965981">
            <a:off x="6979972" y="2870710"/>
            <a:ext cx="646673" cy="691854"/>
          </a:xfrm>
          <a:prstGeom prst="plaque">
            <a:avLst>
              <a:gd name="adj" fmla="val 39812"/>
            </a:avLst>
          </a:prstGeom>
          <a:ln>
            <a:solidFill>
              <a:schemeClr val="bg1">
                <a:lumMod val="75000"/>
                <a:lumOff val="2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6" name="TextBox 15"/>
          <p:cNvSpPr txBox="1"/>
          <p:nvPr/>
        </p:nvSpPr>
        <p:spPr>
          <a:xfrm>
            <a:off x="7484905" y="989000"/>
            <a:ext cx="528214" cy="369332"/>
          </a:xfrm>
          <a:prstGeom prst="rect">
            <a:avLst/>
          </a:prstGeom>
          <a:noFill/>
        </p:spPr>
        <p:txBody>
          <a:bodyPr wrap="square" rtlCol="0">
            <a:spAutoFit/>
          </a:bodyPr>
          <a:lstStyle/>
          <a:p>
            <a:r>
              <a:rPr lang="en-US" dirty="0" smtClean="0">
                <a:solidFill>
                  <a:srgbClr val="000000"/>
                </a:solidFill>
              </a:rPr>
              <a:t>D</a:t>
            </a:r>
            <a:r>
              <a:rPr lang="en-US" baseline="-25000" dirty="0" smtClean="0">
                <a:solidFill>
                  <a:srgbClr val="000000"/>
                </a:solidFill>
              </a:rPr>
              <a:t>2</a:t>
            </a:r>
            <a:endParaRPr lang="en-US" baseline="-25000" dirty="0">
              <a:solidFill>
                <a:srgbClr val="000000"/>
              </a:solidFill>
            </a:endParaRPr>
          </a:p>
        </p:txBody>
      </p:sp>
      <p:sp>
        <p:nvSpPr>
          <p:cNvPr id="17" name="TextBox 16"/>
          <p:cNvSpPr txBox="1"/>
          <p:nvPr/>
        </p:nvSpPr>
        <p:spPr>
          <a:xfrm>
            <a:off x="7120330" y="3012442"/>
            <a:ext cx="528214" cy="369332"/>
          </a:xfrm>
          <a:prstGeom prst="rect">
            <a:avLst/>
          </a:prstGeom>
          <a:noFill/>
        </p:spPr>
        <p:txBody>
          <a:bodyPr wrap="square" rtlCol="0">
            <a:spAutoFit/>
          </a:bodyPr>
          <a:lstStyle/>
          <a:p>
            <a:r>
              <a:rPr lang="en-US" dirty="0" smtClean="0">
                <a:solidFill>
                  <a:schemeClr val="accent2">
                    <a:lumMod val="50000"/>
                  </a:schemeClr>
                </a:solidFill>
              </a:rPr>
              <a:t>H</a:t>
            </a:r>
            <a:r>
              <a:rPr lang="en-US" baseline="-25000" dirty="0">
                <a:solidFill>
                  <a:schemeClr val="accent2">
                    <a:lumMod val="50000"/>
                  </a:schemeClr>
                </a:solidFill>
              </a:rPr>
              <a:t>1</a:t>
            </a:r>
          </a:p>
        </p:txBody>
      </p:sp>
      <p:sp>
        <p:nvSpPr>
          <p:cNvPr id="18" name="TextBox 17"/>
          <p:cNvSpPr txBox="1"/>
          <p:nvPr/>
        </p:nvSpPr>
        <p:spPr>
          <a:xfrm>
            <a:off x="5856669" y="2551528"/>
            <a:ext cx="528214" cy="400110"/>
          </a:xfrm>
          <a:prstGeom prst="rect">
            <a:avLst/>
          </a:prstGeom>
          <a:noFill/>
        </p:spPr>
        <p:txBody>
          <a:bodyPr wrap="square" rtlCol="0">
            <a:spAutoFit/>
          </a:bodyPr>
          <a:lstStyle/>
          <a:p>
            <a:r>
              <a:rPr lang="en-US" sz="2000" dirty="0" smtClean="0">
                <a:solidFill>
                  <a:schemeClr val="bg2">
                    <a:lumMod val="50000"/>
                  </a:schemeClr>
                </a:solidFill>
              </a:rPr>
              <a:t>α</a:t>
            </a:r>
            <a:r>
              <a:rPr lang="en-US" sz="2000" baseline="-25000" dirty="0" smtClean="0">
                <a:solidFill>
                  <a:schemeClr val="bg2">
                    <a:lumMod val="50000"/>
                  </a:schemeClr>
                </a:solidFill>
              </a:rPr>
              <a:t>2</a:t>
            </a:r>
            <a:endParaRPr lang="en-US" sz="2000" baseline="-25000" dirty="0">
              <a:solidFill>
                <a:schemeClr val="bg2">
                  <a:lumMod val="50000"/>
                </a:schemeClr>
              </a:solidFill>
            </a:endParaRPr>
          </a:p>
        </p:txBody>
      </p:sp>
      <p:sp>
        <p:nvSpPr>
          <p:cNvPr id="19" name="TextBox 18"/>
          <p:cNvSpPr txBox="1"/>
          <p:nvPr/>
        </p:nvSpPr>
        <p:spPr>
          <a:xfrm>
            <a:off x="5840488" y="1477018"/>
            <a:ext cx="528214" cy="369332"/>
          </a:xfrm>
          <a:prstGeom prst="rect">
            <a:avLst/>
          </a:prstGeom>
          <a:noFill/>
        </p:spPr>
        <p:txBody>
          <a:bodyPr wrap="square" rtlCol="0">
            <a:spAutoFit/>
          </a:bodyPr>
          <a:lstStyle/>
          <a:p>
            <a:r>
              <a:rPr lang="en-US" dirty="0" smtClean="0">
                <a:solidFill>
                  <a:schemeClr val="accent4">
                    <a:lumMod val="50000"/>
                  </a:schemeClr>
                </a:solidFill>
              </a:rPr>
              <a:t>M</a:t>
            </a:r>
            <a:r>
              <a:rPr lang="en-US" baseline="-25000" dirty="0">
                <a:solidFill>
                  <a:schemeClr val="accent4">
                    <a:lumMod val="50000"/>
                  </a:schemeClr>
                </a:solidFill>
              </a:rPr>
              <a:t>1</a:t>
            </a:r>
          </a:p>
        </p:txBody>
      </p:sp>
      <p:sp>
        <p:nvSpPr>
          <p:cNvPr id="20" name="TextBox 19"/>
          <p:cNvSpPr txBox="1"/>
          <p:nvPr/>
        </p:nvSpPr>
        <p:spPr>
          <a:xfrm>
            <a:off x="966518" y="1831797"/>
            <a:ext cx="5203431" cy="2901307"/>
          </a:xfrm>
          <a:prstGeom prst="rect">
            <a:avLst/>
          </a:prstGeom>
          <a:noFill/>
        </p:spPr>
        <p:txBody>
          <a:bodyPr wrap="square" rtlCol="0">
            <a:spAutoFit/>
          </a:bodyPr>
          <a:lstStyle/>
          <a:p>
            <a:r>
              <a:rPr lang="en-US" sz="3200" dirty="0" err="1" smtClean="0">
                <a:solidFill>
                  <a:schemeClr val="tx1">
                    <a:lumMod val="65000"/>
                  </a:schemeClr>
                </a:solidFill>
              </a:rPr>
              <a:t>Antipsicotico</a:t>
            </a:r>
            <a:r>
              <a:rPr lang="en-US" sz="3200" dirty="0" smtClean="0">
                <a:solidFill>
                  <a:schemeClr val="tx1">
                    <a:lumMod val="65000"/>
                  </a:schemeClr>
                </a:solidFill>
              </a:rPr>
              <a:t> ATIPICO</a:t>
            </a:r>
            <a:endParaRPr lang="en-US" sz="2000" dirty="0" smtClean="0">
              <a:solidFill>
                <a:schemeClr val="tx1">
                  <a:lumMod val="65000"/>
                </a:schemeClr>
              </a:solidFill>
            </a:endParaRPr>
          </a:p>
          <a:p>
            <a:pPr marL="342900" indent="-163513">
              <a:lnSpc>
                <a:spcPct val="120000"/>
              </a:lnSpc>
              <a:buFont typeface="Wingdings" charset="2"/>
              <a:buChar char="§"/>
            </a:pPr>
            <a:r>
              <a:rPr lang="en-US" sz="2400" dirty="0" err="1" smtClean="0"/>
              <a:t>Antagonista</a:t>
            </a:r>
            <a:r>
              <a:rPr lang="en-US" sz="2400" dirty="0" smtClean="0"/>
              <a:t> DOPA-</a:t>
            </a:r>
            <a:r>
              <a:rPr lang="en-US" sz="2400" dirty="0" err="1" smtClean="0"/>
              <a:t>minergico</a:t>
            </a:r>
            <a:r>
              <a:rPr lang="en-US" sz="2400" dirty="0" smtClean="0"/>
              <a:t> </a:t>
            </a:r>
          </a:p>
          <a:p>
            <a:pPr marL="179387">
              <a:lnSpc>
                <a:spcPct val="120000"/>
              </a:lnSpc>
            </a:pPr>
            <a:r>
              <a:rPr lang="en-US" dirty="0" smtClean="0"/>
              <a:t>	(</a:t>
            </a:r>
            <a:r>
              <a:rPr lang="en-US" dirty="0" err="1" smtClean="0"/>
              <a:t>Tendenzialmente</a:t>
            </a:r>
            <a:r>
              <a:rPr lang="en-US" dirty="0" smtClean="0"/>
              <a:t> </a:t>
            </a:r>
            <a:r>
              <a:rPr lang="en-US" dirty="0" err="1" smtClean="0"/>
              <a:t>meno</a:t>
            </a:r>
            <a:r>
              <a:rPr lang="en-US" dirty="0" smtClean="0"/>
              <a:t> </a:t>
            </a:r>
            <a:r>
              <a:rPr lang="en-US" dirty="0" err="1" smtClean="0"/>
              <a:t>potenti</a:t>
            </a:r>
            <a:r>
              <a:rPr lang="en-US" dirty="0" smtClean="0"/>
              <a:t>)</a:t>
            </a:r>
          </a:p>
          <a:p>
            <a:pPr marL="342900" indent="-163513">
              <a:lnSpc>
                <a:spcPct val="120000"/>
              </a:lnSpc>
              <a:buFont typeface="Wingdings" charset="2"/>
              <a:buChar char="§"/>
            </a:pPr>
            <a:r>
              <a:rPr lang="en-US" sz="2400" dirty="0" err="1" smtClean="0"/>
              <a:t>Antagonosti</a:t>
            </a:r>
            <a:r>
              <a:rPr lang="en-US" sz="2400" dirty="0" smtClean="0"/>
              <a:t> </a:t>
            </a:r>
            <a:r>
              <a:rPr lang="en-US" sz="2400" dirty="0" err="1" smtClean="0"/>
              <a:t>Serotoninergici</a:t>
            </a:r>
            <a:r>
              <a:rPr lang="en-US" sz="2400" dirty="0" smtClean="0"/>
              <a:t> (5-HT</a:t>
            </a:r>
            <a:r>
              <a:rPr lang="en-US" sz="2400" baseline="-25000" dirty="0" smtClean="0"/>
              <a:t>2A</a:t>
            </a:r>
            <a:r>
              <a:rPr lang="en-US" sz="2400" dirty="0" smtClean="0"/>
              <a:t>)</a:t>
            </a:r>
          </a:p>
          <a:p>
            <a:pPr marL="342900" indent="-163513">
              <a:lnSpc>
                <a:spcPct val="120000"/>
              </a:lnSpc>
              <a:buFont typeface="Wingdings" charset="2"/>
              <a:buChar char="§"/>
            </a:pPr>
            <a:r>
              <a:rPr lang="en-US" sz="2000" dirty="0" err="1" smtClean="0">
                <a:solidFill>
                  <a:schemeClr val="tx1">
                    <a:lumMod val="85000"/>
                  </a:schemeClr>
                </a:solidFill>
              </a:rPr>
              <a:t>Antagonista</a:t>
            </a:r>
            <a:r>
              <a:rPr lang="en-US" sz="2000" dirty="0" smtClean="0">
                <a:solidFill>
                  <a:schemeClr val="tx1">
                    <a:lumMod val="85000"/>
                  </a:schemeClr>
                </a:solidFill>
              </a:rPr>
              <a:t> α-</a:t>
            </a:r>
            <a:r>
              <a:rPr lang="en-US" sz="2000" dirty="0" err="1" smtClean="0">
                <a:solidFill>
                  <a:schemeClr val="tx1">
                    <a:lumMod val="85000"/>
                  </a:schemeClr>
                </a:solidFill>
              </a:rPr>
              <a:t>adrenergico</a:t>
            </a:r>
            <a:endParaRPr lang="en-US" sz="2000" dirty="0" smtClean="0">
              <a:solidFill>
                <a:schemeClr val="tx1">
                  <a:lumMod val="85000"/>
                </a:schemeClr>
              </a:solidFill>
            </a:endParaRPr>
          </a:p>
          <a:p>
            <a:pPr marL="342900" indent="-163513">
              <a:lnSpc>
                <a:spcPct val="120000"/>
              </a:lnSpc>
              <a:buFont typeface="Wingdings" charset="2"/>
              <a:buChar char="§"/>
            </a:pPr>
            <a:r>
              <a:rPr lang="en-US" sz="2000" dirty="0" err="1" smtClean="0">
                <a:solidFill>
                  <a:schemeClr val="tx1">
                    <a:lumMod val="85000"/>
                  </a:schemeClr>
                </a:solidFill>
              </a:rPr>
              <a:t>Antagonista</a:t>
            </a:r>
            <a:r>
              <a:rPr lang="en-US" sz="2000" dirty="0" smtClean="0">
                <a:solidFill>
                  <a:schemeClr val="tx1">
                    <a:lumMod val="85000"/>
                  </a:schemeClr>
                </a:solidFill>
              </a:rPr>
              <a:t> </a:t>
            </a:r>
            <a:r>
              <a:rPr lang="en-US" sz="2000" dirty="0" err="1" smtClean="0">
                <a:solidFill>
                  <a:schemeClr val="tx1">
                    <a:lumMod val="85000"/>
                  </a:schemeClr>
                </a:solidFill>
              </a:rPr>
              <a:t>muscarinico</a:t>
            </a:r>
            <a:r>
              <a:rPr lang="en-US" sz="2000" dirty="0" smtClean="0">
                <a:solidFill>
                  <a:schemeClr val="tx1">
                    <a:lumMod val="85000"/>
                  </a:schemeClr>
                </a:solidFill>
              </a:rPr>
              <a:t> (Ach-M</a:t>
            </a:r>
            <a:r>
              <a:rPr lang="en-US" sz="2000" baseline="-25000" dirty="0" smtClean="0">
                <a:solidFill>
                  <a:schemeClr val="tx1">
                    <a:lumMod val="85000"/>
                  </a:schemeClr>
                </a:solidFill>
              </a:rPr>
              <a:t>1</a:t>
            </a:r>
            <a:r>
              <a:rPr lang="en-US" sz="2000" dirty="0" smtClean="0">
                <a:solidFill>
                  <a:schemeClr val="tx1">
                    <a:lumMod val="85000"/>
                  </a:schemeClr>
                </a:solidFill>
              </a:rPr>
              <a:t>)</a:t>
            </a:r>
            <a:endParaRPr lang="en-US" sz="2000" dirty="0">
              <a:solidFill>
                <a:schemeClr val="tx1">
                  <a:lumMod val="85000"/>
                </a:schemeClr>
              </a:solidFill>
            </a:endParaRPr>
          </a:p>
          <a:p>
            <a:pPr marL="342900" indent="-163513">
              <a:lnSpc>
                <a:spcPct val="120000"/>
              </a:lnSpc>
              <a:buFont typeface="Wingdings" charset="2"/>
              <a:buChar char="§"/>
            </a:pPr>
            <a:r>
              <a:rPr lang="en-US" sz="2000" dirty="0" err="1" smtClean="0">
                <a:solidFill>
                  <a:schemeClr val="tx1">
                    <a:lumMod val="85000"/>
                  </a:schemeClr>
                </a:solidFill>
              </a:rPr>
              <a:t>Antagonista</a:t>
            </a:r>
            <a:r>
              <a:rPr lang="en-US" sz="2000" dirty="0" smtClean="0">
                <a:solidFill>
                  <a:schemeClr val="tx1">
                    <a:lumMod val="85000"/>
                  </a:schemeClr>
                </a:solidFill>
              </a:rPr>
              <a:t> </a:t>
            </a:r>
            <a:r>
              <a:rPr lang="en-US" sz="2000" dirty="0" err="1" smtClean="0">
                <a:solidFill>
                  <a:schemeClr val="tx1">
                    <a:lumMod val="85000"/>
                  </a:schemeClr>
                </a:solidFill>
              </a:rPr>
              <a:t>istaminergico</a:t>
            </a:r>
            <a:r>
              <a:rPr lang="en-US" sz="2000" dirty="0" smtClean="0">
                <a:solidFill>
                  <a:schemeClr val="tx1">
                    <a:lumMod val="85000"/>
                  </a:schemeClr>
                </a:solidFill>
              </a:rPr>
              <a:t> (H</a:t>
            </a:r>
            <a:r>
              <a:rPr lang="en-US" sz="2000" baseline="-25000" dirty="0" smtClean="0">
                <a:solidFill>
                  <a:schemeClr val="tx1">
                    <a:lumMod val="85000"/>
                  </a:schemeClr>
                </a:solidFill>
              </a:rPr>
              <a:t>1</a:t>
            </a:r>
            <a:r>
              <a:rPr lang="en-US" sz="2000" dirty="0" smtClean="0">
                <a:solidFill>
                  <a:schemeClr val="tx1">
                    <a:lumMod val="85000"/>
                  </a:schemeClr>
                </a:solidFill>
              </a:rPr>
              <a:t>)</a:t>
            </a:r>
            <a:endParaRPr lang="en-US" sz="2000" dirty="0">
              <a:solidFill>
                <a:schemeClr val="tx1">
                  <a:lumMod val="85000"/>
                </a:schemeClr>
              </a:solidFill>
            </a:endParaRPr>
          </a:p>
        </p:txBody>
      </p:sp>
      <p:sp>
        <p:nvSpPr>
          <p:cNvPr id="15" name="Teardrop 14"/>
          <p:cNvSpPr/>
          <p:nvPr/>
        </p:nvSpPr>
        <p:spPr>
          <a:xfrm rot="3193440">
            <a:off x="6185963" y="1145695"/>
            <a:ext cx="1796942" cy="1803332"/>
          </a:xfrm>
          <a:prstGeom prst="teardrop">
            <a:avLst>
              <a:gd name="adj" fmla="val 148016"/>
            </a:avLst>
          </a:prstGeom>
          <a:gradFill>
            <a:gsLst>
              <a:gs pos="0">
                <a:schemeClr val="bg1">
                  <a:lumMod val="75000"/>
                  <a:lumOff val="25000"/>
                </a:schemeClr>
              </a:gs>
              <a:gs pos="61000">
                <a:schemeClr val="bg1">
                  <a:lumMod val="65000"/>
                  <a:lumOff val="35000"/>
                </a:schemeClr>
              </a:gs>
              <a:gs pos="72000">
                <a:schemeClr val="tx1"/>
              </a:gs>
            </a:gsLst>
            <a:lin ang="18900000" scaled="0"/>
          </a:gra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1" name="TextBox 20"/>
          <p:cNvSpPr txBox="1"/>
          <p:nvPr/>
        </p:nvSpPr>
        <p:spPr>
          <a:xfrm>
            <a:off x="7875644" y="1998430"/>
            <a:ext cx="946024" cy="369332"/>
          </a:xfrm>
          <a:prstGeom prst="rect">
            <a:avLst/>
          </a:prstGeom>
          <a:noFill/>
        </p:spPr>
        <p:txBody>
          <a:bodyPr wrap="square" rtlCol="0">
            <a:spAutoFit/>
          </a:bodyPr>
          <a:lstStyle/>
          <a:p>
            <a:r>
              <a:rPr lang="en-US" dirty="0" smtClean="0">
                <a:solidFill>
                  <a:srgbClr val="000000"/>
                </a:solidFill>
              </a:rPr>
              <a:t>5-HT</a:t>
            </a:r>
            <a:r>
              <a:rPr lang="en-US" baseline="-25000" dirty="0" smtClean="0">
                <a:solidFill>
                  <a:srgbClr val="000000"/>
                </a:solidFill>
              </a:rPr>
              <a:t>2A</a:t>
            </a:r>
            <a:endParaRPr lang="en-US" baseline="-25000" dirty="0">
              <a:solidFill>
                <a:srgbClr val="000000"/>
              </a:solidFill>
            </a:endParaRPr>
          </a:p>
        </p:txBody>
      </p:sp>
      <p:sp>
        <p:nvSpPr>
          <p:cNvPr id="3" name="TextBox 2"/>
          <p:cNvSpPr txBox="1"/>
          <p:nvPr/>
        </p:nvSpPr>
        <p:spPr>
          <a:xfrm>
            <a:off x="4588066" y="1831797"/>
            <a:ext cx="1236245" cy="584776"/>
          </a:xfrm>
          <a:prstGeom prst="rect">
            <a:avLst/>
          </a:prstGeom>
          <a:noFill/>
        </p:spPr>
        <p:txBody>
          <a:bodyPr wrap="square" rtlCol="0">
            <a:spAutoFit/>
          </a:bodyPr>
          <a:lstStyle/>
          <a:p>
            <a:r>
              <a:rPr lang="en-US" sz="3200" dirty="0" smtClean="0">
                <a:solidFill>
                  <a:schemeClr val="tx1">
                    <a:lumMod val="75000"/>
                  </a:schemeClr>
                </a:solidFill>
              </a:rPr>
              <a:t>1</a:t>
            </a:r>
            <a:r>
              <a:rPr lang="en-US" sz="3200" baseline="30000" dirty="0" smtClean="0">
                <a:solidFill>
                  <a:schemeClr val="tx1">
                    <a:lumMod val="75000"/>
                  </a:schemeClr>
                </a:solidFill>
              </a:rPr>
              <a:t>a</a:t>
            </a:r>
            <a:r>
              <a:rPr lang="en-US" sz="3200" dirty="0" smtClean="0">
                <a:solidFill>
                  <a:schemeClr val="tx1">
                    <a:lumMod val="75000"/>
                  </a:schemeClr>
                </a:solidFill>
              </a:rPr>
              <a:t> gen</a:t>
            </a:r>
            <a:endParaRPr lang="en-US" sz="3200" dirty="0">
              <a:solidFill>
                <a:schemeClr val="tx1">
                  <a:lumMod val="75000"/>
                </a:schemeClr>
              </a:solidFill>
            </a:endParaRPr>
          </a:p>
        </p:txBody>
      </p:sp>
      <p:sp>
        <p:nvSpPr>
          <p:cNvPr id="5" name="TextBox 4"/>
          <p:cNvSpPr txBox="1"/>
          <p:nvPr/>
        </p:nvSpPr>
        <p:spPr>
          <a:xfrm>
            <a:off x="966518" y="4876393"/>
            <a:ext cx="6767698" cy="1569660"/>
          </a:xfrm>
          <a:prstGeom prst="rect">
            <a:avLst/>
          </a:prstGeom>
          <a:noFill/>
        </p:spPr>
        <p:txBody>
          <a:bodyPr wrap="none" rtlCol="0">
            <a:spAutoFit/>
          </a:bodyPr>
          <a:lstStyle/>
          <a:p>
            <a:r>
              <a:rPr lang="en-US" sz="3200" dirty="0" err="1">
                <a:solidFill>
                  <a:schemeClr val="tx1">
                    <a:lumMod val="65000"/>
                  </a:schemeClr>
                </a:solidFill>
              </a:rPr>
              <a:t>Antipsicotico</a:t>
            </a:r>
            <a:r>
              <a:rPr lang="en-US" sz="3200" dirty="0">
                <a:solidFill>
                  <a:schemeClr val="tx1">
                    <a:lumMod val="65000"/>
                  </a:schemeClr>
                </a:solidFill>
              </a:rPr>
              <a:t> </a:t>
            </a:r>
            <a:r>
              <a:rPr lang="en-US" sz="3200" dirty="0" smtClean="0">
                <a:solidFill>
                  <a:schemeClr val="tx1">
                    <a:lumMod val="65000"/>
                  </a:schemeClr>
                </a:solidFill>
              </a:rPr>
              <a:t>ATIPICO 2</a:t>
            </a:r>
            <a:r>
              <a:rPr lang="en-US" sz="3200" baseline="30000" dirty="0" smtClean="0">
                <a:solidFill>
                  <a:schemeClr val="tx1">
                    <a:lumMod val="65000"/>
                  </a:schemeClr>
                </a:solidFill>
              </a:rPr>
              <a:t>a</a:t>
            </a:r>
            <a:r>
              <a:rPr lang="en-US" sz="3200" dirty="0" smtClean="0">
                <a:solidFill>
                  <a:schemeClr val="tx1">
                    <a:lumMod val="65000"/>
                  </a:schemeClr>
                </a:solidFill>
              </a:rPr>
              <a:t> gen</a:t>
            </a:r>
            <a:endParaRPr lang="en-US" sz="3200" dirty="0">
              <a:solidFill>
                <a:schemeClr val="tx1">
                  <a:lumMod val="65000"/>
                </a:schemeClr>
              </a:solidFill>
            </a:endParaRPr>
          </a:p>
          <a:p>
            <a:pPr marL="360363" indent="-180975">
              <a:buFont typeface="Wingdings" charset="2"/>
              <a:buChar char="§"/>
            </a:pPr>
            <a:r>
              <a:rPr lang="en-US" sz="2400" dirty="0" err="1" smtClean="0"/>
              <a:t>Agonista</a:t>
            </a:r>
            <a:r>
              <a:rPr lang="en-US" sz="2400" dirty="0" smtClean="0"/>
              <a:t> </a:t>
            </a:r>
            <a:r>
              <a:rPr lang="en-US" sz="2400" dirty="0" err="1" smtClean="0"/>
              <a:t>parziale</a:t>
            </a:r>
            <a:r>
              <a:rPr lang="en-US" sz="2400" dirty="0" smtClean="0"/>
              <a:t> DOPA-</a:t>
            </a:r>
            <a:r>
              <a:rPr lang="en-US" sz="2400" dirty="0" err="1" smtClean="0"/>
              <a:t>minergico</a:t>
            </a:r>
            <a:r>
              <a:rPr lang="en-US" sz="2400" dirty="0" smtClean="0"/>
              <a:t> </a:t>
            </a:r>
          </a:p>
          <a:p>
            <a:pPr marL="360363" indent="-180975"/>
            <a:r>
              <a:rPr lang="en-US" sz="1600" dirty="0" smtClean="0">
                <a:solidFill>
                  <a:schemeClr val="tx1">
                    <a:lumMod val="65000"/>
                  </a:schemeClr>
                </a:solidFill>
              </a:rPr>
              <a:t>	(</a:t>
            </a:r>
            <a:r>
              <a:rPr lang="en-US" sz="1600" u="sng" dirty="0" err="1" smtClean="0">
                <a:solidFill>
                  <a:schemeClr val="tx1">
                    <a:lumMod val="65000"/>
                  </a:schemeClr>
                </a:solidFill>
              </a:rPr>
              <a:t>Aripiprazolo</a:t>
            </a:r>
            <a:r>
              <a:rPr lang="en-US" sz="1600" dirty="0" smtClean="0">
                <a:solidFill>
                  <a:schemeClr val="tx1">
                    <a:lumMod val="65000"/>
                  </a:schemeClr>
                </a:solidFill>
              </a:rPr>
              <a:t>: </a:t>
            </a:r>
            <a:r>
              <a:rPr lang="en-US" sz="1600" dirty="0" err="1" smtClean="0">
                <a:solidFill>
                  <a:schemeClr val="tx1">
                    <a:lumMod val="65000"/>
                  </a:schemeClr>
                </a:solidFill>
              </a:rPr>
              <a:t>affinità</a:t>
            </a:r>
            <a:r>
              <a:rPr lang="en-US" sz="1600" dirty="0" smtClean="0">
                <a:solidFill>
                  <a:schemeClr val="tx1">
                    <a:lumMod val="65000"/>
                  </a:schemeClr>
                </a:solidFill>
              </a:rPr>
              <a:t> </a:t>
            </a:r>
            <a:r>
              <a:rPr lang="en-US" sz="1600" dirty="0" err="1" smtClean="0">
                <a:solidFill>
                  <a:schemeClr val="tx1">
                    <a:lumMod val="65000"/>
                  </a:schemeClr>
                </a:solidFill>
              </a:rPr>
              <a:t>Recettoriale</a:t>
            </a:r>
            <a:r>
              <a:rPr lang="en-US" sz="1600" dirty="0" smtClean="0">
                <a:solidFill>
                  <a:schemeClr val="tx1">
                    <a:lumMod val="65000"/>
                  </a:schemeClr>
                </a:solidFill>
              </a:rPr>
              <a:t> ≈L-DOPA, ma </a:t>
            </a:r>
            <a:r>
              <a:rPr lang="en-US" sz="1600" dirty="0" err="1" smtClean="0">
                <a:solidFill>
                  <a:schemeClr val="tx1">
                    <a:lumMod val="65000"/>
                  </a:schemeClr>
                </a:solidFill>
              </a:rPr>
              <a:t>attività</a:t>
            </a:r>
            <a:r>
              <a:rPr lang="en-US" sz="1600" dirty="0" smtClean="0">
                <a:solidFill>
                  <a:schemeClr val="tx1">
                    <a:lumMod val="65000"/>
                  </a:schemeClr>
                </a:solidFill>
              </a:rPr>
              <a:t> </a:t>
            </a:r>
            <a:r>
              <a:rPr lang="en-US" sz="1600" dirty="0" err="1" smtClean="0">
                <a:solidFill>
                  <a:schemeClr val="tx1">
                    <a:lumMod val="65000"/>
                  </a:schemeClr>
                </a:solidFill>
              </a:rPr>
              <a:t>intrinseca</a:t>
            </a:r>
            <a:r>
              <a:rPr lang="en-US" sz="1600" dirty="0" smtClean="0">
                <a:solidFill>
                  <a:schemeClr val="tx1">
                    <a:lumMod val="65000"/>
                  </a:schemeClr>
                </a:solidFill>
              </a:rPr>
              <a:t> del 25%)</a:t>
            </a:r>
          </a:p>
          <a:p>
            <a:pPr marL="360363" indent="-180975">
              <a:buFont typeface="Wingdings" charset="2"/>
              <a:buChar char="§"/>
            </a:pPr>
            <a:r>
              <a:rPr lang="en-US" sz="2400" smtClean="0"/>
              <a:t>Antagonosti</a:t>
            </a:r>
            <a:r>
              <a:rPr lang="en-US" sz="2400" dirty="0" smtClean="0"/>
              <a:t> </a:t>
            </a:r>
            <a:r>
              <a:rPr lang="en-US" sz="2400" dirty="0" err="1"/>
              <a:t>Serotoninergici</a:t>
            </a:r>
            <a:r>
              <a:rPr lang="en-US" sz="2400" dirty="0"/>
              <a:t> (5-HT</a:t>
            </a:r>
            <a:r>
              <a:rPr lang="en-US" sz="2400" baseline="-25000" dirty="0"/>
              <a:t>2A</a:t>
            </a:r>
            <a:r>
              <a:rPr lang="en-US" sz="2400" dirty="0" smtClean="0"/>
              <a:t>)</a:t>
            </a:r>
            <a:endParaRPr lang="en-US" dirty="0"/>
          </a:p>
        </p:txBody>
      </p:sp>
      <p:sp>
        <p:nvSpPr>
          <p:cNvPr id="22" name="Teardrop 21"/>
          <p:cNvSpPr/>
          <p:nvPr/>
        </p:nvSpPr>
        <p:spPr>
          <a:xfrm>
            <a:off x="6209960" y="1141345"/>
            <a:ext cx="1578031" cy="1803332"/>
          </a:xfrm>
          <a:prstGeom prst="teardrop">
            <a:avLst>
              <a:gd name="adj" fmla="val 156636"/>
            </a:avLst>
          </a:prstGeom>
          <a:gradFill>
            <a:gsLst>
              <a:gs pos="0">
                <a:schemeClr val="bg1">
                  <a:lumMod val="75000"/>
                  <a:lumOff val="25000"/>
                </a:schemeClr>
              </a:gs>
              <a:gs pos="61000">
                <a:schemeClr val="bg1">
                  <a:lumMod val="65000"/>
                  <a:lumOff val="35000"/>
                </a:schemeClr>
              </a:gs>
              <a:gs pos="72000">
                <a:schemeClr val="tx1"/>
              </a:gs>
            </a:gsLst>
            <a:lin ang="18900000" scaled="0"/>
          </a:gra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777564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1" nodeType="withEffect">
                                  <p:stCondLst>
                                    <p:cond delay="0"/>
                                  </p:stCondLst>
                                  <p:childTnLst>
                                    <p:animEffect transition="out" filter="dissolv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xEl>
                                              <p:pRg st="1" end="1"/>
                                            </p:txEl>
                                          </p:spTgt>
                                        </p:tgtEl>
                                        <p:attrNameLst>
                                          <p:attrName>style.visibility</p:attrName>
                                        </p:attrNameLst>
                                      </p:cBhvr>
                                      <p:to>
                                        <p:strVal val="visible"/>
                                      </p:to>
                                    </p:set>
                                    <p:animEffect transition="in" filter="fade">
                                      <p:cBhvr>
                                        <p:cTn id="15" dur="500"/>
                                        <p:tgtEl>
                                          <p:spTgt spid="20">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0">
                                            <p:txEl>
                                              <p:pRg st="2" end="2"/>
                                            </p:txEl>
                                          </p:spTgt>
                                        </p:tgtEl>
                                        <p:attrNameLst>
                                          <p:attrName>style.visibility</p:attrName>
                                        </p:attrNameLst>
                                      </p:cBhvr>
                                      <p:to>
                                        <p:strVal val="visible"/>
                                      </p:to>
                                    </p:set>
                                    <p:animEffect transition="in" filter="fade">
                                      <p:cBhvr>
                                        <p:cTn id="19" dur="500"/>
                                        <p:tgtEl>
                                          <p:spTgt spid="20">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
                                            <p:txEl>
                                              <p:pRg st="3" end="3"/>
                                            </p:txEl>
                                          </p:spTgt>
                                        </p:tgtEl>
                                        <p:attrNameLst>
                                          <p:attrName>style.visibility</p:attrName>
                                        </p:attrNameLst>
                                      </p:cBhvr>
                                      <p:to>
                                        <p:strVal val="visible"/>
                                      </p:to>
                                    </p:set>
                                    <p:animEffect transition="in" filter="fade">
                                      <p:cBhvr>
                                        <p:cTn id="24" dur="500"/>
                                        <p:tgtEl>
                                          <p:spTgt spid="20">
                                            <p:txEl>
                                              <p:pRg st="3" end="3"/>
                                            </p:txEl>
                                          </p:spTgt>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
                                            <p:txEl>
                                              <p:pRg st="4" end="4"/>
                                            </p:txEl>
                                          </p:spTgt>
                                        </p:tgtEl>
                                        <p:attrNameLst>
                                          <p:attrName>style.visibility</p:attrName>
                                        </p:attrNameLst>
                                      </p:cBhvr>
                                      <p:to>
                                        <p:strVal val="visible"/>
                                      </p:to>
                                    </p:set>
                                    <p:animEffect transition="in" filter="fade">
                                      <p:cBhvr>
                                        <p:cTn id="35" dur="500"/>
                                        <p:tgtEl>
                                          <p:spTgt spid="20">
                                            <p:txEl>
                                              <p:pRg st="4" end="4"/>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20">
                                            <p:txEl>
                                              <p:pRg st="5" end="5"/>
                                            </p:txEl>
                                          </p:spTgt>
                                        </p:tgtEl>
                                        <p:attrNameLst>
                                          <p:attrName>style.visibility</p:attrName>
                                        </p:attrNameLst>
                                      </p:cBhvr>
                                      <p:to>
                                        <p:strVal val="visible"/>
                                      </p:to>
                                    </p:set>
                                    <p:animEffect transition="in" filter="fade">
                                      <p:cBhvr>
                                        <p:cTn id="45" dur="500"/>
                                        <p:tgtEl>
                                          <p:spTgt spid="20">
                                            <p:txEl>
                                              <p:pRg st="5" end="5"/>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1000"/>
                            </p:stCondLst>
                            <p:childTnLst>
                              <p:par>
                                <p:cTn id="53" presetID="10" presetClass="entr" presetSubtype="0" fill="hold" nodeType="afterEffect">
                                  <p:stCondLst>
                                    <p:cond delay="0"/>
                                  </p:stCondLst>
                                  <p:childTnLst>
                                    <p:set>
                                      <p:cBhvr>
                                        <p:cTn id="54" dur="1" fill="hold">
                                          <p:stCondLst>
                                            <p:cond delay="0"/>
                                          </p:stCondLst>
                                        </p:cTn>
                                        <p:tgtEl>
                                          <p:spTgt spid="20">
                                            <p:txEl>
                                              <p:pRg st="6" end="6"/>
                                            </p:txEl>
                                          </p:spTgt>
                                        </p:tgtEl>
                                        <p:attrNameLst>
                                          <p:attrName>style.visibility</p:attrName>
                                        </p:attrNameLst>
                                      </p:cBhvr>
                                      <p:to>
                                        <p:strVal val="visible"/>
                                      </p:to>
                                    </p:set>
                                    <p:animEffect transition="in" filter="fade">
                                      <p:cBhvr>
                                        <p:cTn id="55" dur="500"/>
                                        <p:tgtEl>
                                          <p:spTgt spid="20">
                                            <p:txEl>
                                              <p:pRg st="6" end="6"/>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500"/>
                                        <p:tgtEl>
                                          <p:spTgt spid="3"/>
                                        </p:tgtEl>
                                      </p:cBhvr>
                                    </p:animEffect>
                                  </p:childTnLst>
                                </p:cTn>
                              </p:par>
                            </p:childTnLst>
                          </p:cTn>
                        </p:par>
                        <p:par>
                          <p:cTn id="67" fill="hold">
                            <p:stCondLst>
                              <p:cond delay="500"/>
                            </p:stCondLst>
                            <p:childTnLst>
                              <p:par>
                                <p:cTn id="68" presetID="10" presetClass="entr" presetSubtype="0" fill="hold" grpId="0" nodeType="afterEffect">
                                  <p:stCondLst>
                                    <p:cond delay="1000"/>
                                  </p:stCondLst>
                                  <p:childTnLst>
                                    <p:set>
                                      <p:cBhvr>
                                        <p:cTn id="69" dur="1" fill="hold">
                                          <p:stCondLst>
                                            <p:cond delay="0"/>
                                          </p:stCondLst>
                                        </p:cTn>
                                        <p:tgtEl>
                                          <p:spTgt spid="5">
                                            <p:txEl>
                                              <p:pRg st="0" end="0"/>
                                            </p:txEl>
                                          </p:spTgt>
                                        </p:tgtEl>
                                        <p:attrNameLst>
                                          <p:attrName>style.visibility</p:attrName>
                                        </p:attrNameLst>
                                      </p:cBhvr>
                                      <p:to>
                                        <p:strVal val="visible"/>
                                      </p:to>
                                    </p:set>
                                    <p:animEffect transition="in" filter="fade">
                                      <p:cBhvr>
                                        <p:cTn id="70" dur="500"/>
                                        <p:tgtEl>
                                          <p:spTgt spid="5">
                                            <p:txEl>
                                              <p:pRg st="0" end="0"/>
                                            </p:txEl>
                                          </p:spTgt>
                                        </p:tgtEl>
                                      </p:cBhvr>
                                    </p:animEffect>
                                  </p:childTnLst>
                                </p:cTn>
                              </p:par>
                            </p:childTnLst>
                          </p:cTn>
                        </p:par>
                        <p:par>
                          <p:cTn id="71" fill="hold">
                            <p:stCondLst>
                              <p:cond delay="2000"/>
                            </p:stCondLst>
                            <p:childTnLst>
                              <p:par>
                                <p:cTn id="72" presetID="10" presetClass="entr" presetSubtype="0" fill="hold" grpId="0" nodeType="afterEffect">
                                  <p:stCondLst>
                                    <p:cond delay="1000"/>
                                  </p:stCondLst>
                                  <p:childTnLst>
                                    <p:set>
                                      <p:cBhvr>
                                        <p:cTn id="73" dur="1" fill="hold">
                                          <p:stCondLst>
                                            <p:cond delay="0"/>
                                          </p:stCondLst>
                                        </p:cTn>
                                        <p:tgtEl>
                                          <p:spTgt spid="5">
                                            <p:txEl>
                                              <p:pRg st="1" end="1"/>
                                            </p:txEl>
                                          </p:spTgt>
                                        </p:tgtEl>
                                        <p:attrNameLst>
                                          <p:attrName>style.visibility</p:attrName>
                                        </p:attrNameLst>
                                      </p:cBhvr>
                                      <p:to>
                                        <p:strVal val="visible"/>
                                      </p:to>
                                    </p:set>
                                    <p:animEffect transition="in" filter="fade">
                                      <p:cBhvr>
                                        <p:cTn id="74" dur="500"/>
                                        <p:tgtEl>
                                          <p:spTgt spid="5">
                                            <p:txEl>
                                              <p:pRg st="1" end="1"/>
                                            </p:txEl>
                                          </p:spTgt>
                                        </p:tgtEl>
                                      </p:cBhvr>
                                    </p:animEffect>
                                  </p:childTnLst>
                                </p:cTn>
                              </p:par>
                              <p:par>
                                <p:cTn id="75" presetID="10" presetClass="entr" presetSubtype="0" fill="hold" grpId="0" nodeType="withEffect">
                                  <p:stCondLst>
                                    <p:cond delay="1000"/>
                                  </p:stCondLst>
                                  <p:childTnLst>
                                    <p:set>
                                      <p:cBhvr>
                                        <p:cTn id="76" dur="1" fill="hold">
                                          <p:stCondLst>
                                            <p:cond delay="0"/>
                                          </p:stCondLst>
                                        </p:cTn>
                                        <p:tgtEl>
                                          <p:spTgt spid="5">
                                            <p:txEl>
                                              <p:pRg st="2" end="2"/>
                                            </p:txEl>
                                          </p:spTgt>
                                        </p:tgtEl>
                                        <p:attrNameLst>
                                          <p:attrName>style.visibility</p:attrName>
                                        </p:attrNameLst>
                                      </p:cBhvr>
                                      <p:to>
                                        <p:strVal val="visible"/>
                                      </p:to>
                                    </p:set>
                                    <p:animEffect transition="in" filter="fade">
                                      <p:cBhvr>
                                        <p:cTn id="77" dur="500"/>
                                        <p:tgtEl>
                                          <p:spTgt spid="5">
                                            <p:txEl>
                                              <p:pRg st="2" end="2"/>
                                            </p:txEl>
                                          </p:spTgt>
                                        </p:tgtEl>
                                      </p:cBhvr>
                                    </p:animEffect>
                                  </p:childTnLst>
                                </p:cTn>
                              </p:par>
                            </p:childTnLst>
                          </p:cTn>
                        </p:par>
                        <p:par>
                          <p:cTn id="78" fill="hold">
                            <p:stCondLst>
                              <p:cond delay="3500"/>
                            </p:stCondLst>
                            <p:childTnLst>
                              <p:par>
                                <p:cTn id="79" presetID="10" presetClass="entr" presetSubtype="0" fill="hold" grpId="0" nodeType="afterEffect">
                                  <p:stCondLst>
                                    <p:cond delay="1000"/>
                                  </p:stCondLst>
                                  <p:childTnLst>
                                    <p:set>
                                      <p:cBhvr>
                                        <p:cTn id="80" dur="1" fill="hold">
                                          <p:stCondLst>
                                            <p:cond delay="0"/>
                                          </p:stCondLst>
                                        </p:cTn>
                                        <p:tgtEl>
                                          <p:spTgt spid="5">
                                            <p:txEl>
                                              <p:pRg st="3" end="3"/>
                                            </p:txEl>
                                          </p:spTgt>
                                        </p:tgtEl>
                                        <p:attrNameLst>
                                          <p:attrName>style.visibility</p:attrName>
                                        </p:attrNameLst>
                                      </p:cBhvr>
                                      <p:to>
                                        <p:strVal val="visible"/>
                                      </p:to>
                                    </p:set>
                                    <p:animEffect transition="in" filter="fade">
                                      <p:cBhvr>
                                        <p:cTn id="81"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7" grpId="0"/>
      <p:bldP spid="18" grpId="0"/>
      <p:bldP spid="19" grpId="0"/>
      <p:bldP spid="15" grpId="1" animBg="1"/>
      <p:bldP spid="21" grpId="0"/>
      <p:bldP spid="3" grpId="0"/>
      <p:bldP spid="5" grpId="0" build="p"/>
      <p:bldP spid="22" grpId="1"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Terapia</a:t>
            </a:r>
            <a:endParaRPr lang="en-US" dirty="0">
              <a:solidFill>
                <a:schemeClr val="tx1">
                  <a:lumMod val="85000"/>
                </a:schemeClr>
              </a:solidFill>
              <a:latin typeface="Corbel"/>
              <a:cs typeface="Corbel"/>
            </a:endParaRPr>
          </a:p>
        </p:txBody>
      </p:sp>
      <p:graphicFrame>
        <p:nvGraphicFramePr>
          <p:cNvPr id="5" name="Table 4"/>
          <p:cNvGraphicFramePr>
            <a:graphicFrameLocks noGrp="1"/>
          </p:cNvGraphicFramePr>
          <p:nvPr>
            <p:extLst>
              <p:ext uri="{D42A27DB-BD31-4B8C-83A1-F6EECF244321}">
                <p14:modId xmlns:p14="http://schemas.microsoft.com/office/powerpoint/2010/main" val="2600056317"/>
              </p:ext>
            </p:extLst>
          </p:nvPr>
        </p:nvGraphicFramePr>
        <p:xfrm>
          <a:off x="155232" y="1397000"/>
          <a:ext cx="8833537" cy="4907279"/>
        </p:xfrm>
        <a:graphic>
          <a:graphicData uri="http://schemas.openxmlformats.org/drawingml/2006/table">
            <a:tbl>
              <a:tblPr firstRow="1" bandRow="1">
                <a:tableStyleId>{073A0DAA-6AF3-43AB-8588-CEC1D06C72B9}</a:tableStyleId>
              </a:tblPr>
              <a:tblGrid>
                <a:gridCol w="1103490"/>
                <a:gridCol w="1267857"/>
                <a:gridCol w="1449779"/>
                <a:gridCol w="932803"/>
                <a:gridCol w="1019902"/>
                <a:gridCol w="1019902"/>
                <a:gridCol w="1019902"/>
                <a:gridCol w="1019902"/>
              </a:tblGrid>
              <a:tr h="370840">
                <a:tc gridSpan="8">
                  <a:txBody>
                    <a:bodyPr/>
                    <a:lstStyle/>
                    <a:p>
                      <a:pPr algn="ctr"/>
                      <a:r>
                        <a:rPr lang="en-US" sz="2000" dirty="0" err="1" smtClean="0">
                          <a:latin typeface="Corbel"/>
                          <a:cs typeface="Corbel"/>
                        </a:rPr>
                        <a:t>Antipsicotici</a:t>
                      </a:r>
                      <a:r>
                        <a:rPr lang="en-US" sz="2000" dirty="0" smtClean="0">
                          <a:latin typeface="Corbel"/>
                          <a:cs typeface="Corbel"/>
                        </a:rPr>
                        <a:t> </a:t>
                      </a:r>
                      <a:r>
                        <a:rPr lang="en-US" sz="2000" dirty="0" err="1" smtClean="0">
                          <a:latin typeface="Corbel"/>
                          <a:cs typeface="Corbel"/>
                        </a:rPr>
                        <a:t>tipici</a:t>
                      </a:r>
                      <a:endParaRPr lang="en-US" sz="2000" dirty="0">
                        <a:latin typeface="Corbel"/>
                        <a:cs typeface="Corbel"/>
                      </a:endParaRPr>
                    </a:p>
                  </a:txBody>
                  <a:tcPr>
                    <a:lnL w="12700" cmpd="sng">
                      <a:noFill/>
                    </a:lnL>
                    <a:lnR w="12700" cmpd="sng">
                      <a:noFill/>
                    </a:lnR>
                    <a:lnT w="57150" cap="flat" cmpd="sng" algn="ctr">
                      <a:solidFill>
                        <a:prstClr val="white"/>
                      </a:solidFill>
                      <a:prstDash val="solid"/>
                      <a:round/>
                      <a:headEnd type="none" w="med" len="med"/>
                      <a:tailEnd type="none" w="med" len="med"/>
                    </a:lnT>
                  </a:tcPr>
                </a:tc>
                <a:tc hMerge="1">
                  <a:txBody>
                    <a:bodyPr/>
                    <a:lstStyle/>
                    <a:p>
                      <a:endParaRPr lang="en-US" sz="1400"/>
                    </a:p>
                  </a:txBody>
                  <a:tcPr/>
                </a:tc>
                <a:tc hMerge="1">
                  <a:txBody>
                    <a:bodyPr/>
                    <a:lstStyle/>
                    <a:p>
                      <a:endParaRPr lang="en-US" sz="1400"/>
                    </a:p>
                  </a:txBody>
                  <a:tcPr/>
                </a:tc>
                <a:tc hMerge="1">
                  <a:txBody>
                    <a:bodyPr/>
                    <a:lstStyle/>
                    <a:p>
                      <a:endParaRPr lang="en-US" sz="1400"/>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r>
              <a:tr h="370840">
                <a:tc rowSpan="2" gridSpan="2">
                  <a:txBody>
                    <a:bodyPr/>
                    <a:lstStyle/>
                    <a:p>
                      <a:pPr algn="ctr"/>
                      <a:r>
                        <a:rPr lang="en-US" sz="1400" b="1" dirty="0" err="1" smtClean="0">
                          <a:solidFill>
                            <a:srgbClr val="D9D9D9"/>
                          </a:solidFill>
                          <a:latin typeface="Corbel"/>
                          <a:cs typeface="Corbel"/>
                        </a:rPr>
                        <a:t>Classe</a:t>
                      </a:r>
                      <a:endParaRPr lang="en-US" sz="1400" b="1" dirty="0">
                        <a:solidFill>
                          <a:srgbClr val="D9D9D9"/>
                        </a:solidFill>
                        <a:latin typeface="Corbel"/>
                        <a:cs typeface="Corbel"/>
                      </a:endParaRPr>
                    </a:p>
                  </a:txBody>
                  <a:tcPr anchor="ctr">
                    <a:lnL w="12700" cmpd="sng">
                      <a:noFill/>
                    </a:lnL>
                    <a:lnR w="12700" cmpd="sng">
                      <a:noFill/>
                    </a:lnR>
                    <a:lnB w="38100" cap="flat" cmpd="sng" algn="ctr">
                      <a:solidFill>
                        <a:prstClr val="white"/>
                      </a:solidFill>
                      <a:prstDash val="solid"/>
                      <a:round/>
                      <a:headEnd type="none" w="med" len="med"/>
                      <a:tailEnd type="none" w="med" len="med"/>
                    </a:lnB>
                    <a:solidFill>
                      <a:schemeClr val="bg1">
                        <a:lumMod val="65000"/>
                        <a:lumOff val="35000"/>
                      </a:schemeClr>
                    </a:solidFill>
                  </a:tcPr>
                </a:tc>
                <a:tc rowSpan="2" hMerge="1">
                  <a:txBody>
                    <a:bodyPr/>
                    <a:lstStyle/>
                    <a:p>
                      <a:endParaRPr lang="en-US" sz="1400" dirty="0"/>
                    </a:p>
                  </a:txBody>
                  <a:tcPr>
                    <a:solidFill>
                      <a:schemeClr val="bg1">
                        <a:lumMod val="65000"/>
                        <a:lumOff val="35000"/>
                      </a:schemeClr>
                    </a:solidFill>
                  </a:tcPr>
                </a:tc>
                <a:tc rowSpan="2">
                  <a:txBody>
                    <a:bodyPr/>
                    <a:lstStyle/>
                    <a:p>
                      <a:pPr algn="ctr"/>
                      <a:r>
                        <a:rPr lang="en-US" sz="1400" b="1" dirty="0" smtClean="0">
                          <a:solidFill>
                            <a:srgbClr val="D9D9D9"/>
                          </a:solidFill>
                          <a:latin typeface="Corbel"/>
                          <a:cs typeface="Corbel"/>
                        </a:rPr>
                        <a:t>Principio </a:t>
                      </a:r>
                      <a:r>
                        <a:rPr lang="en-US" sz="1400" b="1" dirty="0" err="1" smtClean="0">
                          <a:solidFill>
                            <a:srgbClr val="D9D9D9"/>
                          </a:solidFill>
                          <a:latin typeface="Corbel"/>
                          <a:cs typeface="Corbel"/>
                        </a:rPr>
                        <a:t>attivo</a:t>
                      </a:r>
                      <a:endParaRPr lang="en-US" sz="1400" b="1" dirty="0">
                        <a:solidFill>
                          <a:srgbClr val="D9D9D9"/>
                        </a:solidFill>
                        <a:latin typeface="Corbel"/>
                        <a:cs typeface="Corbel"/>
                      </a:endParaRPr>
                    </a:p>
                  </a:txBody>
                  <a:tcPr anchor="ctr">
                    <a:lnL w="12700" cmpd="sng">
                      <a:noFill/>
                    </a:lnL>
                    <a:lnR w="12700" cmpd="sng">
                      <a:noFill/>
                    </a:lnR>
                    <a:lnB w="38100" cap="flat" cmpd="sng" algn="ctr">
                      <a:solidFill>
                        <a:prstClr val="white"/>
                      </a:solidFill>
                      <a:prstDash val="solid"/>
                      <a:round/>
                      <a:headEnd type="none" w="med" len="med"/>
                      <a:tailEnd type="none" w="med" len="med"/>
                    </a:lnB>
                    <a:solidFill>
                      <a:schemeClr val="bg1">
                        <a:lumMod val="65000"/>
                        <a:lumOff val="35000"/>
                      </a:schemeClr>
                    </a:solidFill>
                  </a:tcPr>
                </a:tc>
                <a:tc rowSpan="2">
                  <a:txBody>
                    <a:bodyPr/>
                    <a:lstStyle/>
                    <a:p>
                      <a:pPr algn="ctr"/>
                      <a:r>
                        <a:rPr lang="en-US" sz="1400" b="1" dirty="0" err="1" smtClean="0">
                          <a:solidFill>
                            <a:srgbClr val="D9D9D9"/>
                          </a:solidFill>
                          <a:latin typeface="Corbel"/>
                          <a:cs typeface="Corbel"/>
                        </a:rPr>
                        <a:t>Specialità</a:t>
                      </a:r>
                      <a:endParaRPr lang="en-US" sz="1400" b="1" dirty="0">
                        <a:solidFill>
                          <a:srgbClr val="D9D9D9"/>
                        </a:solidFill>
                        <a:latin typeface="Corbel"/>
                        <a:cs typeface="Corbel"/>
                      </a:endParaRPr>
                    </a:p>
                  </a:txBody>
                  <a:tcPr anchor="ctr">
                    <a:lnL w="12700" cmpd="sng">
                      <a:noFill/>
                    </a:lnL>
                    <a:lnR w="12700" cmpd="sng">
                      <a:noFill/>
                    </a:lnR>
                    <a:lnB w="38100" cap="flat" cmpd="sng" algn="ctr">
                      <a:solidFill>
                        <a:prstClr val="white"/>
                      </a:solidFill>
                      <a:prstDash val="solid"/>
                      <a:round/>
                      <a:headEnd type="none" w="med" len="med"/>
                      <a:tailEnd type="none" w="med" len="med"/>
                    </a:lnB>
                    <a:solidFill>
                      <a:schemeClr val="bg1">
                        <a:lumMod val="65000"/>
                        <a:lumOff val="35000"/>
                      </a:schemeClr>
                    </a:solidFill>
                  </a:tcPr>
                </a:tc>
                <a:tc gridSpan="4">
                  <a:txBody>
                    <a:bodyPr/>
                    <a:lstStyle/>
                    <a:p>
                      <a:pPr algn="ctr"/>
                      <a:r>
                        <a:rPr lang="en-US" sz="1400" dirty="0" err="1" smtClean="0">
                          <a:solidFill>
                            <a:schemeClr val="tx1">
                              <a:lumMod val="85000"/>
                            </a:schemeClr>
                          </a:solidFill>
                          <a:latin typeface="Corbel"/>
                          <a:cs typeface="Corbel"/>
                        </a:rPr>
                        <a:t>Spettro</a:t>
                      </a:r>
                      <a:r>
                        <a:rPr lang="en-US" sz="1400" dirty="0" smtClean="0">
                          <a:solidFill>
                            <a:schemeClr val="tx1">
                              <a:lumMod val="85000"/>
                            </a:schemeClr>
                          </a:solidFill>
                          <a:latin typeface="Corbel"/>
                          <a:cs typeface="Corbel"/>
                        </a:rPr>
                        <a:t> </a:t>
                      </a:r>
                      <a:r>
                        <a:rPr lang="en-US" sz="1400" dirty="0" err="1" smtClean="0">
                          <a:solidFill>
                            <a:schemeClr val="tx1">
                              <a:lumMod val="85000"/>
                            </a:schemeClr>
                          </a:solidFill>
                          <a:latin typeface="Corbel"/>
                          <a:cs typeface="Corbel"/>
                        </a:rPr>
                        <a:t>recettoriale</a:t>
                      </a:r>
                      <a:r>
                        <a:rPr lang="en-US" sz="1400" dirty="0" smtClean="0">
                          <a:solidFill>
                            <a:schemeClr val="tx1">
                              <a:lumMod val="85000"/>
                            </a:schemeClr>
                          </a:solidFill>
                          <a:latin typeface="Corbel"/>
                          <a:cs typeface="Corbel"/>
                        </a:rPr>
                        <a:t> (</a:t>
                      </a:r>
                      <a:r>
                        <a:rPr lang="en-US" sz="1400" dirty="0" err="1" smtClean="0">
                          <a:solidFill>
                            <a:schemeClr val="tx1">
                              <a:lumMod val="85000"/>
                            </a:schemeClr>
                          </a:solidFill>
                          <a:latin typeface="Corbel"/>
                          <a:cs typeface="Corbel"/>
                        </a:rPr>
                        <a:t>affinità</a:t>
                      </a:r>
                      <a:r>
                        <a:rPr lang="en-US" sz="1400" dirty="0" smtClean="0">
                          <a:solidFill>
                            <a:schemeClr val="tx1">
                              <a:lumMod val="85000"/>
                            </a:schemeClr>
                          </a:solidFill>
                          <a:latin typeface="Corbel"/>
                          <a:cs typeface="Corbel"/>
                        </a:rPr>
                        <a:t>)</a:t>
                      </a:r>
                      <a:endParaRPr lang="en-US" sz="1400" dirty="0">
                        <a:solidFill>
                          <a:schemeClr val="tx1">
                            <a:lumMod val="85000"/>
                          </a:schemeClr>
                        </a:solidFill>
                        <a:latin typeface="Corbel"/>
                        <a:cs typeface="Corbel"/>
                      </a:endParaRPr>
                    </a:p>
                  </a:txBody>
                  <a:tcPr anchor="ctr">
                    <a:lnL w="12700" cmpd="sng">
                      <a:noFill/>
                    </a:lnL>
                    <a:lnR w="12700" cmpd="sng">
                      <a:noFill/>
                    </a:lnR>
                    <a:solidFill>
                      <a:schemeClr val="bg1">
                        <a:lumMod val="65000"/>
                        <a:lumOff val="35000"/>
                      </a:schemeClr>
                    </a:solidFill>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r>
              <a:tr h="370840">
                <a:tc gridSpan="2" vMerge="1">
                  <a:txBody>
                    <a:bodyPr/>
                    <a:lstStyle/>
                    <a:p>
                      <a:endParaRPr lang="en-US" sz="1400" dirty="0"/>
                    </a:p>
                  </a:txBody>
                  <a:tcPr>
                    <a:solidFill>
                      <a:schemeClr val="bg1">
                        <a:lumMod val="65000"/>
                        <a:lumOff val="35000"/>
                      </a:schemeClr>
                    </a:solidFill>
                  </a:tcPr>
                </a:tc>
                <a:tc hMerge="1" vMerge="1">
                  <a:txBody>
                    <a:bodyPr/>
                    <a:lstStyle/>
                    <a:p>
                      <a:endParaRPr lang="en-US" sz="1400" dirty="0"/>
                    </a:p>
                  </a:txBody>
                  <a:tcPr/>
                </a:tc>
                <a:tc vMerge="1">
                  <a:txBody>
                    <a:bodyPr/>
                    <a:lstStyle/>
                    <a:p>
                      <a:endParaRPr lang="en-US" sz="1400" dirty="0"/>
                    </a:p>
                  </a:txBody>
                  <a:tcPr>
                    <a:solidFill>
                      <a:schemeClr val="bg1">
                        <a:lumMod val="65000"/>
                        <a:lumOff val="35000"/>
                      </a:schemeClr>
                    </a:solidFill>
                  </a:tcPr>
                </a:tc>
                <a:tc vMerge="1">
                  <a:txBody>
                    <a:bodyPr/>
                    <a:lstStyle/>
                    <a:p>
                      <a:endParaRPr lang="en-US" sz="1400" dirty="0"/>
                    </a:p>
                  </a:txBody>
                  <a:tcPr>
                    <a:solidFill>
                      <a:schemeClr val="bg1">
                        <a:lumMod val="65000"/>
                        <a:lumOff val="35000"/>
                      </a:schemeClr>
                    </a:solidFill>
                  </a:tcPr>
                </a:tc>
                <a:tc>
                  <a:txBody>
                    <a:bodyPr/>
                    <a:lstStyle/>
                    <a:p>
                      <a:pPr algn="ctr"/>
                      <a:r>
                        <a:rPr lang="en-US" sz="1400" b="1" dirty="0" smtClean="0">
                          <a:solidFill>
                            <a:schemeClr val="tx1">
                              <a:lumMod val="75000"/>
                            </a:schemeClr>
                          </a:solidFill>
                          <a:latin typeface="Corbel"/>
                          <a:cs typeface="Corbel"/>
                        </a:rPr>
                        <a:t>D</a:t>
                      </a:r>
                      <a:r>
                        <a:rPr lang="en-US" sz="1400" b="1" baseline="-25000" dirty="0" smtClean="0">
                          <a:solidFill>
                            <a:schemeClr val="tx1">
                              <a:lumMod val="75000"/>
                            </a:schemeClr>
                          </a:solidFill>
                          <a:latin typeface="Corbel"/>
                          <a:cs typeface="Corbel"/>
                        </a:rPr>
                        <a:t>2</a:t>
                      </a:r>
                      <a:endParaRPr lang="en-US" sz="1400" b="1" baseline="-25000" dirty="0">
                        <a:solidFill>
                          <a:schemeClr val="tx1">
                            <a:lumMod val="75000"/>
                          </a:schemeClr>
                        </a:solidFill>
                        <a:latin typeface="Corbel"/>
                        <a:cs typeface="Corbel"/>
                      </a:endParaRPr>
                    </a:p>
                  </a:txBody>
                  <a:tcPr>
                    <a:lnL w="12700" cmpd="sng">
                      <a:noFill/>
                    </a:lnL>
                    <a:lnR w="12700" cmpd="sng">
                      <a:noFill/>
                    </a:lnR>
                    <a:lnB w="38100" cap="flat" cmpd="sng" algn="ctr">
                      <a:solidFill>
                        <a:prstClr val="white"/>
                      </a:solidFill>
                      <a:prstDash val="solid"/>
                      <a:round/>
                      <a:headEnd type="none" w="med" len="med"/>
                      <a:tailEnd type="none" w="med" len="med"/>
                    </a:lnB>
                    <a:solidFill>
                      <a:schemeClr val="bg1">
                        <a:lumMod val="65000"/>
                        <a:lumOff val="35000"/>
                      </a:schemeClr>
                    </a:solidFill>
                  </a:tcPr>
                </a:tc>
                <a:tc>
                  <a:txBody>
                    <a:bodyPr/>
                    <a:lstStyle/>
                    <a:p>
                      <a:pPr algn="ctr"/>
                      <a:r>
                        <a:rPr lang="en-US" sz="1400" b="1" dirty="0" smtClean="0">
                          <a:solidFill>
                            <a:schemeClr val="tx1">
                              <a:lumMod val="75000"/>
                            </a:schemeClr>
                          </a:solidFill>
                          <a:latin typeface="Corbel"/>
                          <a:cs typeface="Corbel"/>
                        </a:rPr>
                        <a:t>α</a:t>
                      </a:r>
                      <a:endParaRPr lang="en-US" sz="1400" b="1" dirty="0">
                        <a:solidFill>
                          <a:schemeClr val="tx1">
                            <a:lumMod val="75000"/>
                          </a:schemeClr>
                        </a:solidFill>
                        <a:latin typeface="Corbel"/>
                        <a:cs typeface="Corbel"/>
                      </a:endParaRPr>
                    </a:p>
                  </a:txBody>
                  <a:tcPr>
                    <a:lnL w="12700" cmpd="sng">
                      <a:noFill/>
                    </a:lnL>
                    <a:lnR w="12700" cmpd="sng">
                      <a:noFill/>
                    </a:lnR>
                    <a:lnB w="38100" cap="flat" cmpd="sng" algn="ctr">
                      <a:solidFill>
                        <a:prstClr val="white"/>
                      </a:solidFill>
                      <a:prstDash val="solid"/>
                      <a:round/>
                      <a:headEnd type="none" w="med" len="med"/>
                      <a:tailEnd type="none" w="med" len="med"/>
                    </a:lnB>
                    <a:solidFill>
                      <a:schemeClr val="bg1">
                        <a:lumMod val="65000"/>
                        <a:lumOff val="35000"/>
                      </a:schemeClr>
                    </a:solidFill>
                  </a:tcPr>
                </a:tc>
                <a:tc>
                  <a:txBody>
                    <a:bodyPr/>
                    <a:lstStyle/>
                    <a:p>
                      <a:pPr algn="ctr"/>
                      <a:r>
                        <a:rPr lang="en-US" sz="1400" b="1" dirty="0" smtClean="0">
                          <a:solidFill>
                            <a:schemeClr val="tx1">
                              <a:lumMod val="75000"/>
                            </a:schemeClr>
                          </a:solidFill>
                          <a:latin typeface="Corbel"/>
                          <a:cs typeface="Corbel"/>
                        </a:rPr>
                        <a:t>M</a:t>
                      </a:r>
                      <a:r>
                        <a:rPr lang="en-US" sz="1400" b="1" baseline="-25000" dirty="0" smtClean="0">
                          <a:solidFill>
                            <a:schemeClr val="tx1">
                              <a:lumMod val="75000"/>
                            </a:schemeClr>
                          </a:solidFill>
                          <a:latin typeface="Corbel"/>
                          <a:cs typeface="Corbel"/>
                        </a:rPr>
                        <a:t>1</a:t>
                      </a:r>
                      <a:endParaRPr lang="en-US" sz="1400" b="1" baseline="-25000" dirty="0">
                        <a:solidFill>
                          <a:schemeClr val="tx1">
                            <a:lumMod val="75000"/>
                          </a:schemeClr>
                        </a:solidFill>
                        <a:latin typeface="Corbel"/>
                        <a:cs typeface="Corbel"/>
                      </a:endParaRPr>
                    </a:p>
                  </a:txBody>
                  <a:tcPr>
                    <a:lnL w="12700" cmpd="sng">
                      <a:noFill/>
                    </a:lnL>
                    <a:lnR w="12700" cmpd="sng">
                      <a:noFill/>
                    </a:lnR>
                    <a:lnB w="38100" cap="flat" cmpd="sng" algn="ctr">
                      <a:solidFill>
                        <a:prstClr val="white"/>
                      </a:solidFill>
                      <a:prstDash val="solid"/>
                      <a:round/>
                      <a:headEnd type="none" w="med" len="med"/>
                      <a:tailEnd type="none" w="med" len="med"/>
                    </a:lnB>
                    <a:solidFill>
                      <a:schemeClr val="bg1">
                        <a:lumMod val="65000"/>
                        <a:lumOff val="35000"/>
                      </a:schemeClr>
                    </a:solidFill>
                  </a:tcPr>
                </a:tc>
                <a:tc>
                  <a:txBody>
                    <a:bodyPr/>
                    <a:lstStyle/>
                    <a:p>
                      <a:pPr algn="ctr"/>
                      <a:r>
                        <a:rPr lang="en-US" sz="1400" b="1" dirty="0" smtClean="0">
                          <a:solidFill>
                            <a:schemeClr val="tx1">
                              <a:lumMod val="75000"/>
                            </a:schemeClr>
                          </a:solidFill>
                          <a:latin typeface="Corbel"/>
                          <a:cs typeface="Corbel"/>
                        </a:rPr>
                        <a:t>H</a:t>
                      </a:r>
                      <a:r>
                        <a:rPr lang="en-US" sz="1400" b="1" baseline="-25000" dirty="0" smtClean="0">
                          <a:solidFill>
                            <a:schemeClr val="tx1">
                              <a:lumMod val="75000"/>
                            </a:schemeClr>
                          </a:solidFill>
                          <a:latin typeface="Corbel"/>
                          <a:cs typeface="Corbel"/>
                        </a:rPr>
                        <a:t>1</a:t>
                      </a:r>
                      <a:endParaRPr lang="en-US" sz="1400" b="1" baseline="-25000" dirty="0">
                        <a:solidFill>
                          <a:schemeClr val="tx1">
                            <a:lumMod val="75000"/>
                          </a:schemeClr>
                        </a:solidFill>
                        <a:latin typeface="Corbel"/>
                        <a:cs typeface="Corbel"/>
                      </a:endParaRPr>
                    </a:p>
                  </a:txBody>
                  <a:tcPr>
                    <a:lnL w="12700" cmpd="sng">
                      <a:noFill/>
                    </a:lnL>
                    <a:lnR w="12700" cmpd="sng">
                      <a:noFill/>
                    </a:lnR>
                    <a:lnB w="38100" cap="flat" cmpd="sng" algn="ctr">
                      <a:solidFill>
                        <a:prstClr val="white"/>
                      </a:solidFill>
                      <a:prstDash val="solid"/>
                      <a:round/>
                      <a:headEnd type="none" w="med" len="med"/>
                      <a:tailEnd type="none" w="med" len="med"/>
                    </a:lnB>
                    <a:solidFill>
                      <a:schemeClr val="bg1">
                        <a:lumMod val="65000"/>
                        <a:lumOff val="35000"/>
                      </a:schemeClr>
                    </a:solidFill>
                  </a:tcPr>
                </a:tc>
              </a:tr>
              <a:tr h="370840">
                <a:tc rowSpan="3">
                  <a:txBody>
                    <a:bodyPr/>
                    <a:lstStyle/>
                    <a:p>
                      <a:r>
                        <a:rPr lang="en-US" sz="1400" b="1" dirty="0" err="1" smtClean="0">
                          <a:solidFill>
                            <a:schemeClr val="bg1">
                              <a:lumMod val="85000"/>
                              <a:lumOff val="15000"/>
                            </a:schemeClr>
                          </a:solidFill>
                          <a:latin typeface="Corbel"/>
                          <a:cs typeface="Corbel"/>
                        </a:rPr>
                        <a:t>Fenotiazine</a:t>
                      </a:r>
                      <a:endParaRPr lang="en-US" sz="1400" b="1" dirty="0">
                        <a:solidFill>
                          <a:schemeClr val="bg1">
                            <a:lumMod val="85000"/>
                            <a:lumOff val="15000"/>
                          </a:schemeClr>
                        </a:solidFill>
                        <a:latin typeface="Corbel"/>
                        <a:cs typeface="Corbel"/>
                      </a:endParaRPr>
                    </a:p>
                  </a:txBody>
                  <a:tcPr anchor="ctr">
                    <a:lnL w="12700" cmpd="sng">
                      <a:noFill/>
                    </a:lnL>
                    <a:lnT w="38100" cap="flat" cmpd="sng" algn="ctr">
                      <a:solidFill>
                        <a:prstClr val="white"/>
                      </a:solidFill>
                      <a:prstDash val="solid"/>
                      <a:round/>
                      <a:headEnd type="none" w="med" len="med"/>
                      <a:tailEnd type="none" w="med" len="med"/>
                    </a:lnT>
                  </a:tcPr>
                </a:tc>
                <a:tc>
                  <a:txBody>
                    <a:bodyPr/>
                    <a:lstStyle/>
                    <a:p>
                      <a:pPr algn="ctr"/>
                      <a:r>
                        <a:rPr lang="en-US" sz="1400" dirty="0" err="1" smtClean="0">
                          <a:solidFill>
                            <a:schemeClr val="bg1">
                              <a:lumMod val="85000"/>
                              <a:lumOff val="15000"/>
                            </a:schemeClr>
                          </a:solidFill>
                          <a:latin typeface="Corbel"/>
                          <a:cs typeface="Corbel"/>
                        </a:rPr>
                        <a:t>Alifatiche</a:t>
                      </a:r>
                      <a:endParaRPr lang="en-US" sz="1400" dirty="0">
                        <a:solidFill>
                          <a:schemeClr val="bg1">
                            <a:lumMod val="85000"/>
                            <a:lumOff val="15000"/>
                          </a:schemeClr>
                        </a:solidFill>
                        <a:latin typeface="Corbel"/>
                        <a:cs typeface="Corbel"/>
                      </a:endParaRPr>
                    </a:p>
                  </a:txBody>
                  <a:tcPr anchor="ctr">
                    <a:lnT w="38100" cap="flat" cmpd="sng" algn="ctr">
                      <a:solidFill>
                        <a:prstClr val="white"/>
                      </a:solidFill>
                      <a:prstDash val="solid"/>
                      <a:round/>
                      <a:headEnd type="none" w="med" len="med"/>
                      <a:tailEnd type="none" w="med" len="med"/>
                    </a:lnT>
                  </a:tcPr>
                </a:tc>
                <a:tc>
                  <a:txBody>
                    <a:bodyPr/>
                    <a:lstStyle/>
                    <a:p>
                      <a:pPr algn="ctr"/>
                      <a:r>
                        <a:rPr lang="en-US" sz="1400" b="1" dirty="0" err="1" smtClean="0">
                          <a:solidFill>
                            <a:schemeClr val="bg1">
                              <a:lumMod val="85000"/>
                              <a:lumOff val="15000"/>
                            </a:schemeClr>
                          </a:solidFill>
                          <a:latin typeface="Corbel"/>
                          <a:cs typeface="Corbel"/>
                        </a:rPr>
                        <a:t>Clorpromazina</a:t>
                      </a:r>
                      <a:endParaRPr lang="en-US" sz="1400" b="1" dirty="0" smtClean="0">
                        <a:solidFill>
                          <a:schemeClr val="bg1">
                            <a:lumMod val="85000"/>
                            <a:lumOff val="15000"/>
                          </a:schemeClr>
                        </a:solidFill>
                        <a:latin typeface="Corbel"/>
                        <a:cs typeface="Corbel"/>
                      </a:endParaRPr>
                    </a:p>
                    <a:p>
                      <a:pPr algn="ctr"/>
                      <a:r>
                        <a:rPr lang="en-US" sz="1400" b="1" dirty="0" err="1" smtClean="0">
                          <a:solidFill>
                            <a:schemeClr val="bg1">
                              <a:lumMod val="85000"/>
                              <a:lumOff val="15000"/>
                            </a:schemeClr>
                          </a:solidFill>
                          <a:latin typeface="Corbel"/>
                          <a:cs typeface="Corbel"/>
                        </a:rPr>
                        <a:t>Promazina</a:t>
                      </a:r>
                      <a:endParaRPr lang="en-US" sz="1400" b="1" dirty="0">
                        <a:solidFill>
                          <a:schemeClr val="bg1">
                            <a:lumMod val="85000"/>
                            <a:lumOff val="15000"/>
                          </a:schemeClr>
                        </a:solidFill>
                        <a:latin typeface="Corbel"/>
                        <a:cs typeface="Corbel"/>
                      </a:endParaRPr>
                    </a:p>
                  </a:txBody>
                  <a:tcPr anchor="ctr">
                    <a:lnT w="38100" cap="flat" cmpd="sng" algn="ctr">
                      <a:solidFill>
                        <a:prstClr val="white"/>
                      </a:solidFill>
                      <a:prstDash val="solid"/>
                      <a:round/>
                      <a:headEnd type="none" w="med" len="med"/>
                      <a:tailEnd type="none" w="med" len="med"/>
                    </a:lnT>
                  </a:tcPr>
                </a:tc>
                <a:tc>
                  <a:txBody>
                    <a:bodyPr/>
                    <a:lstStyle/>
                    <a:p>
                      <a:pPr algn="ctr"/>
                      <a:r>
                        <a:rPr lang="en-US" sz="1400" i="1" dirty="0" err="1" smtClean="0">
                          <a:solidFill>
                            <a:schemeClr val="bg1">
                              <a:lumMod val="85000"/>
                              <a:lumOff val="15000"/>
                            </a:schemeClr>
                          </a:solidFill>
                          <a:latin typeface="Corbel"/>
                          <a:cs typeface="Corbel"/>
                        </a:rPr>
                        <a:t>Largactil</a:t>
                      </a:r>
                      <a:endParaRPr lang="en-US" sz="1400" i="1" dirty="0" smtClean="0">
                        <a:solidFill>
                          <a:schemeClr val="bg1">
                            <a:lumMod val="85000"/>
                            <a:lumOff val="15000"/>
                          </a:schemeClr>
                        </a:solidFill>
                        <a:latin typeface="Corbel"/>
                        <a:cs typeface="Corbel"/>
                      </a:endParaRPr>
                    </a:p>
                    <a:p>
                      <a:pPr algn="ctr"/>
                      <a:r>
                        <a:rPr lang="en-US" sz="1400" i="1" dirty="0" err="1" smtClean="0">
                          <a:solidFill>
                            <a:schemeClr val="bg1">
                              <a:lumMod val="85000"/>
                              <a:lumOff val="15000"/>
                            </a:schemeClr>
                          </a:solidFill>
                          <a:latin typeface="Corbel"/>
                          <a:cs typeface="Corbel"/>
                        </a:rPr>
                        <a:t>Talofen</a:t>
                      </a:r>
                      <a:endParaRPr lang="en-US" sz="1400" i="1" dirty="0">
                        <a:solidFill>
                          <a:schemeClr val="bg1">
                            <a:lumMod val="85000"/>
                            <a:lumOff val="15000"/>
                          </a:schemeClr>
                        </a:solidFill>
                        <a:latin typeface="Corbel"/>
                        <a:cs typeface="Corbel"/>
                      </a:endParaRPr>
                    </a:p>
                  </a:txBody>
                  <a:tcPr anchor="ctr">
                    <a:lnT w="38100" cap="flat" cmpd="sng" algn="ctr">
                      <a:solidFill>
                        <a:prstClr val="white"/>
                      </a:solidFill>
                      <a:prstDash val="solid"/>
                      <a:round/>
                      <a:headEnd type="none" w="med" len="med"/>
                      <a:tailEnd type="none" w="med" len="med"/>
                    </a:lnT>
                  </a:tcPr>
                </a:tc>
                <a:tc>
                  <a:txBody>
                    <a:bodyPr/>
                    <a:lstStyle/>
                    <a:p>
                      <a:pPr algn="ctr"/>
                      <a:r>
                        <a:rPr lang="en-US" sz="1400" dirty="0" err="1" smtClean="0">
                          <a:solidFill>
                            <a:schemeClr val="bg1">
                              <a:lumMod val="85000"/>
                              <a:lumOff val="15000"/>
                            </a:schemeClr>
                          </a:solidFill>
                          <a:latin typeface="Corbel"/>
                          <a:cs typeface="Corbel"/>
                        </a:rPr>
                        <a:t>Medio</a:t>
                      </a:r>
                      <a:endParaRPr lang="en-US" sz="1400" dirty="0">
                        <a:solidFill>
                          <a:schemeClr val="bg1">
                            <a:lumMod val="85000"/>
                            <a:lumOff val="15000"/>
                          </a:schemeClr>
                        </a:solidFill>
                        <a:latin typeface="Corbel"/>
                        <a:cs typeface="Corbel"/>
                      </a:endParaRPr>
                    </a:p>
                  </a:txBody>
                  <a:tcPr anchor="ctr">
                    <a:lnT w="38100" cap="flat" cmpd="sng" algn="ctr">
                      <a:solidFill>
                        <a:prstClr val="white"/>
                      </a:solidFill>
                      <a:prstDash val="solid"/>
                      <a:round/>
                      <a:headEnd type="none" w="med" len="med"/>
                      <a:tailEnd type="none" w="med" len="med"/>
                    </a:lnT>
                  </a:tcPr>
                </a:tc>
                <a:tc>
                  <a:txBody>
                    <a:bodyPr/>
                    <a:lstStyle/>
                    <a:p>
                      <a:pPr algn="ctr"/>
                      <a:r>
                        <a:rPr lang="en-US" sz="1400" dirty="0" smtClean="0">
                          <a:solidFill>
                            <a:schemeClr val="bg1">
                              <a:lumMod val="85000"/>
                              <a:lumOff val="15000"/>
                            </a:schemeClr>
                          </a:solidFill>
                          <a:latin typeface="Corbel"/>
                          <a:cs typeface="Corbel"/>
                        </a:rPr>
                        <a:t>Alta</a:t>
                      </a:r>
                      <a:endParaRPr lang="en-US" sz="1400" dirty="0">
                        <a:solidFill>
                          <a:schemeClr val="bg1">
                            <a:lumMod val="85000"/>
                            <a:lumOff val="15000"/>
                          </a:schemeClr>
                        </a:solidFill>
                        <a:latin typeface="Corbel"/>
                        <a:cs typeface="Corbel"/>
                      </a:endParaRPr>
                    </a:p>
                  </a:txBody>
                  <a:tcPr anchor="ctr">
                    <a:lnT w="38100" cap="flat" cmpd="sng" algn="ctr">
                      <a:solidFill>
                        <a:prstClr val="white"/>
                      </a:solidFill>
                      <a:prstDash val="solid"/>
                      <a:round/>
                      <a:headEnd type="none" w="med" len="med"/>
                      <a:tailEnd type="none" w="med" len="med"/>
                    </a:lnT>
                  </a:tcPr>
                </a:tc>
                <a:tc>
                  <a:txBody>
                    <a:bodyPr/>
                    <a:lstStyle/>
                    <a:p>
                      <a:pPr algn="ctr"/>
                      <a:r>
                        <a:rPr lang="en-US" sz="1400" dirty="0" smtClean="0">
                          <a:solidFill>
                            <a:schemeClr val="bg1">
                              <a:lumMod val="85000"/>
                              <a:lumOff val="15000"/>
                            </a:schemeClr>
                          </a:solidFill>
                          <a:latin typeface="Corbel"/>
                          <a:cs typeface="Corbel"/>
                        </a:rPr>
                        <a:t>Media</a:t>
                      </a:r>
                      <a:endParaRPr lang="en-US" sz="1400" dirty="0">
                        <a:solidFill>
                          <a:schemeClr val="bg1">
                            <a:lumMod val="85000"/>
                            <a:lumOff val="15000"/>
                          </a:schemeClr>
                        </a:solidFill>
                        <a:latin typeface="Corbel"/>
                        <a:cs typeface="Corbel"/>
                      </a:endParaRPr>
                    </a:p>
                  </a:txBody>
                  <a:tcPr anchor="ctr">
                    <a:lnT w="38100" cap="flat" cmpd="sng" algn="ctr">
                      <a:solidFill>
                        <a:prstClr val="white"/>
                      </a:solidFill>
                      <a:prstDash val="solid"/>
                      <a:round/>
                      <a:headEnd type="none" w="med" len="med"/>
                      <a:tailEnd type="none" w="med" len="med"/>
                    </a:lnT>
                  </a:tcPr>
                </a:tc>
                <a:tc>
                  <a:txBody>
                    <a:bodyPr/>
                    <a:lstStyle/>
                    <a:p>
                      <a:pPr algn="ctr"/>
                      <a:r>
                        <a:rPr lang="en-US" sz="1400" dirty="0" smtClean="0">
                          <a:solidFill>
                            <a:schemeClr val="bg1">
                              <a:lumMod val="85000"/>
                              <a:lumOff val="15000"/>
                            </a:schemeClr>
                          </a:solidFill>
                          <a:latin typeface="Corbel"/>
                          <a:cs typeface="Corbel"/>
                        </a:rPr>
                        <a:t>Alta</a:t>
                      </a:r>
                      <a:endParaRPr lang="en-US" sz="1400" dirty="0">
                        <a:solidFill>
                          <a:schemeClr val="bg1">
                            <a:lumMod val="85000"/>
                            <a:lumOff val="15000"/>
                          </a:schemeClr>
                        </a:solidFill>
                        <a:latin typeface="Corbel"/>
                        <a:cs typeface="Corbel"/>
                      </a:endParaRPr>
                    </a:p>
                  </a:txBody>
                  <a:tcPr anchor="ctr">
                    <a:lnR w="12700" cmpd="sng">
                      <a:noFill/>
                    </a:lnR>
                    <a:lnT w="38100" cap="flat" cmpd="sng" algn="ctr">
                      <a:solidFill>
                        <a:prstClr val="white"/>
                      </a:solidFill>
                      <a:prstDash val="solid"/>
                      <a:round/>
                      <a:headEnd type="none" w="med" len="med"/>
                      <a:tailEnd type="none" w="med" len="med"/>
                    </a:lnT>
                  </a:tcPr>
                </a:tc>
              </a:tr>
              <a:tr h="370840">
                <a:tc vMerge="1">
                  <a:txBody>
                    <a:bodyPr/>
                    <a:lstStyle/>
                    <a:p>
                      <a:endParaRPr lang="en-US" dirty="0"/>
                    </a:p>
                  </a:txBody>
                  <a:tcPr/>
                </a:tc>
                <a:tc>
                  <a:txBody>
                    <a:bodyPr/>
                    <a:lstStyle/>
                    <a:p>
                      <a:pPr algn="ctr"/>
                      <a:r>
                        <a:rPr lang="en-US" sz="1400" dirty="0" err="1" smtClean="0">
                          <a:solidFill>
                            <a:schemeClr val="bg1">
                              <a:lumMod val="85000"/>
                              <a:lumOff val="15000"/>
                            </a:schemeClr>
                          </a:solidFill>
                          <a:latin typeface="Corbel"/>
                          <a:cs typeface="Corbel"/>
                        </a:rPr>
                        <a:t>Piperidiniche</a:t>
                      </a:r>
                      <a:endParaRPr lang="en-US" sz="1400" dirty="0">
                        <a:solidFill>
                          <a:schemeClr val="bg1">
                            <a:lumMod val="85000"/>
                            <a:lumOff val="15000"/>
                          </a:schemeClr>
                        </a:solidFill>
                        <a:latin typeface="Corbel"/>
                        <a:cs typeface="Corbel"/>
                      </a:endParaRPr>
                    </a:p>
                  </a:txBody>
                  <a:tcPr anchor="ctr"/>
                </a:tc>
                <a:tc>
                  <a:txBody>
                    <a:bodyPr/>
                    <a:lstStyle/>
                    <a:p>
                      <a:pPr algn="ctr"/>
                      <a:r>
                        <a:rPr lang="en-US" sz="1400" b="1" dirty="0" err="1" smtClean="0">
                          <a:solidFill>
                            <a:schemeClr val="bg1">
                              <a:lumMod val="85000"/>
                              <a:lumOff val="15000"/>
                            </a:schemeClr>
                          </a:solidFill>
                          <a:latin typeface="Corbel"/>
                          <a:cs typeface="Corbel"/>
                        </a:rPr>
                        <a:t>Tioridazina</a:t>
                      </a:r>
                      <a:endParaRPr lang="en-US" sz="1400" b="1" dirty="0">
                        <a:solidFill>
                          <a:schemeClr val="bg1">
                            <a:lumMod val="85000"/>
                            <a:lumOff val="15000"/>
                          </a:schemeClr>
                        </a:solidFill>
                        <a:latin typeface="Corbel"/>
                        <a:cs typeface="Corbel"/>
                      </a:endParaRPr>
                    </a:p>
                  </a:txBody>
                  <a:tcPr anchor="ctr"/>
                </a:tc>
                <a:tc>
                  <a:txBody>
                    <a:bodyPr/>
                    <a:lstStyle/>
                    <a:p>
                      <a:pPr algn="ctr"/>
                      <a:r>
                        <a:rPr lang="en-US" sz="1400" i="1" dirty="0" err="1" smtClean="0">
                          <a:solidFill>
                            <a:schemeClr val="bg1">
                              <a:lumMod val="85000"/>
                              <a:lumOff val="15000"/>
                            </a:schemeClr>
                          </a:solidFill>
                          <a:latin typeface="Corbel"/>
                          <a:cs typeface="Corbel"/>
                        </a:rPr>
                        <a:t>Mellerin</a:t>
                      </a:r>
                      <a:endParaRPr lang="en-US" sz="1400" i="1" dirty="0">
                        <a:solidFill>
                          <a:schemeClr val="bg1">
                            <a:lumMod val="85000"/>
                            <a:lumOff val="15000"/>
                          </a:schemeClr>
                        </a:solidFill>
                        <a:latin typeface="Corbel"/>
                        <a:cs typeface="Corbel"/>
                      </a:endParaRPr>
                    </a:p>
                  </a:txBody>
                  <a:tcPr anchor="ctr"/>
                </a:tc>
                <a:tc>
                  <a:txBody>
                    <a:bodyPr/>
                    <a:lstStyle/>
                    <a:p>
                      <a:pPr algn="ctr"/>
                      <a:r>
                        <a:rPr lang="en-US" sz="1400" dirty="0" err="1" smtClean="0">
                          <a:solidFill>
                            <a:schemeClr val="bg1">
                              <a:lumMod val="85000"/>
                              <a:lumOff val="15000"/>
                            </a:schemeClr>
                          </a:solidFill>
                          <a:latin typeface="Corbel"/>
                          <a:cs typeface="Corbel"/>
                        </a:rPr>
                        <a:t>Bassa</a:t>
                      </a:r>
                      <a:endParaRPr lang="en-US" sz="1400" dirty="0">
                        <a:solidFill>
                          <a:schemeClr val="bg1">
                            <a:lumMod val="85000"/>
                            <a:lumOff val="15000"/>
                          </a:schemeClr>
                        </a:solidFill>
                        <a:latin typeface="Corbel"/>
                        <a:cs typeface="Corbel"/>
                      </a:endParaRPr>
                    </a:p>
                  </a:txBody>
                  <a:tcPr anchor="ctr"/>
                </a:tc>
                <a:tc>
                  <a:txBody>
                    <a:bodyPr/>
                    <a:lstStyle/>
                    <a:p>
                      <a:pPr algn="ctr"/>
                      <a:r>
                        <a:rPr lang="en-US" sz="1400" dirty="0" smtClean="0">
                          <a:solidFill>
                            <a:schemeClr val="bg1">
                              <a:lumMod val="85000"/>
                              <a:lumOff val="15000"/>
                            </a:schemeClr>
                          </a:solidFill>
                          <a:latin typeface="Corbel"/>
                          <a:cs typeface="Corbel"/>
                        </a:rPr>
                        <a:t>Alta</a:t>
                      </a:r>
                      <a:endParaRPr lang="en-US" sz="1400" dirty="0">
                        <a:solidFill>
                          <a:schemeClr val="bg1">
                            <a:lumMod val="85000"/>
                            <a:lumOff val="15000"/>
                          </a:schemeClr>
                        </a:solidFill>
                        <a:latin typeface="Corbel"/>
                        <a:cs typeface="Corbel"/>
                      </a:endParaRPr>
                    </a:p>
                  </a:txBody>
                  <a:tcPr anchor="ctr"/>
                </a:tc>
                <a:tc>
                  <a:txBody>
                    <a:bodyPr/>
                    <a:lstStyle/>
                    <a:p>
                      <a:pPr algn="ctr"/>
                      <a:r>
                        <a:rPr lang="en-US" sz="1400" dirty="0" smtClean="0">
                          <a:solidFill>
                            <a:schemeClr val="bg1">
                              <a:lumMod val="85000"/>
                              <a:lumOff val="15000"/>
                            </a:schemeClr>
                          </a:solidFill>
                          <a:latin typeface="Corbel"/>
                          <a:cs typeface="Corbel"/>
                        </a:rPr>
                        <a:t>Alta</a:t>
                      </a:r>
                      <a:endParaRPr lang="en-US" sz="1400" dirty="0">
                        <a:solidFill>
                          <a:schemeClr val="bg1">
                            <a:lumMod val="85000"/>
                            <a:lumOff val="15000"/>
                          </a:schemeClr>
                        </a:solidFill>
                        <a:latin typeface="Corbel"/>
                        <a:cs typeface="Corbel"/>
                      </a:endParaRPr>
                    </a:p>
                  </a:txBody>
                  <a:tcPr anchor="ctr"/>
                </a:tc>
                <a:tc>
                  <a:txBody>
                    <a:bodyPr/>
                    <a:lstStyle/>
                    <a:p>
                      <a:pPr algn="ctr"/>
                      <a:r>
                        <a:rPr lang="en-US" sz="1400" dirty="0" smtClean="0">
                          <a:solidFill>
                            <a:schemeClr val="bg1">
                              <a:lumMod val="85000"/>
                              <a:lumOff val="15000"/>
                            </a:schemeClr>
                          </a:solidFill>
                          <a:latin typeface="Corbel"/>
                          <a:cs typeface="Corbel"/>
                        </a:rPr>
                        <a:t>Alta</a:t>
                      </a:r>
                      <a:endParaRPr lang="en-US" sz="1400" dirty="0">
                        <a:solidFill>
                          <a:schemeClr val="bg1">
                            <a:lumMod val="85000"/>
                            <a:lumOff val="15000"/>
                          </a:schemeClr>
                        </a:solidFill>
                        <a:latin typeface="Corbel"/>
                        <a:cs typeface="Corbel"/>
                      </a:endParaRPr>
                    </a:p>
                  </a:txBody>
                  <a:tcPr anchor="ctr">
                    <a:lnR w="12700" cmpd="sng">
                      <a:noFill/>
                    </a:lnR>
                  </a:tcPr>
                </a:tc>
              </a:tr>
              <a:tr h="370840">
                <a:tc vMerge="1">
                  <a:txBody>
                    <a:bodyPr/>
                    <a:lstStyle/>
                    <a:p>
                      <a:endParaRPr lang="en-US" dirty="0"/>
                    </a:p>
                  </a:txBody>
                  <a:tcPr/>
                </a:tc>
                <a:tc>
                  <a:txBody>
                    <a:bodyPr/>
                    <a:lstStyle/>
                    <a:p>
                      <a:pPr algn="ctr"/>
                      <a:r>
                        <a:rPr lang="en-US" sz="1400" dirty="0" err="1" smtClean="0">
                          <a:solidFill>
                            <a:schemeClr val="bg1">
                              <a:lumMod val="85000"/>
                              <a:lumOff val="15000"/>
                            </a:schemeClr>
                          </a:solidFill>
                          <a:latin typeface="Corbel"/>
                          <a:cs typeface="Corbel"/>
                        </a:rPr>
                        <a:t>Piperaziniche</a:t>
                      </a:r>
                      <a:r>
                        <a:rPr lang="en-US" sz="1400" dirty="0" smtClean="0">
                          <a:solidFill>
                            <a:schemeClr val="bg1">
                              <a:lumMod val="85000"/>
                              <a:lumOff val="15000"/>
                            </a:schemeClr>
                          </a:solidFill>
                          <a:latin typeface="Corbel"/>
                          <a:cs typeface="Corbel"/>
                        </a:rPr>
                        <a:t> </a:t>
                      </a:r>
                      <a:endParaRPr lang="en-US" sz="1400" dirty="0">
                        <a:solidFill>
                          <a:schemeClr val="bg1">
                            <a:lumMod val="85000"/>
                            <a:lumOff val="15000"/>
                          </a:schemeClr>
                        </a:solidFill>
                        <a:latin typeface="Corbel"/>
                        <a:cs typeface="Corbel"/>
                      </a:endParaRPr>
                    </a:p>
                  </a:txBody>
                  <a:tcPr anchor="ctr"/>
                </a:tc>
                <a:tc>
                  <a:txBody>
                    <a:bodyPr/>
                    <a:lstStyle/>
                    <a:p>
                      <a:pPr algn="ctr"/>
                      <a:r>
                        <a:rPr lang="en-US" sz="1400" b="1" dirty="0" err="1" smtClean="0">
                          <a:solidFill>
                            <a:schemeClr val="bg1">
                              <a:lumMod val="85000"/>
                              <a:lumOff val="15000"/>
                            </a:schemeClr>
                          </a:solidFill>
                          <a:latin typeface="Corbel"/>
                          <a:cs typeface="Corbel"/>
                        </a:rPr>
                        <a:t>Flufenazina</a:t>
                      </a:r>
                      <a:endParaRPr lang="en-US" sz="1400" b="1" dirty="0" smtClean="0">
                        <a:solidFill>
                          <a:schemeClr val="bg1">
                            <a:lumMod val="85000"/>
                            <a:lumOff val="15000"/>
                          </a:schemeClr>
                        </a:solidFill>
                        <a:latin typeface="Corbel"/>
                        <a:cs typeface="Corbel"/>
                      </a:endParaRPr>
                    </a:p>
                    <a:p>
                      <a:pPr algn="ctr"/>
                      <a:r>
                        <a:rPr lang="en-US" sz="1400" b="1" dirty="0" err="1" smtClean="0">
                          <a:solidFill>
                            <a:schemeClr val="bg1">
                              <a:lumMod val="85000"/>
                              <a:lumOff val="15000"/>
                            </a:schemeClr>
                          </a:solidFill>
                          <a:latin typeface="Corbel"/>
                          <a:cs typeface="Corbel"/>
                        </a:rPr>
                        <a:t>Perfenazina</a:t>
                      </a:r>
                      <a:endParaRPr lang="en-US" sz="1400" b="1" dirty="0" smtClean="0">
                        <a:solidFill>
                          <a:schemeClr val="bg1">
                            <a:lumMod val="85000"/>
                            <a:lumOff val="15000"/>
                          </a:schemeClr>
                        </a:solidFill>
                        <a:latin typeface="Corbel"/>
                        <a:cs typeface="Corbel"/>
                      </a:endParaRPr>
                    </a:p>
                  </a:txBody>
                  <a:tcPr anchor="ctr"/>
                </a:tc>
                <a:tc>
                  <a:txBody>
                    <a:bodyPr/>
                    <a:lstStyle/>
                    <a:p>
                      <a:pPr algn="ctr"/>
                      <a:r>
                        <a:rPr lang="en-US" sz="1400" i="1" dirty="0" err="1" smtClean="0">
                          <a:solidFill>
                            <a:schemeClr val="bg1">
                              <a:lumMod val="85000"/>
                              <a:lumOff val="15000"/>
                            </a:schemeClr>
                          </a:solidFill>
                          <a:latin typeface="Corbel"/>
                          <a:cs typeface="Corbel"/>
                        </a:rPr>
                        <a:t>Anatensol</a:t>
                      </a:r>
                      <a:endParaRPr lang="en-US" sz="1400" i="1" dirty="0" smtClean="0">
                        <a:solidFill>
                          <a:schemeClr val="bg1">
                            <a:lumMod val="85000"/>
                            <a:lumOff val="15000"/>
                          </a:schemeClr>
                        </a:solidFill>
                        <a:latin typeface="Corbel"/>
                        <a:cs typeface="Corbel"/>
                      </a:endParaRPr>
                    </a:p>
                    <a:p>
                      <a:pPr algn="ctr"/>
                      <a:r>
                        <a:rPr lang="en-US" sz="1400" i="1" dirty="0" err="1" smtClean="0">
                          <a:solidFill>
                            <a:schemeClr val="bg1">
                              <a:lumMod val="85000"/>
                              <a:lumOff val="15000"/>
                            </a:schemeClr>
                          </a:solidFill>
                          <a:latin typeface="Corbel"/>
                          <a:cs typeface="Corbel"/>
                        </a:rPr>
                        <a:t>Trilafon</a:t>
                      </a:r>
                      <a:endParaRPr lang="en-US" sz="1400" i="1" dirty="0">
                        <a:solidFill>
                          <a:schemeClr val="bg1">
                            <a:lumMod val="85000"/>
                            <a:lumOff val="15000"/>
                          </a:schemeClr>
                        </a:solidFill>
                        <a:latin typeface="Corbel"/>
                        <a:cs typeface="Corbel"/>
                      </a:endParaRPr>
                    </a:p>
                  </a:txBody>
                  <a:tcPr anchor="ctr"/>
                </a:tc>
                <a:tc>
                  <a:txBody>
                    <a:bodyPr/>
                    <a:lstStyle/>
                    <a:p>
                      <a:pPr algn="ctr"/>
                      <a:r>
                        <a:rPr lang="en-US" sz="1400" dirty="0" smtClean="0">
                          <a:solidFill>
                            <a:schemeClr val="bg1">
                              <a:lumMod val="85000"/>
                              <a:lumOff val="15000"/>
                            </a:schemeClr>
                          </a:solidFill>
                          <a:latin typeface="Corbel"/>
                          <a:cs typeface="Corbel"/>
                        </a:rPr>
                        <a:t>Alta</a:t>
                      </a:r>
                      <a:endParaRPr lang="en-US" sz="1400" dirty="0">
                        <a:solidFill>
                          <a:schemeClr val="bg1">
                            <a:lumMod val="85000"/>
                            <a:lumOff val="15000"/>
                          </a:schemeClr>
                        </a:solidFill>
                        <a:latin typeface="Corbel"/>
                        <a:cs typeface="Corbel"/>
                      </a:endParaRPr>
                    </a:p>
                  </a:txBody>
                  <a:tcPr anchor="ctr"/>
                </a:tc>
                <a:tc>
                  <a:txBody>
                    <a:bodyPr/>
                    <a:lstStyle/>
                    <a:p>
                      <a:pPr algn="ctr"/>
                      <a:r>
                        <a:rPr lang="en-US" sz="1400" dirty="0" err="1" smtClean="0">
                          <a:solidFill>
                            <a:schemeClr val="bg1">
                              <a:lumMod val="85000"/>
                              <a:lumOff val="15000"/>
                            </a:schemeClr>
                          </a:solidFill>
                          <a:latin typeface="Corbel"/>
                          <a:cs typeface="Corbel"/>
                        </a:rPr>
                        <a:t>Bassa</a:t>
                      </a:r>
                      <a:endParaRPr lang="en-US" sz="1400" dirty="0">
                        <a:solidFill>
                          <a:schemeClr val="bg1">
                            <a:lumMod val="85000"/>
                            <a:lumOff val="15000"/>
                          </a:schemeClr>
                        </a:solidFill>
                        <a:latin typeface="Corbel"/>
                        <a:cs typeface="Corbel"/>
                      </a:endParaRPr>
                    </a:p>
                  </a:txBody>
                  <a:tcPr anchor="ctr"/>
                </a:tc>
                <a:tc>
                  <a:txBody>
                    <a:bodyPr/>
                    <a:lstStyle/>
                    <a:p>
                      <a:pPr algn="ctr"/>
                      <a:r>
                        <a:rPr lang="en-US" sz="1400" dirty="0" err="1" smtClean="0">
                          <a:solidFill>
                            <a:schemeClr val="bg1">
                              <a:lumMod val="85000"/>
                              <a:lumOff val="15000"/>
                            </a:schemeClr>
                          </a:solidFill>
                          <a:latin typeface="Corbel"/>
                          <a:cs typeface="Corbel"/>
                        </a:rPr>
                        <a:t>Bassa</a:t>
                      </a:r>
                      <a:endParaRPr lang="en-US" sz="1400" dirty="0">
                        <a:solidFill>
                          <a:schemeClr val="bg1">
                            <a:lumMod val="85000"/>
                            <a:lumOff val="15000"/>
                          </a:schemeClr>
                        </a:solidFill>
                        <a:latin typeface="Corbel"/>
                        <a:cs typeface="Corbel"/>
                      </a:endParaRPr>
                    </a:p>
                  </a:txBody>
                  <a:tcPr anchor="ctr"/>
                </a:tc>
                <a:tc>
                  <a:txBody>
                    <a:bodyPr/>
                    <a:lstStyle/>
                    <a:p>
                      <a:pPr algn="ctr"/>
                      <a:r>
                        <a:rPr lang="en-US" sz="1400" dirty="0" err="1" smtClean="0">
                          <a:solidFill>
                            <a:schemeClr val="bg1">
                              <a:lumMod val="85000"/>
                              <a:lumOff val="15000"/>
                            </a:schemeClr>
                          </a:solidFill>
                          <a:latin typeface="Corbel"/>
                          <a:cs typeface="Corbel"/>
                        </a:rPr>
                        <a:t>Bassa</a:t>
                      </a:r>
                      <a:endParaRPr lang="en-US" sz="1400" dirty="0">
                        <a:solidFill>
                          <a:schemeClr val="bg1">
                            <a:lumMod val="85000"/>
                            <a:lumOff val="15000"/>
                          </a:schemeClr>
                        </a:solidFill>
                        <a:latin typeface="Corbel"/>
                        <a:cs typeface="Corbel"/>
                      </a:endParaRPr>
                    </a:p>
                  </a:txBody>
                  <a:tcPr anchor="ctr">
                    <a:lnR w="12700" cmpd="sng">
                      <a:noFill/>
                    </a:lnR>
                  </a:tcPr>
                </a:tc>
              </a:tr>
              <a:tr h="370840">
                <a:tc gridSpan="2">
                  <a:txBody>
                    <a:bodyPr/>
                    <a:lstStyle/>
                    <a:p>
                      <a:pPr algn="ctr"/>
                      <a:r>
                        <a:rPr lang="en-US" sz="1400" b="1" dirty="0" err="1" smtClean="0">
                          <a:solidFill>
                            <a:schemeClr val="bg1">
                              <a:lumMod val="85000"/>
                              <a:lumOff val="15000"/>
                            </a:schemeClr>
                          </a:solidFill>
                          <a:latin typeface="Corbel"/>
                          <a:cs typeface="Corbel"/>
                        </a:rPr>
                        <a:t>Butirrofenoni</a:t>
                      </a:r>
                      <a:endParaRPr lang="en-US" sz="1400" b="1" dirty="0">
                        <a:solidFill>
                          <a:schemeClr val="bg1">
                            <a:lumMod val="85000"/>
                            <a:lumOff val="15000"/>
                          </a:schemeClr>
                        </a:solidFill>
                        <a:latin typeface="Corbel"/>
                        <a:cs typeface="Corbel"/>
                      </a:endParaRPr>
                    </a:p>
                  </a:txBody>
                  <a:tcPr anchor="ctr">
                    <a:lnL w="12700" cmpd="sng">
                      <a:noFill/>
                    </a:lnL>
                  </a:tcPr>
                </a:tc>
                <a:tc hMerge="1">
                  <a:txBody>
                    <a:bodyPr/>
                    <a:lstStyle/>
                    <a:p>
                      <a:endParaRPr lang="en-US" sz="1400" dirty="0"/>
                    </a:p>
                  </a:txBody>
                  <a:tcPr/>
                </a:tc>
                <a:tc>
                  <a:txBody>
                    <a:bodyPr/>
                    <a:lstStyle/>
                    <a:p>
                      <a:pPr algn="ctr"/>
                      <a:r>
                        <a:rPr lang="en-US" sz="1400" b="1" dirty="0" err="1" smtClean="0">
                          <a:solidFill>
                            <a:schemeClr val="bg1">
                              <a:lumMod val="85000"/>
                              <a:lumOff val="15000"/>
                            </a:schemeClr>
                          </a:solidFill>
                          <a:latin typeface="Corbel"/>
                          <a:cs typeface="Corbel"/>
                        </a:rPr>
                        <a:t>Aloperidolo</a:t>
                      </a:r>
                      <a:endParaRPr lang="en-US" sz="1400" b="1" dirty="0" smtClean="0">
                        <a:solidFill>
                          <a:schemeClr val="bg1">
                            <a:lumMod val="85000"/>
                            <a:lumOff val="15000"/>
                          </a:schemeClr>
                        </a:solidFill>
                        <a:latin typeface="Corbel"/>
                        <a:cs typeface="Corbel"/>
                      </a:endParaRPr>
                    </a:p>
                    <a:p>
                      <a:pPr algn="ctr"/>
                      <a:r>
                        <a:rPr lang="en-US" sz="1400" b="1" dirty="0" err="1" smtClean="0">
                          <a:solidFill>
                            <a:schemeClr val="bg1">
                              <a:lumMod val="85000"/>
                              <a:lumOff val="15000"/>
                            </a:schemeClr>
                          </a:solidFill>
                          <a:latin typeface="Corbel"/>
                          <a:cs typeface="Corbel"/>
                        </a:rPr>
                        <a:t>Droperidolo</a:t>
                      </a:r>
                      <a:r>
                        <a:rPr lang="en-US" sz="1400" b="1" dirty="0" smtClean="0">
                          <a:solidFill>
                            <a:schemeClr val="bg1">
                              <a:lumMod val="85000"/>
                              <a:lumOff val="15000"/>
                            </a:schemeClr>
                          </a:solidFill>
                          <a:latin typeface="Corbel"/>
                          <a:cs typeface="Corbel"/>
                        </a:rPr>
                        <a:t> </a:t>
                      </a:r>
                      <a:endParaRPr lang="en-US" sz="1400" b="1" dirty="0">
                        <a:solidFill>
                          <a:schemeClr val="bg1">
                            <a:lumMod val="85000"/>
                            <a:lumOff val="15000"/>
                          </a:schemeClr>
                        </a:solidFill>
                        <a:latin typeface="Corbel"/>
                        <a:cs typeface="Corbel"/>
                      </a:endParaRPr>
                    </a:p>
                  </a:txBody>
                  <a:tcPr anchor="ctr"/>
                </a:tc>
                <a:tc>
                  <a:txBody>
                    <a:bodyPr/>
                    <a:lstStyle/>
                    <a:p>
                      <a:pPr algn="ctr"/>
                      <a:r>
                        <a:rPr lang="en-US" sz="1400" i="1" dirty="0" err="1" smtClean="0">
                          <a:solidFill>
                            <a:schemeClr val="bg1">
                              <a:lumMod val="85000"/>
                              <a:lumOff val="15000"/>
                            </a:schemeClr>
                          </a:solidFill>
                          <a:latin typeface="Corbel"/>
                          <a:cs typeface="Corbel"/>
                        </a:rPr>
                        <a:t>Serenase</a:t>
                      </a:r>
                      <a:endParaRPr lang="en-US" sz="1400" i="1" dirty="0" smtClean="0">
                        <a:solidFill>
                          <a:schemeClr val="bg1">
                            <a:lumMod val="85000"/>
                            <a:lumOff val="15000"/>
                          </a:schemeClr>
                        </a:solidFill>
                        <a:latin typeface="Corbel"/>
                        <a:cs typeface="Corbel"/>
                      </a:endParaRPr>
                    </a:p>
                    <a:p>
                      <a:pPr algn="ctr"/>
                      <a:r>
                        <a:rPr lang="en-US" sz="1400" i="1" dirty="0" err="1" smtClean="0">
                          <a:solidFill>
                            <a:schemeClr val="bg1">
                              <a:lumMod val="85000"/>
                              <a:lumOff val="15000"/>
                            </a:schemeClr>
                          </a:solidFill>
                          <a:latin typeface="Corbel"/>
                          <a:cs typeface="Corbel"/>
                        </a:rPr>
                        <a:t>Xonixol</a:t>
                      </a:r>
                      <a:endParaRPr lang="en-US" sz="1400" i="1" dirty="0">
                        <a:solidFill>
                          <a:schemeClr val="bg1">
                            <a:lumMod val="85000"/>
                            <a:lumOff val="15000"/>
                          </a:schemeClr>
                        </a:solidFill>
                        <a:latin typeface="Corbel"/>
                        <a:cs typeface="Corbel"/>
                      </a:endParaRPr>
                    </a:p>
                  </a:txBody>
                  <a:tcPr anchor="ctr"/>
                </a:tc>
                <a:tc>
                  <a:txBody>
                    <a:bodyPr/>
                    <a:lstStyle/>
                    <a:p>
                      <a:pPr algn="ctr"/>
                      <a:r>
                        <a:rPr lang="en-US" sz="1400" dirty="0" smtClean="0">
                          <a:solidFill>
                            <a:schemeClr val="bg1">
                              <a:lumMod val="85000"/>
                              <a:lumOff val="15000"/>
                            </a:schemeClr>
                          </a:solidFill>
                          <a:latin typeface="Corbel"/>
                          <a:cs typeface="Corbel"/>
                        </a:rPr>
                        <a:t>Molto </a:t>
                      </a:r>
                      <a:r>
                        <a:rPr lang="en-US" sz="1400" dirty="0" err="1" smtClean="0">
                          <a:solidFill>
                            <a:schemeClr val="bg1">
                              <a:lumMod val="85000"/>
                              <a:lumOff val="15000"/>
                            </a:schemeClr>
                          </a:solidFill>
                          <a:latin typeface="Corbel"/>
                          <a:cs typeface="Corbel"/>
                        </a:rPr>
                        <a:t>alta</a:t>
                      </a:r>
                      <a:endParaRPr lang="en-US" sz="1400" dirty="0">
                        <a:solidFill>
                          <a:schemeClr val="bg1">
                            <a:lumMod val="85000"/>
                            <a:lumOff val="15000"/>
                          </a:schemeClr>
                        </a:solidFill>
                        <a:latin typeface="Corbel"/>
                        <a:cs typeface="Corbel"/>
                      </a:endParaRPr>
                    </a:p>
                  </a:txBody>
                  <a:tcPr anchor="ctr"/>
                </a:tc>
                <a:tc>
                  <a:txBody>
                    <a:bodyPr/>
                    <a:lstStyle/>
                    <a:p>
                      <a:pPr algn="ctr"/>
                      <a:r>
                        <a:rPr lang="en-US" sz="1400" dirty="0" err="1" smtClean="0">
                          <a:solidFill>
                            <a:schemeClr val="bg1">
                              <a:lumMod val="85000"/>
                              <a:lumOff val="15000"/>
                            </a:schemeClr>
                          </a:solidFill>
                          <a:latin typeface="Corbel"/>
                          <a:cs typeface="Corbel"/>
                        </a:rPr>
                        <a:t>Bassa</a:t>
                      </a:r>
                      <a:endParaRPr lang="en-US" sz="1400" dirty="0">
                        <a:solidFill>
                          <a:schemeClr val="bg1">
                            <a:lumMod val="85000"/>
                            <a:lumOff val="15000"/>
                          </a:schemeClr>
                        </a:solidFill>
                        <a:latin typeface="Corbel"/>
                        <a:cs typeface="Corbel"/>
                      </a:endParaRPr>
                    </a:p>
                  </a:txBody>
                  <a:tcPr anchor="ctr"/>
                </a:tc>
                <a:tc>
                  <a:txBody>
                    <a:bodyPr/>
                    <a:lstStyle/>
                    <a:p>
                      <a:pPr algn="ctr"/>
                      <a:r>
                        <a:rPr lang="en-US" sz="1400" dirty="0" smtClean="0">
                          <a:solidFill>
                            <a:schemeClr val="bg1">
                              <a:lumMod val="85000"/>
                              <a:lumOff val="15000"/>
                            </a:schemeClr>
                          </a:solidFill>
                          <a:latin typeface="Corbel"/>
                          <a:cs typeface="Corbel"/>
                        </a:rPr>
                        <a:t>Media</a:t>
                      </a:r>
                      <a:endParaRPr lang="en-US" sz="1400" dirty="0">
                        <a:solidFill>
                          <a:schemeClr val="bg1">
                            <a:lumMod val="85000"/>
                            <a:lumOff val="15000"/>
                          </a:schemeClr>
                        </a:solidFill>
                        <a:latin typeface="Corbel"/>
                        <a:cs typeface="Corbel"/>
                      </a:endParaRPr>
                    </a:p>
                  </a:txBody>
                  <a:tcPr anchor="ctr"/>
                </a:tc>
                <a:tc>
                  <a:txBody>
                    <a:bodyPr/>
                    <a:lstStyle/>
                    <a:p>
                      <a:pPr algn="ctr"/>
                      <a:r>
                        <a:rPr lang="en-US" sz="1400" dirty="0" err="1" smtClean="0">
                          <a:solidFill>
                            <a:schemeClr val="bg1">
                              <a:lumMod val="85000"/>
                              <a:lumOff val="15000"/>
                            </a:schemeClr>
                          </a:solidFill>
                          <a:latin typeface="Corbel"/>
                          <a:cs typeface="Corbel"/>
                        </a:rPr>
                        <a:t>Bassa</a:t>
                      </a:r>
                      <a:endParaRPr lang="en-US" sz="1400" dirty="0">
                        <a:solidFill>
                          <a:schemeClr val="bg1">
                            <a:lumMod val="85000"/>
                            <a:lumOff val="15000"/>
                          </a:schemeClr>
                        </a:solidFill>
                        <a:latin typeface="Corbel"/>
                        <a:cs typeface="Corbel"/>
                      </a:endParaRPr>
                    </a:p>
                  </a:txBody>
                  <a:tcPr anchor="ctr">
                    <a:lnR w="12700" cmpd="sng">
                      <a:noFill/>
                    </a:lnR>
                  </a:tcPr>
                </a:tc>
              </a:tr>
              <a:tr h="370840">
                <a:tc gridSpan="2">
                  <a:txBody>
                    <a:bodyPr/>
                    <a:lstStyle/>
                    <a:p>
                      <a:pPr algn="ctr"/>
                      <a:r>
                        <a:rPr lang="en-US" sz="1400" b="1" dirty="0" err="1" smtClean="0">
                          <a:solidFill>
                            <a:schemeClr val="bg1">
                              <a:lumMod val="85000"/>
                              <a:lumOff val="15000"/>
                            </a:schemeClr>
                          </a:solidFill>
                          <a:latin typeface="Corbel"/>
                          <a:cs typeface="Corbel"/>
                        </a:rPr>
                        <a:t>Difenil-butil-piperidine</a:t>
                      </a:r>
                      <a:endParaRPr lang="en-US" sz="1400" b="1" dirty="0">
                        <a:solidFill>
                          <a:schemeClr val="bg1">
                            <a:lumMod val="85000"/>
                            <a:lumOff val="15000"/>
                          </a:schemeClr>
                        </a:solidFill>
                        <a:latin typeface="Corbel"/>
                        <a:cs typeface="Corbel"/>
                      </a:endParaRPr>
                    </a:p>
                  </a:txBody>
                  <a:tcPr anchor="ctr">
                    <a:lnL w="12700" cmpd="sng">
                      <a:noFill/>
                    </a:lnL>
                  </a:tcPr>
                </a:tc>
                <a:tc hMerge="1">
                  <a:txBody>
                    <a:bodyPr/>
                    <a:lstStyle/>
                    <a:p>
                      <a:endParaRPr lang="en-US"/>
                    </a:p>
                  </a:txBody>
                  <a:tcPr/>
                </a:tc>
                <a:tc>
                  <a:txBody>
                    <a:bodyPr/>
                    <a:lstStyle/>
                    <a:p>
                      <a:pPr algn="ctr"/>
                      <a:r>
                        <a:rPr lang="en-US" sz="1400" b="1" dirty="0" err="1" smtClean="0">
                          <a:solidFill>
                            <a:schemeClr val="bg1">
                              <a:lumMod val="85000"/>
                              <a:lumOff val="15000"/>
                            </a:schemeClr>
                          </a:solidFill>
                          <a:latin typeface="Corbel"/>
                          <a:cs typeface="Corbel"/>
                        </a:rPr>
                        <a:t>Pimozide</a:t>
                      </a:r>
                      <a:endParaRPr lang="en-US" sz="1400" b="1" dirty="0">
                        <a:solidFill>
                          <a:schemeClr val="bg1">
                            <a:lumMod val="85000"/>
                            <a:lumOff val="15000"/>
                          </a:schemeClr>
                        </a:solidFill>
                        <a:latin typeface="Corbel"/>
                        <a:cs typeface="Corbel"/>
                      </a:endParaRPr>
                    </a:p>
                  </a:txBody>
                  <a:tcPr anchor="ctr"/>
                </a:tc>
                <a:tc>
                  <a:txBody>
                    <a:bodyPr/>
                    <a:lstStyle/>
                    <a:p>
                      <a:pPr algn="ctr"/>
                      <a:r>
                        <a:rPr lang="en-US" sz="1400" i="1" dirty="0" err="1" smtClean="0">
                          <a:solidFill>
                            <a:schemeClr val="bg1">
                              <a:lumMod val="85000"/>
                              <a:lumOff val="15000"/>
                            </a:schemeClr>
                          </a:solidFill>
                          <a:latin typeface="Corbel"/>
                          <a:cs typeface="Corbel"/>
                        </a:rPr>
                        <a:t>Orap</a:t>
                      </a:r>
                      <a:endParaRPr lang="en-US" sz="1400" i="1" dirty="0">
                        <a:solidFill>
                          <a:schemeClr val="bg1">
                            <a:lumMod val="85000"/>
                            <a:lumOff val="15000"/>
                          </a:schemeClr>
                        </a:solidFill>
                        <a:latin typeface="Corbel"/>
                        <a:cs typeface="Corbel"/>
                      </a:endParaRPr>
                    </a:p>
                  </a:txBody>
                  <a:tcPr anchor="ctr"/>
                </a:tc>
                <a:tc>
                  <a:txBody>
                    <a:bodyPr/>
                    <a:lstStyle/>
                    <a:p>
                      <a:pPr algn="ctr"/>
                      <a:r>
                        <a:rPr lang="en-US" sz="1400" dirty="0" err="1" smtClean="0">
                          <a:solidFill>
                            <a:schemeClr val="bg1">
                              <a:lumMod val="85000"/>
                              <a:lumOff val="15000"/>
                            </a:schemeClr>
                          </a:solidFill>
                          <a:latin typeface="Corbel"/>
                          <a:cs typeface="Corbel"/>
                        </a:rPr>
                        <a:t>Bassa</a:t>
                      </a:r>
                      <a:endParaRPr lang="en-US" sz="1400" dirty="0">
                        <a:solidFill>
                          <a:schemeClr val="bg1">
                            <a:lumMod val="85000"/>
                            <a:lumOff val="15000"/>
                          </a:schemeClr>
                        </a:solidFill>
                        <a:latin typeface="Corbel"/>
                        <a:cs typeface="Corbel"/>
                      </a:endParaRPr>
                    </a:p>
                  </a:txBody>
                  <a:tcPr anchor="ctr"/>
                </a:tc>
                <a:tc>
                  <a:txBody>
                    <a:bodyPr/>
                    <a:lstStyle/>
                    <a:p>
                      <a:pPr algn="ctr"/>
                      <a:r>
                        <a:rPr lang="en-US" sz="1400" dirty="0" err="1" smtClean="0">
                          <a:solidFill>
                            <a:schemeClr val="bg1">
                              <a:lumMod val="85000"/>
                              <a:lumOff val="15000"/>
                            </a:schemeClr>
                          </a:solidFill>
                          <a:latin typeface="Corbel"/>
                          <a:cs typeface="Corbel"/>
                        </a:rPr>
                        <a:t>Bassa</a:t>
                      </a:r>
                      <a:endParaRPr lang="en-US" sz="1400" dirty="0">
                        <a:solidFill>
                          <a:schemeClr val="bg1">
                            <a:lumMod val="85000"/>
                            <a:lumOff val="15000"/>
                          </a:schemeClr>
                        </a:solidFill>
                        <a:latin typeface="Corbel"/>
                        <a:cs typeface="Corbel"/>
                      </a:endParaRPr>
                    </a:p>
                  </a:txBody>
                  <a:tcPr anchor="ctr"/>
                </a:tc>
                <a:tc>
                  <a:txBody>
                    <a:bodyPr/>
                    <a:lstStyle/>
                    <a:p>
                      <a:pPr algn="ctr"/>
                      <a:r>
                        <a:rPr lang="en-US" sz="1400" dirty="0" err="1" smtClean="0">
                          <a:solidFill>
                            <a:schemeClr val="bg1">
                              <a:lumMod val="85000"/>
                              <a:lumOff val="15000"/>
                            </a:schemeClr>
                          </a:solidFill>
                          <a:latin typeface="Corbel"/>
                          <a:cs typeface="Corbel"/>
                        </a:rPr>
                        <a:t>Bassa</a:t>
                      </a:r>
                      <a:endParaRPr lang="en-US" sz="1400" dirty="0">
                        <a:solidFill>
                          <a:schemeClr val="bg1">
                            <a:lumMod val="85000"/>
                            <a:lumOff val="15000"/>
                          </a:schemeClr>
                        </a:solidFill>
                        <a:latin typeface="Corbel"/>
                        <a:cs typeface="Corbel"/>
                      </a:endParaRPr>
                    </a:p>
                  </a:txBody>
                  <a:tcPr anchor="ctr"/>
                </a:tc>
                <a:tc>
                  <a:txBody>
                    <a:bodyPr/>
                    <a:lstStyle/>
                    <a:p>
                      <a:pPr algn="ctr"/>
                      <a:r>
                        <a:rPr lang="en-US" sz="1400" dirty="0" err="1" smtClean="0">
                          <a:solidFill>
                            <a:schemeClr val="bg1">
                              <a:lumMod val="85000"/>
                              <a:lumOff val="15000"/>
                            </a:schemeClr>
                          </a:solidFill>
                          <a:latin typeface="Corbel"/>
                          <a:cs typeface="Corbel"/>
                        </a:rPr>
                        <a:t>Bassa</a:t>
                      </a:r>
                      <a:endParaRPr lang="en-US" sz="1400" dirty="0">
                        <a:solidFill>
                          <a:schemeClr val="bg1">
                            <a:lumMod val="85000"/>
                            <a:lumOff val="15000"/>
                          </a:schemeClr>
                        </a:solidFill>
                        <a:latin typeface="Corbel"/>
                        <a:cs typeface="Corbel"/>
                      </a:endParaRPr>
                    </a:p>
                  </a:txBody>
                  <a:tcPr anchor="ctr">
                    <a:lnR w="12700" cmpd="sng">
                      <a:noFill/>
                    </a:lnR>
                  </a:tcPr>
                </a:tc>
              </a:tr>
              <a:tr h="370840">
                <a:tc gridSpan="2">
                  <a:txBody>
                    <a:bodyPr/>
                    <a:lstStyle/>
                    <a:p>
                      <a:pPr algn="ctr"/>
                      <a:r>
                        <a:rPr lang="en-US" sz="1400" b="1" dirty="0" err="1" smtClean="0">
                          <a:solidFill>
                            <a:schemeClr val="bg1">
                              <a:lumMod val="85000"/>
                              <a:lumOff val="15000"/>
                            </a:schemeClr>
                          </a:solidFill>
                          <a:latin typeface="Corbel"/>
                          <a:cs typeface="Corbel"/>
                        </a:rPr>
                        <a:t>Tioxanteni</a:t>
                      </a:r>
                      <a:endParaRPr lang="en-US" sz="1400" b="1" dirty="0">
                        <a:solidFill>
                          <a:schemeClr val="bg1">
                            <a:lumMod val="85000"/>
                            <a:lumOff val="15000"/>
                          </a:schemeClr>
                        </a:solidFill>
                        <a:latin typeface="Corbel"/>
                        <a:cs typeface="Corbel"/>
                      </a:endParaRPr>
                    </a:p>
                  </a:txBody>
                  <a:tcPr anchor="ctr">
                    <a:lnL w="12700" cmpd="sng">
                      <a:noFill/>
                    </a:lnL>
                  </a:tcPr>
                </a:tc>
                <a:tc hMerge="1">
                  <a:txBody>
                    <a:bodyPr/>
                    <a:lstStyle/>
                    <a:p>
                      <a:endParaRPr lang="en-US"/>
                    </a:p>
                  </a:txBody>
                  <a:tcPr/>
                </a:tc>
                <a:tc>
                  <a:txBody>
                    <a:bodyPr/>
                    <a:lstStyle/>
                    <a:p>
                      <a:pPr algn="ctr"/>
                      <a:r>
                        <a:rPr lang="en-US" sz="1400" b="1" dirty="0" err="1" smtClean="0">
                          <a:solidFill>
                            <a:schemeClr val="bg1">
                              <a:lumMod val="85000"/>
                              <a:lumOff val="15000"/>
                            </a:schemeClr>
                          </a:solidFill>
                          <a:latin typeface="Corbel"/>
                          <a:cs typeface="Corbel"/>
                        </a:rPr>
                        <a:t>Zuclopentixolo</a:t>
                      </a:r>
                      <a:endParaRPr lang="en-US" sz="1400" b="1" dirty="0">
                        <a:solidFill>
                          <a:schemeClr val="bg1">
                            <a:lumMod val="85000"/>
                            <a:lumOff val="15000"/>
                          </a:schemeClr>
                        </a:solidFill>
                        <a:latin typeface="Corbel"/>
                        <a:cs typeface="Corbel"/>
                      </a:endParaRPr>
                    </a:p>
                  </a:txBody>
                  <a:tcPr anchor="ctr"/>
                </a:tc>
                <a:tc>
                  <a:txBody>
                    <a:bodyPr/>
                    <a:lstStyle/>
                    <a:p>
                      <a:pPr algn="ctr"/>
                      <a:r>
                        <a:rPr lang="en-US" sz="1400" i="1" dirty="0" err="1" smtClean="0">
                          <a:solidFill>
                            <a:schemeClr val="bg1">
                              <a:lumMod val="85000"/>
                              <a:lumOff val="15000"/>
                            </a:schemeClr>
                          </a:solidFill>
                          <a:latin typeface="Corbel"/>
                          <a:cs typeface="Corbel"/>
                        </a:rPr>
                        <a:t>Clopixol</a:t>
                      </a:r>
                      <a:endParaRPr lang="en-US" sz="1400" i="1" dirty="0">
                        <a:solidFill>
                          <a:schemeClr val="bg1">
                            <a:lumMod val="85000"/>
                            <a:lumOff val="15000"/>
                          </a:schemeClr>
                        </a:solidFill>
                        <a:latin typeface="Corbel"/>
                        <a:cs typeface="Corbel"/>
                      </a:endParaRPr>
                    </a:p>
                  </a:txBody>
                  <a:tcPr anchor="ctr"/>
                </a:tc>
                <a:tc>
                  <a:txBody>
                    <a:bodyPr/>
                    <a:lstStyle/>
                    <a:p>
                      <a:pPr algn="ctr"/>
                      <a:r>
                        <a:rPr lang="en-US" sz="1400" dirty="0" smtClean="0">
                          <a:solidFill>
                            <a:schemeClr val="bg1">
                              <a:lumMod val="85000"/>
                              <a:lumOff val="15000"/>
                            </a:schemeClr>
                          </a:solidFill>
                          <a:latin typeface="Corbel"/>
                          <a:cs typeface="Corbel"/>
                        </a:rPr>
                        <a:t>Alta</a:t>
                      </a:r>
                      <a:endParaRPr lang="en-US" sz="1400" dirty="0">
                        <a:solidFill>
                          <a:schemeClr val="bg1">
                            <a:lumMod val="85000"/>
                            <a:lumOff val="15000"/>
                          </a:schemeClr>
                        </a:solidFill>
                        <a:latin typeface="Corbel"/>
                        <a:cs typeface="Corbel"/>
                      </a:endParaRPr>
                    </a:p>
                  </a:txBody>
                  <a:tcPr anchor="ctr"/>
                </a:tc>
                <a:tc>
                  <a:txBody>
                    <a:bodyPr/>
                    <a:lstStyle/>
                    <a:p>
                      <a:pPr algn="ctr"/>
                      <a:r>
                        <a:rPr lang="en-US" sz="1400" dirty="0" smtClean="0">
                          <a:solidFill>
                            <a:schemeClr val="bg1">
                              <a:lumMod val="85000"/>
                              <a:lumOff val="15000"/>
                            </a:schemeClr>
                          </a:solidFill>
                          <a:latin typeface="Corbel"/>
                          <a:cs typeface="Corbel"/>
                        </a:rPr>
                        <a:t>Media</a:t>
                      </a:r>
                      <a:endParaRPr lang="en-US" sz="1400" dirty="0">
                        <a:solidFill>
                          <a:schemeClr val="bg1">
                            <a:lumMod val="85000"/>
                            <a:lumOff val="15000"/>
                          </a:schemeClr>
                        </a:solidFill>
                        <a:latin typeface="Corbel"/>
                        <a:cs typeface="Corbel"/>
                      </a:endParaRPr>
                    </a:p>
                  </a:txBody>
                  <a:tcPr anchor="ctr"/>
                </a:tc>
                <a:tc>
                  <a:txBody>
                    <a:bodyPr/>
                    <a:lstStyle/>
                    <a:p>
                      <a:pPr algn="ctr"/>
                      <a:r>
                        <a:rPr lang="en-US" sz="1400" dirty="0" err="1" smtClean="0">
                          <a:solidFill>
                            <a:schemeClr val="bg1">
                              <a:lumMod val="85000"/>
                              <a:lumOff val="15000"/>
                            </a:schemeClr>
                          </a:solidFill>
                          <a:latin typeface="Corbel"/>
                          <a:cs typeface="Corbel"/>
                        </a:rPr>
                        <a:t>Bassa</a:t>
                      </a:r>
                      <a:endParaRPr lang="en-US" sz="1400" dirty="0">
                        <a:solidFill>
                          <a:schemeClr val="bg1">
                            <a:lumMod val="85000"/>
                            <a:lumOff val="15000"/>
                          </a:schemeClr>
                        </a:solidFill>
                        <a:latin typeface="Corbel"/>
                        <a:cs typeface="Corbel"/>
                      </a:endParaRPr>
                    </a:p>
                  </a:txBody>
                  <a:tcPr anchor="ctr"/>
                </a:tc>
                <a:tc>
                  <a:txBody>
                    <a:bodyPr/>
                    <a:lstStyle/>
                    <a:p>
                      <a:pPr algn="ctr"/>
                      <a:r>
                        <a:rPr lang="en-US" sz="1400" dirty="0" smtClean="0">
                          <a:solidFill>
                            <a:schemeClr val="bg1">
                              <a:lumMod val="85000"/>
                              <a:lumOff val="15000"/>
                            </a:schemeClr>
                          </a:solidFill>
                          <a:latin typeface="Corbel"/>
                          <a:cs typeface="Corbel"/>
                        </a:rPr>
                        <a:t>Media</a:t>
                      </a:r>
                      <a:endParaRPr lang="en-US" sz="1400" dirty="0">
                        <a:solidFill>
                          <a:schemeClr val="bg1">
                            <a:lumMod val="85000"/>
                            <a:lumOff val="15000"/>
                          </a:schemeClr>
                        </a:solidFill>
                        <a:latin typeface="Corbel"/>
                        <a:cs typeface="Corbel"/>
                      </a:endParaRPr>
                    </a:p>
                  </a:txBody>
                  <a:tcPr anchor="ctr">
                    <a:lnR w="12700" cmpd="sng">
                      <a:noFill/>
                    </a:lnR>
                  </a:tcPr>
                </a:tc>
              </a:tr>
              <a:tr h="370840">
                <a:tc gridSpan="2">
                  <a:txBody>
                    <a:bodyPr/>
                    <a:lstStyle/>
                    <a:p>
                      <a:pPr algn="ctr"/>
                      <a:r>
                        <a:rPr lang="en-US" sz="1400" b="1" dirty="0" err="1" smtClean="0">
                          <a:solidFill>
                            <a:schemeClr val="bg1">
                              <a:lumMod val="85000"/>
                              <a:lumOff val="15000"/>
                            </a:schemeClr>
                          </a:solidFill>
                          <a:latin typeface="Corbel"/>
                          <a:cs typeface="Corbel"/>
                        </a:rPr>
                        <a:t>Dibenzo</a:t>
                      </a:r>
                      <a:r>
                        <a:rPr lang="en-US" sz="1400" b="1" dirty="0" smtClean="0">
                          <a:solidFill>
                            <a:schemeClr val="bg1">
                              <a:lumMod val="85000"/>
                              <a:lumOff val="15000"/>
                            </a:schemeClr>
                          </a:solidFill>
                          <a:latin typeface="Corbel"/>
                          <a:cs typeface="Corbel"/>
                        </a:rPr>
                        <a:t>-x-</a:t>
                      </a:r>
                      <a:r>
                        <a:rPr lang="en-US" sz="1400" b="1" dirty="0" err="1" smtClean="0">
                          <a:solidFill>
                            <a:schemeClr val="bg1">
                              <a:lumMod val="85000"/>
                              <a:lumOff val="15000"/>
                            </a:schemeClr>
                          </a:solidFill>
                          <a:latin typeface="Corbel"/>
                          <a:cs typeface="Corbel"/>
                        </a:rPr>
                        <a:t>azepine</a:t>
                      </a:r>
                      <a:endParaRPr lang="en-US" sz="1400" b="1" dirty="0">
                        <a:solidFill>
                          <a:schemeClr val="bg1">
                            <a:lumMod val="85000"/>
                            <a:lumOff val="15000"/>
                          </a:schemeClr>
                        </a:solidFill>
                        <a:latin typeface="Corbel"/>
                        <a:cs typeface="Corbel"/>
                      </a:endParaRPr>
                    </a:p>
                  </a:txBody>
                  <a:tcPr anchor="ctr">
                    <a:lnL w="12700" cmpd="sng">
                      <a:noFill/>
                    </a:lnL>
                  </a:tcPr>
                </a:tc>
                <a:tc hMerge="1">
                  <a:txBody>
                    <a:bodyPr/>
                    <a:lstStyle/>
                    <a:p>
                      <a:endParaRPr lang="en-US"/>
                    </a:p>
                  </a:txBody>
                  <a:tcPr/>
                </a:tc>
                <a:tc>
                  <a:txBody>
                    <a:bodyPr/>
                    <a:lstStyle/>
                    <a:p>
                      <a:pPr algn="ctr"/>
                      <a:r>
                        <a:rPr lang="en-US" sz="1400" b="1" dirty="0" err="1" smtClean="0">
                          <a:solidFill>
                            <a:schemeClr val="bg1">
                              <a:lumMod val="85000"/>
                              <a:lumOff val="15000"/>
                            </a:schemeClr>
                          </a:solidFill>
                          <a:latin typeface="Corbel"/>
                          <a:cs typeface="Corbel"/>
                        </a:rPr>
                        <a:t>Clotiapina</a:t>
                      </a:r>
                      <a:endParaRPr lang="en-US" sz="1400" b="1" dirty="0">
                        <a:solidFill>
                          <a:schemeClr val="bg1">
                            <a:lumMod val="85000"/>
                            <a:lumOff val="15000"/>
                          </a:schemeClr>
                        </a:solidFill>
                        <a:latin typeface="Corbel"/>
                        <a:cs typeface="Corbel"/>
                      </a:endParaRPr>
                    </a:p>
                  </a:txBody>
                  <a:tcPr anchor="ctr"/>
                </a:tc>
                <a:tc>
                  <a:txBody>
                    <a:bodyPr/>
                    <a:lstStyle/>
                    <a:p>
                      <a:pPr algn="ctr"/>
                      <a:r>
                        <a:rPr lang="en-US" sz="1400" i="1" dirty="0" err="1" smtClean="0">
                          <a:solidFill>
                            <a:schemeClr val="bg1">
                              <a:lumMod val="85000"/>
                              <a:lumOff val="15000"/>
                            </a:schemeClr>
                          </a:solidFill>
                          <a:latin typeface="Corbel"/>
                          <a:cs typeface="Corbel"/>
                        </a:rPr>
                        <a:t>Entumin</a:t>
                      </a:r>
                      <a:endParaRPr lang="en-US" sz="1400" i="1" dirty="0">
                        <a:solidFill>
                          <a:schemeClr val="bg1">
                            <a:lumMod val="85000"/>
                            <a:lumOff val="15000"/>
                          </a:schemeClr>
                        </a:solidFill>
                        <a:latin typeface="Corbel"/>
                        <a:cs typeface="Corbel"/>
                      </a:endParaRPr>
                    </a:p>
                  </a:txBody>
                  <a:tcPr anchor="ctr"/>
                </a:tc>
                <a:tc>
                  <a:txBody>
                    <a:bodyPr/>
                    <a:lstStyle/>
                    <a:p>
                      <a:pPr algn="ctr"/>
                      <a:r>
                        <a:rPr lang="en-US" sz="1400" dirty="0" smtClean="0">
                          <a:solidFill>
                            <a:schemeClr val="bg1">
                              <a:lumMod val="85000"/>
                              <a:lumOff val="15000"/>
                            </a:schemeClr>
                          </a:solidFill>
                          <a:latin typeface="Corbel"/>
                          <a:cs typeface="Corbel"/>
                        </a:rPr>
                        <a:t>Media</a:t>
                      </a:r>
                      <a:endParaRPr lang="en-US" sz="1400" dirty="0">
                        <a:solidFill>
                          <a:schemeClr val="bg1">
                            <a:lumMod val="85000"/>
                            <a:lumOff val="15000"/>
                          </a:schemeClr>
                        </a:solidFill>
                        <a:latin typeface="Corbel"/>
                        <a:cs typeface="Corbel"/>
                      </a:endParaRPr>
                    </a:p>
                  </a:txBody>
                  <a:tcPr anchor="ctr"/>
                </a:tc>
                <a:tc>
                  <a:txBody>
                    <a:bodyPr/>
                    <a:lstStyle/>
                    <a:p>
                      <a:pPr algn="ctr"/>
                      <a:r>
                        <a:rPr lang="en-US" sz="1400" dirty="0" smtClean="0">
                          <a:solidFill>
                            <a:schemeClr val="bg1">
                              <a:lumMod val="85000"/>
                              <a:lumOff val="15000"/>
                            </a:schemeClr>
                          </a:solidFill>
                          <a:latin typeface="Corbel"/>
                          <a:cs typeface="Corbel"/>
                        </a:rPr>
                        <a:t>Alta</a:t>
                      </a:r>
                      <a:endParaRPr lang="en-US" sz="1400" dirty="0">
                        <a:solidFill>
                          <a:schemeClr val="bg1">
                            <a:lumMod val="85000"/>
                            <a:lumOff val="15000"/>
                          </a:schemeClr>
                        </a:solidFill>
                        <a:latin typeface="Corbel"/>
                        <a:cs typeface="Corbel"/>
                      </a:endParaRPr>
                    </a:p>
                  </a:txBody>
                  <a:tcPr anchor="ctr"/>
                </a:tc>
                <a:tc>
                  <a:txBody>
                    <a:bodyPr/>
                    <a:lstStyle/>
                    <a:p>
                      <a:pPr algn="ctr"/>
                      <a:r>
                        <a:rPr lang="en-US" sz="1400" dirty="0" smtClean="0">
                          <a:solidFill>
                            <a:schemeClr val="bg1">
                              <a:lumMod val="85000"/>
                              <a:lumOff val="15000"/>
                            </a:schemeClr>
                          </a:solidFill>
                          <a:latin typeface="Corbel"/>
                          <a:cs typeface="Corbel"/>
                        </a:rPr>
                        <a:t>Media</a:t>
                      </a:r>
                      <a:endParaRPr lang="en-US" sz="1400" dirty="0">
                        <a:solidFill>
                          <a:schemeClr val="bg1">
                            <a:lumMod val="85000"/>
                            <a:lumOff val="15000"/>
                          </a:schemeClr>
                        </a:solidFill>
                        <a:latin typeface="Corbel"/>
                        <a:cs typeface="Corbel"/>
                      </a:endParaRPr>
                    </a:p>
                  </a:txBody>
                  <a:tcPr anchor="ctr"/>
                </a:tc>
                <a:tc>
                  <a:txBody>
                    <a:bodyPr/>
                    <a:lstStyle/>
                    <a:p>
                      <a:pPr algn="ctr"/>
                      <a:r>
                        <a:rPr lang="en-US" sz="1400" dirty="0" smtClean="0">
                          <a:solidFill>
                            <a:schemeClr val="bg1">
                              <a:lumMod val="85000"/>
                              <a:lumOff val="15000"/>
                            </a:schemeClr>
                          </a:solidFill>
                          <a:latin typeface="Corbel"/>
                          <a:cs typeface="Corbel"/>
                        </a:rPr>
                        <a:t>Alta</a:t>
                      </a:r>
                      <a:endParaRPr lang="en-US" sz="1400" dirty="0">
                        <a:solidFill>
                          <a:schemeClr val="bg1">
                            <a:lumMod val="85000"/>
                            <a:lumOff val="15000"/>
                          </a:schemeClr>
                        </a:solidFill>
                        <a:latin typeface="Corbel"/>
                        <a:cs typeface="Corbel"/>
                      </a:endParaRPr>
                    </a:p>
                  </a:txBody>
                  <a:tcPr anchor="ctr">
                    <a:lnR w="12700" cmpd="sng">
                      <a:noFill/>
                    </a:lnR>
                  </a:tcPr>
                </a:tc>
              </a:tr>
              <a:tr h="370840">
                <a:tc gridSpan="2">
                  <a:txBody>
                    <a:bodyPr/>
                    <a:lstStyle/>
                    <a:p>
                      <a:pPr algn="ctr"/>
                      <a:r>
                        <a:rPr lang="en-US" sz="1400" b="1" dirty="0" err="1" smtClean="0">
                          <a:solidFill>
                            <a:schemeClr val="bg1">
                              <a:lumMod val="85000"/>
                              <a:lumOff val="15000"/>
                            </a:schemeClr>
                          </a:solidFill>
                          <a:latin typeface="Corbel"/>
                          <a:cs typeface="Corbel"/>
                        </a:rPr>
                        <a:t>Benzamidi</a:t>
                      </a:r>
                      <a:r>
                        <a:rPr lang="en-US" sz="1400" b="1" dirty="0" smtClean="0">
                          <a:solidFill>
                            <a:schemeClr val="bg1">
                              <a:lumMod val="85000"/>
                              <a:lumOff val="15000"/>
                            </a:schemeClr>
                          </a:solidFill>
                          <a:latin typeface="Corbel"/>
                          <a:cs typeface="Corbel"/>
                        </a:rPr>
                        <a:t> </a:t>
                      </a:r>
                      <a:r>
                        <a:rPr lang="en-US" sz="1400" b="1" dirty="0" err="1" smtClean="0">
                          <a:solidFill>
                            <a:schemeClr val="bg1">
                              <a:lumMod val="85000"/>
                              <a:lumOff val="15000"/>
                            </a:schemeClr>
                          </a:solidFill>
                          <a:latin typeface="Corbel"/>
                          <a:cs typeface="Corbel"/>
                        </a:rPr>
                        <a:t>sostituite</a:t>
                      </a:r>
                      <a:endParaRPr lang="en-US" sz="1400" b="1" dirty="0">
                        <a:solidFill>
                          <a:schemeClr val="bg1">
                            <a:lumMod val="85000"/>
                            <a:lumOff val="15000"/>
                          </a:schemeClr>
                        </a:solidFill>
                        <a:latin typeface="Corbel"/>
                        <a:cs typeface="Corbel"/>
                      </a:endParaRPr>
                    </a:p>
                  </a:txBody>
                  <a:tcPr anchor="ctr">
                    <a:lnL w="12700" cmpd="sng">
                      <a:noFill/>
                    </a:lnL>
                  </a:tcPr>
                </a:tc>
                <a:tc hMerge="1">
                  <a:txBody>
                    <a:bodyPr/>
                    <a:lstStyle/>
                    <a:p>
                      <a:endParaRPr lang="en-US"/>
                    </a:p>
                  </a:txBody>
                  <a:tcPr/>
                </a:tc>
                <a:tc>
                  <a:txBody>
                    <a:bodyPr/>
                    <a:lstStyle/>
                    <a:p>
                      <a:pPr algn="ctr"/>
                      <a:r>
                        <a:rPr lang="en-US" sz="1400" b="1" dirty="0" err="1" smtClean="0">
                          <a:solidFill>
                            <a:schemeClr val="bg1">
                              <a:lumMod val="85000"/>
                              <a:lumOff val="15000"/>
                            </a:schemeClr>
                          </a:solidFill>
                          <a:latin typeface="Corbel"/>
                          <a:cs typeface="Corbel"/>
                        </a:rPr>
                        <a:t>Levosulpiride</a:t>
                      </a:r>
                      <a:endParaRPr lang="en-US" sz="1400" b="1" dirty="0" smtClean="0">
                        <a:solidFill>
                          <a:schemeClr val="bg1">
                            <a:lumMod val="85000"/>
                            <a:lumOff val="15000"/>
                          </a:schemeClr>
                        </a:solidFill>
                        <a:latin typeface="Corbel"/>
                        <a:cs typeface="Corbel"/>
                      </a:endParaRPr>
                    </a:p>
                    <a:p>
                      <a:pPr algn="ctr"/>
                      <a:r>
                        <a:rPr lang="en-US" sz="1400" b="1" dirty="0" err="1" smtClean="0">
                          <a:solidFill>
                            <a:schemeClr val="bg1">
                              <a:lumMod val="85000"/>
                              <a:lumOff val="15000"/>
                            </a:schemeClr>
                          </a:solidFill>
                          <a:latin typeface="Corbel"/>
                          <a:cs typeface="Corbel"/>
                        </a:rPr>
                        <a:t>Sulpiride</a:t>
                      </a:r>
                      <a:endParaRPr lang="en-US" sz="1400" b="1" dirty="0" smtClean="0">
                        <a:solidFill>
                          <a:schemeClr val="bg1">
                            <a:lumMod val="85000"/>
                            <a:lumOff val="15000"/>
                          </a:schemeClr>
                        </a:solidFill>
                        <a:latin typeface="Corbel"/>
                        <a:cs typeface="Corbel"/>
                      </a:endParaRPr>
                    </a:p>
                    <a:p>
                      <a:pPr algn="ctr"/>
                      <a:r>
                        <a:rPr lang="en-US" sz="1400" b="1" dirty="0" err="1" smtClean="0">
                          <a:solidFill>
                            <a:schemeClr val="bg1">
                              <a:lumMod val="85000"/>
                              <a:lumOff val="15000"/>
                            </a:schemeClr>
                          </a:solidFill>
                          <a:latin typeface="Corbel"/>
                          <a:cs typeface="Corbel"/>
                        </a:rPr>
                        <a:t>Tiapride</a:t>
                      </a:r>
                      <a:endParaRPr lang="en-US" sz="1400" b="1" dirty="0">
                        <a:solidFill>
                          <a:schemeClr val="bg1">
                            <a:lumMod val="85000"/>
                            <a:lumOff val="15000"/>
                          </a:schemeClr>
                        </a:solidFill>
                        <a:latin typeface="Corbel"/>
                        <a:cs typeface="Corbel"/>
                      </a:endParaRPr>
                    </a:p>
                  </a:txBody>
                  <a:tcPr anchor="ctr"/>
                </a:tc>
                <a:tc>
                  <a:txBody>
                    <a:bodyPr/>
                    <a:lstStyle/>
                    <a:p>
                      <a:pPr algn="ctr"/>
                      <a:r>
                        <a:rPr lang="en-US" sz="1400" i="1" dirty="0" err="1" smtClean="0">
                          <a:solidFill>
                            <a:schemeClr val="bg1">
                              <a:lumMod val="85000"/>
                              <a:lumOff val="15000"/>
                            </a:schemeClr>
                          </a:solidFill>
                          <a:latin typeface="Corbel"/>
                          <a:cs typeface="Corbel"/>
                        </a:rPr>
                        <a:t>Levopraid</a:t>
                      </a:r>
                      <a:endParaRPr lang="en-US" sz="1400" i="1" dirty="0" smtClean="0">
                        <a:solidFill>
                          <a:schemeClr val="bg1">
                            <a:lumMod val="85000"/>
                            <a:lumOff val="15000"/>
                          </a:schemeClr>
                        </a:solidFill>
                        <a:latin typeface="Corbel"/>
                        <a:cs typeface="Corbel"/>
                      </a:endParaRPr>
                    </a:p>
                    <a:p>
                      <a:pPr algn="ctr"/>
                      <a:r>
                        <a:rPr lang="en-US" sz="1400" i="1" dirty="0" err="1" smtClean="0">
                          <a:solidFill>
                            <a:schemeClr val="bg1">
                              <a:lumMod val="85000"/>
                              <a:lumOff val="15000"/>
                            </a:schemeClr>
                          </a:solidFill>
                          <a:latin typeface="Corbel"/>
                          <a:cs typeface="Corbel"/>
                        </a:rPr>
                        <a:t>Dobren</a:t>
                      </a:r>
                      <a:endParaRPr lang="en-US" sz="1400" i="1" dirty="0" smtClean="0">
                        <a:solidFill>
                          <a:schemeClr val="bg1">
                            <a:lumMod val="85000"/>
                            <a:lumOff val="15000"/>
                          </a:schemeClr>
                        </a:solidFill>
                        <a:latin typeface="Corbel"/>
                        <a:cs typeface="Corbel"/>
                      </a:endParaRPr>
                    </a:p>
                    <a:p>
                      <a:pPr algn="ctr"/>
                      <a:r>
                        <a:rPr lang="en-US" sz="1400" i="1" dirty="0" err="1" smtClean="0">
                          <a:solidFill>
                            <a:schemeClr val="bg1">
                              <a:lumMod val="85000"/>
                              <a:lumOff val="15000"/>
                            </a:schemeClr>
                          </a:solidFill>
                          <a:latin typeface="Corbel"/>
                          <a:cs typeface="Corbel"/>
                        </a:rPr>
                        <a:t>Sereprile</a:t>
                      </a:r>
                      <a:endParaRPr lang="en-US" sz="1400" i="1" dirty="0">
                        <a:solidFill>
                          <a:schemeClr val="bg1">
                            <a:lumMod val="85000"/>
                            <a:lumOff val="15000"/>
                          </a:schemeClr>
                        </a:solidFill>
                        <a:latin typeface="Corbel"/>
                        <a:cs typeface="Corbel"/>
                      </a:endParaRPr>
                    </a:p>
                  </a:txBody>
                  <a:tcPr anchor="ctr"/>
                </a:tc>
                <a:tc>
                  <a:txBody>
                    <a:bodyPr/>
                    <a:lstStyle/>
                    <a:p>
                      <a:pPr algn="ctr"/>
                      <a:r>
                        <a:rPr lang="en-US" sz="1400" dirty="0" smtClean="0">
                          <a:solidFill>
                            <a:schemeClr val="bg1">
                              <a:lumMod val="85000"/>
                              <a:lumOff val="15000"/>
                            </a:schemeClr>
                          </a:solidFill>
                          <a:latin typeface="Corbel"/>
                          <a:cs typeface="Corbel"/>
                        </a:rPr>
                        <a:t>Media (</a:t>
                      </a:r>
                      <a:r>
                        <a:rPr lang="en-US" sz="1400" dirty="0" err="1" smtClean="0">
                          <a:solidFill>
                            <a:schemeClr val="bg1">
                              <a:lumMod val="85000"/>
                              <a:lumOff val="15000"/>
                            </a:schemeClr>
                          </a:solidFill>
                          <a:latin typeface="Corbel"/>
                          <a:cs typeface="Corbel"/>
                        </a:rPr>
                        <a:t>ipofisi</a:t>
                      </a:r>
                      <a:r>
                        <a:rPr lang="en-US" sz="1400" dirty="0" smtClean="0">
                          <a:solidFill>
                            <a:schemeClr val="bg1">
                              <a:lumMod val="85000"/>
                              <a:lumOff val="15000"/>
                            </a:schemeClr>
                          </a:solidFill>
                          <a:latin typeface="Corbel"/>
                          <a:cs typeface="Corbel"/>
                        </a:rPr>
                        <a:t>)</a:t>
                      </a:r>
                      <a:endParaRPr lang="en-US" sz="1400" dirty="0">
                        <a:solidFill>
                          <a:schemeClr val="bg1">
                            <a:lumMod val="85000"/>
                            <a:lumOff val="15000"/>
                          </a:schemeClr>
                        </a:solidFill>
                        <a:latin typeface="Corbel"/>
                        <a:cs typeface="Corbel"/>
                      </a:endParaRPr>
                    </a:p>
                  </a:txBody>
                  <a:tcPr anchor="ctr"/>
                </a:tc>
                <a:tc>
                  <a:txBody>
                    <a:bodyPr/>
                    <a:lstStyle/>
                    <a:p>
                      <a:pPr algn="ctr"/>
                      <a:r>
                        <a:rPr lang="en-US" sz="1400" dirty="0" err="1" smtClean="0">
                          <a:solidFill>
                            <a:schemeClr val="bg1">
                              <a:lumMod val="85000"/>
                              <a:lumOff val="15000"/>
                            </a:schemeClr>
                          </a:solidFill>
                          <a:latin typeface="Corbel"/>
                          <a:cs typeface="Corbel"/>
                        </a:rPr>
                        <a:t>Bassa</a:t>
                      </a:r>
                      <a:endParaRPr lang="en-US" sz="1400" dirty="0">
                        <a:solidFill>
                          <a:schemeClr val="bg1">
                            <a:lumMod val="85000"/>
                            <a:lumOff val="15000"/>
                          </a:schemeClr>
                        </a:solidFill>
                        <a:latin typeface="Corbel"/>
                        <a:cs typeface="Corbel"/>
                      </a:endParaRPr>
                    </a:p>
                  </a:txBody>
                  <a:tcPr anchor="ctr"/>
                </a:tc>
                <a:tc>
                  <a:txBody>
                    <a:bodyPr/>
                    <a:lstStyle/>
                    <a:p>
                      <a:pPr algn="ctr"/>
                      <a:r>
                        <a:rPr lang="en-US" sz="1400" dirty="0" err="1" smtClean="0">
                          <a:solidFill>
                            <a:schemeClr val="bg1">
                              <a:lumMod val="85000"/>
                              <a:lumOff val="15000"/>
                            </a:schemeClr>
                          </a:solidFill>
                          <a:latin typeface="Corbel"/>
                          <a:cs typeface="Corbel"/>
                        </a:rPr>
                        <a:t>Bassa</a:t>
                      </a:r>
                      <a:endParaRPr lang="en-US" sz="1400" dirty="0">
                        <a:solidFill>
                          <a:schemeClr val="bg1">
                            <a:lumMod val="85000"/>
                            <a:lumOff val="15000"/>
                          </a:schemeClr>
                        </a:solidFill>
                        <a:latin typeface="Corbel"/>
                        <a:cs typeface="Corbel"/>
                      </a:endParaRPr>
                    </a:p>
                  </a:txBody>
                  <a:tcPr anchor="ctr"/>
                </a:tc>
                <a:tc>
                  <a:txBody>
                    <a:bodyPr/>
                    <a:lstStyle/>
                    <a:p>
                      <a:pPr algn="ctr"/>
                      <a:r>
                        <a:rPr lang="en-US" sz="1400" dirty="0" err="1" smtClean="0">
                          <a:solidFill>
                            <a:schemeClr val="bg1">
                              <a:lumMod val="85000"/>
                              <a:lumOff val="15000"/>
                            </a:schemeClr>
                          </a:solidFill>
                          <a:latin typeface="Corbel"/>
                          <a:cs typeface="Corbel"/>
                        </a:rPr>
                        <a:t>Bassa</a:t>
                      </a:r>
                      <a:endParaRPr lang="en-US" sz="1400" dirty="0">
                        <a:solidFill>
                          <a:schemeClr val="bg1">
                            <a:lumMod val="85000"/>
                            <a:lumOff val="15000"/>
                          </a:schemeClr>
                        </a:solidFill>
                        <a:latin typeface="Corbel"/>
                        <a:cs typeface="Corbel"/>
                      </a:endParaRPr>
                    </a:p>
                  </a:txBody>
                  <a:tcPr anchor="ctr">
                    <a:lnR w="12700" cmpd="sng">
                      <a:noFill/>
                    </a:lnR>
                  </a:tcPr>
                </a:tc>
              </a:tr>
            </a:tbl>
          </a:graphicData>
        </a:graphic>
      </p:graphicFrame>
    </p:spTree>
    <p:extLst>
      <p:ext uri="{BB962C8B-B14F-4D97-AF65-F5344CB8AC3E}">
        <p14:creationId xmlns:p14="http://schemas.microsoft.com/office/powerpoint/2010/main" val="14775731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Terapia</a:t>
            </a:r>
            <a:endParaRPr lang="en-US" dirty="0">
              <a:solidFill>
                <a:schemeClr val="tx1">
                  <a:lumMod val="85000"/>
                </a:schemeClr>
              </a:solidFill>
              <a:latin typeface="Corbel"/>
              <a:cs typeface="Corbel"/>
            </a:endParaRPr>
          </a:p>
        </p:txBody>
      </p:sp>
      <p:graphicFrame>
        <p:nvGraphicFramePr>
          <p:cNvPr id="4" name="Table 3"/>
          <p:cNvGraphicFramePr>
            <a:graphicFrameLocks noGrp="1"/>
          </p:cNvGraphicFramePr>
          <p:nvPr>
            <p:extLst>
              <p:ext uri="{D42A27DB-BD31-4B8C-83A1-F6EECF244321}">
                <p14:modId xmlns:p14="http://schemas.microsoft.com/office/powerpoint/2010/main" val="3606651415"/>
              </p:ext>
            </p:extLst>
          </p:nvPr>
        </p:nvGraphicFramePr>
        <p:xfrm>
          <a:off x="228284" y="1283962"/>
          <a:ext cx="8687433" cy="5319437"/>
        </p:xfrm>
        <a:graphic>
          <a:graphicData uri="http://schemas.openxmlformats.org/drawingml/2006/table">
            <a:tbl>
              <a:tblPr firstRow="1" bandRow="1">
                <a:tableStyleId>{073A0DAA-6AF3-43AB-8588-CEC1D06C72B9}</a:tableStyleId>
              </a:tblPr>
              <a:tblGrid>
                <a:gridCol w="1367596"/>
                <a:gridCol w="1363382"/>
                <a:gridCol w="943493"/>
                <a:gridCol w="692775"/>
                <a:gridCol w="682383"/>
                <a:gridCol w="909451"/>
                <a:gridCol w="909451"/>
                <a:gridCol w="909451"/>
                <a:gridCol w="909451"/>
              </a:tblGrid>
              <a:tr h="518160">
                <a:tc gridSpan="9">
                  <a:txBody>
                    <a:bodyPr/>
                    <a:lstStyle/>
                    <a:p>
                      <a:pPr marL="0" indent="0" algn="ctr"/>
                      <a:r>
                        <a:rPr lang="en-US" sz="2000" dirty="0" err="1" smtClean="0">
                          <a:latin typeface="Corbel"/>
                          <a:cs typeface="Corbel"/>
                        </a:rPr>
                        <a:t>Antipsicotici</a:t>
                      </a:r>
                      <a:r>
                        <a:rPr lang="en-US" sz="2000" dirty="0" smtClean="0">
                          <a:latin typeface="Corbel"/>
                          <a:cs typeface="Corbel"/>
                        </a:rPr>
                        <a:t> </a:t>
                      </a:r>
                      <a:r>
                        <a:rPr lang="en-US" sz="2000" dirty="0" err="1" smtClean="0">
                          <a:latin typeface="Corbel"/>
                          <a:cs typeface="Corbel"/>
                        </a:rPr>
                        <a:t>tipici</a:t>
                      </a:r>
                      <a:endParaRPr lang="en-US" sz="2000" dirty="0">
                        <a:latin typeface="Corbel"/>
                        <a:cs typeface="Corbel"/>
                      </a:endParaRPr>
                    </a:p>
                  </a:txBody>
                  <a:tcPr anchor="ctr">
                    <a:lnL w="12700" cmpd="sng">
                      <a:noFill/>
                    </a:lnL>
                    <a:lnR w="12700" cmpd="sng">
                      <a:noFill/>
                    </a:lnR>
                    <a:lnT w="57150" cap="flat" cmpd="sng" algn="ctr">
                      <a:solidFill>
                        <a:prstClr val="white"/>
                      </a:solidFill>
                      <a:prstDash val="solid"/>
                      <a:round/>
                      <a:headEnd type="none" w="med" len="med"/>
                      <a:tailEnd type="none" w="med" len="med"/>
                    </a:lnT>
                  </a:tcPr>
                </a:tc>
                <a:tc hMerge="1">
                  <a:txBody>
                    <a:bodyPr/>
                    <a:lstStyle/>
                    <a:p>
                      <a:pPr marL="0" indent="0" algn="ctr"/>
                      <a:endParaRPr lang="en-US" sz="1600" dirty="0"/>
                    </a:p>
                  </a:txBody>
                  <a:tcPr>
                    <a:lnL w="12700" cmpd="sng">
                      <a:noFill/>
                    </a:lnL>
                    <a:lnR w="12700" cmpd="sng">
                      <a:noFill/>
                    </a:lnR>
                    <a:lnT w="57150" cap="flat" cmpd="sng" algn="ctr">
                      <a:solidFill>
                        <a:prstClr val="white"/>
                      </a:solidFill>
                      <a:prstDash val="solid"/>
                      <a:round/>
                      <a:headEnd type="none" w="med" len="med"/>
                      <a:tailEnd type="none" w="med" len="med"/>
                    </a:lnT>
                  </a:tcPr>
                </a:tc>
                <a:tc hMerge="1">
                  <a:txBody>
                    <a:bodyPr/>
                    <a:lstStyle/>
                    <a:p>
                      <a:endParaRPr lang="en-US" sz="1400"/>
                    </a:p>
                  </a:txBody>
                  <a:tcPr/>
                </a:tc>
                <a:tc hMerge="1">
                  <a:txBody>
                    <a:bodyPr/>
                    <a:lstStyle/>
                    <a:p>
                      <a:endParaRPr lang="en-US"/>
                    </a:p>
                  </a:txBody>
                  <a:tcPr/>
                </a:tc>
                <a:tc hMerge="1">
                  <a:txBody>
                    <a:bodyPr/>
                    <a:lstStyle/>
                    <a:p>
                      <a:endParaRPr lang="en-US" sz="1400" dirty="0"/>
                    </a:p>
                  </a:txBody>
                  <a:tcPr/>
                </a:tc>
                <a:tc hMerge="1">
                  <a:txBody>
                    <a:bodyPr/>
                    <a:lstStyle/>
                    <a:p>
                      <a:endParaRPr lang="en-US"/>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r>
              <a:tr h="309967">
                <a:tc rowSpan="2">
                  <a:txBody>
                    <a:bodyPr/>
                    <a:lstStyle/>
                    <a:p>
                      <a:pPr algn="ctr"/>
                      <a:endParaRPr lang="en-US" sz="1400" b="1" dirty="0">
                        <a:solidFill>
                          <a:srgbClr val="D9D9D9"/>
                        </a:solidFill>
                        <a:latin typeface="Corbel"/>
                        <a:cs typeface="Corbel"/>
                      </a:endParaRPr>
                    </a:p>
                  </a:txBody>
                  <a:tcPr anchor="ctr">
                    <a:lnL w="12700" cmpd="sng">
                      <a:noFill/>
                    </a:lnL>
                    <a:lnR w="12700" cmpd="sng">
                      <a:noFill/>
                    </a:lnR>
                    <a:lnB w="38100" cap="flat" cmpd="sng" algn="ctr">
                      <a:solidFill>
                        <a:prstClr val="white"/>
                      </a:solidFill>
                      <a:prstDash val="solid"/>
                      <a:round/>
                      <a:headEnd type="none" w="med" len="med"/>
                      <a:tailEnd type="none" w="med" len="med"/>
                    </a:lnB>
                    <a:solidFill>
                      <a:schemeClr val="bg1">
                        <a:lumMod val="65000"/>
                        <a:lumOff val="35000"/>
                      </a:schemeClr>
                    </a:solidFill>
                  </a:tcPr>
                </a:tc>
                <a:tc rowSpan="2">
                  <a:txBody>
                    <a:bodyPr/>
                    <a:lstStyle/>
                    <a:p>
                      <a:pPr algn="ctr"/>
                      <a:r>
                        <a:rPr lang="en-US" sz="1400" b="1" dirty="0" smtClean="0">
                          <a:solidFill>
                            <a:srgbClr val="D9D9D9"/>
                          </a:solidFill>
                          <a:latin typeface="Corbel"/>
                          <a:cs typeface="Corbel"/>
                        </a:rPr>
                        <a:t>Principio </a:t>
                      </a:r>
                      <a:r>
                        <a:rPr lang="en-US" sz="1400" b="1" dirty="0" err="1" smtClean="0">
                          <a:solidFill>
                            <a:srgbClr val="D9D9D9"/>
                          </a:solidFill>
                          <a:latin typeface="Corbel"/>
                          <a:cs typeface="Corbel"/>
                        </a:rPr>
                        <a:t>attivo</a:t>
                      </a:r>
                      <a:endParaRPr lang="en-US" sz="1400" b="1" dirty="0">
                        <a:solidFill>
                          <a:srgbClr val="D9D9D9"/>
                        </a:solidFill>
                        <a:latin typeface="Corbel"/>
                        <a:cs typeface="Corbel"/>
                      </a:endParaRPr>
                    </a:p>
                  </a:txBody>
                  <a:tcPr anchor="ctr">
                    <a:lnL w="12700" cmpd="sng">
                      <a:noFill/>
                    </a:lnL>
                    <a:lnR w="12700" cmpd="sng">
                      <a:noFill/>
                    </a:lnR>
                    <a:lnB w="38100" cap="flat" cmpd="sng" algn="ctr">
                      <a:solidFill>
                        <a:prstClr val="white"/>
                      </a:solidFill>
                      <a:prstDash val="solid"/>
                      <a:round/>
                      <a:headEnd type="none" w="med" len="med"/>
                      <a:tailEnd type="none" w="med" len="med"/>
                    </a:lnB>
                    <a:solidFill>
                      <a:schemeClr val="bg1">
                        <a:lumMod val="65000"/>
                        <a:lumOff val="35000"/>
                      </a:schemeClr>
                    </a:solidFill>
                  </a:tcPr>
                </a:tc>
                <a:tc rowSpan="2">
                  <a:txBody>
                    <a:bodyPr/>
                    <a:lstStyle/>
                    <a:p>
                      <a:pPr algn="ctr"/>
                      <a:r>
                        <a:rPr lang="en-US" sz="1400" b="1" dirty="0" err="1" smtClean="0">
                          <a:solidFill>
                            <a:srgbClr val="D9D9D9"/>
                          </a:solidFill>
                          <a:latin typeface="Corbel"/>
                          <a:cs typeface="Corbel"/>
                        </a:rPr>
                        <a:t>Specialità</a:t>
                      </a:r>
                      <a:endParaRPr lang="en-US" sz="1400" b="1" dirty="0">
                        <a:solidFill>
                          <a:srgbClr val="D9D9D9"/>
                        </a:solidFill>
                        <a:latin typeface="Corbel"/>
                        <a:cs typeface="Corbel"/>
                      </a:endParaRPr>
                    </a:p>
                  </a:txBody>
                  <a:tcPr anchor="ctr">
                    <a:lnL w="12700" cmpd="sng">
                      <a:noFill/>
                    </a:lnL>
                    <a:lnR w="12700" cmpd="sng">
                      <a:noFill/>
                    </a:lnR>
                    <a:lnB w="38100" cap="flat" cmpd="sng" algn="ctr">
                      <a:solidFill>
                        <a:prstClr val="white"/>
                      </a:solidFill>
                      <a:prstDash val="solid"/>
                      <a:round/>
                      <a:headEnd type="none" w="med" len="med"/>
                      <a:tailEnd type="none" w="med" len="med"/>
                    </a:lnB>
                    <a:solidFill>
                      <a:schemeClr val="bg1">
                        <a:lumMod val="65000"/>
                        <a:lumOff val="35000"/>
                      </a:schemeClr>
                    </a:solidFill>
                  </a:tcPr>
                </a:tc>
                <a:tc gridSpan="6">
                  <a:txBody>
                    <a:bodyPr/>
                    <a:lstStyle/>
                    <a:p>
                      <a:pPr algn="ctr"/>
                      <a:r>
                        <a:rPr lang="en-US" sz="1400" dirty="0" err="1" smtClean="0">
                          <a:solidFill>
                            <a:schemeClr val="tx1">
                              <a:lumMod val="85000"/>
                            </a:schemeClr>
                          </a:solidFill>
                          <a:latin typeface="Corbel"/>
                          <a:cs typeface="Corbel"/>
                        </a:rPr>
                        <a:t>Spettro</a:t>
                      </a:r>
                      <a:r>
                        <a:rPr lang="en-US" sz="1400" dirty="0" smtClean="0">
                          <a:solidFill>
                            <a:schemeClr val="tx1">
                              <a:lumMod val="85000"/>
                            </a:schemeClr>
                          </a:solidFill>
                          <a:latin typeface="Corbel"/>
                          <a:cs typeface="Corbel"/>
                        </a:rPr>
                        <a:t> </a:t>
                      </a:r>
                      <a:r>
                        <a:rPr lang="en-US" sz="1400" dirty="0" err="1" smtClean="0">
                          <a:solidFill>
                            <a:schemeClr val="tx1">
                              <a:lumMod val="85000"/>
                            </a:schemeClr>
                          </a:solidFill>
                          <a:latin typeface="Corbel"/>
                          <a:cs typeface="Corbel"/>
                        </a:rPr>
                        <a:t>recettoriale</a:t>
                      </a:r>
                      <a:r>
                        <a:rPr lang="en-US" sz="1400" dirty="0" smtClean="0">
                          <a:solidFill>
                            <a:schemeClr val="tx1">
                              <a:lumMod val="85000"/>
                            </a:schemeClr>
                          </a:solidFill>
                          <a:latin typeface="Corbel"/>
                          <a:cs typeface="Corbel"/>
                        </a:rPr>
                        <a:t> (</a:t>
                      </a:r>
                      <a:r>
                        <a:rPr lang="en-US" sz="1400" dirty="0" err="1" smtClean="0">
                          <a:solidFill>
                            <a:schemeClr val="tx1">
                              <a:lumMod val="85000"/>
                            </a:schemeClr>
                          </a:solidFill>
                          <a:latin typeface="Corbel"/>
                          <a:cs typeface="Corbel"/>
                        </a:rPr>
                        <a:t>affinità</a:t>
                      </a:r>
                      <a:r>
                        <a:rPr lang="en-US" sz="1400" dirty="0" smtClean="0">
                          <a:solidFill>
                            <a:schemeClr val="tx1">
                              <a:lumMod val="85000"/>
                            </a:schemeClr>
                          </a:solidFill>
                          <a:latin typeface="Corbel"/>
                          <a:cs typeface="Corbel"/>
                        </a:rPr>
                        <a:t>)</a:t>
                      </a:r>
                      <a:endParaRPr lang="en-US" sz="1400" dirty="0">
                        <a:solidFill>
                          <a:schemeClr val="tx1">
                            <a:lumMod val="85000"/>
                          </a:schemeClr>
                        </a:solidFill>
                        <a:latin typeface="Corbel"/>
                        <a:cs typeface="Corbel"/>
                      </a:endParaRPr>
                    </a:p>
                  </a:txBody>
                  <a:tcPr anchor="ctr">
                    <a:lnL w="12700" cmpd="sng">
                      <a:noFill/>
                    </a:lnL>
                    <a:lnR w="12700" cmpd="sng">
                      <a:noFill/>
                    </a:lnR>
                    <a:lnB w="12700" cap="flat" cmpd="sng" algn="ctr">
                      <a:solidFill>
                        <a:prstClr val="white">
                          <a:lumMod val="85000"/>
                        </a:prstClr>
                      </a:solidFill>
                      <a:prstDash val="solid"/>
                      <a:round/>
                      <a:headEnd type="none" w="med" len="med"/>
                      <a:tailEnd type="none" w="med" len="med"/>
                    </a:lnB>
                    <a:solidFill>
                      <a:schemeClr val="bg1">
                        <a:lumMod val="65000"/>
                        <a:lumOff val="35000"/>
                      </a:schemeClr>
                    </a:solidFill>
                  </a:tcPr>
                </a:tc>
                <a:tc hMerge="1">
                  <a:txBody>
                    <a:bodyPr/>
                    <a:lstStyle/>
                    <a:p>
                      <a:pPr algn="ctr"/>
                      <a:endParaRPr lang="en-US" sz="1400" dirty="0">
                        <a:solidFill>
                          <a:schemeClr val="tx1">
                            <a:lumMod val="85000"/>
                          </a:schemeClr>
                        </a:solidFill>
                      </a:endParaRPr>
                    </a:p>
                  </a:txBody>
                  <a:tcPr anchor="ctr">
                    <a:lnL w="12700" cmpd="sng">
                      <a:noFill/>
                    </a:lnL>
                    <a:lnR w="12700" cmpd="sng">
                      <a:noFill/>
                    </a:lnR>
                    <a:solidFill>
                      <a:schemeClr val="bg1">
                        <a:lumMod val="65000"/>
                        <a:lumOff val="35000"/>
                      </a:schemeClr>
                    </a:solidFill>
                  </a:tcPr>
                </a:tc>
                <a:tc hMerge="1">
                  <a:txBody>
                    <a:bodyPr/>
                    <a:lstStyle/>
                    <a:p>
                      <a:endParaRPr lang="en-US"/>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r>
              <a:tr h="346030">
                <a:tc vMerge="1">
                  <a:txBody>
                    <a:bodyPr/>
                    <a:lstStyle/>
                    <a:p>
                      <a:endParaRPr lang="en-US"/>
                    </a:p>
                  </a:txBody>
                  <a:tcPr/>
                </a:tc>
                <a:tc vMerge="1">
                  <a:txBody>
                    <a:bodyPr/>
                    <a:lstStyle/>
                    <a:p>
                      <a:endParaRPr lang="en-US" sz="1400" dirty="0"/>
                    </a:p>
                  </a:txBody>
                  <a:tcPr>
                    <a:solidFill>
                      <a:schemeClr val="bg1">
                        <a:lumMod val="65000"/>
                        <a:lumOff val="35000"/>
                      </a:schemeClr>
                    </a:solidFill>
                  </a:tcPr>
                </a:tc>
                <a:tc vMerge="1">
                  <a:txBody>
                    <a:bodyPr/>
                    <a:lstStyle/>
                    <a:p>
                      <a:endParaRPr lang="en-US" sz="1400" dirty="0"/>
                    </a:p>
                  </a:txBody>
                  <a:tcPr>
                    <a:solidFill>
                      <a:schemeClr val="bg1">
                        <a:lumMod val="65000"/>
                        <a:lumOff val="3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lumMod val="75000"/>
                            </a:schemeClr>
                          </a:solidFill>
                          <a:latin typeface="Corbel"/>
                          <a:cs typeface="Corbel"/>
                        </a:rPr>
                        <a:t>5-HT</a:t>
                      </a:r>
                      <a:r>
                        <a:rPr lang="en-US" sz="1400" b="1" baseline="-25000" dirty="0" smtClean="0">
                          <a:solidFill>
                            <a:schemeClr val="tx1">
                              <a:lumMod val="75000"/>
                            </a:schemeClr>
                          </a:solidFill>
                          <a:latin typeface="Corbel"/>
                          <a:cs typeface="Corbel"/>
                        </a:rPr>
                        <a:t>2</a:t>
                      </a:r>
                    </a:p>
                  </a:txBody>
                  <a:tcPr anchor="ctr">
                    <a:lnL w="12700" cmpd="sng">
                      <a:noFill/>
                    </a:lnL>
                    <a:lnR w="12700" cmpd="sng">
                      <a:noFill/>
                    </a:lnR>
                    <a:lnT w="12700" cap="flat" cmpd="sng" algn="ctr">
                      <a:solidFill>
                        <a:prstClr val="white">
                          <a:lumMod val="85000"/>
                        </a:prstClr>
                      </a:solidFill>
                      <a:prstDash val="solid"/>
                      <a:round/>
                      <a:headEnd type="none" w="med" len="med"/>
                      <a:tailEnd type="none" w="med" len="med"/>
                    </a:lnT>
                    <a:lnB w="38100" cap="flat" cmpd="sng" algn="ctr">
                      <a:solidFill>
                        <a:prstClr val="white"/>
                      </a:solidFill>
                      <a:prstDash val="solid"/>
                      <a:round/>
                      <a:headEnd type="none" w="med" len="med"/>
                      <a:tailEnd type="none" w="med" len="med"/>
                    </a:lnB>
                    <a:solidFill>
                      <a:schemeClr val="bg1">
                        <a:lumMod val="65000"/>
                        <a:lumOff val="35000"/>
                      </a:schemeClr>
                    </a:solidFill>
                  </a:tcPr>
                </a:tc>
                <a:tc>
                  <a:txBody>
                    <a:bodyPr/>
                    <a:lstStyle/>
                    <a:p>
                      <a:pPr algn="ctr"/>
                      <a:r>
                        <a:rPr lang="en-US" sz="1400" b="1" dirty="0" smtClean="0">
                          <a:solidFill>
                            <a:schemeClr val="tx1">
                              <a:lumMod val="75000"/>
                            </a:schemeClr>
                          </a:solidFill>
                          <a:latin typeface="Corbel"/>
                          <a:cs typeface="Corbel"/>
                        </a:rPr>
                        <a:t>D</a:t>
                      </a:r>
                      <a:r>
                        <a:rPr lang="en-US" sz="1400" b="1" baseline="-25000" dirty="0" smtClean="0">
                          <a:solidFill>
                            <a:schemeClr val="tx1">
                              <a:lumMod val="75000"/>
                            </a:schemeClr>
                          </a:solidFill>
                          <a:latin typeface="Corbel"/>
                          <a:cs typeface="Corbel"/>
                        </a:rPr>
                        <a:t>2</a:t>
                      </a:r>
                      <a:endParaRPr lang="en-US" sz="1400" b="1" baseline="-25000" dirty="0">
                        <a:solidFill>
                          <a:schemeClr val="tx1">
                            <a:lumMod val="75000"/>
                          </a:schemeClr>
                        </a:solidFill>
                        <a:latin typeface="Corbel"/>
                        <a:cs typeface="Corbel"/>
                      </a:endParaRPr>
                    </a:p>
                  </a:txBody>
                  <a:tcPr>
                    <a:lnL w="12700" cmpd="sng">
                      <a:noFill/>
                    </a:lnL>
                    <a:lnR w="12700" cmpd="sng">
                      <a:noFill/>
                    </a:lnR>
                    <a:lnT w="12700" cap="flat" cmpd="sng" algn="ctr">
                      <a:solidFill>
                        <a:prstClr val="white">
                          <a:lumMod val="85000"/>
                        </a:prstClr>
                      </a:solidFill>
                      <a:prstDash val="solid"/>
                      <a:round/>
                      <a:headEnd type="none" w="med" len="med"/>
                      <a:tailEnd type="none" w="med" len="med"/>
                    </a:lnT>
                    <a:lnB w="38100" cap="flat" cmpd="sng" algn="ctr">
                      <a:solidFill>
                        <a:prstClr val="white"/>
                      </a:solidFill>
                      <a:prstDash val="solid"/>
                      <a:round/>
                      <a:headEnd type="none" w="med" len="med"/>
                      <a:tailEnd type="none" w="med" len="med"/>
                    </a:lnB>
                    <a:solidFill>
                      <a:schemeClr val="bg1">
                        <a:lumMod val="65000"/>
                        <a:lumOff val="35000"/>
                      </a:schemeClr>
                    </a:solidFill>
                  </a:tcPr>
                </a:tc>
                <a:tc>
                  <a:txBody>
                    <a:bodyPr/>
                    <a:lstStyle/>
                    <a:p>
                      <a:pPr algn="ctr"/>
                      <a:r>
                        <a:rPr lang="en-US" sz="1400" b="1" baseline="0" dirty="0" smtClean="0">
                          <a:solidFill>
                            <a:schemeClr val="tx1">
                              <a:lumMod val="75000"/>
                            </a:schemeClr>
                          </a:solidFill>
                          <a:latin typeface="Corbel"/>
                          <a:cs typeface="Corbel"/>
                        </a:rPr>
                        <a:t>D</a:t>
                      </a:r>
                      <a:r>
                        <a:rPr lang="en-US" sz="1400" b="1" baseline="-25000" dirty="0" smtClean="0">
                          <a:solidFill>
                            <a:schemeClr val="tx1">
                              <a:lumMod val="75000"/>
                            </a:schemeClr>
                          </a:solidFill>
                          <a:latin typeface="Corbel"/>
                          <a:cs typeface="Corbel"/>
                        </a:rPr>
                        <a:t>2</a:t>
                      </a:r>
                      <a:r>
                        <a:rPr lang="en-US" sz="1400" b="1" baseline="0" dirty="0" smtClean="0">
                          <a:solidFill>
                            <a:schemeClr val="tx1">
                              <a:lumMod val="75000"/>
                            </a:schemeClr>
                          </a:solidFill>
                          <a:latin typeface="Corbel"/>
                          <a:cs typeface="Corbel"/>
                        </a:rPr>
                        <a:t>/5-HT</a:t>
                      </a:r>
                      <a:r>
                        <a:rPr lang="en-US" sz="1400" b="1" baseline="-25000" dirty="0" smtClean="0">
                          <a:solidFill>
                            <a:schemeClr val="tx1">
                              <a:lumMod val="75000"/>
                            </a:schemeClr>
                          </a:solidFill>
                          <a:latin typeface="Corbel"/>
                          <a:cs typeface="Corbel"/>
                        </a:rPr>
                        <a:t>2</a:t>
                      </a:r>
                      <a:endParaRPr lang="en-US" sz="1400" b="1" baseline="-25000" dirty="0">
                        <a:solidFill>
                          <a:schemeClr val="tx1">
                            <a:lumMod val="75000"/>
                          </a:schemeClr>
                        </a:solidFill>
                        <a:latin typeface="Corbel"/>
                        <a:cs typeface="Corbel"/>
                      </a:endParaRPr>
                    </a:p>
                  </a:txBody>
                  <a:tcPr>
                    <a:lnL w="12700" cmpd="sng">
                      <a:noFill/>
                    </a:lnL>
                    <a:lnR w="12700" cmpd="sng">
                      <a:noFill/>
                    </a:lnR>
                    <a:lnT w="12700" cap="flat" cmpd="sng" algn="ctr">
                      <a:solidFill>
                        <a:prstClr val="white">
                          <a:lumMod val="85000"/>
                        </a:prstClr>
                      </a:solidFill>
                      <a:prstDash val="solid"/>
                      <a:round/>
                      <a:headEnd type="none" w="med" len="med"/>
                      <a:tailEnd type="none" w="med" len="med"/>
                    </a:lnT>
                    <a:lnB w="38100" cap="flat" cmpd="sng" algn="ctr">
                      <a:solidFill>
                        <a:prstClr val="white"/>
                      </a:solidFill>
                      <a:prstDash val="solid"/>
                      <a:round/>
                      <a:headEnd type="none" w="med" len="med"/>
                      <a:tailEnd type="none" w="med" len="med"/>
                    </a:lnB>
                    <a:solidFill>
                      <a:schemeClr val="bg1">
                        <a:lumMod val="65000"/>
                        <a:lumOff val="35000"/>
                      </a:schemeClr>
                    </a:solidFill>
                  </a:tcPr>
                </a:tc>
                <a:tc>
                  <a:txBody>
                    <a:bodyPr/>
                    <a:lstStyle/>
                    <a:p>
                      <a:pPr algn="ctr"/>
                      <a:r>
                        <a:rPr lang="en-US" sz="1400" b="1" dirty="0" smtClean="0">
                          <a:solidFill>
                            <a:schemeClr val="tx1">
                              <a:lumMod val="75000"/>
                            </a:schemeClr>
                          </a:solidFill>
                          <a:latin typeface="Corbel"/>
                          <a:cs typeface="Corbel"/>
                        </a:rPr>
                        <a:t>α</a:t>
                      </a:r>
                      <a:endParaRPr lang="en-US" sz="1400" b="1" dirty="0">
                        <a:solidFill>
                          <a:schemeClr val="tx1">
                            <a:lumMod val="75000"/>
                          </a:schemeClr>
                        </a:solidFill>
                        <a:latin typeface="Corbel"/>
                        <a:cs typeface="Corbel"/>
                      </a:endParaRPr>
                    </a:p>
                  </a:txBody>
                  <a:tcPr>
                    <a:lnL w="12700" cmpd="sng">
                      <a:noFill/>
                    </a:lnL>
                    <a:lnR w="12700" cmpd="sng">
                      <a:noFill/>
                    </a:lnR>
                    <a:lnT w="12700" cap="flat" cmpd="sng" algn="ctr">
                      <a:solidFill>
                        <a:prstClr val="white">
                          <a:lumMod val="85000"/>
                        </a:prstClr>
                      </a:solidFill>
                      <a:prstDash val="solid"/>
                      <a:round/>
                      <a:headEnd type="none" w="med" len="med"/>
                      <a:tailEnd type="none" w="med" len="med"/>
                    </a:lnT>
                    <a:lnB w="38100" cap="flat" cmpd="sng" algn="ctr">
                      <a:solidFill>
                        <a:prstClr val="white"/>
                      </a:solidFill>
                      <a:prstDash val="solid"/>
                      <a:round/>
                      <a:headEnd type="none" w="med" len="med"/>
                      <a:tailEnd type="none" w="med" len="med"/>
                    </a:lnB>
                    <a:solidFill>
                      <a:schemeClr val="bg1">
                        <a:lumMod val="65000"/>
                        <a:lumOff val="35000"/>
                      </a:schemeClr>
                    </a:solidFill>
                  </a:tcPr>
                </a:tc>
                <a:tc>
                  <a:txBody>
                    <a:bodyPr/>
                    <a:lstStyle/>
                    <a:p>
                      <a:pPr algn="ctr"/>
                      <a:r>
                        <a:rPr lang="en-US" sz="1400" b="1" dirty="0" smtClean="0">
                          <a:solidFill>
                            <a:schemeClr val="tx1">
                              <a:lumMod val="75000"/>
                            </a:schemeClr>
                          </a:solidFill>
                          <a:latin typeface="Corbel"/>
                          <a:cs typeface="Corbel"/>
                        </a:rPr>
                        <a:t>M</a:t>
                      </a:r>
                      <a:r>
                        <a:rPr lang="en-US" sz="1400" b="1" baseline="-25000" dirty="0" smtClean="0">
                          <a:solidFill>
                            <a:schemeClr val="tx1">
                              <a:lumMod val="75000"/>
                            </a:schemeClr>
                          </a:solidFill>
                          <a:latin typeface="Corbel"/>
                          <a:cs typeface="Corbel"/>
                        </a:rPr>
                        <a:t>1</a:t>
                      </a:r>
                      <a:endParaRPr lang="en-US" sz="1400" b="1" baseline="-25000" dirty="0">
                        <a:solidFill>
                          <a:schemeClr val="tx1">
                            <a:lumMod val="75000"/>
                          </a:schemeClr>
                        </a:solidFill>
                        <a:latin typeface="Corbel"/>
                        <a:cs typeface="Corbel"/>
                      </a:endParaRPr>
                    </a:p>
                  </a:txBody>
                  <a:tcPr>
                    <a:lnL w="12700" cmpd="sng">
                      <a:noFill/>
                    </a:lnL>
                    <a:lnR w="12700" cmpd="sng">
                      <a:noFill/>
                    </a:lnR>
                    <a:lnT w="12700" cap="flat" cmpd="sng" algn="ctr">
                      <a:solidFill>
                        <a:prstClr val="white">
                          <a:lumMod val="85000"/>
                        </a:prstClr>
                      </a:solidFill>
                      <a:prstDash val="solid"/>
                      <a:round/>
                      <a:headEnd type="none" w="med" len="med"/>
                      <a:tailEnd type="none" w="med" len="med"/>
                    </a:lnT>
                    <a:lnB w="38100" cap="flat" cmpd="sng" algn="ctr">
                      <a:solidFill>
                        <a:prstClr val="white"/>
                      </a:solidFill>
                      <a:prstDash val="solid"/>
                      <a:round/>
                      <a:headEnd type="none" w="med" len="med"/>
                      <a:tailEnd type="none" w="med" len="med"/>
                    </a:lnB>
                    <a:solidFill>
                      <a:schemeClr val="bg1">
                        <a:lumMod val="65000"/>
                        <a:lumOff val="35000"/>
                      </a:schemeClr>
                    </a:solidFill>
                  </a:tcPr>
                </a:tc>
                <a:tc>
                  <a:txBody>
                    <a:bodyPr/>
                    <a:lstStyle/>
                    <a:p>
                      <a:pPr algn="ctr"/>
                      <a:r>
                        <a:rPr lang="en-US" sz="1400" b="1" dirty="0" smtClean="0">
                          <a:solidFill>
                            <a:schemeClr val="tx1">
                              <a:lumMod val="75000"/>
                            </a:schemeClr>
                          </a:solidFill>
                          <a:latin typeface="Corbel"/>
                          <a:cs typeface="Corbel"/>
                        </a:rPr>
                        <a:t>H</a:t>
                      </a:r>
                      <a:r>
                        <a:rPr lang="en-US" sz="1400" b="1" baseline="-25000" dirty="0" smtClean="0">
                          <a:solidFill>
                            <a:schemeClr val="tx1">
                              <a:lumMod val="75000"/>
                            </a:schemeClr>
                          </a:solidFill>
                          <a:latin typeface="Corbel"/>
                          <a:cs typeface="Corbel"/>
                        </a:rPr>
                        <a:t>1</a:t>
                      </a:r>
                      <a:endParaRPr lang="en-US" sz="1400" b="1" baseline="-25000" dirty="0">
                        <a:solidFill>
                          <a:schemeClr val="tx1">
                            <a:lumMod val="75000"/>
                          </a:schemeClr>
                        </a:solidFill>
                        <a:latin typeface="Corbel"/>
                        <a:cs typeface="Corbel"/>
                      </a:endParaRPr>
                    </a:p>
                  </a:txBody>
                  <a:tcPr>
                    <a:lnL w="12700" cmpd="sng">
                      <a:noFill/>
                    </a:lnL>
                    <a:lnR w="12700" cmpd="sng">
                      <a:noFill/>
                    </a:lnR>
                    <a:lnT w="12700" cap="flat" cmpd="sng" algn="ctr">
                      <a:solidFill>
                        <a:prstClr val="white">
                          <a:lumMod val="85000"/>
                        </a:prstClr>
                      </a:solidFill>
                      <a:prstDash val="solid"/>
                      <a:round/>
                      <a:headEnd type="none" w="med" len="med"/>
                      <a:tailEnd type="none" w="med" len="med"/>
                    </a:lnT>
                    <a:lnB w="38100" cap="flat" cmpd="sng" algn="ctr">
                      <a:solidFill>
                        <a:prstClr val="white"/>
                      </a:solidFill>
                      <a:prstDash val="solid"/>
                      <a:round/>
                      <a:headEnd type="none" w="med" len="med"/>
                      <a:tailEnd type="none" w="med" len="med"/>
                    </a:lnB>
                    <a:solidFill>
                      <a:schemeClr val="bg1">
                        <a:lumMod val="65000"/>
                        <a:lumOff val="35000"/>
                      </a:schemeClr>
                    </a:solidFill>
                  </a:tcPr>
                </a:tc>
              </a:tr>
              <a:tr h="518160">
                <a:tc>
                  <a:txBody>
                    <a:bodyPr/>
                    <a:lstStyle/>
                    <a:p>
                      <a:pPr algn="ctr"/>
                      <a:r>
                        <a:rPr lang="en-US" sz="1400" b="1" dirty="0" err="1" smtClean="0">
                          <a:solidFill>
                            <a:schemeClr val="bg1">
                              <a:lumMod val="75000"/>
                              <a:lumOff val="25000"/>
                            </a:schemeClr>
                          </a:solidFill>
                          <a:latin typeface="Corbel"/>
                          <a:cs typeface="Corbel"/>
                        </a:rPr>
                        <a:t>Agonista</a:t>
                      </a:r>
                      <a:r>
                        <a:rPr lang="en-US" sz="1400" b="1" dirty="0" smtClean="0">
                          <a:solidFill>
                            <a:schemeClr val="bg1">
                              <a:lumMod val="75000"/>
                              <a:lumOff val="25000"/>
                            </a:schemeClr>
                          </a:solidFill>
                          <a:latin typeface="Corbel"/>
                          <a:cs typeface="Corbel"/>
                        </a:rPr>
                        <a:t> </a:t>
                      </a:r>
                      <a:r>
                        <a:rPr lang="en-US" sz="1400" b="1" dirty="0" err="1" smtClean="0">
                          <a:solidFill>
                            <a:schemeClr val="bg1">
                              <a:lumMod val="75000"/>
                              <a:lumOff val="25000"/>
                            </a:schemeClr>
                          </a:solidFill>
                          <a:latin typeface="Corbel"/>
                          <a:cs typeface="Corbel"/>
                        </a:rPr>
                        <a:t>Parziale</a:t>
                      </a:r>
                      <a:r>
                        <a:rPr lang="en-US" sz="1400" b="1" dirty="0" smtClean="0">
                          <a:solidFill>
                            <a:schemeClr val="bg1">
                              <a:lumMod val="75000"/>
                              <a:lumOff val="25000"/>
                            </a:schemeClr>
                          </a:solidFill>
                          <a:latin typeface="Corbel"/>
                          <a:cs typeface="Corbel"/>
                        </a:rPr>
                        <a:t> D</a:t>
                      </a:r>
                      <a:r>
                        <a:rPr lang="en-US" sz="1400" b="1" baseline="-25000" dirty="0" smtClean="0">
                          <a:solidFill>
                            <a:schemeClr val="bg1">
                              <a:lumMod val="75000"/>
                              <a:lumOff val="25000"/>
                            </a:schemeClr>
                          </a:solidFill>
                          <a:latin typeface="Corbel"/>
                          <a:cs typeface="Corbel"/>
                        </a:rPr>
                        <a:t>2</a:t>
                      </a:r>
                      <a:endParaRPr lang="en-US" sz="1400" b="1" baseline="-25000" dirty="0">
                        <a:solidFill>
                          <a:schemeClr val="bg1">
                            <a:lumMod val="75000"/>
                            <a:lumOff val="25000"/>
                          </a:schemeClr>
                        </a:solidFill>
                        <a:latin typeface="Corbel"/>
                        <a:cs typeface="Corbel"/>
                      </a:endParaRPr>
                    </a:p>
                  </a:txBody>
                  <a:tcPr anchor="ctr">
                    <a:lnT w="38100" cap="flat" cmpd="sng" algn="ctr">
                      <a:solidFill>
                        <a:prstClr val="white"/>
                      </a:solidFill>
                      <a:prstDash val="solid"/>
                      <a:round/>
                      <a:headEnd type="none" w="med" len="med"/>
                      <a:tailEnd type="none" w="med" len="med"/>
                    </a:lnT>
                  </a:tcPr>
                </a:tc>
                <a:tc>
                  <a:txBody>
                    <a:bodyPr/>
                    <a:lstStyle/>
                    <a:p>
                      <a:pPr algn="ctr"/>
                      <a:r>
                        <a:rPr lang="en-US" sz="1300" b="1" dirty="0" smtClean="0">
                          <a:solidFill>
                            <a:schemeClr val="bg1">
                              <a:lumMod val="85000"/>
                              <a:lumOff val="15000"/>
                            </a:schemeClr>
                          </a:solidFill>
                          <a:latin typeface="Corbel"/>
                          <a:cs typeface="Corbel"/>
                        </a:rPr>
                        <a:t>ARIPIPRAZOLO</a:t>
                      </a:r>
                      <a:endParaRPr lang="en-US" sz="1300" b="1" dirty="0">
                        <a:solidFill>
                          <a:schemeClr val="bg1">
                            <a:lumMod val="85000"/>
                            <a:lumOff val="15000"/>
                          </a:schemeClr>
                        </a:solidFill>
                        <a:latin typeface="Corbel"/>
                        <a:cs typeface="Corbel"/>
                      </a:endParaRPr>
                    </a:p>
                  </a:txBody>
                  <a:tcPr anchor="ctr">
                    <a:lnT w="38100" cap="flat" cmpd="sng" algn="ctr">
                      <a:solidFill>
                        <a:prstClr val="white"/>
                      </a:solidFill>
                      <a:prstDash val="solid"/>
                      <a:round/>
                      <a:headEnd type="none" w="med" len="med"/>
                      <a:tailEnd type="none" w="med" len="med"/>
                    </a:lnT>
                  </a:tcPr>
                </a:tc>
                <a:tc>
                  <a:txBody>
                    <a:bodyPr/>
                    <a:lstStyle/>
                    <a:p>
                      <a:pPr algn="ctr"/>
                      <a:r>
                        <a:rPr lang="en-US" sz="1400" i="1" dirty="0" err="1" smtClean="0">
                          <a:solidFill>
                            <a:schemeClr val="bg1">
                              <a:lumMod val="75000"/>
                              <a:lumOff val="25000"/>
                            </a:schemeClr>
                          </a:solidFill>
                          <a:latin typeface="Corbel"/>
                          <a:cs typeface="Corbel"/>
                        </a:rPr>
                        <a:t>Abilify</a:t>
                      </a:r>
                      <a:endParaRPr lang="en-US" sz="1400" i="1" dirty="0">
                        <a:solidFill>
                          <a:schemeClr val="bg1">
                            <a:lumMod val="75000"/>
                            <a:lumOff val="25000"/>
                          </a:schemeClr>
                        </a:solidFill>
                        <a:latin typeface="Corbel"/>
                        <a:cs typeface="Corbel"/>
                      </a:endParaRPr>
                    </a:p>
                  </a:txBody>
                  <a:tcPr anchor="ctr">
                    <a:lnT w="38100" cap="flat" cmpd="sng" algn="ctr">
                      <a:solidFill>
                        <a:prstClr val="white"/>
                      </a:solidFill>
                      <a:prstDash val="solid"/>
                      <a:round/>
                      <a:headEnd type="none" w="med" len="med"/>
                      <a:tailEnd type="none" w="med" len="med"/>
                    </a:lnT>
                  </a:tcPr>
                </a:tc>
                <a:tc>
                  <a:txBody>
                    <a:bodyPr/>
                    <a:lstStyle/>
                    <a:p>
                      <a:pPr algn="ctr"/>
                      <a:r>
                        <a:rPr lang="en-US" sz="1400" dirty="0" smtClean="0">
                          <a:solidFill>
                            <a:schemeClr val="bg1">
                              <a:lumMod val="75000"/>
                              <a:lumOff val="25000"/>
                            </a:schemeClr>
                          </a:solidFill>
                          <a:latin typeface="Corbel"/>
                          <a:cs typeface="Corbel"/>
                        </a:rPr>
                        <a:t>Alta</a:t>
                      </a:r>
                      <a:endParaRPr lang="en-US" sz="1400" dirty="0">
                        <a:solidFill>
                          <a:schemeClr val="bg1">
                            <a:lumMod val="75000"/>
                            <a:lumOff val="25000"/>
                          </a:schemeClr>
                        </a:solidFill>
                        <a:latin typeface="Corbel"/>
                        <a:cs typeface="Corbel"/>
                      </a:endParaRPr>
                    </a:p>
                  </a:txBody>
                  <a:tcPr anchor="ctr">
                    <a:lnT w="38100" cap="flat" cmpd="sng" algn="ctr">
                      <a:solidFill>
                        <a:prstClr val="white"/>
                      </a:solidFill>
                      <a:prstDash val="solid"/>
                      <a:round/>
                      <a:headEnd type="none" w="med" len="med"/>
                      <a:tailEnd type="none" w="med" len="med"/>
                    </a:lnT>
                  </a:tcPr>
                </a:tc>
                <a:tc>
                  <a:txBody>
                    <a:bodyPr/>
                    <a:lstStyle/>
                    <a:p>
                      <a:pPr algn="ctr"/>
                      <a:r>
                        <a:rPr lang="en-US" sz="1400" dirty="0" smtClean="0">
                          <a:solidFill>
                            <a:schemeClr val="bg1">
                              <a:lumMod val="75000"/>
                              <a:lumOff val="25000"/>
                            </a:schemeClr>
                          </a:solidFill>
                          <a:latin typeface="Corbel"/>
                          <a:cs typeface="Corbel"/>
                        </a:rPr>
                        <a:t>Alta</a:t>
                      </a:r>
                      <a:endParaRPr lang="en-US" sz="1400" dirty="0">
                        <a:solidFill>
                          <a:schemeClr val="bg1">
                            <a:lumMod val="75000"/>
                            <a:lumOff val="25000"/>
                          </a:schemeClr>
                        </a:solidFill>
                        <a:latin typeface="Corbel"/>
                        <a:cs typeface="Corbel"/>
                      </a:endParaRPr>
                    </a:p>
                  </a:txBody>
                  <a:tcPr anchor="ctr">
                    <a:lnT w="38100" cap="flat" cmpd="sng" algn="ctr">
                      <a:solidFill>
                        <a:prstClr val="white"/>
                      </a:solidFill>
                      <a:prstDash val="solid"/>
                      <a:round/>
                      <a:headEnd type="none" w="med" len="med"/>
                      <a:tailEnd type="none" w="med" len="med"/>
                    </a:lnT>
                  </a:tcPr>
                </a:tc>
                <a:tc>
                  <a:txBody>
                    <a:bodyPr/>
                    <a:lstStyle/>
                    <a:p>
                      <a:pPr algn="ctr"/>
                      <a:r>
                        <a:rPr lang="en-US" sz="1400" dirty="0" err="1" smtClean="0">
                          <a:solidFill>
                            <a:schemeClr val="bg1">
                              <a:lumMod val="75000"/>
                              <a:lumOff val="25000"/>
                            </a:schemeClr>
                          </a:solidFill>
                          <a:latin typeface="Corbel"/>
                          <a:cs typeface="Corbel"/>
                        </a:rPr>
                        <a:t>medio</a:t>
                      </a:r>
                      <a:endParaRPr lang="en-US" sz="1400" dirty="0">
                        <a:solidFill>
                          <a:schemeClr val="bg1">
                            <a:lumMod val="75000"/>
                            <a:lumOff val="25000"/>
                          </a:schemeClr>
                        </a:solidFill>
                        <a:latin typeface="Corbel"/>
                        <a:cs typeface="Corbel"/>
                      </a:endParaRPr>
                    </a:p>
                  </a:txBody>
                  <a:tcPr anchor="ctr">
                    <a:lnT w="38100" cap="flat" cmpd="sng" algn="ctr">
                      <a:solidFill>
                        <a:prstClr val="white"/>
                      </a:solidFill>
                      <a:prstDash val="solid"/>
                      <a:round/>
                      <a:headEnd type="none" w="med" len="med"/>
                      <a:tailEnd type="none" w="med" len="med"/>
                    </a:lnT>
                  </a:tcPr>
                </a:tc>
                <a:tc>
                  <a:txBody>
                    <a:bodyPr/>
                    <a:lstStyle/>
                    <a:p>
                      <a:pPr algn="ctr"/>
                      <a:r>
                        <a:rPr lang="en-US" sz="1400" dirty="0" smtClean="0">
                          <a:solidFill>
                            <a:schemeClr val="bg1">
                              <a:lumMod val="75000"/>
                              <a:lumOff val="25000"/>
                            </a:schemeClr>
                          </a:solidFill>
                          <a:latin typeface="Corbel"/>
                          <a:cs typeface="Corbel"/>
                        </a:rPr>
                        <a:t>Media</a:t>
                      </a:r>
                      <a:endParaRPr lang="en-US" sz="1400" dirty="0">
                        <a:solidFill>
                          <a:schemeClr val="bg1">
                            <a:lumMod val="75000"/>
                            <a:lumOff val="25000"/>
                          </a:schemeClr>
                        </a:solidFill>
                        <a:latin typeface="Corbel"/>
                        <a:cs typeface="Corbel"/>
                      </a:endParaRPr>
                    </a:p>
                  </a:txBody>
                  <a:tcPr anchor="ctr">
                    <a:lnT w="38100" cap="flat" cmpd="sng" algn="ctr">
                      <a:solidFill>
                        <a:prstClr val="white"/>
                      </a:solidFill>
                      <a:prstDash val="solid"/>
                      <a:round/>
                      <a:headEnd type="none" w="med" len="med"/>
                      <a:tailEnd type="none" w="med" len="med"/>
                    </a:lnT>
                  </a:tcPr>
                </a:tc>
                <a:tc>
                  <a:txBody>
                    <a:bodyPr/>
                    <a:lstStyle/>
                    <a:p>
                      <a:pPr algn="ctr"/>
                      <a:r>
                        <a:rPr lang="en-US" sz="1400" dirty="0" err="1" smtClean="0">
                          <a:solidFill>
                            <a:schemeClr val="bg1">
                              <a:lumMod val="75000"/>
                              <a:lumOff val="25000"/>
                            </a:schemeClr>
                          </a:solidFill>
                          <a:latin typeface="Corbel"/>
                          <a:cs typeface="Corbel"/>
                        </a:rPr>
                        <a:t>Assente</a:t>
                      </a:r>
                      <a:endParaRPr lang="en-US" sz="1400" dirty="0">
                        <a:solidFill>
                          <a:schemeClr val="bg1">
                            <a:lumMod val="75000"/>
                            <a:lumOff val="25000"/>
                          </a:schemeClr>
                        </a:solidFill>
                        <a:latin typeface="Corbel"/>
                        <a:cs typeface="Corbel"/>
                      </a:endParaRPr>
                    </a:p>
                  </a:txBody>
                  <a:tcPr anchor="ctr">
                    <a:lnT w="38100" cap="flat" cmpd="sng" algn="ctr">
                      <a:solidFill>
                        <a:prstClr val="white"/>
                      </a:solidFill>
                      <a:prstDash val="solid"/>
                      <a:round/>
                      <a:headEnd type="none" w="med" len="med"/>
                      <a:tailEnd type="none" w="med" len="med"/>
                    </a:lnT>
                  </a:tcPr>
                </a:tc>
                <a:tc>
                  <a:txBody>
                    <a:bodyPr/>
                    <a:lstStyle/>
                    <a:p>
                      <a:pPr algn="ctr"/>
                      <a:r>
                        <a:rPr lang="en-US" sz="1400" dirty="0" smtClean="0">
                          <a:solidFill>
                            <a:schemeClr val="bg1">
                              <a:lumMod val="75000"/>
                              <a:lumOff val="25000"/>
                            </a:schemeClr>
                          </a:solidFill>
                          <a:latin typeface="Corbel"/>
                          <a:cs typeface="Corbel"/>
                        </a:rPr>
                        <a:t>Media</a:t>
                      </a:r>
                      <a:endParaRPr lang="en-US" sz="1400" dirty="0">
                        <a:solidFill>
                          <a:schemeClr val="bg1">
                            <a:lumMod val="75000"/>
                            <a:lumOff val="25000"/>
                          </a:schemeClr>
                        </a:solidFill>
                        <a:latin typeface="Corbel"/>
                        <a:cs typeface="Corbel"/>
                      </a:endParaRPr>
                    </a:p>
                  </a:txBody>
                  <a:tcPr anchor="ctr">
                    <a:lnR w="12700" cmpd="sng">
                      <a:noFill/>
                    </a:lnR>
                    <a:lnT w="38100" cap="flat" cmpd="sng" algn="ctr">
                      <a:solidFill>
                        <a:prstClr val="white"/>
                      </a:solidFill>
                      <a:prstDash val="solid"/>
                      <a:round/>
                      <a:headEnd type="none" w="med" len="med"/>
                      <a:tailEnd type="none" w="med" len="med"/>
                    </a:lnT>
                  </a:tcPr>
                </a:tc>
              </a:tr>
              <a:tr h="518160">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bg1">
                              <a:lumMod val="75000"/>
                              <a:lumOff val="25000"/>
                            </a:schemeClr>
                          </a:solidFill>
                          <a:latin typeface="Corbel"/>
                          <a:cs typeface="Corbel"/>
                        </a:rPr>
                        <a:t>MARTA</a:t>
                      </a:r>
                      <a:endParaRPr lang="en-US" sz="1400" b="1" dirty="0" smtClean="0">
                        <a:solidFill>
                          <a:schemeClr val="bg1">
                            <a:lumMod val="75000"/>
                            <a:lumOff val="25000"/>
                          </a:schemeClr>
                        </a:solidFill>
                        <a:latin typeface="Corbel"/>
                        <a:cs typeface="Corbe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lumMod val="50000"/>
                              <a:lumOff val="50000"/>
                            </a:schemeClr>
                          </a:solidFill>
                          <a:latin typeface="Corbel"/>
                          <a:cs typeface="Corbel"/>
                        </a:rPr>
                        <a:t>(Multi Acting Receptor Targeting </a:t>
                      </a:r>
                      <a:r>
                        <a:rPr lang="en-US" sz="1400" b="1" dirty="0" err="1" smtClean="0">
                          <a:solidFill>
                            <a:schemeClr val="bg1">
                              <a:lumMod val="50000"/>
                              <a:lumOff val="50000"/>
                            </a:schemeClr>
                          </a:solidFill>
                          <a:latin typeface="Corbel"/>
                          <a:cs typeface="Corbel"/>
                        </a:rPr>
                        <a:t>Antipsycotic</a:t>
                      </a:r>
                      <a:r>
                        <a:rPr lang="en-US" sz="1400" b="1" dirty="0" smtClean="0">
                          <a:solidFill>
                            <a:schemeClr val="bg1">
                              <a:lumMod val="50000"/>
                              <a:lumOff val="50000"/>
                            </a:schemeClr>
                          </a:solidFill>
                          <a:latin typeface="Corbel"/>
                          <a:cs typeface="Corbel"/>
                        </a:rPr>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dirty="0" smtClean="0">
                          <a:solidFill>
                            <a:schemeClr val="bg1">
                              <a:lumMod val="85000"/>
                              <a:lumOff val="15000"/>
                            </a:schemeClr>
                          </a:solidFill>
                          <a:latin typeface="Corbel"/>
                          <a:cs typeface="Corbel"/>
                        </a:rPr>
                        <a:t>ASENAPINA</a:t>
                      </a:r>
                    </a:p>
                  </a:txBody>
                  <a:tcPr anchor="ctr"/>
                </a:tc>
                <a:tc>
                  <a:txBody>
                    <a:bodyPr/>
                    <a:lstStyle/>
                    <a:p>
                      <a:pPr algn="ctr"/>
                      <a:r>
                        <a:rPr lang="en-US" sz="1400" i="1" dirty="0" err="1" smtClean="0">
                          <a:solidFill>
                            <a:schemeClr val="bg1">
                              <a:lumMod val="75000"/>
                              <a:lumOff val="25000"/>
                            </a:schemeClr>
                          </a:solidFill>
                          <a:latin typeface="Corbel"/>
                          <a:cs typeface="Corbel"/>
                        </a:rPr>
                        <a:t>Sycrest</a:t>
                      </a:r>
                      <a:endParaRPr lang="en-US" sz="1400" i="1" dirty="0">
                        <a:solidFill>
                          <a:schemeClr val="bg1">
                            <a:lumMod val="75000"/>
                            <a:lumOff val="25000"/>
                          </a:schemeClr>
                        </a:solidFill>
                        <a:latin typeface="Corbel"/>
                        <a:cs typeface="Corbel"/>
                      </a:endParaRPr>
                    </a:p>
                  </a:txBody>
                  <a:tcPr anchor="ctr"/>
                </a:tc>
                <a:tc>
                  <a:txBody>
                    <a:bodyPr/>
                    <a:lstStyle/>
                    <a:p>
                      <a:pPr algn="ctr"/>
                      <a:r>
                        <a:rPr lang="en-US" sz="1400" dirty="0" smtClean="0">
                          <a:solidFill>
                            <a:schemeClr val="bg1">
                              <a:lumMod val="75000"/>
                              <a:lumOff val="25000"/>
                            </a:schemeClr>
                          </a:solidFill>
                          <a:latin typeface="Corbel"/>
                          <a:cs typeface="Corbel"/>
                        </a:rPr>
                        <a:t>Alta</a:t>
                      </a:r>
                      <a:endParaRPr lang="en-US" sz="1400" dirty="0">
                        <a:solidFill>
                          <a:schemeClr val="bg1">
                            <a:lumMod val="75000"/>
                            <a:lumOff val="25000"/>
                          </a:schemeClr>
                        </a:solidFill>
                        <a:latin typeface="Corbel"/>
                        <a:cs typeface="Corbel"/>
                      </a:endParaRPr>
                    </a:p>
                  </a:txBody>
                  <a:tcPr anchor="ctr"/>
                </a:tc>
                <a:tc>
                  <a:txBody>
                    <a:bodyPr/>
                    <a:lstStyle/>
                    <a:p>
                      <a:pPr algn="ctr"/>
                      <a:r>
                        <a:rPr lang="en-US" sz="1400" dirty="0" smtClean="0">
                          <a:solidFill>
                            <a:schemeClr val="bg1">
                              <a:lumMod val="75000"/>
                              <a:lumOff val="25000"/>
                            </a:schemeClr>
                          </a:solidFill>
                          <a:latin typeface="Corbel"/>
                          <a:cs typeface="Corbel"/>
                        </a:rPr>
                        <a:t>M</a:t>
                      </a:r>
                      <a:r>
                        <a:rPr lang="it-IT" sz="1400" dirty="0" err="1" smtClean="0">
                          <a:solidFill>
                            <a:schemeClr val="bg1">
                              <a:lumMod val="75000"/>
                              <a:lumOff val="25000"/>
                            </a:schemeClr>
                          </a:solidFill>
                          <a:latin typeface="Corbel"/>
                          <a:cs typeface="Corbel"/>
                        </a:rPr>
                        <a:t>edia</a:t>
                      </a:r>
                      <a:endParaRPr lang="en-US" sz="1400" dirty="0">
                        <a:solidFill>
                          <a:schemeClr val="bg1">
                            <a:lumMod val="75000"/>
                            <a:lumOff val="25000"/>
                          </a:schemeClr>
                        </a:solidFill>
                        <a:latin typeface="Corbel"/>
                        <a:cs typeface="Corbel"/>
                      </a:endParaRPr>
                    </a:p>
                  </a:txBody>
                  <a:tcPr anchor="ctr"/>
                </a:tc>
                <a:tc>
                  <a:txBody>
                    <a:bodyPr/>
                    <a:lstStyle/>
                    <a:p>
                      <a:pPr algn="ctr"/>
                      <a:r>
                        <a:rPr lang="en-US" sz="1400" dirty="0" err="1" smtClean="0">
                          <a:solidFill>
                            <a:schemeClr val="bg1">
                              <a:lumMod val="75000"/>
                              <a:lumOff val="25000"/>
                            </a:schemeClr>
                          </a:solidFill>
                          <a:latin typeface="Corbel"/>
                          <a:cs typeface="Corbel"/>
                        </a:rPr>
                        <a:t>medio</a:t>
                      </a:r>
                      <a:endParaRPr lang="en-US" sz="1400" dirty="0">
                        <a:solidFill>
                          <a:schemeClr val="bg1">
                            <a:lumMod val="75000"/>
                            <a:lumOff val="25000"/>
                          </a:schemeClr>
                        </a:solidFill>
                        <a:latin typeface="Corbel"/>
                        <a:cs typeface="Corbel"/>
                      </a:endParaRPr>
                    </a:p>
                  </a:txBody>
                  <a:tcPr anchor="ctr"/>
                </a:tc>
                <a:tc>
                  <a:txBody>
                    <a:bodyPr/>
                    <a:lstStyle/>
                    <a:p>
                      <a:pPr algn="ctr"/>
                      <a:r>
                        <a:rPr lang="en-US" sz="1400" dirty="0" smtClean="0">
                          <a:solidFill>
                            <a:schemeClr val="bg1">
                              <a:lumMod val="75000"/>
                              <a:lumOff val="25000"/>
                            </a:schemeClr>
                          </a:solidFill>
                          <a:latin typeface="Corbel"/>
                          <a:cs typeface="Corbel"/>
                        </a:rPr>
                        <a:t>Alta</a:t>
                      </a:r>
                      <a:endParaRPr lang="en-US" sz="1400" dirty="0">
                        <a:solidFill>
                          <a:schemeClr val="bg1">
                            <a:lumMod val="75000"/>
                            <a:lumOff val="25000"/>
                          </a:schemeClr>
                        </a:solidFill>
                        <a:latin typeface="Corbel"/>
                        <a:cs typeface="Corbel"/>
                      </a:endParaRPr>
                    </a:p>
                  </a:txBody>
                  <a:tcPr anchor="ctr"/>
                </a:tc>
                <a:tc>
                  <a:txBody>
                    <a:bodyPr/>
                    <a:lstStyle/>
                    <a:p>
                      <a:pPr algn="ctr"/>
                      <a:r>
                        <a:rPr lang="en-US" sz="1400" dirty="0" err="1" smtClean="0">
                          <a:solidFill>
                            <a:schemeClr val="bg1">
                              <a:lumMod val="75000"/>
                              <a:lumOff val="25000"/>
                            </a:schemeClr>
                          </a:solidFill>
                          <a:latin typeface="Corbel"/>
                          <a:cs typeface="Corbel"/>
                        </a:rPr>
                        <a:t>Assente</a:t>
                      </a:r>
                      <a:endParaRPr lang="en-US" sz="1400" dirty="0">
                        <a:solidFill>
                          <a:schemeClr val="bg1">
                            <a:lumMod val="75000"/>
                            <a:lumOff val="25000"/>
                          </a:schemeClr>
                        </a:solidFill>
                        <a:latin typeface="Corbel"/>
                        <a:cs typeface="Corbel"/>
                      </a:endParaRPr>
                    </a:p>
                  </a:txBody>
                  <a:tcPr anchor="ctr"/>
                </a:tc>
                <a:tc>
                  <a:txBody>
                    <a:bodyPr/>
                    <a:lstStyle/>
                    <a:p>
                      <a:pPr algn="ctr"/>
                      <a:r>
                        <a:rPr lang="en-US" sz="1400" dirty="0" smtClean="0">
                          <a:solidFill>
                            <a:schemeClr val="bg1">
                              <a:lumMod val="75000"/>
                              <a:lumOff val="25000"/>
                            </a:schemeClr>
                          </a:solidFill>
                          <a:latin typeface="Corbel"/>
                          <a:cs typeface="Corbel"/>
                        </a:rPr>
                        <a:t>Media</a:t>
                      </a:r>
                      <a:endParaRPr lang="en-US" sz="1400" dirty="0">
                        <a:solidFill>
                          <a:schemeClr val="bg1">
                            <a:lumMod val="75000"/>
                            <a:lumOff val="25000"/>
                          </a:schemeClr>
                        </a:solidFill>
                        <a:latin typeface="Corbel"/>
                        <a:cs typeface="Corbel"/>
                      </a:endParaRPr>
                    </a:p>
                  </a:txBody>
                  <a:tcPr anchor="ctr">
                    <a:lnR w="12700" cmpd="sng">
                      <a:noFill/>
                    </a:lnR>
                  </a:tcPr>
                </a:tc>
              </a:tr>
              <a:tr h="518160">
                <a:tc vMerge="1">
                  <a:txBody>
                    <a:bodyPr/>
                    <a:lstStyle/>
                    <a:p>
                      <a:pPr algn="ctr"/>
                      <a:endParaRPr lang="en-US" sz="1400" b="1" dirty="0" smtClean="0">
                        <a:solidFill>
                          <a:schemeClr val="bg1">
                            <a:lumMod val="85000"/>
                            <a:lumOff val="15000"/>
                          </a:schemeClr>
                        </a:solidFill>
                      </a:endParaRPr>
                    </a:p>
                  </a:txBody>
                  <a:tcPr anchor="ctr"/>
                </a:tc>
                <a:tc>
                  <a:txBody>
                    <a:bodyPr/>
                    <a:lstStyle/>
                    <a:p>
                      <a:pPr algn="ctr"/>
                      <a:r>
                        <a:rPr lang="en-US" sz="1300" b="1" dirty="0" smtClean="0">
                          <a:solidFill>
                            <a:schemeClr val="bg1">
                              <a:lumMod val="85000"/>
                              <a:lumOff val="15000"/>
                            </a:schemeClr>
                          </a:solidFill>
                          <a:latin typeface="Corbel"/>
                          <a:cs typeface="Corbel"/>
                        </a:rPr>
                        <a:t>CLOZAPINA</a:t>
                      </a:r>
                    </a:p>
                  </a:txBody>
                  <a:tcPr anchor="ctr"/>
                </a:tc>
                <a:tc>
                  <a:txBody>
                    <a:bodyPr/>
                    <a:lstStyle/>
                    <a:p>
                      <a:pPr algn="ctr"/>
                      <a:r>
                        <a:rPr lang="en-US" sz="1400" i="1" dirty="0" err="1" smtClean="0">
                          <a:solidFill>
                            <a:schemeClr val="bg1">
                              <a:lumMod val="75000"/>
                              <a:lumOff val="25000"/>
                            </a:schemeClr>
                          </a:solidFill>
                          <a:latin typeface="Corbel"/>
                          <a:cs typeface="Corbel"/>
                        </a:rPr>
                        <a:t>Leponex</a:t>
                      </a:r>
                      <a:endParaRPr lang="en-US" sz="1400" i="1" dirty="0">
                        <a:solidFill>
                          <a:schemeClr val="bg1">
                            <a:lumMod val="75000"/>
                            <a:lumOff val="25000"/>
                          </a:schemeClr>
                        </a:solidFill>
                        <a:latin typeface="Corbel"/>
                        <a:cs typeface="Corbel"/>
                      </a:endParaRPr>
                    </a:p>
                  </a:txBody>
                  <a:tcPr anchor="ctr"/>
                </a:tc>
                <a:tc>
                  <a:txBody>
                    <a:bodyPr/>
                    <a:lstStyle/>
                    <a:p>
                      <a:pPr algn="ctr"/>
                      <a:r>
                        <a:rPr lang="en-US" sz="1400" dirty="0" smtClean="0">
                          <a:solidFill>
                            <a:schemeClr val="bg1">
                              <a:lumMod val="75000"/>
                              <a:lumOff val="25000"/>
                            </a:schemeClr>
                          </a:solidFill>
                          <a:latin typeface="Corbel"/>
                          <a:cs typeface="Corbel"/>
                        </a:rPr>
                        <a:t>Alta</a:t>
                      </a:r>
                      <a:endParaRPr lang="en-US" sz="1400" dirty="0">
                        <a:solidFill>
                          <a:schemeClr val="bg1">
                            <a:lumMod val="75000"/>
                            <a:lumOff val="25000"/>
                          </a:schemeClr>
                        </a:solidFill>
                        <a:latin typeface="Corbel"/>
                        <a:cs typeface="Corbel"/>
                      </a:endParaRPr>
                    </a:p>
                  </a:txBody>
                  <a:tcPr anchor="ctr"/>
                </a:tc>
                <a:tc>
                  <a:txBody>
                    <a:bodyPr/>
                    <a:lstStyle/>
                    <a:p>
                      <a:pPr algn="ctr"/>
                      <a:r>
                        <a:rPr lang="en-US" sz="1400" dirty="0" err="1" smtClean="0">
                          <a:solidFill>
                            <a:schemeClr val="bg1">
                              <a:lumMod val="75000"/>
                              <a:lumOff val="25000"/>
                            </a:schemeClr>
                          </a:solidFill>
                          <a:latin typeface="Corbel"/>
                          <a:cs typeface="Corbel"/>
                        </a:rPr>
                        <a:t>Medio</a:t>
                      </a:r>
                      <a:r>
                        <a:rPr lang="en-US" sz="1400" dirty="0" smtClean="0">
                          <a:solidFill>
                            <a:schemeClr val="bg1">
                              <a:lumMod val="75000"/>
                              <a:lumOff val="25000"/>
                            </a:schemeClr>
                          </a:solidFill>
                          <a:latin typeface="Corbel"/>
                          <a:cs typeface="Corbel"/>
                        </a:rPr>
                        <a:t> </a:t>
                      </a:r>
                      <a:r>
                        <a:rPr lang="en-US" sz="1400" dirty="0" err="1" smtClean="0">
                          <a:solidFill>
                            <a:schemeClr val="bg1">
                              <a:lumMod val="75000"/>
                              <a:lumOff val="25000"/>
                            </a:schemeClr>
                          </a:solidFill>
                          <a:latin typeface="Corbel"/>
                          <a:cs typeface="Corbel"/>
                        </a:rPr>
                        <a:t>bassa</a:t>
                      </a:r>
                      <a:endParaRPr lang="en-US" sz="1400" dirty="0">
                        <a:solidFill>
                          <a:schemeClr val="bg1">
                            <a:lumMod val="75000"/>
                            <a:lumOff val="25000"/>
                          </a:schemeClr>
                        </a:solidFill>
                        <a:latin typeface="Corbel"/>
                        <a:cs typeface="Corbel"/>
                      </a:endParaRPr>
                    </a:p>
                  </a:txBody>
                  <a:tcPr anchor="ctr"/>
                </a:tc>
                <a:tc>
                  <a:txBody>
                    <a:bodyPr/>
                    <a:lstStyle/>
                    <a:p>
                      <a:pPr algn="ctr"/>
                      <a:r>
                        <a:rPr lang="en-US" sz="1400" dirty="0" err="1" smtClean="0">
                          <a:solidFill>
                            <a:schemeClr val="bg1">
                              <a:lumMod val="75000"/>
                              <a:lumOff val="25000"/>
                            </a:schemeClr>
                          </a:solidFill>
                          <a:latin typeface="Corbel"/>
                          <a:cs typeface="Corbel"/>
                        </a:rPr>
                        <a:t>medio</a:t>
                      </a:r>
                      <a:endParaRPr lang="en-US" sz="1400" dirty="0">
                        <a:solidFill>
                          <a:schemeClr val="bg1">
                            <a:lumMod val="75000"/>
                            <a:lumOff val="25000"/>
                          </a:schemeClr>
                        </a:solidFill>
                        <a:latin typeface="Corbel"/>
                        <a:cs typeface="Corbel"/>
                      </a:endParaRPr>
                    </a:p>
                  </a:txBody>
                  <a:tcPr anchor="ctr"/>
                </a:tc>
                <a:tc>
                  <a:txBody>
                    <a:bodyPr/>
                    <a:lstStyle/>
                    <a:p>
                      <a:pPr algn="ctr"/>
                      <a:r>
                        <a:rPr lang="en-US" sz="1400" dirty="0" smtClean="0">
                          <a:solidFill>
                            <a:schemeClr val="bg1">
                              <a:lumMod val="75000"/>
                              <a:lumOff val="25000"/>
                            </a:schemeClr>
                          </a:solidFill>
                          <a:latin typeface="Corbel"/>
                          <a:cs typeface="Corbel"/>
                        </a:rPr>
                        <a:t>Alta</a:t>
                      </a:r>
                      <a:endParaRPr lang="en-US" sz="1400" dirty="0">
                        <a:solidFill>
                          <a:schemeClr val="bg1">
                            <a:lumMod val="75000"/>
                            <a:lumOff val="25000"/>
                          </a:schemeClr>
                        </a:solidFill>
                        <a:latin typeface="Corbel"/>
                        <a:cs typeface="Corbel"/>
                      </a:endParaRPr>
                    </a:p>
                  </a:txBody>
                  <a:tcPr anchor="ctr"/>
                </a:tc>
                <a:tc>
                  <a:txBody>
                    <a:bodyPr/>
                    <a:lstStyle/>
                    <a:p>
                      <a:pPr algn="ctr"/>
                      <a:r>
                        <a:rPr lang="en-US" sz="1400" dirty="0" smtClean="0">
                          <a:solidFill>
                            <a:schemeClr val="bg1">
                              <a:lumMod val="75000"/>
                              <a:lumOff val="25000"/>
                            </a:schemeClr>
                          </a:solidFill>
                          <a:latin typeface="Corbel"/>
                          <a:cs typeface="Corbel"/>
                        </a:rPr>
                        <a:t>Alta </a:t>
                      </a:r>
                      <a:endParaRPr lang="en-US" sz="1400" dirty="0">
                        <a:solidFill>
                          <a:schemeClr val="bg1">
                            <a:lumMod val="75000"/>
                            <a:lumOff val="25000"/>
                          </a:schemeClr>
                        </a:solidFill>
                        <a:latin typeface="Corbel"/>
                        <a:cs typeface="Corbel"/>
                      </a:endParaRPr>
                    </a:p>
                  </a:txBody>
                  <a:tcPr anchor="ctr"/>
                </a:tc>
                <a:tc>
                  <a:txBody>
                    <a:bodyPr/>
                    <a:lstStyle/>
                    <a:p>
                      <a:pPr algn="ctr"/>
                      <a:r>
                        <a:rPr lang="en-US" sz="1400" dirty="0" smtClean="0">
                          <a:solidFill>
                            <a:schemeClr val="bg1">
                              <a:lumMod val="75000"/>
                              <a:lumOff val="25000"/>
                            </a:schemeClr>
                          </a:solidFill>
                          <a:latin typeface="Corbel"/>
                          <a:cs typeface="Corbel"/>
                        </a:rPr>
                        <a:t>Alta</a:t>
                      </a:r>
                      <a:endParaRPr lang="en-US" sz="1400" dirty="0">
                        <a:solidFill>
                          <a:schemeClr val="bg1">
                            <a:lumMod val="75000"/>
                            <a:lumOff val="25000"/>
                          </a:schemeClr>
                        </a:solidFill>
                        <a:latin typeface="Corbel"/>
                        <a:cs typeface="Corbel"/>
                      </a:endParaRPr>
                    </a:p>
                  </a:txBody>
                  <a:tcPr anchor="ctr">
                    <a:lnR w="12700" cmpd="sng">
                      <a:noFill/>
                    </a:lnR>
                  </a:tcPr>
                </a:tc>
              </a:tr>
              <a:tr h="518160">
                <a:tc vMerge="1">
                  <a:txBody>
                    <a:bodyPr/>
                    <a:lstStyle/>
                    <a:p>
                      <a:pPr algn="ctr"/>
                      <a:endParaRPr lang="en-US" sz="1400" b="1" dirty="0">
                        <a:solidFill>
                          <a:schemeClr val="bg1">
                            <a:lumMod val="85000"/>
                            <a:lumOff val="15000"/>
                          </a:schemeClr>
                        </a:solidFill>
                      </a:endParaRPr>
                    </a:p>
                  </a:txBody>
                  <a:tcPr anchor="ctr"/>
                </a:tc>
                <a:tc>
                  <a:txBody>
                    <a:bodyPr/>
                    <a:lstStyle/>
                    <a:p>
                      <a:pPr algn="ctr"/>
                      <a:r>
                        <a:rPr lang="en-US" sz="1300" b="1" dirty="0" smtClean="0">
                          <a:solidFill>
                            <a:schemeClr val="bg1">
                              <a:lumMod val="85000"/>
                              <a:lumOff val="15000"/>
                            </a:schemeClr>
                          </a:solidFill>
                          <a:latin typeface="Corbel"/>
                          <a:cs typeface="Corbel"/>
                        </a:rPr>
                        <a:t>OLANZAPINA</a:t>
                      </a:r>
                      <a:endParaRPr lang="en-US" sz="1300" b="1" dirty="0">
                        <a:solidFill>
                          <a:schemeClr val="bg1">
                            <a:lumMod val="85000"/>
                            <a:lumOff val="15000"/>
                          </a:schemeClr>
                        </a:solidFill>
                        <a:latin typeface="Corbel"/>
                        <a:cs typeface="Corbel"/>
                      </a:endParaRPr>
                    </a:p>
                  </a:txBody>
                  <a:tcPr anchor="ctr"/>
                </a:tc>
                <a:tc>
                  <a:txBody>
                    <a:bodyPr/>
                    <a:lstStyle/>
                    <a:p>
                      <a:pPr algn="ctr"/>
                      <a:r>
                        <a:rPr lang="en-US" sz="1400" i="1" dirty="0" err="1" smtClean="0">
                          <a:solidFill>
                            <a:schemeClr val="bg1">
                              <a:lumMod val="75000"/>
                              <a:lumOff val="25000"/>
                            </a:schemeClr>
                          </a:solidFill>
                          <a:latin typeface="Corbel"/>
                          <a:cs typeface="Corbel"/>
                        </a:rPr>
                        <a:t>Zyprexa</a:t>
                      </a:r>
                      <a:endParaRPr lang="en-US" sz="1400" i="1" dirty="0">
                        <a:solidFill>
                          <a:schemeClr val="bg1">
                            <a:lumMod val="75000"/>
                            <a:lumOff val="25000"/>
                          </a:schemeClr>
                        </a:solidFill>
                        <a:latin typeface="Corbel"/>
                        <a:cs typeface="Corbel"/>
                      </a:endParaRPr>
                    </a:p>
                  </a:txBody>
                  <a:tcPr anchor="ctr"/>
                </a:tc>
                <a:tc>
                  <a:txBody>
                    <a:bodyPr/>
                    <a:lstStyle/>
                    <a:p>
                      <a:pPr algn="ctr"/>
                      <a:r>
                        <a:rPr lang="en-US" sz="1400" dirty="0" smtClean="0">
                          <a:solidFill>
                            <a:schemeClr val="bg1">
                              <a:lumMod val="75000"/>
                              <a:lumOff val="25000"/>
                            </a:schemeClr>
                          </a:solidFill>
                          <a:latin typeface="Corbel"/>
                          <a:cs typeface="Corbel"/>
                        </a:rPr>
                        <a:t>Alta</a:t>
                      </a:r>
                      <a:endParaRPr lang="en-US" sz="1400" dirty="0">
                        <a:solidFill>
                          <a:schemeClr val="bg1">
                            <a:lumMod val="75000"/>
                            <a:lumOff val="25000"/>
                          </a:schemeClr>
                        </a:solidFill>
                        <a:latin typeface="Corbel"/>
                        <a:cs typeface="Corbel"/>
                      </a:endParaRPr>
                    </a:p>
                  </a:txBody>
                  <a:tcPr anchor="ctr"/>
                </a:tc>
                <a:tc>
                  <a:txBody>
                    <a:bodyPr/>
                    <a:lstStyle/>
                    <a:p>
                      <a:pPr algn="ctr"/>
                      <a:r>
                        <a:rPr lang="en-US" sz="1400" dirty="0" err="1" smtClean="0">
                          <a:solidFill>
                            <a:schemeClr val="bg1">
                              <a:lumMod val="75000"/>
                              <a:lumOff val="25000"/>
                            </a:schemeClr>
                          </a:solidFill>
                          <a:latin typeface="Corbel"/>
                          <a:cs typeface="Corbel"/>
                        </a:rPr>
                        <a:t>Bassa</a:t>
                      </a:r>
                      <a:endParaRPr lang="en-US" sz="1400" dirty="0">
                        <a:solidFill>
                          <a:schemeClr val="bg1">
                            <a:lumMod val="75000"/>
                            <a:lumOff val="25000"/>
                          </a:schemeClr>
                        </a:solidFill>
                        <a:latin typeface="Corbel"/>
                        <a:cs typeface="Corbel"/>
                      </a:endParaRPr>
                    </a:p>
                  </a:txBody>
                  <a:tcPr anchor="ctr"/>
                </a:tc>
                <a:tc>
                  <a:txBody>
                    <a:bodyPr/>
                    <a:lstStyle/>
                    <a:p>
                      <a:pPr algn="ctr"/>
                      <a:r>
                        <a:rPr lang="en-US" sz="1400" dirty="0" smtClean="0">
                          <a:solidFill>
                            <a:schemeClr val="bg1">
                              <a:lumMod val="75000"/>
                              <a:lumOff val="25000"/>
                            </a:schemeClr>
                          </a:solidFill>
                          <a:latin typeface="Corbel"/>
                          <a:cs typeface="Corbel"/>
                        </a:rPr>
                        <a:t>Basso</a:t>
                      </a:r>
                      <a:endParaRPr lang="en-US" sz="1400" dirty="0">
                        <a:solidFill>
                          <a:schemeClr val="bg1">
                            <a:lumMod val="75000"/>
                            <a:lumOff val="25000"/>
                          </a:schemeClr>
                        </a:solidFill>
                        <a:latin typeface="Corbel"/>
                        <a:cs typeface="Corbel"/>
                      </a:endParaRPr>
                    </a:p>
                  </a:txBody>
                  <a:tcPr anchor="ctr"/>
                </a:tc>
                <a:tc>
                  <a:txBody>
                    <a:bodyPr/>
                    <a:lstStyle/>
                    <a:p>
                      <a:pPr algn="ctr"/>
                      <a:r>
                        <a:rPr lang="en-US" sz="1400" dirty="0" err="1" smtClean="0">
                          <a:solidFill>
                            <a:schemeClr val="bg1">
                              <a:lumMod val="75000"/>
                              <a:lumOff val="25000"/>
                            </a:schemeClr>
                          </a:solidFill>
                          <a:latin typeface="Corbel"/>
                          <a:cs typeface="Corbel"/>
                        </a:rPr>
                        <a:t>Bassa</a:t>
                      </a:r>
                      <a:endParaRPr lang="en-US" sz="1400" dirty="0">
                        <a:solidFill>
                          <a:schemeClr val="bg1">
                            <a:lumMod val="75000"/>
                            <a:lumOff val="25000"/>
                          </a:schemeClr>
                        </a:solidFill>
                        <a:latin typeface="Corbel"/>
                        <a:cs typeface="Corbel"/>
                      </a:endParaRPr>
                    </a:p>
                  </a:txBody>
                  <a:tcPr anchor="ctr"/>
                </a:tc>
                <a:tc>
                  <a:txBody>
                    <a:bodyPr/>
                    <a:lstStyle/>
                    <a:p>
                      <a:pPr algn="ctr"/>
                      <a:r>
                        <a:rPr lang="en-US" sz="1400" dirty="0" smtClean="0">
                          <a:solidFill>
                            <a:schemeClr val="bg1">
                              <a:lumMod val="75000"/>
                              <a:lumOff val="25000"/>
                            </a:schemeClr>
                          </a:solidFill>
                          <a:latin typeface="Corbel"/>
                          <a:cs typeface="Corbel"/>
                        </a:rPr>
                        <a:t>Media</a:t>
                      </a:r>
                      <a:endParaRPr lang="en-US" sz="1400" dirty="0">
                        <a:solidFill>
                          <a:schemeClr val="bg1">
                            <a:lumMod val="75000"/>
                            <a:lumOff val="25000"/>
                          </a:schemeClr>
                        </a:solidFill>
                        <a:latin typeface="Corbel"/>
                        <a:cs typeface="Corbel"/>
                      </a:endParaRPr>
                    </a:p>
                  </a:txBody>
                  <a:tcPr anchor="ctr"/>
                </a:tc>
                <a:tc>
                  <a:txBody>
                    <a:bodyPr/>
                    <a:lstStyle/>
                    <a:p>
                      <a:pPr algn="ctr"/>
                      <a:r>
                        <a:rPr lang="en-US" sz="1400" dirty="0" smtClean="0">
                          <a:solidFill>
                            <a:schemeClr val="bg1">
                              <a:lumMod val="75000"/>
                              <a:lumOff val="25000"/>
                            </a:schemeClr>
                          </a:solidFill>
                          <a:latin typeface="Corbel"/>
                          <a:cs typeface="Corbel"/>
                        </a:rPr>
                        <a:t>Media</a:t>
                      </a:r>
                      <a:endParaRPr lang="en-US" sz="1400" dirty="0">
                        <a:solidFill>
                          <a:schemeClr val="bg1">
                            <a:lumMod val="75000"/>
                            <a:lumOff val="25000"/>
                          </a:schemeClr>
                        </a:solidFill>
                        <a:latin typeface="Corbel"/>
                        <a:cs typeface="Corbel"/>
                      </a:endParaRPr>
                    </a:p>
                  </a:txBody>
                  <a:tcPr anchor="ctr">
                    <a:lnR w="12700" cmpd="sng">
                      <a:noFill/>
                    </a:lnR>
                  </a:tcPr>
                </a:tc>
              </a:tr>
              <a:tr h="518160">
                <a:tc vMerge="1">
                  <a:txBody>
                    <a:bodyPr/>
                    <a:lstStyle/>
                    <a:p>
                      <a:pPr algn="ctr"/>
                      <a:endParaRPr lang="en-US" sz="1400" b="1" dirty="0">
                        <a:solidFill>
                          <a:schemeClr val="bg1">
                            <a:lumMod val="85000"/>
                            <a:lumOff val="15000"/>
                          </a:schemeClr>
                        </a:solidFill>
                      </a:endParaRPr>
                    </a:p>
                  </a:txBody>
                  <a:tcPr anchor="ctr"/>
                </a:tc>
                <a:tc>
                  <a:txBody>
                    <a:bodyPr/>
                    <a:lstStyle/>
                    <a:p>
                      <a:pPr algn="ctr"/>
                      <a:r>
                        <a:rPr lang="en-US" sz="1300" b="1" dirty="0" smtClean="0">
                          <a:solidFill>
                            <a:schemeClr val="bg1">
                              <a:lumMod val="85000"/>
                              <a:lumOff val="15000"/>
                            </a:schemeClr>
                          </a:solidFill>
                          <a:latin typeface="Corbel"/>
                          <a:cs typeface="Corbel"/>
                        </a:rPr>
                        <a:t>QUETAPINA</a:t>
                      </a:r>
                      <a:endParaRPr lang="en-US" sz="1300" b="1" dirty="0">
                        <a:solidFill>
                          <a:schemeClr val="bg1">
                            <a:lumMod val="85000"/>
                            <a:lumOff val="15000"/>
                          </a:schemeClr>
                        </a:solidFill>
                        <a:latin typeface="Corbel"/>
                        <a:cs typeface="Corbel"/>
                      </a:endParaRPr>
                    </a:p>
                  </a:txBody>
                  <a:tcPr anchor="ctr"/>
                </a:tc>
                <a:tc>
                  <a:txBody>
                    <a:bodyPr/>
                    <a:lstStyle/>
                    <a:p>
                      <a:pPr algn="ctr"/>
                      <a:r>
                        <a:rPr lang="en-US" sz="1400" i="1" dirty="0" smtClean="0">
                          <a:solidFill>
                            <a:schemeClr val="bg1">
                              <a:lumMod val="75000"/>
                              <a:lumOff val="25000"/>
                            </a:schemeClr>
                          </a:solidFill>
                          <a:latin typeface="Corbel"/>
                          <a:cs typeface="Corbel"/>
                        </a:rPr>
                        <a:t>Seroquel</a:t>
                      </a:r>
                      <a:endParaRPr lang="en-US" sz="1400" i="1" dirty="0">
                        <a:solidFill>
                          <a:schemeClr val="bg1">
                            <a:lumMod val="75000"/>
                            <a:lumOff val="25000"/>
                          </a:schemeClr>
                        </a:solidFill>
                        <a:latin typeface="Corbel"/>
                        <a:cs typeface="Corbel"/>
                      </a:endParaRPr>
                    </a:p>
                  </a:txBody>
                  <a:tcPr anchor="ctr"/>
                </a:tc>
                <a:tc>
                  <a:txBody>
                    <a:bodyPr/>
                    <a:lstStyle/>
                    <a:p>
                      <a:pPr algn="ctr"/>
                      <a:r>
                        <a:rPr lang="en-US" sz="1400" dirty="0" smtClean="0">
                          <a:solidFill>
                            <a:schemeClr val="bg1">
                              <a:lumMod val="75000"/>
                              <a:lumOff val="25000"/>
                            </a:schemeClr>
                          </a:solidFill>
                          <a:latin typeface="Corbel"/>
                          <a:cs typeface="Corbel"/>
                        </a:rPr>
                        <a:t>Alta</a:t>
                      </a:r>
                      <a:endParaRPr lang="en-US" sz="1400" dirty="0">
                        <a:solidFill>
                          <a:schemeClr val="bg1">
                            <a:lumMod val="75000"/>
                            <a:lumOff val="25000"/>
                          </a:schemeClr>
                        </a:solidFill>
                        <a:latin typeface="Corbel"/>
                        <a:cs typeface="Corbel"/>
                      </a:endParaRPr>
                    </a:p>
                  </a:txBody>
                  <a:tcPr anchor="ctr"/>
                </a:tc>
                <a:tc>
                  <a:txBody>
                    <a:bodyPr/>
                    <a:lstStyle/>
                    <a:p>
                      <a:pPr algn="ctr"/>
                      <a:r>
                        <a:rPr lang="en-US" sz="1400" dirty="0" err="1" smtClean="0">
                          <a:solidFill>
                            <a:schemeClr val="bg1">
                              <a:lumMod val="75000"/>
                              <a:lumOff val="25000"/>
                            </a:schemeClr>
                          </a:solidFill>
                          <a:latin typeface="Corbel"/>
                          <a:cs typeface="Corbel"/>
                        </a:rPr>
                        <a:t>Bassa</a:t>
                      </a:r>
                      <a:endParaRPr lang="en-US" sz="1400" dirty="0">
                        <a:solidFill>
                          <a:schemeClr val="bg1">
                            <a:lumMod val="75000"/>
                            <a:lumOff val="25000"/>
                          </a:schemeClr>
                        </a:solidFill>
                        <a:latin typeface="Corbel"/>
                        <a:cs typeface="Corbel"/>
                      </a:endParaRPr>
                    </a:p>
                  </a:txBody>
                  <a:tcPr anchor="ctr"/>
                </a:tc>
                <a:tc>
                  <a:txBody>
                    <a:bodyPr/>
                    <a:lstStyle/>
                    <a:p>
                      <a:pPr algn="ctr"/>
                      <a:r>
                        <a:rPr lang="en-US" sz="1400" dirty="0" smtClean="0">
                          <a:solidFill>
                            <a:schemeClr val="bg1">
                              <a:lumMod val="75000"/>
                              <a:lumOff val="25000"/>
                            </a:schemeClr>
                          </a:solidFill>
                          <a:latin typeface="Corbel"/>
                          <a:cs typeface="Corbel"/>
                        </a:rPr>
                        <a:t>Molto</a:t>
                      </a:r>
                      <a:r>
                        <a:rPr lang="en-US" sz="1400" baseline="0" dirty="0" smtClean="0">
                          <a:solidFill>
                            <a:schemeClr val="bg1">
                              <a:lumMod val="75000"/>
                              <a:lumOff val="25000"/>
                            </a:schemeClr>
                          </a:solidFill>
                          <a:latin typeface="Corbel"/>
                          <a:cs typeface="Corbel"/>
                        </a:rPr>
                        <a:t> basso</a:t>
                      </a:r>
                      <a:endParaRPr lang="en-US" sz="1400" dirty="0">
                        <a:solidFill>
                          <a:schemeClr val="bg1">
                            <a:lumMod val="75000"/>
                            <a:lumOff val="25000"/>
                          </a:schemeClr>
                        </a:solidFill>
                        <a:latin typeface="Corbel"/>
                        <a:cs typeface="Corbel"/>
                      </a:endParaRPr>
                    </a:p>
                  </a:txBody>
                  <a:tcPr anchor="ctr"/>
                </a:tc>
                <a:tc>
                  <a:txBody>
                    <a:bodyPr/>
                    <a:lstStyle/>
                    <a:p>
                      <a:pPr algn="ctr"/>
                      <a:r>
                        <a:rPr lang="en-US" sz="1400" dirty="0" smtClean="0">
                          <a:solidFill>
                            <a:schemeClr val="bg1">
                              <a:lumMod val="75000"/>
                              <a:lumOff val="25000"/>
                            </a:schemeClr>
                          </a:solidFill>
                          <a:latin typeface="Corbel"/>
                          <a:cs typeface="Corbel"/>
                        </a:rPr>
                        <a:t>Alta</a:t>
                      </a:r>
                      <a:endParaRPr lang="en-US" sz="1400" dirty="0">
                        <a:solidFill>
                          <a:schemeClr val="bg1">
                            <a:lumMod val="75000"/>
                            <a:lumOff val="25000"/>
                          </a:schemeClr>
                        </a:solidFill>
                        <a:latin typeface="Corbel"/>
                        <a:cs typeface="Corbel"/>
                      </a:endParaRPr>
                    </a:p>
                  </a:txBody>
                  <a:tcPr anchor="ctr"/>
                </a:tc>
                <a:tc>
                  <a:txBody>
                    <a:bodyPr/>
                    <a:lstStyle/>
                    <a:p>
                      <a:pPr algn="ctr"/>
                      <a:r>
                        <a:rPr lang="en-US" sz="1400" dirty="0" smtClean="0">
                          <a:solidFill>
                            <a:schemeClr val="bg1">
                              <a:lumMod val="75000"/>
                              <a:lumOff val="25000"/>
                            </a:schemeClr>
                          </a:solidFill>
                          <a:latin typeface="Corbel"/>
                          <a:cs typeface="Corbel"/>
                        </a:rPr>
                        <a:t>Alta</a:t>
                      </a:r>
                      <a:endParaRPr lang="en-US" sz="1400" dirty="0">
                        <a:solidFill>
                          <a:schemeClr val="bg1">
                            <a:lumMod val="75000"/>
                            <a:lumOff val="25000"/>
                          </a:schemeClr>
                        </a:solidFill>
                        <a:latin typeface="Corbel"/>
                        <a:cs typeface="Corbel"/>
                      </a:endParaRPr>
                    </a:p>
                  </a:txBody>
                  <a:tcPr anchor="ctr"/>
                </a:tc>
                <a:tc>
                  <a:txBody>
                    <a:bodyPr/>
                    <a:lstStyle/>
                    <a:p>
                      <a:pPr algn="ctr"/>
                      <a:r>
                        <a:rPr lang="en-US" sz="1400" dirty="0" smtClean="0">
                          <a:solidFill>
                            <a:schemeClr val="bg1">
                              <a:lumMod val="75000"/>
                              <a:lumOff val="25000"/>
                            </a:schemeClr>
                          </a:solidFill>
                          <a:latin typeface="Corbel"/>
                          <a:cs typeface="Corbel"/>
                        </a:rPr>
                        <a:t>Media</a:t>
                      </a:r>
                      <a:endParaRPr lang="en-US" sz="1400" dirty="0">
                        <a:solidFill>
                          <a:schemeClr val="bg1">
                            <a:lumMod val="75000"/>
                            <a:lumOff val="25000"/>
                          </a:schemeClr>
                        </a:solidFill>
                        <a:latin typeface="Corbel"/>
                        <a:cs typeface="Corbel"/>
                      </a:endParaRPr>
                    </a:p>
                  </a:txBody>
                  <a:tcPr anchor="ctr">
                    <a:lnR w="12700" cmpd="sng">
                      <a:noFill/>
                    </a:lnR>
                  </a:tcPr>
                </a:tc>
              </a:tr>
              <a:tr h="518160">
                <a:tc rowSpan="3">
                  <a:txBody>
                    <a:bodyPr/>
                    <a:lstStyle/>
                    <a:p>
                      <a:pPr algn="ctr"/>
                      <a:r>
                        <a:rPr lang="en-US" sz="1800" b="1" dirty="0" smtClean="0">
                          <a:solidFill>
                            <a:schemeClr val="bg1">
                              <a:lumMod val="75000"/>
                              <a:lumOff val="25000"/>
                            </a:schemeClr>
                          </a:solidFill>
                          <a:latin typeface="Corbel"/>
                          <a:cs typeface="Corbel"/>
                        </a:rPr>
                        <a:t>SDA</a:t>
                      </a:r>
                      <a:endParaRPr lang="en-US" sz="1400" b="1" dirty="0" smtClean="0">
                        <a:solidFill>
                          <a:schemeClr val="bg1">
                            <a:lumMod val="75000"/>
                            <a:lumOff val="25000"/>
                          </a:schemeClr>
                        </a:solidFill>
                        <a:latin typeface="Corbel"/>
                        <a:cs typeface="Corbel"/>
                      </a:endParaRPr>
                    </a:p>
                    <a:p>
                      <a:pPr algn="ctr"/>
                      <a:r>
                        <a:rPr lang="en-US" sz="1400" b="1" dirty="0" smtClean="0">
                          <a:solidFill>
                            <a:srgbClr val="7F7F7F"/>
                          </a:solidFill>
                          <a:latin typeface="Corbel"/>
                          <a:cs typeface="Corbel"/>
                        </a:rPr>
                        <a:t>(Serotoninergic-Dopaminergic </a:t>
                      </a:r>
                      <a:r>
                        <a:rPr lang="en-US" sz="1400" b="1" dirty="0" err="1" smtClean="0">
                          <a:solidFill>
                            <a:srgbClr val="7F7F7F"/>
                          </a:solidFill>
                          <a:latin typeface="Corbel"/>
                          <a:cs typeface="Corbel"/>
                        </a:rPr>
                        <a:t>Antipsycotic</a:t>
                      </a:r>
                      <a:r>
                        <a:rPr lang="en-US" sz="1400" b="1" dirty="0" smtClean="0">
                          <a:solidFill>
                            <a:srgbClr val="7F7F7F"/>
                          </a:solidFill>
                          <a:latin typeface="Corbel"/>
                          <a:cs typeface="Corbel"/>
                        </a:rPr>
                        <a:t>)</a:t>
                      </a:r>
                      <a:endParaRPr lang="en-US" sz="1400" b="1" dirty="0">
                        <a:solidFill>
                          <a:srgbClr val="7F7F7F"/>
                        </a:solidFill>
                        <a:latin typeface="Corbel"/>
                        <a:cs typeface="Corbel"/>
                      </a:endParaRPr>
                    </a:p>
                  </a:txBody>
                  <a:tcPr anchor="ctr"/>
                </a:tc>
                <a:tc>
                  <a:txBody>
                    <a:bodyPr/>
                    <a:lstStyle/>
                    <a:p>
                      <a:pPr algn="ctr"/>
                      <a:r>
                        <a:rPr lang="en-US" sz="1300" b="1" dirty="0" smtClean="0">
                          <a:solidFill>
                            <a:schemeClr val="bg1">
                              <a:lumMod val="85000"/>
                              <a:lumOff val="15000"/>
                            </a:schemeClr>
                          </a:solidFill>
                          <a:latin typeface="Corbel"/>
                          <a:cs typeface="Corbel"/>
                        </a:rPr>
                        <a:t>ZIPRASIDONE</a:t>
                      </a:r>
                      <a:endParaRPr lang="en-US" sz="1300" b="1" dirty="0">
                        <a:solidFill>
                          <a:schemeClr val="bg1">
                            <a:lumMod val="85000"/>
                            <a:lumOff val="15000"/>
                          </a:schemeClr>
                        </a:solidFill>
                        <a:latin typeface="Corbel"/>
                        <a:cs typeface="Corbel"/>
                      </a:endParaRPr>
                    </a:p>
                  </a:txBody>
                  <a:tcPr anchor="ctr"/>
                </a:tc>
                <a:tc>
                  <a:txBody>
                    <a:bodyPr/>
                    <a:lstStyle/>
                    <a:p>
                      <a:pPr algn="ctr"/>
                      <a:r>
                        <a:rPr lang="en-US" sz="1400" i="1" dirty="0" err="1" smtClean="0">
                          <a:solidFill>
                            <a:schemeClr val="bg1">
                              <a:lumMod val="75000"/>
                              <a:lumOff val="25000"/>
                            </a:schemeClr>
                          </a:solidFill>
                          <a:latin typeface="Corbel"/>
                          <a:cs typeface="Corbel"/>
                        </a:rPr>
                        <a:t>Zeldox</a:t>
                      </a:r>
                      <a:endParaRPr lang="en-US" sz="1400" i="1" dirty="0">
                        <a:solidFill>
                          <a:schemeClr val="bg1">
                            <a:lumMod val="75000"/>
                            <a:lumOff val="25000"/>
                          </a:schemeClr>
                        </a:solidFill>
                        <a:latin typeface="Corbel"/>
                        <a:cs typeface="Corbel"/>
                      </a:endParaRPr>
                    </a:p>
                  </a:txBody>
                  <a:tcPr anchor="ctr"/>
                </a:tc>
                <a:tc>
                  <a:txBody>
                    <a:bodyPr/>
                    <a:lstStyle/>
                    <a:p>
                      <a:pPr algn="ctr"/>
                      <a:r>
                        <a:rPr lang="en-US" sz="1400" dirty="0" smtClean="0">
                          <a:solidFill>
                            <a:schemeClr val="bg1">
                              <a:lumMod val="75000"/>
                              <a:lumOff val="25000"/>
                            </a:schemeClr>
                          </a:solidFill>
                          <a:latin typeface="Corbel"/>
                          <a:cs typeface="Corbel"/>
                        </a:rPr>
                        <a:t>Alta</a:t>
                      </a:r>
                      <a:endParaRPr lang="en-US" sz="1400" dirty="0">
                        <a:solidFill>
                          <a:schemeClr val="bg1">
                            <a:lumMod val="75000"/>
                            <a:lumOff val="25000"/>
                          </a:schemeClr>
                        </a:solidFill>
                        <a:latin typeface="Corbel"/>
                        <a:cs typeface="Corbel"/>
                      </a:endParaRPr>
                    </a:p>
                  </a:txBody>
                  <a:tcPr anchor="ctr"/>
                </a:tc>
                <a:tc>
                  <a:txBody>
                    <a:bodyPr/>
                    <a:lstStyle/>
                    <a:p>
                      <a:pPr algn="ctr"/>
                      <a:r>
                        <a:rPr lang="en-US" sz="1400" dirty="0" smtClean="0">
                          <a:solidFill>
                            <a:schemeClr val="bg1">
                              <a:lumMod val="75000"/>
                              <a:lumOff val="25000"/>
                            </a:schemeClr>
                          </a:solidFill>
                          <a:latin typeface="Corbel"/>
                          <a:cs typeface="Corbel"/>
                        </a:rPr>
                        <a:t>Media </a:t>
                      </a:r>
                      <a:endParaRPr lang="en-US" sz="1400" dirty="0">
                        <a:solidFill>
                          <a:schemeClr val="bg1">
                            <a:lumMod val="75000"/>
                            <a:lumOff val="25000"/>
                          </a:schemeClr>
                        </a:solidFill>
                        <a:latin typeface="Corbel"/>
                        <a:cs typeface="Corbel"/>
                      </a:endParaRPr>
                    </a:p>
                  </a:txBody>
                  <a:tcPr anchor="ctr"/>
                </a:tc>
                <a:tc>
                  <a:txBody>
                    <a:bodyPr/>
                    <a:lstStyle/>
                    <a:p>
                      <a:pPr algn="ctr"/>
                      <a:r>
                        <a:rPr lang="en-US" sz="1400" dirty="0" err="1" smtClean="0">
                          <a:solidFill>
                            <a:schemeClr val="bg1">
                              <a:lumMod val="75000"/>
                              <a:lumOff val="25000"/>
                            </a:schemeClr>
                          </a:solidFill>
                          <a:latin typeface="Corbel"/>
                          <a:cs typeface="Corbel"/>
                        </a:rPr>
                        <a:t>Medio</a:t>
                      </a:r>
                      <a:endParaRPr lang="en-US" sz="1400" dirty="0">
                        <a:solidFill>
                          <a:schemeClr val="bg1">
                            <a:lumMod val="75000"/>
                            <a:lumOff val="25000"/>
                          </a:schemeClr>
                        </a:solidFill>
                        <a:latin typeface="Corbel"/>
                        <a:cs typeface="Corbel"/>
                      </a:endParaRPr>
                    </a:p>
                  </a:txBody>
                  <a:tcPr anchor="ctr"/>
                </a:tc>
                <a:tc>
                  <a:txBody>
                    <a:bodyPr/>
                    <a:lstStyle/>
                    <a:p>
                      <a:pPr algn="ctr"/>
                      <a:r>
                        <a:rPr lang="en-US" sz="1400" dirty="0" smtClean="0">
                          <a:solidFill>
                            <a:schemeClr val="bg1">
                              <a:lumMod val="75000"/>
                              <a:lumOff val="25000"/>
                            </a:schemeClr>
                          </a:solidFill>
                          <a:latin typeface="Corbel"/>
                          <a:cs typeface="Corbel"/>
                        </a:rPr>
                        <a:t>Molto </a:t>
                      </a:r>
                      <a:r>
                        <a:rPr lang="en-US" sz="1400" dirty="0" err="1" smtClean="0">
                          <a:solidFill>
                            <a:schemeClr val="bg1">
                              <a:lumMod val="75000"/>
                              <a:lumOff val="25000"/>
                            </a:schemeClr>
                          </a:solidFill>
                          <a:latin typeface="Corbel"/>
                          <a:cs typeface="Corbel"/>
                        </a:rPr>
                        <a:t>bassa</a:t>
                      </a:r>
                      <a:endParaRPr lang="en-US" sz="1400" dirty="0">
                        <a:solidFill>
                          <a:schemeClr val="bg1">
                            <a:lumMod val="75000"/>
                            <a:lumOff val="25000"/>
                          </a:schemeClr>
                        </a:solidFill>
                        <a:latin typeface="Corbel"/>
                        <a:cs typeface="Corbel"/>
                      </a:endParaRPr>
                    </a:p>
                  </a:txBody>
                  <a:tcPr anchor="ctr"/>
                </a:tc>
                <a:tc>
                  <a:txBody>
                    <a:bodyPr/>
                    <a:lstStyle/>
                    <a:p>
                      <a:pPr algn="ctr"/>
                      <a:r>
                        <a:rPr lang="en-US" sz="1400" dirty="0" err="1" smtClean="0">
                          <a:solidFill>
                            <a:schemeClr val="bg1">
                              <a:lumMod val="75000"/>
                              <a:lumOff val="25000"/>
                            </a:schemeClr>
                          </a:solidFill>
                          <a:latin typeface="Corbel"/>
                          <a:cs typeface="Corbel"/>
                        </a:rPr>
                        <a:t>Assente</a:t>
                      </a:r>
                      <a:endParaRPr lang="en-US" sz="1400" dirty="0">
                        <a:solidFill>
                          <a:schemeClr val="bg1">
                            <a:lumMod val="75000"/>
                            <a:lumOff val="25000"/>
                          </a:schemeClr>
                        </a:solidFill>
                        <a:latin typeface="Corbel"/>
                        <a:cs typeface="Corbel"/>
                      </a:endParaRPr>
                    </a:p>
                  </a:txBody>
                  <a:tcPr anchor="ctr"/>
                </a:tc>
                <a:tc>
                  <a:txBody>
                    <a:bodyPr/>
                    <a:lstStyle/>
                    <a:p>
                      <a:pPr algn="ctr"/>
                      <a:r>
                        <a:rPr lang="en-US" sz="1400" dirty="0" err="1" smtClean="0">
                          <a:solidFill>
                            <a:schemeClr val="bg1">
                              <a:lumMod val="75000"/>
                              <a:lumOff val="25000"/>
                            </a:schemeClr>
                          </a:solidFill>
                          <a:latin typeface="Corbel"/>
                          <a:cs typeface="Corbel"/>
                        </a:rPr>
                        <a:t>Assente</a:t>
                      </a:r>
                      <a:endParaRPr lang="en-US" sz="1400" dirty="0">
                        <a:solidFill>
                          <a:schemeClr val="bg1">
                            <a:lumMod val="75000"/>
                            <a:lumOff val="25000"/>
                          </a:schemeClr>
                        </a:solidFill>
                        <a:latin typeface="Corbel"/>
                        <a:cs typeface="Corbel"/>
                      </a:endParaRPr>
                    </a:p>
                  </a:txBody>
                  <a:tcPr anchor="ctr">
                    <a:lnR w="12700" cmpd="sng">
                      <a:noFill/>
                    </a:lnR>
                  </a:tcPr>
                </a:tc>
              </a:tr>
              <a:tr h="518160">
                <a:tc vMerge="1">
                  <a:txBody>
                    <a:bodyPr/>
                    <a:lstStyle/>
                    <a:p>
                      <a:pPr algn="ctr"/>
                      <a:endParaRPr lang="en-US" sz="1400" b="1" dirty="0">
                        <a:solidFill>
                          <a:schemeClr val="bg1">
                            <a:lumMod val="85000"/>
                            <a:lumOff val="15000"/>
                          </a:schemeClr>
                        </a:solidFill>
                      </a:endParaRPr>
                    </a:p>
                  </a:txBody>
                  <a:tcPr anchor="ctr"/>
                </a:tc>
                <a:tc>
                  <a:txBody>
                    <a:bodyPr/>
                    <a:lstStyle/>
                    <a:p>
                      <a:pPr algn="ctr"/>
                      <a:r>
                        <a:rPr lang="en-US" sz="1300" b="1" dirty="0" smtClean="0">
                          <a:solidFill>
                            <a:schemeClr val="bg1">
                              <a:lumMod val="85000"/>
                              <a:lumOff val="15000"/>
                            </a:schemeClr>
                          </a:solidFill>
                          <a:latin typeface="Corbel"/>
                          <a:cs typeface="Corbel"/>
                        </a:rPr>
                        <a:t>PALIPERIDONE</a:t>
                      </a:r>
                      <a:endParaRPr lang="en-US" sz="1300" b="1" dirty="0">
                        <a:solidFill>
                          <a:schemeClr val="bg1">
                            <a:lumMod val="85000"/>
                            <a:lumOff val="15000"/>
                          </a:schemeClr>
                        </a:solidFill>
                        <a:latin typeface="Corbel"/>
                        <a:cs typeface="Corbel"/>
                      </a:endParaRPr>
                    </a:p>
                  </a:txBody>
                  <a:tcPr anchor="ctr"/>
                </a:tc>
                <a:tc>
                  <a:txBody>
                    <a:bodyPr/>
                    <a:lstStyle/>
                    <a:p>
                      <a:pPr algn="ctr"/>
                      <a:r>
                        <a:rPr lang="en-US" sz="1400" i="1" dirty="0" err="1" smtClean="0">
                          <a:solidFill>
                            <a:schemeClr val="bg1">
                              <a:lumMod val="75000"/>
                              <a:lumOff val="25000"/>
                            </a:schemeClr>
                          </a:solidFill>
                          <a:latin typeface="Corbel"/>
                          <a:cs typeface="Corbel"/>
                        </a:rPr>
                        <a:t>Invega</a:t>
                      </a:r>
                      <a:endParaRPr lang="en-US" sz="1400" i="1" dirty="0">
                        <a:solidFill>
                          <a:schemeClr val="bg1">
                            <a:lumMod val="75000"/>
                            <a:lumOff val="25000"/>
                          </a:schemeClr>
                        </a:solidFill>
                        <a:latin typeface="Corbel"/>
                        <a:cs typeface="Corbel"/>
                      </a:endParaRPr>
                    </a:p>
                  </a:txBody>
                  <a:tcPr anchor="ctr"/>
                </a:tc>
                <a:tc>
                  <a:txBody>
                    <a:bodyPr/>
                    <a:lstStyle/>
                    <a:p>
                      <a:pPr algn="ctr"/>
                      <a:r>
                        <a:rPr lang="en-US" sz="1400" dirty="0" smtClean="0">
                          <a:solidFill>
                            <a:schemeClr val="bg1">
                              <a:lumMod val="75000"/>
                              <a:lumOff val="25000"/>
                            </a:schemeClr>
                          </a:solidFill>
                          <a:latin typeface="Corbel"/>
                          <a:cs typeface="Corbel"/>
                        </a:rPr>
                        <a:t>Alta</a:t>
                      </a:r>
                      <a:endParaRPr lang="en-US" sz="1400" dirty="0">
                        <a:solidFill>
                          <a:schemeClr val="bg1">
                            <a:lumMod val="75000"/>
                            <a:lumOff val="25000"/>
                          </a:schemeClr>
                        </a:solidFill>
                        <a:latin typeface="Corbel"/>
                        <a:cs typeface="Corbel"/>
                      </a:endParaRPr>
                    </a:p>
                  </a:txBody>
                  <a:tcPr anchor="ctr"/>
                </a:tc>
                <a:tc>
                  <a:txBody>
                    <a:bodyPr/>
                    <a:lstStyle/>
                    <a:p>
                      <a:pPr algn="ctr"/>
                      <a:r>
                        <a:rPr lang="en-US" sz="1400" dirty="0" smtClean="0">
                          <a:solidFill>
                            <a:schemeClr val="bg1">
                              <a:lumMod val="75000"/>
                              <a:lumOff val="25000"/>
                            </a:schemeClr>
                          </a:solidFill>
                          <a:latin typeface="Corbel"/>
                          <a:cs typeface="Corbel"/>
                        </a:rPr>
                        <a:t>Alta</a:t>
                      </a:r>
                      <a:endParaRPr lang="en-US" sz="1400" dirty="0">
                        <a:solidFill>
                          <a:schemeClr val="bg1">
                            <a:lumMod val="75000"/>
                            <a:lumOff val="25000"/>
                          </a:schemeClr>
                        </a:solidFill>
                        <a:latin typeface="Corbel"/>
                        <a:cs typeface="Corbel"/>
                      </a:endParaRPr>
                    </a:p>
                  </a:txBody>
                  <a:tcPr anchor="ctr"/>
                </a:tc>
                <a:tc>
                  <a:txBody>
                    <a:bodyPr/>
                    <a:lstStyle/>
                    <a:p>
                      <a:pPr algn="ctr"/>
                      <a:r>
                        <a:rPr lang="en-US" sz="1400" dirty="0" err="1" smtClean="0">
                          <a:solidFill>
                            <a:schemeClr val="bg1">
                              <a:lumMod val="75000"/>
                              <a:lumOff val="25000"/>
                            </a:schemeClr>
                          </a:solidFill>
                          <a:latin typeface="Corbel"/>
                          <a:cs typeface="Corbel"/>
                        </a:rPr>
                        <a:t>Medio</a:t>
                      </a:r>
                      <a:endParaRPr lang="en-US" sz="1400" dirty="0">
                        <a:solidFill>
                          <a:schemeClr val="bg1">
                            <a:lumMod val="75000"/>
                            <a:lumOff val="25000"/>
                          </a:schemeClr>
                        </a:solidFill>
                        <a:latin typeface="Corbel"/>
                        <a:cs typeface="Corbel"/>
                      </a:endParaRPr>
                    </a:p>
                  </a:txBody>
                  <a:tcPr anchor="ctr"/>
                </a:tc>
                <a:tc>
                  <a:txBody>
                    <a:bodyPr/>
                    <a:lstStyle/>
                    <a:p>
                      <a:pPr algn="ctr"/>
                      <a:r>
                        <a:rPr lang="en-US" sz="1400" dirty="0" smtClean="0">
                          <a:solidFill>
                            <a:schemeClr val="bg1">
                              <a:lumMod val="75000"/>
                              <a:lumOff val="25000"/>
                            </a:schemeClr>
                          </a:solidFill>
                          <a:latin typeface="Corbel"/>
                          <a:cs typeface="Corbel"/>
                        </a:rPr>
                        <a:t>Media</a:t>
                      </a:r>
                      <a:endParaRPr lang="en-US" sz="1400" dirty="0">
                        <a:solidFill>
                          <a:schemeClr val="bg1">
                            <a:lumMod val="75000"/>
                            <a:lumOff val="25000"/>
                          </a:schemeClr>
                        </a:solidFill>
                        <a:latin typeface="Corbel"/>
                        <a:cs typeface="Corbel"/>
                      </a:endParaRPr>
                    </a:p>
                  </a:txBody>
                  <a:tcPr anchor="ctr"/>
                </a:tc>
                <a:tc>
                  <a:txBody>
                    <a:bodyPr/>
                    <a:lstStyle/>
                    <a:p>
                      <a:pPr algn="ctr"/>
                      <a:r>
                        <a:rPr lang="en-US" sz="1400" dirty="0" err="1" smtClean="0">
                          <a:solidFill>
                            <a:schemeClr val="bg1">
                              <a:lumMod val="75000"/>
                              <a:lumOff val="25000"/>
                            </a:schemeClr>
                          </a:solidFill>
                          <a:latin typeface="Corbel"/>
                          <a:cs typeface="Corbel"/>
                        </a:rPr>
                        <a:t>Assente</a:t>
                      </a:r>
                      <a:endParaRPr lang="en-US" sz="1400" dirty="0">
                        <a:solidFill>
                          <a:schemeClr val="bg1">
                            <a:lumMod val="75000"/>
                            <a:lumOff val="25000"/>
                          </a:schemeClr>
                        </a:solidFill>
                        <a:latin typeface="Corbel"/>
                        <a:cs typeface="Corbel"/>
                      </a:endParaRPr>
                    </a:p>
                  </a:txBody>
                  <a:tcPr anchor="ctr"/>
                </a:tc>
                <a:tc>
                  <a:txBody>
                    <a:bodyPr/>
                    <a:lstStyle/>
                    <a:p>
                      <a:pPr algn="ctr"/>
                      <a:r>
                        <a:rPr lang="en-US" sz="1400" dirty="0" err="1" smtClean="0">
                          <a:solidFill>
                            <a:schemeClr val="bg1">
                              <a:lumMod val="75000"/>
                              <a:lumOff val="25000"/>
                            </a:schemeClr>
                          </a:solidFill>
                          <a:latin typeface="Corbel"/>
                          <a:cs typeface="Corbel"/>
                        </a:rPr>
                        <a:t>Bassa</a:t>
                      </a:r>
                      <a:endParaRPr lang="en-US" sz="1400" dirty="0">
                        <a:solidFill>
                          <a:schemeClr val="bg1">
                            <a:lumMod val="75000"/>
                            <a:lumOff val="25000"/>
                          </a:schemeClr>
                        </a:solidFill>
                        <a:latin typeface="Corbel"/>
                        <a:cs typeface="Corbel"/>
                      </a:endParaRPr>
                    </a:p>
                  </a:txBody>
                  <a:tcPr anchor="ctr">
                    <a:lnR w="12700" cmpd="sng">
                      <a:noFill/>
                    </a:lnR>
                  </a:tcPr>
                </a:tc>
              </a:tr>
              <a:tr h="518160">
                <a:tc vMerge="1">
                  <a:txBody>
                    <a:bodyPr/>
                    <a:lstStyle/>
                    <a:p>
                      <a:pPr algn="ctr"/>
                      <a:endParaRPr lang="en-US" sz="1400" b="1" dirty="0">
                        <a:solidFill>
                          <a:schemeClr val="bg1">
                            <a:lumMod val="85000"/>
                            <a:lumOff val="15000"/>
                          </a:schemeClr>
                        </a:solidFill>
                      </a:endParaRPr>
                    </a:p>
                  </a:txBody>
                  <a:tcPr anchor="ctr"/>
                </a:tc>
                <a:tc>
                  <a:txBody>
                    <a:bodyPr/>
                    <a:lstStyle/>
                    <a:p>
                      <a:pPr algn="ctr"/>
                      <a:r>
                        <a:rPr lang="en-US" sz="1300" b="1" dirty="0" smtClean="0">
                          <a:solidFill>
                            <a:schemeClr val="bg1">
                              <a:lumMod val="85000"/>
                              <a:lumOff val="15000"/>
                            </a:schemeClr>
                          </a:solidFill>
                          <a:latin typeface="Corbel"/>
                          <a:cs typeface="Corbel"/>
                        </a:rPr>
                        <a:t>RISPERIDONE</a:t>
                      </a:r>
                      <a:endParaRPr lang="en-US" sz="1300" b="1" dirty="0">
                        <a:solidFill>
                          <a:schemeClr val="bg1">
                            <a:lumMod val="85000"/>
                            <a:lumOff val="15000"/>
                          </a:schemeClr>
                        </a:solidFill>
                        <a:latin typeface="Corbel"/>
                        <a:cs typeface="Corbel"/>
                      </a:endParaRPr>
                    </a:p>
                  </a:txBody>
                  <a:tcPr anchor="ctr"/>
                </a:tc>
                <a:tc>
                  <a:txBody>
                    <a:bodyPr/>
                    <a:lstStyle/>
                    <a:p>
                      <a:pPr algn="ctr"/>
                      <a:r>
                        <a:rPr lang="en-US" sz="1400" i="1" dirty="0" smtClean="0">
                          <a:solidFill>
                            <a:schemeClr val="bg1">
                              <a:lumMod val="75000"/>
                              <a:lumOff val="25000"/>
                            </a:schemeClr>
                          </a:solidFill>
                          <a:latin typeface="Corbel"/>
                          <a:cs typeface="Corbel"/>
                        </a:rPr>
                        <a:t>Risperdal</a:t>
                      </a:r>
                      <a:endParaRPr lang="en-US" sz="1400" i="1" dirty="0">
                        <a:solidFill>
                          <a:schemeClr val="bg1">
                            <a:lumMod val="75000"/>
                            <a:lumOff val="25000"/>
                          </a:schemeClr>
                        </a:solidFill>
                        <a:latin typeface="Corbel"/>
                        <a:cs typeface="Corbel"/>
                      </a:endParaRPr>
                    </a:p>
                  </a:txBody>
                  <a:tcPr anchor="ctr"/>
                </a:tc>
                <a:tc>
                  <a:txBody>
                    <a:bodyPr/>
                    <a:lstStyle/>
                    <a:p>
                      <a:pPr algn="ctr"/>
                      <a:r>
                        <a:rPr lang="en-US" sz="1400" dirty="0" smtClean="0">
                          <a:solidFill>
                            <a:schemeClr val="bg1">
                              <a:lumMod val="75000"/>
                              <a:lumOff val="25000"/>
                            </a:schemeClr>
                          </a:solidFill>
                          <a:latin typeface="Corbel"/>
                          <a:cs typeface="Corbel"/>
                        </a:rPr>
                        <a:t>Alta</a:t>
                      </a:r>
                      <a:endParaRPr lang="en-US" sz="1400" dirty="0">
                        <a:solidFill>
                          <a:schemeClr val="bg1">
                            <a:lumMod val="75000"/>
                            <a:lumOff val="25000"/>
                          </a:schemeClr>
                        </a:solidFill>
                        <a:latin typeface="Corbel"/>
                        <a:cs typeface="Corbel"/>
                      </a:endParaRPr>
                    </a:p>
                  </a:txBody>
                  <a:tcPr anchor="ctr"/>
                </a:tc>
                <a:tc>
                  <a:txBody>
                    <a:bodyPr/>
                    <a:lstStyle/>
                    <a:p>
                      <a:pPr algn="ctr"/>
                      <a:r>
                        <a:rPr lang="en-US" sz="1400" dirty="0" smtClean="0">
                          <a:solidFill>
                            <a:schemeClr val="bg1">
                              <a:lumMod val="75000"/>
                              <a:lumOff val="25000"/>
                            </a:schemeClr>
                          </a:solidFill>
                          <a:latin typeface="Corbel"/>
                          <a:cs typeface="Corbel"/>
                        </a:rPr>
                        <a:t>Media</a:t>
                      </a:r>
                      <a:endParaRPr lang="en-US" sz="1400" dirty="0">
                        <a:solidFill>
                          <a:schemeClr val="bg1">
                            <a:lumMod val="75000"/>
                            <a:lumOff val="25000"/>
                          </a:schemeClr>
                        </a:solidFill>
                        <a:latin typeface="Corbel"/>
                        <a:cs typeface="Corbel"/>
                      </a:endParaRPr>
                    </a:p>
                  </a:txBody>
                  <a:tcPr anchor="ctr"/>
                </a:tc>
                <a:tc>
                  <a:txBody>
                    <a:bodyPr/>
                    <a:lstStyle/>
                    <a:p>
                      <a:pPr algn="ctr"/>
                      <a:r>
                        <a:rPr lang="en-US" sz="1400" dirty="0" smtClean="0">
                          <a:solidFill>
                            <a:schemeClr val="bg1">
                              <a:lumMod val="75000"/>
                              <a:lumOff val="25000"/>
                            </a:schemeClr>
                          </a:solidFill>
                          <a:latin typeface="Corbel"/>
                          <a:cs typeface="Corbel"/>
                        </a:rPr>
                        <a:t>M</a:t>
                      </a:r>
                      <a:r>
                        <a:rPr lang="it-IT" sz="1400" dirty="0" err="1" smtClean="0">
                          <a:solidFill>
                            <a:schemeClr val="bg1">
                              <a:lumMod val="75000"/>
                              <a:lumOff val="25000"/>
                            </a:schemeClr>
                          </a:solidFill>
                          <a:latin typeface="Corbel"/>
                          <a:cs typeface="Corbel"/>
                        </a:rPr>
                        <a:t>edio</a:t>
                      </a:r>
                      <a:endParaRPr lang="en-US" sz="1400" dirty="0">
                        <a:solidFill>
                          <a:schemeClr val="bg1">
                            <a:lumMod val="75000"/>
                            <a:lumOff val="25000"/>
                          </a:schemeClr>
                        </a:solidFill>
                        <a:latin typeface="Corbel"/>
                        <a:cs typeface="Corbel"/>
                      </a:endParaRPr>
                    </a:p>
                  </a:txBody>
                  <a:tcPr anchor="ctr"/>
                </a:tc>
                <a:tc>
                  <a:txBody>
                    <a:bodyPr/>
                    <a:lstStyle/>
                    <a:p>
                      <a:pPr algn="ctr"/>
                      <a:r>
                        <a:rPr lang="en-US" sz="1400" dirty="0" smtClean="0">
                          <a:solidFill>
                            <a:schemeClr val="bg1">
                              <a:lumMod val="75000"/>
                              <a:lumOff val="25000"/>
                            </a:schemeClr>
                          </a:solidFill>
                          <a:latin typeface="Corbel"/>
                          <a:cs typeface="Corbel"/>
                        </a:rPr>
                        <a:t>Media</a:t>
                      </a:r>
                      <a:endParaRPr lang="en-US" sz="1400" dirty="0">
                        <a:solidFill>
                          <a:schemeClr val="bg1">
                            <a:lumMod val="75000"/>
                            <a:lumOff val="25000"/>
                          </a:schemeClr>
                        </a:solidFill>
                        <a:latin typeface="Corbel"/>
                        <a:cs typeface="Corbel"/>
                      </a:endParaRPr>
                    </a:p>
                  </a:txBody>
                  <a:tcPr anchor="ctr"/>
                </a:tc>
                <a:tc>
                  <a:txBody>
                    <a:bodyPr/>
                    <a:lstStyle/>
                    <a:p>
                      <a:pPr algn="ctr"/>
                      <a:r>
                        <a:rPr lang="en-US" sz="1400" dirty="0" err="1" smtClean="0">
                          <a:solidFill>
                            <a:schemeClr val="bg1">
                              <a:lumMod val="75000"/>
                              <a:lumOff val="25000"/>
                            </a:schemeClr>
                          </a:solidFill>
                          <a:latin typeface="Corbel"/>
                          <a:cs typeface="Corbel"/>
                        </a:rPr>
                        <a:t>Assente</a:t>
                      </a:r>
                      <a:endParaRPr lang="en-US" sz="1400" dirty="0">
                        <a:solidFill>
                          <a:schemeClr val="bg1">
                            <a:lumMod val="75000"/>
                            <a:lumOff val="25000"/>
                          </a:schemeClr>
                        </a:solidFill>
                        <a:latin typeface="Corbel"/>
                        <a:cs typeface="Corbel"/>
                      </a:endParaRPr>
                    </a:p>
                  </a:txBody>
                  <a:tcPr anchor="ctr"/>
                </a:tc>
                <a:tc>
                  <a:txBody>
                    <a:bodyPr/>
                    <a:lstStyle/>
                    <a:p>
                      <a:pPr algn="ctr"/>
                      <a:r>
                        <a:rPr lang="en-US" sz="1400" dirty="0" smtClean="0">
                          <a:solidFill>
                            <a:schemeClr val="bg1">
                              <a:lumMod val="75000"/>
                              <a:lumOff val="25000"/>
                            </a:schemeClr>
                          </a:solidFill>
                          <a:latin typeface="Corbel"/>
                          <a:cs typeface="Corbel"/>
                        </a:rPr>
                        <a:t>Molto </a:t>
                      </a:r>
                      <a:r>
                        <a:rPr lang="en-US" sz="1400" dirty="0" err="1" smtClean="0">
                          <a:solidFill>
                            <a:schemeClr val="bg1">
                              <a:lumMod val="75000"/>
                              <a:lumOff val="25000"/>
                            </a:schemeClr>
                          </a:solidFill>
                          <a:latin typeface="Corbel"/>
                          <a:cs typeface="Corbel"/>
                        </a:rPr>
                        <a:t>bassa</a:t>
                      </a:r>
                      <a:endParaRPr lang="en-US" sz="1400" dirty="0">
                        <a:solidFill>
                          <a:schemeClr val="bg1">
                            <a:lumMod val="75000"/>
                            <a:lumOff val="25000"/>
                          </a:schemeClr>
                        </a:solidFill>
                        <a:latin typeface="Corbel"/>
                        <a:cs typeface="Corbel"/>
                      </a:endParaRPr>
                    </a:p>
                  </a:txBody>
                  <a:tcPr anchor="ctr">
                    <a:lnR w="12700" cmpd="sng">
                      <a:noFill/>
                    </a:lnR>
                  </a:tcPr>
                </a:tc>
              </a:tr>
            </a:tbl>
          </a:graphicData>
        </a:graphic>
      </p:graphicFrame>
    </p:spTree>
    <p:extLst>
      <p:ext uri="{BB962C8B-B14F-4D97-AF65-F5344CB8AC3E}">
        <p14:creationId xmlns:p14="http://schemas.microsoft.com/office/powerpoint/2010/main" val="9243053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Terapia</a:t>
            </a:r>
            <a:endParaRPr lang="en-US" dirty="0">
              <a:solidFill>
                <a:schemeClr val="tx1">
                  <a:lumMod val="85000"/>
                </a:schemeClr>
              </a:solidFill>
              <a:latin typeface="Corbel"/>
              <a:cs typeface="Corbel"/>
            </a:endParaRPr>
          </a:p>
        </p:txBody>
      </p:sp>
      <p:pic>
        <p:nvPicPr>
          <p:cNvPr id="8" name="Picture 7" descr="Schermata 2015-02-25 alle 12.56.3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43447" y="2590880"/>
            <a:ext cx="5297117" cy="2970992"/>
          </a:xfrm>
          <a:prstGeom prst="rect">
            <a:avLst/>
          </a:prstGeom>
        </p:spPr>
      </p:pic>
      <p:pic>
        <p:nvPicPr>
          <p:cNvPr id="9" name="Picture 8" descr="Schermata 2015-02-25 alle 12.41.3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2998" y="2236365"/>
            <a:ext cx="5827974" cy="3403584"/>
          </a:xfrm>
          <a:prstGeom prst="rect">
            <a:avLst/>
          </a:prstGeom>
        </p:spPr>
      </p:pic>
    </p:spTree>
    <p:extLst>
      <p:ext uri="{BB962C8B-B14F-4D97-AF65-F5344CB8AC3E}">
        <p14:creationId xmlns:p14="http://schemas.microsoft.com/office/powerpoint/2010/main" val="231607139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Terapia</a:t>
            </a:r>
            <a:endParaRPr lang="en-US" dirty="0">
              <a:solidFill>
                <a:schemeClr val="tx1">
                  <a:lumMod val="85000"/>
                </a:schemeClr>
              </a:solidFill>
              <a:latin typeface="Corbel"/>
              <a:cs typeface="Corbel"/>
            </a:endParaRPr>
          </a:p>
        </p:txBody>
      </p:sp>
      <p:sp>
        <p:nvSpPr>
          <p:cNvPr id="3" name="TextBox 2"/>
          <p:cNvSpPr txBox="1"/>
          <p:nvPr/>
        </p:nvSpPr>
        <p:spPr>
          <a:xfrm>
            <a:off x="932803" y="1494657"/>
            <a:ext cx="3243396" cy="400110"/>
          </a:xfrm>
          <a:prstGeom prst="rect">
            <a:avLst/>
          </a:prstGeom>
          <a:noFill/>
        </p:spPr>
        <p:txBody>
          <a:bodyPr wrap="none" rtlCol="0">
            <a:spAutoFit/>
          </a:bodyPr>
          <a:lstStyle/>
          <a:p>
            <a:r>
              <a:rPr lang="en-US" sz="2000" dirty="0" err="1" smtClean="0"/>
              <a:t>Effetto</a:t>
            </a:r>
            <a:r>
              <a:rPr lang="en-US" sz="2000" dirty="0" smtClean="0"/>
              <a:t> anti DOPA - </a:t>
            </a:r>
            <a:r>
              <a:rPr lang="en-US" sz="2000" dirty="0" err="1" smtClean="0"/>
              <a:t>minergico</a:t>
            </a:r>
            <a:endParaRPr lang="en-US" sz="2000" dirty="0"/>
          </a:p>
        </p:txBody>
      </p:sp>
      <p:sp>
        <p:nvSpPr>
          <p:cNvPr id="6" name="TextBox 5"/>
          <p:cNvSpPr txBox="1"/>
          <p:nvPr/>
        </p:nvSpPr>
        <p:spPr>
          <a:xfrm>
            <a:off x="932803" y="1831723"/>
            <a:ext cx="2729684" cy="400110"/>
          </a:xfrm>
          <a:prstGeom prst="rect">
            <a:avLst/>
          </a:prstGeom>
          <a:noFill/>
        </p:spPr>
        <p:txBody>
          <a:bodyPr wrap="none" rtlCol="0">
            <a:spAutoFit/>
          </a:bodyPr>
          <a:lstStyle/>
          <a:p>
            <a:r>
              <a:rPr lang="en-US" sz="2000" dirty="0" err="1" smtClean="0"/>
              <a:t>Effetto</a:t>
            </a:r>
            <a:r>
              <a:rPr lang="en-US" sz="2000" dirty="0" smtClean="0"/>
              <a:t> anti 5-HT - </a:t>
            </a:r>
            <a:r>
              <a:rPr lang="en-US" sz="2000" dirty="0" err="1" smtClean="0"/>
              <a:t>ergico</a:t>
            </a:r>
            <a:endParaRPr lang="en-US" sz="2000" dirty="0"/>
          </a:p>
        </p:txBody>
      </p:sp>
      <p:sp>
        <p:nvSpPr>
          <p:cNvPr id="7" name="TextBox 6"/>
          <p:cNvSpPr txBox="1"/>
          <p:nvPr/>
        </p:nvSpPr>
        <p:spPr>
          <a:xfrm>
            <a:off x="977759" y="4728482"/>
            <a:ext cx="2480091" cy="400110"/>
          </a:xfrm>
          <a:prstGeom prst="rect">
            <a:avLst/>
          </a:prstGeom>
          <a:noFill/>
        </p:spPr>
        <p:txBody>
          <a:bodyPr wrap="none" rtlCol="0">
            <a:spAutoFit/>
          </a:bodyPr>
          <a:lstStyle/>
          <a:p>
            <a:r>
              <a:rPr lang="en-US" sz="2000" dirty="0" err="1" smtClean="0">
                <a:solidFill>
                  <a:schemeClr val="tx1">
                    <a:lumMod val="95000"/>
                  </a:schemeClr>
                </a:solidFill>
              </a:rPr>
              <a:t>Effetto</a:t>
            </a:r>
            <a:r>
              <a:rPr lang="en-US" sz="2000" dirty="0" smtClean="0">
                <a:solidFill>
                  <a:schemeClr val="tx1">
                    <a:lumMod val="95000"/>
                  </a:schemeClr>
                </a:solidFill>
              </a:rPr>
              <a:t> </a:t>
            </a:r>
            <a:r>
              <a:rPr lang="en-US" sz="2000" dirty="0" err="1" smtClean="0">
                <a:solidFill>
                  <a:schemeClr val="tx1">
                    <a:lumMod val="95000"/>
                  </a:schemeClr>
                </a:solidFill>
              </a:rPr>
              <a:t>anticolinergico</a:t>
            </a:r>
            <a:endParaRPr lang="en-US" sz="2000" dirty="0">
              <a:solidFill>
                <a:schemeClr val="tx1">
                  <a:lumMod val="95000"/>
                </a:schemeClr>
              </a:solidFill>
            </a:endParaRPr>
          </a:p>
        </p:txBody>
      </p:sp>
      <p:sp>
        <p:nvSpPr>
          <p:cNvPr id="8" name="TextBox 7"/>
          <p:cNvSpPr txBox="1"/>
          <p:nvPr/>
        </p:nvSpPr>
        <p:spPr>
          <a:xfrm>
            <a:off x="976178" y="6216052"/>
            <a:ext cx="2353729" cy="400110"/>
          </a:xfrm>
          <a:prstGeom prst="rect">
            <a:avLst/>
          </a:prstGeom>
          <a:noFill/>
        </p:spPr>
        <p:txBody>
          <a:bodyPr wrap="none" rtlCol="0">
            <a:spAutoFit/>
          </a:bodyPr>
          <a:lstStyle/>
          <a:p>
            <a:r>
              <a:rPr lang="en-US" sz="2000" dirty="0" err="1" smtClean="0">
                <a:solidFill>
                  <a:srgbClr val="F2F2F2"/>
                </a:solidFill>
              </a:rPr>
              <a:t>Effetto</a:t>
            </a:r>
            <a:r>
              <a:rPr lang="en-US" sz="2000" dirty="0" smtClean="0">
                <a:solidFill>
                  <a:srgbClr val="F2F2F2"/>
                </a:solidFill>
              </a:rPr>
              <a:t> </a:t>
            </a:r>
            <a:r>
              <a:rPr lang="en-US" sz="2000" dirty="0" err="1" smtClean="0">
                <a:solidFill>
                  <a:srgbClr val="F2F2F2"/>
                </a:solidFill>
              </a:rPr>
              <a:t>antistaminico</a:t>
            </a:r>
            <a:endParaRPr lang="en-US" sz="2000" dirty="0">
              <a:solidFill>
                <a:srgbClr val="F2F2F2"/>
              </a:solidFill>
            </a:endParaRPr>
          </a:p>
        </p:txBody>
      </p:sp>
      <p:sp>
        <p:nvSpPr>
          <p:cNvPr id="9" name="TextBox 8"/>
          <p:cNvSpPr txBox="1"/>
          <p:nvPr/>
        </p:nvSpPr>
        <p:spPr>
          <a:xfrm>
            <a:off x="977759" y="5731997"/>
            <a:ext cx="1774644" cy="400110"/>
          </a:xfrm>
          <a:prstGeom prst="rect">
            <a:avLst/>
          </a:prstGeom>
          <a:noFill/>
        </p:spPr>
        <p:txBody>
          <a:bodyPr wrap="none" rtlCol="0">
            <a:spAutoFit/>
          </a:bodyPr>
          <a:lstStyle/>
          <a:p>
            <a:r>
              <a:rPr lang="en-US" dirty="0" err="1" smtClean="0">
                <a:solidFill>
                  <a:srgbClr val="F2F2F2"/>
                </a:solidFill>
              </a:rPr>
              <a:t>Effetto</a:t>
            </a:r>
            <a:r>
              <a:rPr lang="en-US" dirty="0" smtClean="0">
                <a:solidFill>
                  <a:srgbClr val="F2F2F2"/>
                </a:solidFill>
              </a:rPr>
              <a:t> </a:t>
            </a:r>
            <a:r>
              <a:rPr lang="en-US" sz="2000" dirty="0" err="1" smtClean="0">
                <a:solidFill>
                  <a:srgbClr val="F2F2F2"/>
                </a:solidFill>
              </a:rPr>
              <a:t>alfa</a:t>
            </a:r>
            <a:r>
              <a:rPr lang="en-US" dirty="0" err="1" smtClean="0">
                <a:solidFill>
                  <a:srgbClr val="F2F2F2"/>
                </a:solidFill>
              </a:rPr>
              <a:t>-litico</a:t>
            </a:r>
            <a:endParaRPr lang="en-US" dirty="0">
              <a:solidFill>
                <a:srgbClr val="F2F2F2"/>
              </a:solidFill>
            </a:endParaRPr>
          </a:p>
        </p:txBody>
      </p:sp>
      <p:sp>
        <p:nvSpPr>
          <p:cNvPr id="4" name="TextBox 3"/>
          <p:cNvSpPr txBox="1"/>
          <p:nvPr/>
        </p:nvSpPr>
        <p:spPr>
          <a:xfrm>
            <a:off x="4551627" y="1663934"/>
            <a:ext cx="2712401" cy="461665"/>
          </a:xfrm>
          <a:prstGeom prst="rect">
            <a:avLst/>
          </a:prstGeom>
          <a:noFill/>
        </p:spPr>
        <p:txBody>
          <a:bodyPr wrap="none" rtlCol="0">
            <a:spAutoFit/>
          </a:bodyPr>
          <a:lstStyle/>
          <a:p>
            <a:r>
              <a:rPr lang="en-US" sz="2400" b="1" u="sng" dirty="0" err="1" smtClean="0">
                <a:latin typeface="Corbel"/>
                <a:cs typeface="Corbel"/>
              </a:rPr>
              <a:t>Effetto</a:t>
            </a:r>
            <a:r>
              <a:rPr lang="en-US" sz="2400" b="1" u="sng" dirty="0" smtClean="0">
                <a:latin typeface="Corbel"/>
                <a:cs typeface="Corbel"/>
              </a:rPr>
              <a:t> </a:t>
            </a:r>
            <a:r>
              <a:rPr lang="en-US" sz="2400" b="1" u="sng" dirty="0" err="1" smtClean="0">
                <a:latin typeface="Corbel"/>
                <a:cs typeface="Corbel"/>
              </a:rPr>
              <a:t>terapeutico</a:t>
            </a:r>
            <a:endParaRPr lang="en-US" sz="2400" b="1" u="sng" dirty="0">
              <a:latin typeface="Corbel"/>
              <a:cs typeface="Corbel"/>
            </a:endParaRPr>
          </a:p>
        </p:txBody>
      </p:sp>
      <p:sp>
        <p:nvSpPr>
          <p:cNvPr id="10" name="TextBox 9"/>
          <p:cNvSpPr txBox="1"/>
          <p:nvPr/>
        </p:nvSpPr>
        <p:spPr>
          <a:xfrm>
            <a:off x="4551627" y="2696219"/>
            <a:ext cx="2398463" cy="461665"/>
          </a:xfrm>
          <a:prstGeom prst="rect">
            <a:avLst/>
          </a:prstGeom>
          <a:noFill/>
        </p:spPr>
        <p:txBody>
          <a:bodyPr wrap="none" rtlCol="0">
            <a:spAutoFit/>
          </a:bodyPr>
          <a:lstStyle/>
          <a:p>
            <a:r>
              <a:rPr lang="en-US" sz="2400" b="1" u="sng" dirty="0" err="1" smtClean="0">
                <a:latin typeface="Corbel"/>
                <a:cs typeface="Corbel"/>
              </a:rPr>
              <a:t>Effetti</a:t>
            </a:r>
            <a:r>
              <a:rPr lang="en-US" sz="2400" b="1" u="sng" dirty="0" smtClean="0">
                <a:latin typeface="Corbel"/>
                <a:cs typeface="Corbel"/>
              </a:rPr>
              <a:t> </a:t>
            </a:r>
            <a:r>
              <a:rPr lang="en-US" sz="2400" b="1" u="sng" dirty="0" err="1">
                <a:latin typeface="Corbel"/>
                <a:cs typeface="Corbel"/>
              </a:rPr>
              <a:t>c</a:t>
            </a:r>
            <a:r>
              <a:rPr lang="en-US" sz="2400" b="1" u="sng" dirty="0" err="1" smtClean="0">
                <a:latin typeface="Corbel"/>
                <a:cs typeface="Corbel"/>
              </a:rPr>
              <a:t>ollaterali</a:t>
            </a:r>
            <a:endParaRPr lang="en-US" sz="2400" b="1" u="sng" dirty="0">
              <a:latin typeface="Corbel"/>
              <a:cs typeface="Corbel"/>
            </a:endParaRPr>
          </a:p>
        </p:txBody>
      </p:sp>
      <p:sp>
        <p:nvSpPr>
          <p:cNvPr id="12" name="TextBox 11"/>
          <p:cNvSpPr txBox="1"/>
          <p:nvPr/>
        </p:nvSpPr>
        <p:spPr>
          <a:xfrm>
            <a:off x="4551627" y="3157884"/>
            <a:ext cx="3131499" cy="923330"/>
          </a:xfrm>
          <a:prstGeom prst="rect">
            <a:avLst/>
          </a:prstGeom>
          <a:noFill/>
        </p:spPr>
        <p:txBody>
          <a:bodyPr wrap="none" rtlCol="0">
            <a:spAutoFit/>
          </a:bodyPr>
          <a:lstStyle/>
          <a:p>
            <a:r>
              <a:rPr lang="en-US" dirty="0" err="1" smtClean="0">
                <a:solidFill>
                  <a:schemeClr val="tx1">
                    <a:lumMod val="75000"/>
                  </a:schemeClr>
                </a:solidFill>
                <a:latin typeface="Corbel"/>
                <a:cs typeface="Corbel"/>
              </a:rPr>
              <a:t>Disturbi</a:t>
            </a:r>
            <a:r>
              <a:rPr lang="en-US" dirty="0" smtClean="0">
                <a:solidFill>
                  <a:schemeClr val="tx1">
                    <a:lumMod val="75000"/>
                  </a:schemeClr>
                </a:solidFill>
                <a:latin typeface="Corbel"/>
                <a:cs typeface="Corbel"/>
              </a:rPr>
              <a:t> Extra-</a:t>
            </a:r>
            <a:r>
              <a:rPr lang="en-US" dirty="0" err="1" smtClean="0">
                <a:solidFill>
                  <a:schemeClr val="tx1">
                    <a:lumMod val="75000"/>
                  </a:schemeClr>
                </a:solidFill>
                <a:latin typeface="Corbel"/>
                <a:cs typeface="Corbel"/>
              </a:rPr>
              <a:t>piramidali</a:t>
            </a:r>
            <a:r>
              <a:rPr lang="en-US" dirty="0" smtClean="0">
                <a:solidFill>
                  <a:schemeClr val="tx1">
                    <a:lumMod val="75000"/>
                  </a:schemeClr>
                </a:solidFill>
                <a:latin typeface="Corbel"/>
                <a:cs typeface="Corbel"/>
              </a:rPr>
              <a:t> (EPS)</a:t>
            </a:r>
          </a:p>
          <a:p>
            <a:r>
              <a:rPr lang="en-US" dirty="0" err="1" smtClean="0">
                <a:solidFill>
                  <a:schemeClr val="tx1">
                    <a:lumMod val="75000"/>
                  </a:schemeClr>
                </a:solidFill>
                <a:latin typeface="Corbel"/>
                <a:cs typeface="Corbel"/>
              </a:rPr>
              <a:t>Iperprolattinemia</a:t>
            </a:r>
            <a:endParaRPr lang="en-US" dirty="0">
              <a:solidFill>
                <a:schemeClr val="tx1">
                  <a:lumMod val="75000"/>
                </a:schemeClr>
              </a:solidFill>
              <a:latin typeface="Corbel"/>
              <a:cs typeface="Corbel"/>
            </a:endParaRPr>
          </a:p>
          <a:p>
            <a:r>
              <a:rPr lang="en-US" dirty="0" err="1" smtClean="0">
                <a:solidFill>
                  <a:schemeClr val="tx1">
                    <a:lumMod val="75000"/>
                  </a:schemeClr>
                </a:solidFill>
                <a:latin typeface="Corbel"/>
                <a:cs typeface="Corbel"/>
              </a:rPr>
              <a:t>Sindrome</a:t>
            </a:r>
            <a:r>
              <a:rPr lang="en-US" dirty="0" smtClean="0">
                <a:solidFill>
                  <a:schemeClr val="tx1">
                    <a:lumMod val="75000"/>
                  </a:schemeClr>
                </a:solidFill>
                <a:latin typeface="Corbel"/>
                <a:cs typeface="Corbel"/>
              </a:rPr>
              <a:t> </a:t>
            </a:r>
            <a:r>
              <a:rPr lang="en-US" dirty="0" err="1" smtClean="0">
                <a:solidFill>
                  <a:schemeClr val="tx1">
                    <a:lumMod val="75000"/>
                  </a:schemeClr>
                </a:solidFill>
                <a:latin typeface="Corbel"/>
                <a:cs typeface="Corbel"/>
              </a:rPr>
              <a:t>neurolettica</a:t>
            </a:r>
            <a:r>
              <a:rPr lang="en-US" dirty="0" smtClean="0">
                <a:solidFill>
                  <a:schemeClr val="tx1">
                    <a:lumMod val="75000"/>
                  </a:schemeClr>
                </a:solidFill>
                <a:latin typeface="Corbel"/>
                <a:cs typeface="Corbel"/>
              </a:rPr>
              <a:t> </a:t>
            </a:r>
            <a:r>
              <a:rPr lang="en-US" dirty="0" err="1" smtClean="0">
                <a:solidFill>
                  <a:schemeClr val="tx1">
                    <a:lumMod val="75000"/>
                  </a:schemeClr>
                </a:solidFill>
                <a:latin typeface="Corbel"/>
                <a:cs typeface="Corbel"/>
              </a:rPr>
              <a:t>maligna</a:t>
            </a:r>
            <a:endParaRPr lang="en-US" dirty="0">
              <a:solidFill>
                <a:schemeClr val="tx1">
                  <a:lumMod val="75000"/>
                </a:schemeClr>
              </a:solidFill>
              <a:latin typeface="Corbel"/>
              <a:cs typeface="Corbel"/>
            </a:endParaRPr>
          </a:p>
        </p:txBody>
      </p:sp>
      <p:sp>
        <p:nvSpPr>
          <p:cNvPr id="13" name="TextBox 12"/>
          <p:cNvSpPr txBox="1"/>
          <p:nvPr/>
        </p:nvSpPr>
        <p:spPr>
          <a:xfrm>
            <a:off x="4568337" y="4074924"/>
            <a:ext cx="2920053" cy="1754327"/>
          </a:xfrm>
          <a:prstGeom prst="rect">
            <a:avLst/>
          </a:prstGeom>
          <a:noFill/>
        </p:spPr>
        <p:txBody>
          <a:bodyPr wrap="none" rtlCol="0">
            <a:spAutoFit/>
          </a:bodyPr>
          <a:lstStyle/>
          <a:p>
            <a:r>
              <a:rPr lang="en-US" dirty="0" err="1" smtClean="0">
                <a:solidFill>
                  <a:srgbClr val="BFBFBF"/>
                </a:solidFill>
                <a:latin typeface="Corbel"/>
                <a:cs typeface="Corbel"/>
              </a:rPr>
              <a:t>Disturbi</a:t>
            </a:r>
            <a:r>
              <a:rPr lang="en-US" dirty="0" smtClean="0">
                <a:solidFill>
                  <a:srgbClr val="BFBFBF"/>
                </a:solidFill>
                <a:latin typeface="Corbel"/>
                <a:cs typeface="Corbel"/>
              </a:rPr>
              <a:t> </a:t>
            </a:r>
            <a:r>
              <a:rPr lang="en-US" dirty="0" err="1" smtClean="0">
                <a:solidFill>
                  <a:srgbClr val="BFBFBF"/>
                </a:solidFill>
                <a:latin typeface="Corbel"/>
                <a:cs typeface="Corbel"/>
              </a:rPr>
              <a:t>cognitivi</a:t>
            </a:r>
            <a:endParaRPr lang="en-US" dirty="0" smtClean="0">
              <a:solidFill>
                <a:srgbClr val="BFBFBF"/>
              </a:solidFill>
              <a:latin typeface="Corbel"/>
              <a:cs typeface="Corbel"/>
            </a:endParaRPr>
          </a:p>
          <a:p>
            <a:r>
              <a:rPr lang="en-US" dirty="0" smtClean="0">
                <a:solidFill>
                  <a:srgbClr val="BFBFBF"/>
                </a:solidFill>
                <a:latin typeface="Corbel"/>
                <a:cs typeface="Corbel"/>
              </a:rPr>
              <a:t>X</a:t>
            </a:r>
            <a:r>
              <a:rPr lang="it-IT" dirty="0" err="1" smtClean="0">
                <a:solidFill>
                  <a:srgbClr val="BFBFBF"/>
                </a:solidFill>
                <a:latin typeface="Corbel"/>
                <a:cs typeface="Corbel"/>
              </a:rPr>
              <a:t>erostomia</a:t>
            </a:r>
            <a:endParaRPr lang="it-IT" dirty="0">
              <a:solidFill>
                <a:srgbClr val="BFBFBF"/>
              </a:solidFill>
              <a:latin typeface="Corbel"/>
              <a:cs typeface="Corbel"/>
            </a:endParaRPr>
          </a:p>
          <a:p>
            <a:r>
              <a:rPr lang="en-US" dirty="0" smtClean="0">
                <a:solidFill>
                  <a:srgbClr val="BFBFBF"/>
                </a:solidFill>
                <a:latin typeface="Corbel"/>
                <a:cs typeface="Corbel"/>
              </a:rPr>
              <a:t>S</a:t>
            </a:r>
            <a:r>
              <a:rPr lang="it-IT" dirty="0" err="1" smtClean="0">
                <a:solidFill>
                  <a:srgbClr val="BFBFBF"/>
                </a:solidFill>
                <a:latin typeface="Corbel"/>
                <a:cs typeface="Corbel"/>
              </a:rPr>
              <a:t>tipsi</a:t>
            </a:r>
            <a:r>
              <a:rPr lang="it-IT" dirty="0" smtClean="0">
                <a:solidFill>
                  <a:srgbClr val="BFBFBF"/>
                </a:solidFill>
                <a:latin typeface="Corbel"/>
                <a:cs typeface="Corbel"/>
              </a:rPr>
              <a:t>/ritenzione urinaria</a:t>
            </a:r>
            <a:endParaRPr lang="en-US" dirty="0">
              <a:solidFill>
                <a:srgbClr val="BFBFBF"/>
              </a:solidFill>
              <a:latin typeface="Corbel"/>
              <a:cs typeface="Corbel"/>
            </a:endParaRPr>
          </a:p>
          <a:p>
            <a:r>
              <a:rPr lang="en-US" dirty="0" smtClean="0">
                <a:solidFill>
                  <a:srgbClr val="BFBFBF"/>
                </a:solidFill>
                <a:latin typeface="Corbel"/>
                <a:cs typeface="Corbel"/>
              </a:rPr>
              <a:t>D</a:t>
            </a:r>
            <a:r>
              <a:rPr lang="it-IT" dirty="0" err="1" smtClean="0">
                <a:solidFill>
                  <a:srgbClr val="BFBFBF"/>
                </a:solidFill>
                <a:latin typeface="Corbel"/>
                <a:cs typeface="Corbel"/>
              </a:rPr>
              <a:t>isturbi</a:t>
            </a:r>
            <a:r>
              <a:rPr lang="it-IT" dirty="0" smtClean="0">
                <a:solidFill>
                  <a:srgbClr val="BFBFBF"/>
                </a:solidFill>
                <a:latin typeface="Corbel"/>
                <a:cs typeface="Corbel"/>
              </a:rPr>
              <a:t> dell’accomodazione</a:t>
            </a:r>
          </a:p>
          <a:p>
            <a:r>
              <a:rPr lang="it-IT" dirty="0" smtClean="0">
                <a:solidFill>
                  <a:srgbClr val="BFBFBF"/>
                </a:solidFill>
                <a:latin typeface="Corbel"/>
                <a:cs typeface="Corbel"/>
              </a:rPr>
              <a:t>Tachiaritmie</a:t>
            </a:r>
          </a:p>
          <a:p>
            <a:r>
              <a:rPr lang="it-IT" dirty="0" smtClean="0">
                <a:solidFill>
                  <a:srgbClr val="BFBFBF"/>
                </a:solidFill>
                <a:latin typeface="Corbel"/>
                <a:cs typeface="Corbel"/>
              </a:rPr>
              <a:t>Alterata </a:t>
            </a:r>
            <a:r>
              <a:rPr lang="it-IT" dirty="0" err="1" smtClean="0">
                <a:solidFill>
                  <a:srgbClr val="BFBFBF"/>
                </a:solidFill>
                <a:latin typeface="Corbel"/>
                <a:cs typeface="Corbel"/>
              </a:rPr>
              <a:t>secresione</a:t>
            </a:r>
            <a:r>
              <a:rPr lang="it-IT" dirty="0" smtClean="0">
                <a:solidFill>
                  <a:srgbClr val="BFBFBF"/>
                </a:solidFill>
                <a:latin typeface="Corbel"/>
                <a:cs typeface="Corbel"/>
              </a:rPr>
              <a:t> insulinica</a:t>
            </a:r>
            <a:endParaRPr lang="en-US" dirty="0">
              <a:solidFill>
                <a:srgbClr val="BFBFBF"/>
              </a:solidFill>
              <a:latin typeface="Corbel"/>
              <a:cs typeface="Corbel"/>
            </a:endParaRPr>
          </a:p>
        </p:txBody>
      </p:sp>
      <p:sp>
        <p:nvSpPr>
          <p:cNvPr id="14" name="TextBox 13"/>
          <p:cNvSpPr txBox="1"/>
          <p:nvPr/>
        </p:nvSpPr>
        <p:spPr>
          <a:xfrm>
            <a:off x="4562872" y="5746003"/>
            <a:ext cx="1310199" cy="369332"/>
          </a:xfrm>
          <a:prstGeom prst="rect">
            <a:avLst/>
          </a:prstGeom>
          <a:noFill/>
        </p:spPr>
        <p:txBody>
          <a:bodyPr wrap="none" rtlCol="0">
            <a:spAutoFit/>
          </a:bodyPr>
          <a:lstStyle/>
          <a:p>
            <a:r>
              <a:rPr lang="en-US" dirty="0" err="1" smtClean="0">
                <a:solidFill>
                  <a:srgbClr val="BFBFBF"/>
                </a:solidFill>
                <a:latin typeface="Corbel"/>
                <a:cs typeface="Corbel"/>
              </a:rPr>
              <a:t>Ipotensione</a:t>
            </a:r>
            <a:r>
              <a:rPr lang="en-US" dirty="0" smtClean="0">
                <a:solidFill>
                  <a:srgbClr val="BFBFBF"/>
                </a:solidFill>
                <a:latin typeface="Corbel"/>
                <a:cs typeface="Corbel"/>
              </a:rPr>
              <a:t> </a:t>
            </a:r>
            <a:endParaRPr lang="en-US" dirty="0">
              <a:solidFill>
                <a:srgbClr val="BFBFBF"/>
              </a:solidFill>
              <a:latin typeface="Corbel"/>
              <a:cs typeface="Corbel"/>
            </a:endParaRPr>
          </a:p>
        </p:txBody>
      </p:sp>
      <p:sp>
        <p:nvSpPr>
          <p:cNvPr id="15" name="TextBox 14"/>
          <p:cNvSpPr txBox="1"/>
          <p:nvPr/>
        </p:nvSpPr>
        <p:spPr>
          <a:xfrm>
            <a:off x="4551627" y="6134450"/>
            <a:ext cx="1805227" cy="646331"/>
          </a:xfrm>
          <a:prstGeom prst="rect">
            <a:avLst/>
          </a:prstGeom>
          <a:noFill/>
        </p:spPr>
        <p:txBody>
          <a:bodyPr wrap="none" rtlCol="0">
            <a:spAutoFit/>
          </a:bodyPr>
          <a:lstStyle/>
          <a:p>
            <a:r>
              <a:rPr lang="en-US" dirty="0" err="1" smtClean="0">
                <a:solidFill>
                  <a:srgbClr val="BFBFBF"/>
                </a:solidFill>
                <a:latin typeface="Corbel"/>
                <a:cs typeface="Corbel"/>
              </a:rPr>
              <a:t>Sedazione</a:t>
            </a:r>
            <a:endParaRPr lang="en-US" dirty="0" smtClean="0">
              <a:solidFill>
                <a:srgbClr val="BFBFBF"/>
              </a:solidFill>
              <a:latin typeface="Corbel"/>
              <a:cs typeface="Corbel"/>
            </a:endParaRPr>
          </a:p>
          <a:p>
            <a:r>
              <a:rPr lang="en-US" dirty="0" err="1" smtClean="0">
                <a:solidFill>
                  <a:srgbClr val="BFBFBF"/>
                </a:solidFill>
                <a:latin typeface="Corbel"/>
                <a:cs typeface="Corbel"/>
              </a:rPr>
              <a:t>Aumento</a:t>
            </a:r>
            <a:r>
              <a:rPr lang="en-US" dirty="0" smtClean="0">
                <a:solidFill>
                  <a:srgbClr val="BFBFBF"/>
                </a:solidFill>
                <a:latin typeface="Corbel"/>
                <a:cs typeface="Corbel"/>
              </a:rPr>
              <a:t> di peso</a:t>
            </a:r>
            <a:endParaRPr lang="en-US" dirty="0">
              <a:solidFill>
                <a:srgbClr val="BFBFBF"/>
              </a:solidFill>
              <a:latin typeface="Corbel"/>
              <a:cs typeface="Corbel"/>
            </a:endParaRPr>
          </a:p>
        </p:txBody>
      </p:sp>
      <p:sp>
        <p:nvSpPr>
          <p:cNvPr id="16" name="TextBox 15"/>
          <p:cNvSpPr txBox="1"/>
          <p:nvPr/>
        </p:nvSpPr>
        <p:spPr>
          <a:xfrm>
            <a:off x="934540" y="1487302"/>
            <a:ext cx="3243396" cy="400110"/>
          </a:xfrm>
          <a:prstGeom prst="rect">
            <a:avLst/>
          </a:prstGeom>
          <a:noFill/>
        </p:spPr>
        <p:txBody>
          <a:bodyPr wrap="none" rtlCol="0">
            <a:spAutoFit/>
          </a:bodyPr>
          <a:lstStyle/>
          <a:p>
            <a:r>
              <a:rPr lang="en-US" sz="2000" dirty="0" err="1" smtClean="0">
                <a:solidFill>
                  <a:schemeClr val="bg1">
                    <a:lumMod val="65000"/>
                    <a:lumOff val="35000"/>
                  </a:schemeClr>
                </a:solidFill>
              </a:rPr>
              <a:t>Effetto</a:t>
            </a:r>
            <a:r>
              <a:rPr lang="en-US" sz="2000" dirty="0" smtClean="0">
                <a:solidFill>
                  <a:schemeClr val="bg1">
                    <a:lumMod val="65000"/>
                    <a:lumOff val="35000"/>
                  </a:schemeClr>
                </a:solidFill>
              </a:rPr>
              <a:t> anti DOPA - </a:t>
            </a:r>
            <a:r>
              <a:rPr lang="en-US" sz="2000" dirty="0" err="1" smtClean="0">
                <a:solidFill>
                  <a:schemeClr val="bg1">
                    <a:lumMod val="65000"/>
                    <a:lumOff val="35000"/>
                  </a:schemeClr>
                </a:solidFill>
              </a:rPr>
              <a:t>minergico</a:t>
            </a:r>
            <a:endParaRPr lang="en-US" sz="2000" dirty="0">
              <a:solidFill>
                <a:schemeClr val="bg1">
                  <a:lumMod val="65000"/>
                  <a:lumOff val="35000"/>
                </a:schemeClr>
              </a:solidFill>
            </a:endParaRPr>
          </a:p>
        </p:txBody>
      </p:sp>
      <p:sp>
        <p:nvSpPr>
          <p:cNvPr id="17" name="TextBox 16"/>
          <p:cNvSpPr txBox="1"/>
          <p:nvPr/>
        </p:nvSpPr>
        <p:spPr>
          <a:xfrm>
            <a:off x="6163444" y="6009335"/>
            <a:ext cx="1790800" cy="369332"/>
          </a:xfrm>
          <a:prstGeom prst="rect">
            <a:avLst/>
          </a:prstGeom>
          <a:noFill/>
        </p:spPr>
        <p:txBody>
          <a:bodyPr wrap="none" rtlCol="0">
            <a:spAutoFit/>
          </a:bodyPr>
          <a:lstStyle/>
          <a:p>
            <a:r>
              <a:rPr lang="en-US" dirty="0" err="1" smtClean="0">
                <a:solidFill>
                  <a:schemeClr val="tx1">
                    <a:lumMod val="85000"/>
                  </a:schemeClr>
                </a:solidFill>
                <a:latin typeface="Corbel"/>
                <a:cs typeface="Corbel"/>
              </a:rPr>
              <a:t>Rischio</a:t>
            </a:r>
            <a:r>
              <a:rPr lang="en-US" dirty="0" smtClean="0">
                <a:solidFill>
                  <a:schemeClr val="tx1">
                    <a:lumMod val="85000"/>
                  </a:schemeClr>
                </a:solidFill>
                <a:latin typeface="Corbel"/>
                <a:cs typeface="Corbel"/>
              </a:rPr>
              <a:t> di </a:t>
            </a:r>
            <a:r>
              <a:rPr lang="en-US" dirty="0" err="1" smtClean="0">
                <a:solidFill>
                  <a:schemeClr val="tx1">
                    <a:lumMod val="85000"/>
                  </a:schemeClr>
                </a:solidFill>
                <a:latin typeface="Corbel"/>
                <a:cs typeface="Corbel"/>
              </a:rPr>
              <a:t>cadute</a:t>
            </a:r>
            <a:endParaRPr lang="en-US" dirty="0">
              <a:solidFill>
                <a:schemeClr val="tx1">
                  <a:lumMod val="85000"/>
                </a:schemeClr>
              </a:solidFill>
              <a:latin typeface="Corbel"/>
              <a:cs typeface="Corbel"/>
            </a:endParaRPr>
          </a:p>
        </p:txBody>
      </p:sp>
      <p:sp>
        <p:nvSpPr>
          <p:cNvPr id="18" name="Right Brace 17"/>
          <p:cNvSpPr/>
          <p:nvPr/>
        </p:nvSpPr>
        <p:spPr>
          <a:xfrm>
            <a:off x="5974214" y="5928808"/>
            <a:ext cx="189230" cy="521206"/>
          </a:xfrm>
          <a:prstGeom prst="rightBrace">
            <a:avLst/>
          </a:prstGeom>
          <a:ln>
            <a:solidFill>
              <a:schemeClr val="tx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Left Brace 4"/>
          <p:cNvSpPr/>
          <p:nvPr/>
        </p:nvSpPr>
        <p:spPr>
          <a:xfrm>
            <a:off x="4177936" y="3157884"/>
            <a:ext cx="390401" cy="923330"/>
          </a:xfrm>
          <a:prstGeom prst="leftBrace">
            <a:avLst/>
          </a:prstGeom>
          <a:ln>
            <a:solidFill>
              <a:schemeClr val="tx1">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Left Brace 10"/>
          <p:cNvSpPr/>
          <p:nvPr/>
        </p:nvSpPr>
        <p:spPr>
          <a:xfrm>
            <a:off x="4177936" y="4169304"/>
            <a:ext cx="390401" cy="1587937"/>
          </a:xfrm>
          <a:prstGeom prst="leftBrace">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Left Brace 18"/>
          <p:cNvSpPr/>
          <p:nvPr/>
        </p:nvSpPr>
        <p:spPr>
          <a:xfrm>
            <a:off x="4177936" y="6204814"/>
            <a:ext cx="390401" cy="564729"/>
          </a:xfrm>
          <a:prstGeom prst="leftBrace">
            <a:avLst/>
          </a:pr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51684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42" presetClass="path" presetSubtype="0" accel="50000" decel="50000" fill="hold" grpId="0" nodeType="withEffect">
                                  <p:stCondLst>
                                    <p:cond delay="0"/>
                                  </p:stCondLst>
                                  <p:childTnLst>
                                    <p:animMotion origin="layout" path="M -4.86379E-6 3.27003E-6 L 0.00053 0.27281 " pathEditMode="relative" rAng="0" ptsTypes="AA">
                                      <p:cBhvr>
                                        <p:cTn id="21" dur="1000" fill="hold"/>
                                        <p:tgtEl>
                                          <p:spTgt spid="3"/>
                                        </p:tgtEl>
                                        <p:attrNameLst>
                                          <p:attrName>ppt_x</p:attrName>
                                          <p:attrName>ppt_y</p:attrName>
                                        </p:attrNameLst>
                                      </p:cBhvr>
                                      <p:rCtr x="17" y="13641"/>
                                    </p:animMotion>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2"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
                                        <p:tgtEl>
                                          <p:spTgt spid="16"/>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fade">
                                      <p:cBhvr>
                                        <p:cTn id="32" dur="500"/>
                                        <p:tgtEl>
                                          <p:spTgt spid="12">
                                            <p:txEl>
                                              <p:pRg st="0" end="0"/>
                                            </p:txEl>
                                          </p:spTgt>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animEffect transition="in" filter="fade">
                                      <p:cBhvr>
                                        <p:cTn id="36" dur="500"/>
                                        <p:tgtEl>
                                          <p:spTgt spid="12">
                                            <p:txEl>
                                              <p:pRg st="1" end="1"/>
                                            </p:txEl>
                                          </p:spTgt>
                                        </p:tgtEl>
                                      </p:cBhvr>
                                    </p:animEffect>
                                  </p:childTnLst>
                                </p:cTn>
                              </p:par>
                            </p:childTnLst>
                          </p:cTn>
                        </p:par>
                        <p:par>
                          <p:cTn id="37" fill="hold">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12">
                                            <p:txEl>
                                              <p:pRg st="2" end="2"/>
                                            </p:txEl>
                                          </p:spTgt>
                                        </p:tgtEl>
                                        <p:attrNameLst>
                                          <p:attrName>style.visibility</p:attrName>
                                        </p:attrNameLst>
                                      </p:cBhvr>
                                      <p:to>
                                        <p:strVal val="visible"/>
                                      </p:to>
                                    </p:set>
                                    <p:animEffect transition="in" filter="fade">
                                      <p:cBhvr>
                                        <p:cTn id="40" dur="500"/>
                                        <p:tgtEl>
                                          <p:spTgt spid="12">
                                            <p:txEl>
                                              <p:pRg st="2" end="2"/>
                                            </p:txEl>
                                          </p:spTgt>
                                        </p:tgtEl>
                                      </p:cBhvr>
                                    </p:animEffect>
                                  </p:childTnLst>
                                </p:cTn>
                              </p:par>
                            </p:childTnLst>
                          </p:cTn>
                        </p:par>
                        <p:par>
                          <p:cTn id="41" fill="hold">
                            <p:stCondLst>
                              <p:cond delay="3000"/>
                            </p:stCondLst>
                            <p:childTnLst>
                              <p:par>
                                <p:cTn id="42" presetID="10" presetClass="entr" presetSubtype="0" fill="hold" grpId="0" nodeType="afterEffect">
                                  <p:stCondLst>
                                    <p:cond delay="20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par>
                          <p:cTn id="45" fill="hold">
                            <p:stCondLst>
                              <p:cond delay="3700"/>
                            </p:stCondLst>
                            <p:childTnLst>
                              <p:par>
                                <p:cTn id="46" presetID="10"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par>
                          <p:cTn id="49" fill="hold">
                            <p:stCondLst>
                              <p:cond delay="4200"/>
                            </p:stCondLst>
                            <p:childTnLst>
                              <p:par>
                                <p:cTn id="50" presetID="10" presetClass="entr" presetSubtype="0" fill="hold" grpId="0" nodeType="afterEffect">
                                  <p:stCondLst>
                                    <p:cond delay="0"/>
                                  </p:stCondLst>
                                  <p:childTnLst>
                                    <p:set>
                                      <p:cBhvr>
                                        <p:cTn id="51" dur="1" fill="hold">
                                          <p:stCondLst>
                                            <p:cond delay="0"/>
                                          </p:stCondLst>
                                        </p:cTn>
                                        <p:tgtEl>
                                          <p:spTgt spid="13">
                                            <p:txEl>
                                              <p:pRg st="0" end="0"/>
                                            </p:txEl>
                                          </p:spTgt>
                                        </p:tgtEl>
                                        <p:attrNameLst>
                                          <p:attrName>style.visibility</p:attrName>
                                        </p:attrNameLst>
                                      </p:cBhvr>
                                      <p:to>
                                        <p:strVal val="visible"/>
                                      </p:to>
                                    </p:set>
                                    <p:animEffect transition="in" filter="fade">
                                      <p:cBhvr>
                                        <p:cTn id="52" dur="500"/>
                                        <p:tgtEl>
                                          <p:spTgt spid="13">
                                            <p:txEl>
                                              <p:pRg st="0" end="0"/>
                                            </p:txEl>
                                          </p:spTgt>
                                        </p:tgtEl>
                                      </p:cBhvr>
                                    </p:animEffect>
                                  </p:childTnLst>
                                </p:cTn>
                              </p:par>
                            </p:childTnLst>
                          </p:cTn>
                        </p:par>
                        <p:par>
                          <p:cTn id="53" fill="hold">
                            <p:stCondLst>
                              <p:cond delay="4700"/>
                            </p:stCondLst>
                            <p:childTnLst>
                              <p:par>
                                <p:cTn id="54" presetID="10" presetClass="entr" presetSubtype="0" fill="hold" grpId="0" nodeType="afterEffect">
                                  <p:stCondLst>
                                    <p:cond delay="0"/>
                                  </p:stCondLst>
                                  <p:childTnLst>
                                    <p:set>
                                      <p:cBhvr>
                                        <p:cTn id="55" dur="1" fill="hold">
                                          <p:stCondLst>
                                            <p:cond delay="0"/>
                                          </p:stCondLst>
                                        </p:cTn>
                                        <p:tgtEl>
                                          <p:spTgt spid="13">
                                            <p:txEl>
                                              <p:pRg st="1" end="1"/>
                                            </p:txEl>
                                          </p:spTgt>
                                        </p:tgtEl>
                                        <p:attrNameLst>
                                          <p:attrName>style.visibility</p:attrName>
                                        </p:attrNameLst>
                                      </p:cBhvr>
                                      <p:to>
                                        <p:strVal val="visible"/>
                                      </p:to>
                                    </p:set>
                                    <p:animEffect transition="in" filter="fade">
                                      <p:cBhvr>
                                        <p:cTn id="56" dur="500"/>
                                        <p:tgtEl>
                                          <p:spTgt spid="13">
                                            <p:txEl>
                                              <p:pRg st="1" end="1"/>
                                            </p:txEl>
                                          </p:spTgt>
                                        </p:tgtEl>
                                      </p:cBhvr>
                                    </p:animEffect>
                                  </p:childTnLst>
                                </p:cTn>
                              </p:par>
                            </p:childTnLst>
                          </p:cTn>
                        </p:par>
                        <p:par>
                          <p:cTn id="57" fill="hold">
                            <p:stCondLst>
                              <p:cond delay="5200"/>
                            </p:stCondLst>
                            <p:childTnLst>
                              <p:par>
                                <p:cTn id="58" presetID="10" presetClass="entr" presetSubtype="0" fill="hold" grpId="0" nodeType="afterEffect">
                                  <p:stCondLst>
                                    <p:cond delay="0"/>
                                  </p:stCondLst>
                                  <p:childTnLst>
                                    <p:set>
                                      <p:cBhvr>
                                        <p:cTn id="59" dur="1" fill="hold">
                                          <p:stCondLst>
                                            <p:cond delay="0"/>
                                          </p:stCondLst>
                                        </p:cTn>
                                        <p:tgtEl>
                                          <p:spTgt spid="13">
                                            <p:txEl>
                                              <p:pRg st="2" end="2"/>
                                            </p:txEl>
                                          </p:spTgt>
                                        </p:tgtEl>
                                        <p:attrNameLst>
                                          <p:attrName>style.visibility</p:attrName>
                                        </p:attrNameLst>
                                      </p:cBhvr>
                                      <p:to>
                                        <p:strVal val="visible"/>
                                      </p:to>
                                    </p:set>
                                    <p:animEffect transition="in" filter="fade">
                                      <p:cBhvr>
                                        <p:cTn id="60" dur="500"/>
                                        <p:tgtEl>
                                          <p:spTgt spid="13">
                                            <p:txEl>
                                              <p:pRg st="2" end="2"/>
                                            </p:txEl>
                                          </p:spTgt>
                                        </p:tgtEl>
                                      </p:cBhvr>
                                    </p:animEffect>
                                  </p:childTnLst>
                                </p:cTn>
                              </p:par>
                            </p:childTnLst>
                          </p:cTn>
                        </p:par>
                        <p:par>
                          <p:cTn id="61" fill="hold">
                            <p:stCondLst>
                              <p:cond delay="5700"/>
                            </p:stCondLst>
                            <p:childTnLst>
                              <p:par>
                                <p:cTn id="62" presetID="10" presetClass="entr" presetSubtype="0" fill="hold" grpId="0" nodeType="afterEffect">
                                  <p:stCondLst>
                                    <p:cond delay="0"/>
                                  </p:stCondLst>
                                  <p:childTnLst>
                                    <p:set>
                                      <p:cBhvr>
                                        <p:cTn id="63" dur="1" fill="hold">
                                          <p:stCondLst>
                                            <p:cond delay="0"/>
                                          </p:stCondLst>
                                        </p:cTn>
                                        <p:tgtEl>
                                          <p:spTgt spid="13">
                                            <p:txEl>
                                              <p:pRg st="3" end="3"/>
                                            </p:txEl>
                                          </p:spTgt>
                                        </p:tgtEl>
                                        <p:attrNameLst>
                                          <p:attrName>style.visibility</p:attrName>
                                        </p:attrNameLst>
                                      </p:cBhvr>
                                      <p:to>
                                        <p:strVal val="visible"/>
                                      </p:to>
                                    </p:set>
                                    <p:animEffect transition="in" filter="fade">
                                      <p:cBhvr>
                                        <p:cTn id="64" dur="500"/>
                                        <p:tgtEl>
                                          <p:spTgt spid="13">
                                            <p:txEl>
                                              <p:pRg st="3" end="3"/>
                                            </p:txEl>
                                          </p:spTgt>
                                        </p:tgtEl>
                                      </p:cBhvr>
                                    </p:animEffect>
                                  </p:childTnLst>
                                </p:cTn>
                              </p:par>
                            </p:childTnLst>
                          </p:cTn>
                        </p:par>
                        <p:par>
                          <p:cTn id="65" fill="hold">
                            <p:stCondLst>
                              <p:cond delay="6200"/>
                            </p:stCondLst>
                            <p:childTnLst>
                              <p:par>
                                <p:cTn id="66" presetID="10" presetClass="entr" presetSubtype="0" fill="hold" grpId="0" nodeType="afterEffect">
                                  <p:stCondLst>
                                    <p:cond delay="0"/>
                                  </p:stCondLst>
                                  <p:childTnLst>
                                    <p:set>
                                      <p:cBhvr>
                                        <p:cTn id="67" dur="1" fill="hold">
                                          <p:stCondLst>
                                            <p:cond delay="0"/>
                                          </p:stCondLst>
                                        </p:cTn>
                                        <p:tgtEl>
                                          <p:spTgt spid="13">
                                            <p:txEl>
                                              <p:pRg st="4" end="4"/>
                                            </p:txEl>
                                          </p:spTgt>
                                        </p:tgtEl>
                                        <p:attrNameLst>
                                          <p:attrName>style.visibility</p:attrName>
                                        </p:attrNameLst>
                                      </p:cBhvr>
                                      <p:to>
                                        <p:strVal val="visible"/>
                                      </p:to>
                                    </p:set>
                                    <p:animEffect transition="in" filter="fade">
                                      <p:cBhvr>
                                        <p:cTn id="68" dur="500"/>
                                        <p:tgtEl>
                                          <p:spTgt spid="13">
                                            <p:txEl>
                                              <p:pRg st="4" end="4"/>
                                            </p:txEl>
                                          </p:spTgt>
                                        </p:tgtEl>
                                      </p:cBhvr>
                                    </p:animEffect>
                                  </p:childTnLst>
                                </p:cTn>
                              </p:par>
                            </p:childTnLst>
                          </p:cTn>
                        </p:par>
                        <p:par>
                          <p:cTn id="69" fill="hold">
                            <p:stCondLst>
                              <p:cond delay="6700"/>
                            </p:stCondLst>
                            <p:childTnLst>
                              <p:par>
                                <p:cTn id="70" presetID="10" presetClass="entr" presetSubtype="0" fill="hold" grpId="0" nodeType="afterEffect">
                                  <p:stCondLst>
                                    <p:cond delay="0"/>
                                  </p:stCondLst>
                                  <p:childTnLst>
                                    <p:set>
                                      <p:cBhvr>
                                        <p:cTn id="71" dur="1" fill="hold">
                                          <p:stCondLst>
                                            <p:cond delay="0"/>
                                          </p:stCondLst>
                                        </p:cTn>
                                        <p:tgtEl>
                                          <p:spTgt spid="13">
                                            <p:txEl>
                                              <p:pRg st="5" end="5"/>
                                            </p:txEl>
                                          </p:spTgt>
                                        </p:tgtEl>
                                        <p:attrNameLst>
                                          <p:attrName>style.visibility</p:attrName>
                                        </p:attrNameLst>
                                      </p:cBhvr>
                                      <p:to>
                                        <p:strVal val="visible"/>
                                      </p:to>
                                    </p:set>
                                    <p:animEffect transition="in" filter="fade">
                                      <p:cBhvr>
                                        <p:cTn id="72" dur="500"/>
                                        <p:tgtEl>
                                          <p:spTgt spid="13">
                                            <p:txEl>
                                              <p:pRg st="5" end="5"/>
                                            </p:txEl>
                                          </p:spTgt>
                                        </p:tgtEl>
                                      </p:cBhvr>
                                    </p:animEffect>
                                  </p:childTnLst>
                                </p:cTn>
                              </p:par>
                            </p:childTnLst>
                          </p:cTn>
                        </p:par>
                        <p:par>
                          <p:cTn id="73" fill="hold">
                            <p:stCondLst>
                              <p:cond delay="7200"/>
                            </p:stCondLst>
                            <p:childTnLst>
                              <p:par>
                                <p:cTn id="74" presetID="10" presetClass="entr" presetSubtype="0" fill="hold" grpId="0" nodeType="after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fade">
                                      <p:cBhvr>
                                        <p:cTn id="76" dur="500"/>
                                        <p:tgtEl>
                                          <p:spTgt spid="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500"/>
                                        <p:tgtEl>
                                          <p:spTgt spid="14"/>
                                        </p:tgtEl>
                                      </p:cBhvr>
                                    </p:animEffect>
                                  </p:childTnLst>
                                </p:cTn>
                              </p:par>
                            </p:childTnLst>
                          </p:cTn>
                        </p:par>
                        <p:par>
                          <p:cTn id="80" fill="hold">
                            <p:stCondLst>
                              <p:cond delay="7700"/>
                            </p:stCondLst>
                            <p:childTnLst>
                              <p:par>
                                <p:cTn id="81" presetID="10" presetClass="entr" presetSubtype="0" fill="hold" grpId="0" nodeType="afterEffect">
                                  <p:stCondLst>
                                    <p:cond delay="0"/>
                                  </p:stCondLst>
                                  <p:childTnLst>
                                    <p:set>
                                      <p:cBhvr>
                                        <p:cTn id="82" dur="1" fill="hold">
                                          <p:stCondLst>
                                            <p:cond delay="0"/>
                                          </p:stCondLst>
                                        </p:cTn>
                                        <p:tgtEl>
                                          <p:spTgt spid="8"/>
                                        </p:tgtEl>
                                        <p:attrNameLst>
                                          <p:attrName>style.visibility</p:attrName>
                                        </p:attrNameLst>
                                      </p:cBhvr>
                                      <p:to>
                                        <p:strVal val="visible"/>
                                      </p:to>
                                    </p:set>
                                    <p:animEffect transition="in" filter="fade">
                                      <p:cBhvr>
                                        <p:cTn id="83" dur="500"/>
                                        <p:tgtEl>
                                          <p:spTgt spid="8"/>
                                        </p:tgtEl>
                                      </p:cBhvr>
                                    </p:animEffect>
                                  </p:childTnLst>
                                </p:cTn>
                              </p:par>
                            </p:childTnLst>
                          </p:cTn>
                        </p:par>
                        <p:par>
                          <p:cTn id="84" fill="hold">
                            <p:stCondLst>
                              <p:cond delay="8200"/>
                            </p:stCondLst>
                            <p:childTnLst>
                              <p:par>
                                <p:cTn id="85" presetID="10" presetClass="entr" presetSubtype="0" fill="hold" grpId="0" nodeType="after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500"/>
                                        <p:tgtEl>
                                          <p:spTgt spid="19"/>
                                        </p:tgtEl>
                                      </p:cBhvr>
                                    </p:animEffect>
                                  </p:childTnLst>
                                </p:cTn>
                              </p:par>
                            </p:childTnLst>
                          </p:cTn>
                        </p:par>
                        <p:par>
                          <p:cTn id="88" fill="hold">
                            <p:stCondLst>
                              <p:cond delay="8700"/>
                            </p:stCondLst>
                            <p:childTnLst>
                              <p:par>
                                <p:cTn id="89" presetID="10" presetClass="entr" presetSubtype="0" fill="hold" grpId="0" nodeType="afterEffect">
                                  <p:stCondLst>
                                    <p:cond delay="0"/>
                                  </p:stCondLst>
                                  <p:childTnLst>
                                    <p:set>
                                      <p:cBhvr>
                                        <p:cTn id="90" dur="1" fill="hold">
                                          <p:stCondLst>
                                            <p:cond delay="0"/>
                                          </p:stCondLst>
                                        </p:cTn>
                                        <p:tgtEl>
                                          <p:spTgt spid="15">
                                            <p:txEl>
                                              <p:pRg st="0" end="0"/>
                                            </p:txEl>
                                          </p:spTgt>
                                        </p:tgtEl>
                                        <p:attrNameLst>
                                          <p:attrName>style.visibility</p:attrName>
                                        </p:attrNameLst>
                                      </p:cBhvr>
                                      <p:to>
                                        <p:strVal val="visible"/>
                                      </p:to>
                                    </p:set>
                                    <p:animEffect transition="in" filter="fade">
                                      <p:cBhvr>
                                        <p:cTn id="91" dur="500"/>
                                        <p:tgtEl>
                                          <p:spTgt spid="15">
                                            <p:txEl>
                                              <p:pRg st="0" end="0"/>
                                            </p:txEl>
                                          </p:spTgt>
                                        </p:tgtEl>
                                      </p:cBhvr>
                                    </p:animEffect>
                                  </p:childTnLst>
                                </p:cTn>
                              </p:par>
                            </p:childTnLst>
                          </p:cTn>
                        </p:par>
                        <p:par>
                          <p:cTn id="92" fill="hold">
                            <p:stCondLst>
                              <p:cond delay="9200"/>
                            </p:stCondLst>
                            <p:childTnLst>
                              <p:par>
                                <p:cTn id="93" presetID="10" presetClass="entr" presetSubtype="0" fill="hold" grpId="0" nodeType="afterEffect">
                                  <p:stCondLst>
                                    <p:cond delay="0"/>
                                  </p:stCondLst>
                                  <p:childTnLst>
                                    <p:set>
                                      <p:cBhvr>
                                        <p:cTn id="94" dur="1" fill="hold">
                                          <p:stCondLst>
                                            <p:cond delay="0"/>
                                          </p:stCondLst>
                                        </p:cTn>
                                        <p:tgtEl>
                                          <p:spTgt spid="15">
                                            <p:txEl>
                                              <p:pRg st="1" end="1"/>
                                            </p:txEl>
                                          </p:spTgt>
                                        </p:tgtEl>
                                        <p:attrNameLst>
                                          <p:attrName>style.visibility</p:attrName>
                                        </p:attrNameLst>
                                      </p:cBhvr>
                                      <p:to>
                                        <p:strVal val="visible"/>
                                      </p:to>
                                    </p:set>
                                    <p:animEffect transition="in" filter="fade">
                                      <p:cBhvr>
                                        <p:cTn id="95" dur="500"/>
                                        <p:tgtEl>
                                          <p:spTgt spid="15">
                                            <p:txEl>
                                              <p:pRg st="1" end="1"/>
                                            </p:txEl>
                                          </p:spTgt>
                                        </p:tgtEl>
                                      </p:cBhvr>
                                    </p:animEffect>
                                  </p:childTnLst>
                                </p:cTn>
                              </p:par>
                            </p:childTnLst>
                          </p:cTn>
                        </p:par>
                        <p:par>
                          <p:cTn id="96" fill="hold">
                            <p:stCondLst>
                              <p:cond delay="9700"/>
                            </p:stCondLst>
                            <p:childTnLst>
                              <p:par>
                                <p:cTn id="97" presetID="10" presetClass="entr" presetSubtype="0" fill="hold" nodeType="afterEffect">
                                  <p:stCondLst>
                                    <p:cond delay="0"/>
                                  </p:stCondLst>
                                  <p:childTnLst>
                                    <p:set>
                                      <p:cBhvr>
                                        <p:cTn id="98" dur="1" fill="hold">
                                          <p:stCondLst>
                                            <p:cond delay="0"/>
                                          </p:stCondLst>
                                        </p:cTn>
                                        <p:tgtEl>
                                          <p:spTgt spid="17">
                                            <p:txEl>
                                              <p:pRg st="0" end="0"/>
                                            </p:txEl>
                                          </p:spTgt>
                                        </p:tgtEl>
                                        <p:attrNameLst>
                                          <p:attrName>style.visibility</p:attrName>
                                        </p:attrNameLst>
                                      </p:cBhvr>
                                      <p:to>
                                        <p:strVal val="visible"/>
                                      </p:to>
                                    </p:set>
                                    <p:animEffect transition="in" filter="fade">
                                      <p:cBhvr>
                                        <p:cTn id="99" dur="500"/>
                                        <p:tgtEl>
                                          <p:spTgt spid="17">
                                            <p:txEl>
                                              <p:pRg st="0" end="0"/>
                                            </p:txEl>
                                          </p:spTgt>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fade">
                                      <p:cBhvr>
                                        <p:cTn id="10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7" grpId="0"/>
      <p:bldP spid="8" grpId="0"/>
      <p:bldP spid="9" grpId="0"/>
      <p:bldP spid="4" grpId="0"/>
      <p:bldP spid="10" grpId="0"/>
      <p:bldP spid="12" grpId="0" build="p"/>
      <p:bldP spid="13" grpId="0" build="p"/>
      <p:bldP spid="14" grpId="0"/>
      <p:bldP spid="15" grpId="0" build="p"/>
      <p:bldP spid="16" grpId="2"/>
      <p:bldP spid="18" grpId="0" animBg="1"/>
      <p:bldP spid="5" grpId="0" animBg="1"/>
      <p:bldP spid="11" grpId="0" animBg="1"/>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Terapia</a:t>
            </a:r>
            <a:endParaRPr lang="en-US" dirty="0">
              <a:solidFill>
                <a:schemeClr val="tx1">
                  <a:lumMod val="85000"/>
                </a:schemeClr>
              </a:solidFill>
              <a:latin typeface="Corbel"/>
              <a:cs typeface="Corbel"/>
            </a:endParaRPr>
          </a:p>
        </p:txBody>
      </p:sp>
      <p:sp>
        <p:nvSpPr>
          <p:cNvPr id="4" name="TextBox 3"/>
          <p:cNvSpPr txBox="1"/>
          <p:nvPr/>
        </p:nvSpPr>
        <p:spPr>
          <a:xfrm>
            <a:off x="3492130" y="1244211"/>
            <a:ext cx="2159741" cy="523220"/>
          </a:xfrm>
          <a:prstGeom prst="rect">
            <a:avLst/>
          </a:prstGeom>
          <a:noFill/>
          <a:ln>
            <a:noFill/>
          </a:ln>
        </p:spPr>
        <p:txBody>
          <a:bodyPr wrap="none" rtlCol="0">
            <a:spAutoFit/>
          </a:bodyPr>
          <a:lstStyle/>
          <a:p>
            <a:r>
              <a:rPr lang="en-US" sz="2800" dirty="0" err="1" smtClean="0">
                <a:solidFill>
                  <a:srgbClr val="D9D9D9"/>
                </a:solidFill>
              </a:rPr>
              <a:t>Effetti</a:t>
            </a:r>
            <a:r>
              <a:rPr lang="en-US" sz="2800" dirty="0" smtClean="0">
                <a:solidFill>
                  <a:srgbClr val="D9D9D9"/>
                </a:solidFill>
              </a:rPr>
              <a:t> </a:t>
            </a:r>
            <a:r>
              <a:rPr lang="en-US" sz="2800" dirty="0" err="1" smtClean="0">
                <a:solidFill>
                  <a:srgbClr val="D9D9D9"/>
                </a:solidFill>
              </a:rPr>
              <a:t>avversi</a:t>
            </a:r>
            <a:r>
              <a:rPr lang="en-US" sz="2800" dirty="0" smtClean="0">
                <a:solidFill>
                  <a:srgbClr val="D9D9D9"/>
                </a:solidFill>
              </a:rPr>
              <a:t> </a:t>
            </a:r>
            <a:endParaRPr lang="en-US" sz="2800" dirty="0">
              <a:solidFill>
                <a:srgbClr val="D9D9D9"/>
              </a:solidFill>
            </a:endParaRPr>
          </a:p>
        </p:txBody>
      </p:sp>
      <p:cxnSp>
        <p:nvCxnSpPr>
          <p:cNvPr id="6" name="Straight Connector 5"/>
          <p:cNvCxnSpPr/>
          <p:nvPr/>
        </p:nvCxnSpPr>
        <p:spPr>
          <a:xfrm>
            <a:off x="2936785" y="1311639"/>
            <a:ext cx="3270431" cy="0"/>
          </a:xfrm>
          <a:prstGeom prst="line">
            <a:avLst/>
          </a:prstGeom>
          <a:ln>
            <a:solidFill>
              <a:schemeClr val="bg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1078905" y="1843035"/>
            <a:ext cx="6957253" cy="523220"/>
          </a:xfrm>
          <a:prstGeom prst="rect">
            <a:avLst/>
          </a:prstGeom>
          <a:noFill/>
        </p:spPr>
        <p:txBody>
          <a:bodyPr wrap="none" rtlCol="0">
            <a:spAutoFit/>
          </a:bodyPr>
          <a:lstStyle/>
          <a:p>
            <a:r>
              <a:rPr lang="en-US" sz="2800" dirty="0" err="1" smtClean="0">
                <a:solidFill>
                  <a:schemeClr val="tx1">
                    <a:lumMod val="75000"/>
                  </a:schemeClr>
                </a:solidFill>
              </a:rPr>
              <a:t>Aritmie</a:t>
            </a:r>
            <a:r>
              <a:rPr lang="en-US" sz="2800" dirty="0" smtClean="0">
                <a:solidFill>
                  <a:schemeClr val="tx1">
                    <a:lumMod val="75000"/>
                  </a:schemeClr>
                </a:solidFill>
              </a:rPr>
              <a:t>: </a:t>
            </a:r>
            <a:r>
              <a:rPr lang="en-US" dirty="0" err="1" smtClean="0">
                <a:solidFill>
                  <a:schemeClr val="tx1">
                    <a:lumMod val="85000"/>
                  </a:schemeClr>
                </a:solidFill>
              </a:rPr>
              <a:t>effetto</a:t>
            </a:r>
            <a:r>
              <a:rPr lang="en-US" dirty="0" smtClean="0">
                <a:solidFill>
                  <a:schemeClr val="tx1">
                    <a:lumMod val="85000"/>
                  </a:schemeClr>
                </a:solidFill>
              </a:rPr>
              <a:t> </a:t>
            </a:r>
            <a:r>
              <a:rPr lang="en-US" dirty="0" err="1" smtClean="0">
                <a:solidFill>
                  <a:schemeClr val="tx1">
                    <a:lumMod val="85000"/>
                  </a:schemeClr>
                </a:solidFill>
              </a:rPr>
              <a:t>vagolitico</a:t>
            </a:r>
            <a:r>
              <a:rPr lang="en-US" dirty="0" smtClean="0">
                <a:solidFill>
                  <a:schemeClr val="tx1">
                    <a:lumMod val="85000"/>
                  </a:schemeClr>
                </a:solidFill>
              </a:rPr>
              <a:t>, </a:t>
            </a:r>
            <a:r>
              <a:rPr lang="en-US" dirty="0" err="1" smtClean="0">
                <a:solidFill>
                  <a:schemeClr val="tx1">
                    <a:lumMod val="85000"/>
                  </a:schemeClr>
                </a:solidFill>
              </a:rPr>
              <a:t>prevalente</a:t>
            </a:r>
            <a:r>
              <a:rPr lang="en-US" dirty="0" smtClean="0">
                <a:solidFill>
                  <a:schemeClr val="tx1">
                    <a:lumMod val="85000"/>
                  </a:schemeClr>
                </a:solidFill>
              </a:rPr>
              <a:t> con </a:t>
            </a:r>
            <a:r>
              <a:rPr lang="en-US" dirty="0" err="1" smtClean="0">
                <a:solidFill>
                  <a:schemeClr val="tx1">
                    <a:lumMod val="85000"/>
                  </a:schemeClr>
                </a:solidFill>
              </a:rPr>
              <a:t>i</a:t>
            </a:r>
            <a:r>
              <a:rPr lang="en-US" dirty="0" smtClean="0">
                <a:solidFill>
                  <a:schemeClr val="tx1">
                    <a:lumMod val="85000"/>
                  </a:schemeClr>
                </a:solidFill>
              </a:rPr>
              <a:t> </a:t>
            </a:r>
            <a:r>
              <a:rPr lang="en-US" dirty="0" err="1" smtClean="0">
                <a:solidFill>
                  <a:schemeClr val="tx1">
                    <a:lumMod val="85000"/>
                  </a:schemeClr>
                </a:solidFill>
              </a:rPr>
              <a:t>farmaci</a:t>
            </a:r>
            <a:r>
              <a:rPr lang="en-US" dirty="0" smtClean="0">
                <a:solidFill>
                  <a:schemeClr val="tx1">
                    <a:lumMod val="85000"/>
                  </a:schemeClr>
                </a:solidFill>
              </a:rPr>
              <a:t> a </a:t>
            </a:r>
            <a:r>
              <a:rPr lang="en-US" dirty="0" err="1" smtClean="0">
                <a:solidFill>
                  <a:schemeClr val="tx1">
                    <a:lumMod val="85000"/>
                  </a:schemeClr>
                </a:solidFill>
              </a:rPr>
              <a:t>bassa</a:t>
            </a:r>
            <a:r>
              <a:rPr lang="en-US" dirty="0" smtClean="0">
                <a:solidFill>
                  <a:schemeClr val="tx1">
                    <a:lumMod val="85000"/>
                  </a:schemeClr>
                </a:solidFill>
              </a:rPr>
              <a:t> </a:t>
            </a:r>
            <a:r>
              <a:rPr lang="en-US" dirty="0" err="1" smtClean="0">
                <a:solidFill>
                  <a:schemeClr val="tx1">
                    <a:lumMod val="85000"/>
                  </a:schemeClr>
                </a:solidFill>
              </a:rPr>
              <a:t>potenza</a:t>
            </a:r>
            <a:endParaRPr lang="en-US" dirty="0">
              <a:solidFill>
                <a:schemeClr val="tx1">
                  <a:lumMod val="85000"/>
                </a:schemeClr>
              </a:solidFill>
            </a:endParaRPr>
          </a:p>
        </p:txBody>
      </p:sp>
      <p:sp>
        <p:nvSpPr>
          <p:cNvPr id="7" name="TextBox 6"/>
          <p:cNvSpPr txBox="1"/>
          <p:nvPr/>
        </p:nvSpPr>
        <p:spPr>
          <a:xfrm>
            <a:off x="1724535" y="2366255"/>
            <a:ext cx="2775119" cy="1158779"/>
          </a:xfrm>
          <a:prstGeom prst="rect">
            <a:avLst/>
          </a:prstGeom>
          <a:noFill/>
        </p:spPr>
        <p:txBody>
          <a:bodyPr wrap="none" rtlCol="0">
            <a:spAutoFit/>
          </a:bodyPr>
          <a:lstStyle/>
          <a:p>
            <a:pPr marL="285750" indent="-285750">
              <a:lnSpc>
                <a:spcPct val="130000"/>
              </a:lnSpc>
              <a:buFont typeface="Wingdings" charset="2"/>
              <a:buChar char="§"/>
            </a:pPr>
            <a:r>
              <a:rPr lang="en-US" dirty="0" err="1" smtClean="0">
                <a:solidFill>
                  <a:schemeClr val="tx1">
                    <a:lumMod val="95000"/>
                  </a:schemeClr>
                </a:solidFill>
              </a:rPr>
              <a:t>Tachiaritmie</a:t>
            </a:r>
            <a:r>
              <a:rPr lang="en-US" dirty="0" smtClean="0">
                <a:solidFill>
                  <a:schemeClr val="tx1">
                    <a:lumMod val="95000"/>
                  </a:schemeClr>
                </a:solidFill>
              </a:rPr>
              <a:t> </a:t>
            </a:r>
            <a:r>
              <a:rPr lang="en-US" dirty="0" err="1" smtClean="0">
                <a:solidFill>
                  <a:schemeClr val="tx1">
                    <a:lumMod val="95000"/>
                  </a:schemeClr>
                </a:solidFill>
              </a:rPr>
              <a:t>atriali</a:t>
            </a:r>
            <a:endParaRPr lang="en-US" dirty="0" smtClean="0">
              <a:solidFill>
                <a:schemeClr val="tx1">
                  <a:lumMod val="95000"/>
                </a:schemeClr>
              </a:solidFill>
            </a:endParaRPr>
          </a:p>
          <a:p>
            <a:pPr marL="285750" indent="-285750">
              <a:lnSpc>
                <a:spcPct val="130000"/>
              </a:lnSpc>
              <a:buFont typeface="Wingdings" charset="2"/>
              <a:buChar char="§"/>
            </a:pPr>
            <a:r>
              <a:rPr lang="en-US" dirty="0" err="1" smtClean="0">
                <a:solidFill>
                  <a:schemeClr val="tx1">
                    <a:lumMod val="95000"/>
                  </a:schemeClr>
                </a:solidFill>
              </a:rPr>
              <a:t>Tachicardia</a:t>
            </a:r>
            <a:r>
              <a:rPr lang="en-US" dirty="0" smtClean="0">
                <a:solidFill>
                  <a:schemeClr val="tx1">
                    <a:lumMod val="95000"/>
                  </a:schemeClr>
                </a:solidFill>
              </a:rPr>
              <a:t> </a:t>
            </a:r>
            <a:r>
              <a:rPr lang="en-US" dirty="0" err="1" smtClean="0">
                <a:solidFill>
                  <a:schemeClr val="tx1">
                    <a:lumMod val="95000"/>
                  </a:schemeClr>
                </a:solidFill>
              </a:rPr>
              <a:t>ventricolare</a:t>
            </a:r>
            <a:endParaRPr lang="en-US" dirty="0" smtClean="0">
              <a:solidFill>
                <a:schemeClr val="tx1">
                  <a:lumMod val="95000"/>
                </a:schemeClr>
              </a:solidFill>
            </a:endParaRPr>
          </a:p>
          <a:p>
            <a:pPr marL="285750" indent="-285750">
              <a:lnSpc>
                <a:spcPct val="130000"/>
              </a:lnSpc>
              <a:buFont typeface="Wingdings" charset="2"/>
              <a:buChar char="§"/>
            </a:pPr>
            <a:r>
              <a:rPr lang="en-US" dirty="0" err="1" smtClean="0">
                <a:solidFill>
                  <a:schemeClr val="tx1">
                    <a:lumMod val="95000"/>
                  </a:schemeClr>
                </a:solidFill>
              </a:rPr>
              <a:t>Fibrillazione</a:t>
            </a:r>
            <a:r>
              <a:rPr lang="en-US" dirty="0" smtClean="0">
                <a:solidFill>
                  <a:schemeClr val="tx1">
                    <a:lumMod val="95000"/>
                  </a:schemeClr>
                </a:solidFill>
              </a:rPr>
              <a:t> </a:t>
            </a:r>
            <a:r>
              <a:rPr lang="en-US" dirty="0" err="1" smtClean="0">
                <a:solidFill>
                  <a:schemeClr val="tx1">
                    <a:lumMod val="95000"/>
                  </a:schemeClr>
                </a:solidFill>
              </a:rPr>
              <a:t>ventricolare</a:t>
            </a:r>
            <a:r>
              <a:rPr lang="en-US" dirty="0" smtClean="0">
                <a:solidFill>
                  <a:schemeClr val="tx1">
                    <a:lumMod val="95000"/>
                  </a:schemeClr>
                </a:solidFill>
              </a:rPr>
              <a:t> </a:t>
            </a:r>
            <a:endParaRPr lang="en-US" dirty="0">
              <a:solidFill>
                <a:schemeClr val="tx1">
                  <a:lumMod val="95000"/>
                </a:schemeClr>
              </a:solidFill>
            </a:endParaRPr>
          </a:p>
        </p:txBody>
      </p:sp>
      <p:sp>
        <p:nvSpPr>
          <p:cNvPr id="9" name="TextBox 8"/>
          <p:cNvSpPr txBox="1"/>
          <p:nvPr/>
        </p:nvSpPr>
        <p:spPr>
          <a:xfrm>
            <a:off x="1303677" y="3528737"/>
            <a:ext cx="4370107" cy="2155975"/>
          </a:xfrm>
          <a:prstGeom prst="rect">
            <a:avLst/>
          </a:prstGeom>
          <a:noFill/>
        </p:spPr>
        <p:txBody>
          <a:bodyPr wrap="none" rtlCol="0">
            <a:spAutoFit/>
          </a:bodyPr>
          <a:lstStyle/>
          <a:p>
            <a:r>
              <a:rPr lang="en-US" dirty="0" err="1" smtClean="0">
                <a:solidFill>
                  <a:schemeClr val="tx1">
                    <a:lumMod val="65000"/>
                  </a:schemeClr>
                </a:solidFill>
              </a:rPr>
              <a:t>Fattori</a:t>
            </a:r>
            <a:r>
              <a:rPr lang="en-US" dirty="0" smtClean="0">
                <a:solidFill>
                  <a:schemeClr val="tx1">
                    <a:lumMod val="65000"/>
                  </a:schemeClr>
                </a:solidFill>
              </a:rPr>
              <a:t> </a:t>
            </a:r>
            <a:r>
              <a:rPr lang="en-US" dirty="0" err="1" smtClean="0">
                <a:solidFill>
                  <a:schemeClr val="tx1">
                    <a:lumMod val="65000"/>
                  </a:schemeClr>
                </a:solidFill>
              </a:rPr>
              <a:t>predisponenti</a:t>
            </a:r>
            <a:r>
              <a:rPr lang="en-US" dirty="0" smtClean="0">
                <a:solidFill>
                  <a:schemeClr val="tx1">
                    <a:lumMod val="65000"/>
                  </a:schemeClr>
                </a:solidFill>
              </a:rPr>
              <a:t>: </a:t>
            </a:r>
          </a:p>
          <a:p>
            <a:pPr marL="719138" indent="-269875">
              <a:lnSpc>
                <a:spcPct val="130000"/>
              </a:lnSpc>
              <a:buFont typeface="Wingdings" charset="2"/>
              <a:buChar char="§"/>
            </a:pPr>
            <a:r>
              <a:rPr lang="en-US" dirty="0" err="1" smtClean="0">
                <a:solidFill>
                  <a:srgbClr val="F2F2F2"/>
                </a:solidFill>
              </a:rPr>
              <a:t>Dosaggi</a:t>
            </a:r>
            <a:r>
              <a:rPr lang="en-US" dirty="0" smtClean="0">
                <a:solidFill>
                  <a:srgbClr val="F2F2F2"/>
                </a:solidFill>
              </a:rPr>
              <a:t> </a:t>
            </a:r>
            <a:r>
              <a:rPr lang="en-US" dirty="0" err="1" smtClean="0">
                <a:solidFill>
                  <a:srgbClr val="F2F2F2"/>
                </a:solidFill>
              </a:rPr>
              <a:t>elevati</a:t>
            </a:r>
            <a:endParaRPr lang="en-US" dirty="0" smtClean="0">
              <a:solidFill>
                <a:srgbClr val="F2F2F2"/>
              </a:solidFill>
            </a:endParaRPr>
          </a:p>
          <a:p>
            <a:pPr marL="719138" indent="-269875">
              <a:lnSpc>
                <a:spcPct val="130000"/>
              </a:lnSpc>
              <a:buFont typeface="Wingdings" charset="2"/>
              <a:buChar char="§"/>
            </a:pPr>
            <a:r>
              <a:rPr lang="en-US" dirty="0" err="1" smtClean="0">
                <a:solidFill>
                  <a:srgbClr val="F2F2F2"/>
                </a:solidFill>
              </a:rPr>
              <a:t>Presenza</a:t>
            </a:r>
            <a:r>
              <a:rPr lang="en-US" dirty="0" smtClean="0">
                <a:solidFill>
                  <a:srgbClr val="F2F2F2"/>
                </a:solidFill>
              </a:rPr>
              <a:t> di </a:t>
            </a:r>
            <a:r>
              <a:rPr lang="en-US" dirty="0" err="1" smtClean="0">
                <a:solidFill>
                  <a:srgbClr val="F2F2F2"/>
                </a:solidFill>
              </a:rPr>
              <a:t>cardiopatia</a:t>
            </a:r>
            <a:r>
              <a:rPr lang="en-US" dirty="0" smtClean="0">
                <a:solidFill>
                  <a:srgbClr val="F2F2F2"/>
                </a:solidFill>
              </a:rPr>
              <a:t> pre-</a:t>
            </a:r>
            <a:r>
              <a:rPr lang="en-US" dirty="0" err="1" smtClean="0">
                <a:solidFill>
                  <a:srgbClr val="F2F2F2"/>
                </a:solidFill>
              </a:rPr>
              <a:t>esistente</a:t>
            </a:r>
            <a:endParaRPr lang="en-US" dirty="0" smtClean="0">
              <a:solidFill>
                <a:srgbClr val="F2F2F2"/>
              </a:solidFill>
            </a:endParaRPr>
          </a:p>
          <a:p>
            <a:pPr marL="719138" indent="-269875">
              <a:lnSpc>
                <a:spcPct val="130000"/>
              </a:lnSpc>
              <a:buFont typeface="Wingdings" charset="2"/>
              <a:buChar char="§"/>
            </a:pPr>
            <a:r>
              <a:rPr lang="en-US" dirty="0" err="1" smtClean="0">
                <a:solidFill>
                  <a:srgbClr val="F2F2F2"/>
                </a:solidFill>
              </a:rPr>
              <a:t>Interazione</a:t>
            </a:r>
            <a:r>
              <a:rPr lang="en-US" dirty="0" smtClean="0">
                <a:solidFill>
                  <a:srgbClr val="F2F2F2"/>
                </a:solidFill>
              </a:rPr>
              <a:t> </a:t>
            </a:r>
            <a:r>
              <a:rPr lang="en-US" dirty="0" err="1" smtClean="0">
                <a:solidFill>
                  <a:srgbClr val="F2F2F2"/>
                </a:solidFill>
              </a:rPr>
              <a:t>farmacologica</a:t>
            </a:r>
            <a:r>
              <a:rPr lang="en-US" dirty="0" smtClean="0">
                <a:solidFill>
                  <a:srgbClr val="F2F2F2"/>
                </a:solidFill>
              </a:rPr>
              <a:t> </a:t>
            </a:r>
            <a:r>
              <a:rPr lang="en-US" sz="1600" dirty="0" smtClean="0">
                <a:solidFill>
                  <a:srgbClr val="F2F2F2"/>
                </a:solidFill>
              </a:rPr>
              <a:t>(</a:t>
            </a:r>
            <a:r>
              <a:rPr lang="en-US" sz="1600" dirty="0" err="1" smtClean="0">
                <a:solidFill>
                  <a:srgbClr val="F2F2F2"/>
                </a:solidFill>
              </a:rPr>
              <a:t>triciclici</a:t>
            </a:r>
            <a:r>
              <a:rPr lang="en-US" sz="1600" dirty="0" smtClean="0">
                <a:solidFill>
                  <a:srgbClr val="F2F2F2"/>
                </a:solidFill>
              </a:rPr>
              <a:t>)</a:t>
            </a:r>
          </a:p>
          <a:p>
            <a:pPr marL="719138" indent="-269875">
              <a:lnSpc>
                <a:spcPct val="130000"/>
              </a:lnSpc>
              <a:buFont typeface="Wingdings" charset="2"/>
              <a:buChar char="§"/>
            </a:pPr>
            <a:r>
              <a:rPr lang="en-US" dirty="0" err="1" smtClean="0">
                <a:solidFill>
                  <a:srgbClr val="F2F2F2"/>
                </a:solidFill>
              </a:rPr>
              <a:t>Ipokaliemia</a:t>
            </a:r>
            <a:endParaRPr lang="en-US" dirty="0" smtClean="0">
              <a:solidFill>
                <a:srgbClr val="F2F2F2"/>
              </a:solidFill>
            </a:endParaRPr>
          </a:p>
          <a:p>
            <a:pPr marL="719138" indent="-269875">
              <a:lnSpc>
                <a:spcPct val="130000"/>
              </a:lnSpc>
              <a:buFont typeface="Wingdings" charset="2"/>
              <a:buChar char="§"/>
            </a:pPr>
            <a:r>
              <a:rPr lang="en-US" dirty="0" smtClean="0">
                <a:solidFill>
                  <a:srgbClr val="F2F2F2"/>
                </a:solidFill>
              </a:rPr>
              <a:t>E</a:t>
            </a:r>
            <a:r>
              <a:rPr lang="it-IT" dirty="0" err="1" smtClean="0">
                <a:solidFill>
                  <a:srgbClr val="F2F2F2"/>
                </a:solidFill>
              </a:rPr>
              <a:t>tà</a:t>
            </a:r>
            <a:r>
              <a:rPr lang="it-IT" dirty="0" smtClean="0">
                <a:solidFill>
                  <a:srgbClr val="F2F2F2"/>
                </a:solidFill>
              </a:rPr>
              <a:t> avanzata</a:t>
            </a:r>
            <a:endParaRPr lang="en-US" dirty="0">
              <a:solidFill>
                <a:srgbClr val="F2F2F2"/>
              </a:solidFill>
            </a:endParaRPr>
          </a:p>
        </p:txBody>
      </p:sp>
      <p:sp>
        <p:nvSpPr>
          <p:cNvPr id="10" name="TextBox 9"/>
          <p:cNvSpPr txBox="1"/>
          <p:nvPr/>
        </p:nvSpPr>
        <p:spPr>
          <a:xfrm>
            <a:off x="2072944" y="5784842"/>
            <a:ext cx="4962491" cy="954107"/>
          </a:xfrm>
          <a:prstGeom prst="rect">
            <a:avLst/>
          </a:prstGeom>
          <a:noFill/>
        </p:spPr>
        <p:txBody>
          <a:bodyPr wrap="none" rtlCol="0">
            <a:spAutoFit/>
          </a:bodyPr>
          <a:lstStyle/>
          <a:p>
            <a:pPr algn="ctr"/>
            <a:r>
              <a:rPr lang="en-US" dirty="0" err="1" smtClean="0">
                <a:solidFill>
                  <a:schemeClr val="tx1">
                    <a:lumMod val="65000"/>
                  </a:schemeClr>
                </a:solidFill>
              </a:rPr>
              <a:t>Nelle</a:t>
            </a:r>
            <a:r>
              <a:rPr lang="en-US" dirty="0" smtClean="0">
                <a:solidFill>
                  <a:schemeClr val="tx1">
                    <a:lumMod val="65000"/>
                  </a:schemeClr>
                </a:solidFill>
              </a:rPr>
              <a:t> </a:t>
            </a:r>
            <a:r>
              <a:rPr lang="en-US" dirty="0" err="1" smtClean="0">
                <a:solidFill>
                  <a:schemeClr val="tx1">
                    <a:lumMod val="65000"/>
                  </a:schemeClr>
                </a:solidFill>
              </a:rPr>
              <a:t>persone</a:t>
            </a:r>
            <a:r>
              <a:rPr lang="en-US" dirty="0" smtClean="0">
                <a:solidFill>
                  <a:schemeClr val="tx1">
                    <a:lumMod val="65000"/>
                  </a:schemeClr>
                </a:solidFill>
              </a:rPr>
              <a:t> </a:t>
            </a:r>
            <a:r>
              <a:rPr lang="en-US" dirty="0" err="1" smtClean="0">
                <a:solidFill>
                  <a:schemeClr val="tx1">
                    <a:lumMod val="65000"/>
                  </a:schemeClr>
                </a:solidFill>
              </a:rPr>
              <a:t>anziane</a:t>
            </a:r>
            <a:r>
              <a:rPr lang="en-US" dirty="0" smtClean="0">
                <a:solidFill>
                  <a:schemeClr val="tx1">
                    <a:lumMod val="65000"/>
                  </a:schemeClr>
                </a:solidFill>
              </a:rPr>
              <a:t> e </a:t>
            </a:r>
            <a:r>
              <a:rPr lang="en-US" dirty="0" err="1" smtClean="0">
                <a:solidFill>
                  <a:schemeClr val="tx1">
                    <a:lumMod val="65000"/>
                  </a:schemeClr>
                </a:solidFill>
              </a:rPr>
              <a:t>nel</a:t>
            </a:r>
            <a:r>
              <a:rPr lang="en-US" dirty="0" smtClean="0">
                <a:solidFill>
                  <a:schemeClr val="tx1">
                    <a:lumMod val="65000"/>
                  </a:schemeClr>
                </a:solidFill>
              </a:rPr>
              <a:t> </a:t>
            </a:r>
            <a:r>
              <a:rPr lang="en-US" dirty="0" err="1" smtClean="0">
                <a:solidFill>
                  <a:schemeClr val="tx1">
                    <a:lumMod val="65000"/>
                  </a:schemeClr>
                </a:solidFill>
              </a:rPr>
              <a:t>sospetto</a:t>
            </a:r>
            <a:r>
              <a:rPr lang="en-US" dirty="0" smtClean="0">
                <a:solidFill>
                  <a:schemeClr val="tx1">
                    <a:lumMod val="65000"/>
                  </a:schemeClr>
                </a:solidFill>
              </a:rPr>
              <a:t> di </a:t>
            </a:r>
            <a:r>
              <a:rPr lang="en-US" dirty="0" err="1" smtClean="0">
                <a:solidFill>
                  <a:schemeClr val="tx1">
                    <a:lumMod val="65000"/>
                  </a:schemeClr>
                </a:solidFill>
              </a:rPr>
              <a:t>cardiopatia</a:t>
            </a:r>
            <a:endParaRPr lang="en-US" dirty="0" smtClean="0">
              <a:solidFill>
                <a:schemeClr val="tx1">
                  <a:lumMod val="65000"/>
                </a:schemeClr>
              </a:solidFill>
            </a:endParaRPr>
          </a:p>
          <a:p>
            <a:pPr algn="ctr"/>
            <a:r>
              <a:rPr lang="en-US" sz="2400" b="1" dirty="0" err="1" smtClean="0"/>
              <a:t>Evitare</a:t>
            </a:r>
            <a:r>
              <a:rPr lang="en-US" sz="2400" b="1" dirty="0" smtClean="0"/>
              <a:t> </a:t>
            </a:r>
            <a:r>
              <a:rPr lang="en-US" sz="2400" b="1" dirty="0"/>
              <a:t>i</a:t>
            </a:r>
            <a:r>
              <a:rPr lang="en-US" sz="2400" b="1" dirty="0" smtClean="0"/>
              <a:t> </a:t>
            </a:r>
            <a:r>
              <a:rPr lang="en-US" sz="2400" b="1" dirty="0" err="1" smtClean="0"/>
              <a:t>farmaci</a:t>
            </a:r>
            <a:r>
              <a:rPr lang="en-US" sz="2400" b="1" dirty="0" smtClean="0"/>
              <a:t> a </a:t>
            </a:r>
            <a:r>
              <a:rPr lang="en-US" sz="2400" b="1" dirty="0" err="1" smtClean="0"/>
              <a:t>bassa</a:t>
            </a:r>
            <a:r>
              <a:rPr lang="en-US" sz="2400" b="1" dirty="0" smtClean="0"/>
              <a:t> </a:t>
            </a:r>
            <a:r>
              <a:rPr lang="en-US" sz="2400" b="1" dirty="0" err="1" smtClean="0"/>
              <a:t>potenza</a:t>
            </a:r>
            <a:r>
              <a:rPr lang="en-US" sz="2400" b="1" dirty="0" smtClean="0"/>
              <a:t> </a:t>
            </a:r>
          </a:p>
          <a:p>
            <a:pPr algn="ctr"/>
            <a:r>
              <a:rPr lang="en-US" sz="1400" dirty="0" smtClean="0">
                <a:solidFill>
                  <a:schemeClr val="bg1">
                    <a:lumMod val="50000"/>
                    <a:lumOff val="50000"/>
                  </a:schemeClr>
                </a:solidFill>
              </a:rPr>
              <a:t>(</a:t>
            </a:r>
            <a:r>
              <a:rPr lang="en-US" sz="1400" dirty="0" err="1" smtClean="0">
                <a:solidFill>
                  <a:schemeClr val="bg1">
                    <a:lumMod val="50000"/>
                    <a:lumOff val="50000"/>
                  </a:schemeClr>
                </a:solidFill>
              </a:rPr>
              <a:t>Fenotiazine</a:t>
            </a:r>
            <a:r>
              <a:rPr lang="en-US" sz="1400" dirty="0" smtClean="0">
                <a:solidFill>
                  <a:schemeClr val="bg1">
                    <a:lumMod val="50000"/>
                    <a:lumOff val="50000"/>
                  </a:schemeClr>
                </a:solidFill>
              </a:rPr>
              <a:t>, </a:t>
            </a:r>
            <a:r>
              <a:rPr lang="en-US" sz="1400" dirty="0" err="1" smtClean="0">
                <a:solidFill>
                  <a:schemeClr val="bg1">
                    <a:lumMod val="50000"/>
                    <a:lumOff val="50000"/>
                  </a:schemeClr>
                </a:solidFill>
              </a:rPr>
              <a:t>Pieperidine</a:t>
            </a:r>
            <a:r>
              <a:rPr lang="en-US" sz="1400" dirty="0" smtClean="0">
                <a:solidFill>
                  <a:schemeClr val="bg1">
                    <a:lumMod val="50000"/>
                    <a:lumOff val="50000"/>
                  </a:schemeClr>
                </a:solidFill>
              </a:rPr>
              <a:t>)</a:t>
            </a:r>
            <a:endParaRPr lang="en-US" sz="1400" dirty="0">
              <a:solidFill>
                <a:schemeClr val="bg1">
                  <a:lumMod val="50000"/>
                  <a:lumOff val="50000"/>
                </a:schemeClr>
              </a:solidFill>
            </a:endParaRPr>
          </a:p>
        </p:txBody>
      </p:sp>
    </p:spTree>
    <p:extLst>
      <p:ext uri="{BB962C8B-B14F-4D97-AF65-F5344CB8AC3E}">
        <p14:creationId xmlns:p14="http://schemas.microsoft.com/office/powerpoint/2010/main" val="1477573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500"/>
                                        <p:tgtEl>
                                          <p:spTgt spid="9">
                                            <p:txEl>
                                              <p:pRg st="0" end="0"/>
                                            </p:txEl>
                                          </p:spTgt>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500"/>
                                        <p:tgtEl>
                                          <p:spTgt spid="9">
                                            <p:txEl>
                                              <p:pRg st="1" end="1"/>
                                            </p:txEl>
                                          </p:spTgt>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500"/>
                                        <p:tgtEl>
                                          <p:spTgt spid="9">
                                            <p:txEl>
                                              <p:pRg st="2" end="2"/>
                                            </p:txEl>
                                          </p:spTgt>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fade">
                                      <p:cBhvr>
                                        <p:cTn id="32" dur="500"/>
                                        <p:tgtEl>
                                          <p:spTgt spid="9">
                                            <p:txEl>
                                              <p:pRg st="3" end="3"/>
                                            </p:txEl>
                                          </p:spTgt>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9">
                                            <p:txEl>
                                              <p:pRg st="4" end="4"/>
                                            </p:txEl>
                                          </p:spTgt>
                                        </p:tgtEl>
                                        <p:attrNameLst>
                                          <p:attrName>style.visibility</p:attrName>
                                        </p:attrNameLst>
                                      </p:cBhvr>
                                      <p:to>
                                        <p:strVal val="visible"/>
                                      </p:to>
                                    </p:set>
                                    <p:animEffect transition="in" filter="fade">
                                      <p:cBhvr>
                                        <p:cTn id="36" dur="500"/>
                                        <p:tgtEl>
                                          <p:spTgt spid="9">
                                            <p:txEl>
                                              <p:pRg st="4" end="4"/>
                                            </p:txEl>
                                          </p:spTgt>
                                        </p:tgtEl>
                                      </p:cBhvr>
                                    </p:animEffect>
                                  </p:childTnLst>
                                </p:cTn>
                              </p:par>
                            </p:childTnLst>
                          </p:cTn>
                        </p:par>
                        <p:par>
                          <p:cTn id="37" fill="hold">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9">
                                            <p:txEl>
                                              <p:pRg st="5" end="5"/>
                                            </p:txEl>
                                          </p:spTgt>
                                        </p:tgtEl>
                                        <p:attrNameLst>
                                          <p:attrName>style.visibility</p:attrName>
                                        </p:attrNameLst>
                                      </p:cBhvr>
                                      <p:to>
                                        <p:strVal val="visible"/>
                                      </p:to>
                                    </p:set>
                                    <p:animEffect transition="in" filter="fade">
                                      <p:cBhvr>
                                        <p:cTn id="40" dur="500"/>
                                        <p:tgtEl>
                                          <p:spTgt spid="9">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9" grpId="0" build="allAtOnce"/>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Terapia</a:t>
            </a:r>
            <a:endParaRPr lang="en-US" dirty="0">
              <a:solidFill>
                <a:schemeClr val="tx1">
                  <a:lumMod val="85000"/>
                </a:schemeClr>
              </a:solidFill>
              <a:latin typeface="Corbel"/>
              <a:cs typeface="Corbel"/>
            </a:endParaRPr>
          </a:p>
        </p:txBody>
      </p:sp>
      <p:sp>
        <p:nvSpPr>
          <p:cNvPr id="4" name="TextBox 3"/>
          <p:cNvSpPr txBox="1"/>
          <p:nvPr/>
        </p:nvSpPr>
        <p:spPr>
          <a:xfrm>
            <a:off x="3492130" y="1244211"/>
            <a:ext cx="2159741" cy="523220"/>
          </a:xfrm>
          <a:prstGeom prst="rect">
            <a:avLst/>
          </a:prstGeom>
          <a:noFill/>
          <a:ln>
            <a:noFill/>
          </a:ln>
        </p:spPr>
        <p:txBody>
          <a:bodyPr wrap="none" rtlCol="0">
            <a:spAutoFit/>
          </a:bodyPr>
          <a:lstStyle/>
          <a:p>
            <a:r>
              <a:rPr lang="en-US" sz="2800" dirty="0" err="1" smtClean="0">
                <a:solidFill>
                  <a:srgbClr val="D9D9D9"/>
                </a:solidFill>
              </a:rPr>
              <a:t>Effetti</a:t>
            </a:r>
            <a:r>
              <a:rPr lang="en-US" sz="2800" dirty="0" smtClean="0">
                <a:solidFill>
                  <a:srgbClr val="D9D9D9"/>
                </a:solidFill>
              </a:rPr>
              <a:t> </a:t>
            </a:r>
            <a:r>
              <a:rPr lang="en-US" sz="2800" dirty="0" err="1" smtClean="0">
                <a:solidFill>
                  <a:srgbClr val="D9D9D9"/>
                </a:solidFill>
              </a:rPr>
              <a:t>avversi</a:t>
            </a:r>
            <a:r>
              <a:rPr lang="en-US" sz="2800" dirty="0" smtClean="0">
                <a:solidFill>
                  <a:srgbClr val="D9D9D9"/>
                </a:solidFill>
              </a:rPr>
              <a:t> </a:t>
            </a:r>
            <a:endParaRPr lang="en-US" sz="2800" dirty="0">
              <a:solidFill>
                <a:srgbClr val="D9D9D9"/>
              </a:solidFill>
            </a:endParaRPr>
          </a:p>
        </p:txBody>
      </p:sp>
      <p:cxnSp>
        <p:nvCxnSpPr>
          <p:cNvPr id="6" name="Straight Connector 5"/>
          <p:cNvCxnSpPr/>
          <p:nvPr/>
        </p:nvCxnSpPr>
        <p:spPr>
          <a:xfrm>
            <a:off x="2936785" y="1311639"/>
            <a:ext cx="3270431" cy="0"/>
          </a:xfrm>
          <a:prstGeom prst="line">
            <a:avLst/>
          </a:prstGeom>
          <a:ln>
            <a:solidFill>
              <a:schemeClr val="bg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1078905" y="1843035"/>
            <a:ext cx="4590265" cy="523220"/>
          </a:xfrm>
          <a:prstGeom prst="rect">
            <a:avLst/>
          </a:prstGeom>
          <a:noFill/>
        </p:spPr>
        <p:txBody>
          <a:bodyPr wrap="none" rtlCol="0">
            <a:spAutoFit/>
          </a:bodyPr>
          <a:lstStyle/>
          <a:p>
            <a:r>
              <a:rPr lang="en-US" sz="2800" dirty="0" err="1" smtClean="0">
                <a:solidFill>
                  <a:schemeClr val="tx1">
                    <a:lumMod val="75000"/>
                  </a:schemeClr>
                </a:solidFill>
              </a:rPr>
              <a:t>Allungamento</a:t>
            </a:r>
            <a:r>
              <a:rPr lang="en-US" sz="2800" dirty="0" smtClean="0">
                <a:solidFill>
                  <a:schemeClr val="tx1">
                    <a:lumMod val="75000"/>
                  </a:schemeClr>
                </a:solidFill>
              </a:rPr>
              <a:t> </a:t>
            </a:r>
            <a:r>
              <a:rPr lang="en-US" sz="2800" dirty="0" err="1" smtClean="0">
                <a:solidFill>
                  <a:schemeClr val="tx1">
                    <a:lumMod val="75000"/>
                  </a:schemeClr>
                </a:solidFill>
              </a:rPr>
              <a:t>QT</a:t>
            </a:r>
            <a:r>
              <a:rPr lang="en-US" sz="2800" baseline="-25000" dirty="0" err="1" smtClean="0">
                <a:solidFill>
                  <a:schemeClr val="tx1">
                    <a:lumMod val="75000"/>
                  </a:schemeClr>
                </a:solidFill>
              </a:rPr>
              <a:t>c</a:t>
            </a:r>
            <a:r>
              <a:rPr lang="en-US" sz="2800" dirty="0" smtClean="0">
                <a:solidFill>
                  <a:schemeClr val="tx1">
                    <a:lumMod val="75000"/>
                  </a:schemeClr>
                </a:solidFill>
              </a:rPr>
              <a:t>: </a:t>
            </a:r>
            <a:r>
              <a:rPr lang="it-IT" dirty="0" smtClean="0">
                <a:solidFill>
                  <a:schemeClr val="tx1">
                    <a:lumMod val="85000"/>
                  </a:schemeClr>
                </a:solidFill>
              </a:rPr>
              <a:t>effetto di classe?</a:t>
            </a:r>
            <a:endParaRPr lang="en-US" dirty="0">
              <a:solidFill>
                <a:schemeClr val="tx1">
                  <a:lumMod val="85000"/>
                </a:schemeClr>
              </a:solidFill>
            </a:endParaRPr>
          </a:p>
        </p:txBody>
      </p:sp>
      <p:sp>
        <p:nvSpPr>
          <p:cNvPr id="7" name="TextBox 6"/>
          <p:cNvSpPr txBox="1"/>
          <p:nvPr/>
        </p:nvSpPr>
        <p:spPr>
          <a:xfrm>
            <a:off x="1724535" y="2366255"/>
            <a:ext cx="2108269" cy="798680"/>
          </a:xfrm>
          <a:prstGeom prst="rect">
            <a:avLst/>
          </a:prstGeom>
          <a:noFill/>
        </p:spPr>
        <p:txBody>
          <a:bodyPr wrap="none" rtlCol="0">
            <a:spAutoFit/>
          </a:bodyPr>
          <a:lstStyle/>
          <a:p>
            <a:pPr marL="285750" indent="-285750">
              <a:lnSpc>
                <a:spcPct val="130000"/>
              </a:lnSpc>
              <a:buFont typeface="Wingdings" charset="2"/>
              <a:buChar char="§"/>
            </a:pPr>
            <a:r>
              <a:rPr lang="en-US" dirty="0" err="1" smtClean="0">
                <a:solidFill>
                  <a:schemeClr val="tx1">
                    <a:lumMod val="95000"/>
                  </a:schemeClr>
                </a:solidFill>
              </a:rPr>
              <a:t>Torsione</a:t>
            </a:r>
            <a:r>
              <a:rPr lang="en-US" dirty="0" smtClean="0">
                <a:solidFill>
                  <a:schemeClr val="tx1">
                    <a:lumMod val="95000"/>
                  </a:schemeClr>
                </a:solidFill>
              </a:rPr>
              <a:t> di </a:t>
            </a:r>
            <a:r>
              <a:rPr lang="en-US" dirty="0" err="1" smtClean="0">
                <a:solidFill>
                  <a:schemeClr val="tx1">
                    <a:lumMod val="95000"/>
                  </a:schemeClr>
                </a:solidFill>
              </a:rPr>
              <a:t>punta</a:t>
            </a:r>
            <a:endParaRPr lang="en-US" dirty="0" smtClean="0">
              <a:solidFill>
                <a:schemeClr val="tx1">
                  <a:lumMod val="95000"/>
                </a:schemeClr>
              </a:solidFill>
            </a:endParaRPr>
          </a:p>
          <a:p>
            <a:pPr marL="285750" indent="-285750">
              <a:lnSpc>
                <a:spcPct val="130000"/>
              </a:lnSpc>
              <a:buFont typeface="Wingdings" charset="2"/>
              <a:buChar char="§"/>
            </a:pPr>
            <a:r>
              <a:rPr lang="it-IT" dirty="0" err="1" smtClean="0">
                <a:solidFill>
                  <a:schemeClr val="tx1">
                    <a:lumMod val="95000"/>
                  </a:schemeClr>
                </a:solidFill>
              </a:rPr>
              <a:t>Sudden</a:t>
            </a:r>
            <a:r>
              <a:rPr lang="it-IT" dirty="0" smtClean="0">
                <a:solidFill>
                  <a:schemeClr val="tx1">
                    <a:lumMod val="95000"/>
                  </a:schemeClr>
                </a:solidFill>
              </a:rPr>
              <a:t> </a:t>
            </a:r>
            <a:r>
              <a:rPr lang="it-IT" dirty="0" err="1" smtClean="0">
                <a:solidFill>
                  <a:schemeClr val="tx1">
                    <a:lumMod val="95000"/>
                  </a:schemeClr>
                </a:solidFill>
              </a:rPr>
              <a:t>death</a:t>
            </a:r>
            <a:endParaRPr lang="en-US" dirty="0">
              <a:solidFill>
                <a:schemeClr val="tx1">
                  <a:lumMod val="95000"/>
                </a:schemeClr>
              </a:solidFill>
            </a:endParaRPr>
          </a:p>
        </p:txBody>
      </p:sp>
      <p:sp>
        <p:nvSpPr>
          <p:cNvPr id="9" name="TextBox 8"/>
          <p:cNvSpPr txBox="1"/>
          <p:nvPr/>
        </p:nvSpPr>
        <p:spPr>
          <a:xfrm>
            <a:off x="1303677" y="3528737"/>
            <a:ext cx="6152646" cy="3236271"/>
          </a:xfrm>
          <a:prstGeom prst="rect">
            <a:avLst/>
          </a:prstGeom>
          <a:noFill/>
        </p:spPr>
        <p:txBody>
          <a:bodyPr wrap="none" rtlCol="0">
            <a:spAutoFit/>
          </a:bodyPr>
          <a:lstStyle/>
          <a:p>
            <a:r>
              <a:rPr lang="en-US" dirty="0" err="1" smtClean="0">
                <a:solidFill>
                  <a:schemeClr val="tx1">
                    <a:lumMod val="65000"/>
                  </a:schemeClr>
                </a:solidFill>
              </a:rPr>
              <a:t>Fattori</a:t>
            </a:r>
            <a:r>
              <a:rPr lang="en-US" dirty="0" smtClean="0">
                <a:solidFill>
                  <a:schemeClr val="tx1">
                    <a:lumMod val="65000"/>
                  </a:schemeClr>
                </a:solidFill>
              </a:rPr>
              <a:t> </a:t>
            </a:r>
            <a:r>
              <a:rPr lang="en-US" dirty="0" err="1" smtClean="0">
                <a:solidFill>
                  <a:schemeClr val="tx1">
                    <a:lumMod val="65000"/>
                  </a:schemeClr>
                </a:solidFill>
              </a:rPr>
              <a:t>predisponenti</a:t>
            </a:r>
            <a:r>
              <a:rPr lang="en-US" dirty="0" smtClean="0">
                <a:solidFill>
                  <a:schemeClr val="tx1">
                    <a:lumMod val="65000"/>
                  </a:schemeClr>
                </a:solidFill>
              </a:rPr>
              <a:t>: </a:t>
            </a:r>
          </a:p>
          <a:p>
            <a:pPr marL="719138" indent="-269875">
              <a:lnSpc>
                <a:spcPct val="130000"/>
              </a:lnSpc>
              <a:buFont typeface="Wingdings" charset="2"/>
              <a:buChar char="§"/>
            </a:pPr>
            <a:r>
              <a:rPr lang="en-US" dirty="0" smtClean="0">
                <a:solidFill>
                  <a:srgbClr val="F2F2F2"/>
                </a:solidFill>
              </a:rPr>
              <a:t>QT </a:t>
            </a:r>
            <a:r>
              <a:rPr lang="en-US" dirty="0" err="1" smtClean="0">
                <a:solidFill>
                  <a:srgbClr val="F2F2F2"/>
                </a:solidFill>
              </a:rPr>
              <a:t>lungo</a:t>
            </a:r>
            <a:r>
              <a:rPr lang="en-US" dirty="0" smtClean="0">
                <a:solidFill>
                  <a:srgbClr val="F2F2F2"/>
                </a:solidFill>
              </a:rPr>
              <a:t> </a:t>
            </a:r>
            <a:r>
              <a:rPr lang="en-US" dirty="0" err="1" smtClean="0">
                <a:solidFill>
                  <a:srgbClr val="F2F2F2"/>
                </a:solidFill>
              </a:rPr>
              <a:t>congenito</a:t>
            </a:r>
            <a:endParaRPr lang="en-US" dirty="0" smtClean="0">
              <a:solidFill>
                <a:srgbClr val="F2F2F2"/>
              </a:solidFill>
            </a:endParaRPr>
          </a:p>
          <a:p>
            <a:pPr marL="719138" indent="-269875">
              <a:lnSpc>
                <a:spcPct val="130000"/>
              </a:lnSpc>
              <a:buFont typeface="Wingdings" charset="2"/>
              <a:buChar char="§"/>
            </a:pPr>
            <a:r>
              <a:rPr lang="en-US" dirty="0" err="1" smtClean="0">
                <a:solidFill>
                  <a:srgbClr val="F2F2F2"/>
                </a:solidFill>
              </a:rPr>
              <a:t>Scompenso</a:t>
            </a:r>
            <a:r>
              <a:rPr lang="en-US" dirty="0" smtClean="0">
                <a:solidFill>
                  <a:srgbClr val="F2F2F2"/>
                </a:solidFill>
              </a:rPr>
              <a:t> </a:t>
            </a:r>
            <a:r>
              <a:rPr lang="en-US" dirty="0" err="1" smtClean="0">
                <a:solidFill>
                  <a:srgbClr val="F2F2F2"/>
                </a:solidFill>
              </a:rPr>
              <a:t>cardiaco</a:t>
            </a:r>
            <a:endParaRPr lang="en-US" dirty="0" smtClean="0">
              <a:solidFill>
                <a:srgbClr val="F2F2F2"/>
              </a:solidFill>
            </a:endParaRPr>
          </a:p>
          <a:p>
            <a:pPr marL="719138" indent="-269875">
              <a:lnSpc>
                <a:spcPct val="130000"/>
              </a:lnSpc>
              <a:buFont typeface="Wingdings" charset="2"/>
              <a:buChar char="§"/>
            </a:pPr>
            <a:r>
              <a:rPr lang="en-US" dirty="0" err="1" smtClean="0">
                <a:solidFill>
                  <a:srgbClr val="F2F2F2"/>
                </a:solidFill>
              </a:rPr>
              <a:t>Bradicardie</a:t>
            </a:r>
            <a:r>
              <a:rPr lang="en-US" dirty="0" smtClean="0">
                <a:solidFill>
                  <a:srgbClr val="F2F2F2"/>
                </a:solidFill>
              </a:rPr>
              <a:t> </a:t>
            </a:r>
          </a:p>
          <a:p>
            <a:pPr marL="719138" indent="-269875">
              <a:lnSpc>
                <a:spcPct val="130000"/>
              </a:lnSpc>
              <a:buFont typeface="Wingdings" charset="2"/>
              <a:buChar char="§"/>
            </a:pPr>
            <a:r>
              <a:rPr lang="en-US" dirty="0" err="1" smtClean="0">
                <a:solidFill>
                  <a:srgbClr val="F2F2F2"/>
                </a:solidFill>
              </a:rPr>
              <a:t>Disionie</a:t>
            </a:r>
            <a:r>
              <a:rPr lang="en-US" dirty="0" smtClean="0">
                <a:solidFill>
                  <a:srgbClr val="F2F2F2"/>
                </a:solidFill>
              </a:rPr>
              <a:t> </a:t>
            </a:r>
          </a:p>
          <a:p>
            <a:pPr marL="719138" indent="-269875">
              <a:lnSpc>
                <a:spcPct val="130000"/>
              </a:lnSpc>
              <a:buFont typeface="Wingdings" charset="2"/>
              <a:buChar char="§"/>
            </a:pPr>
            <a:r>
              <a:rPr lang="en-US" dirty="0" smtClean="0">
                <a:solidFill>
                  <a:srgbClr val="F2F2F2"/>
                </a:solidFill>
              </a:rPr>
              <a:t>Co-</a:t>
            </a:r>
            <a:r>
              <a:rPr lang="en-US" dirty="0" err="1" smtClean="0">
                <a:solidFill>
                  <a:srgbClr val="F2F2F2"/>
                </a:solidFill>
              </a:rPr>
              <a:t>somministrazione</a:t>
            </a:r>
            <a:r>
              <a:rPr lang="en-US" dirty="0" smtClean="0">
                <a:solidFill>
                  <a:srgbClr val="F2F2F2"/>
                </a:solidFill>
              </a:rPr>
              <a:t> di </a:t>
            </a:r>
            <a:r>
              <a:rPr lang="en-US" dirty="0" err="1" smtClean="0">
                <a:solidFill>
                  <a:srgbClr val="F2F2F2"/>
                </a:solidFill>
              </a:rPr>
              <a:t>altri</a:t>
            </a:r>
            <a:r>
              <a:rPr lang="en-US" dirty="0" smtClean="0">
                <a:solidFill>
                  <a:srgbClr val="F2F2F2"/>
                </a:solidFill>
              </a:rPr>
              <a:t> </a:t>
            </a:r>
            <a:r>
              <a:rPr lang="en-US" dirty="0" err="1" smtClean="0">
                <a:solidFill>
                  <a:srgbClr val="F2F2F2"/>
                </a:solidFill>
              </a:rPr>
              <a:t>farmaci</a:t>
            </a:r>
            <a:r>
              <a:rPr lang="en-US" dirty="0" smtClean="0">
                <a:solidFill>
                  <a:srgbClr val="F2F2F2"/>
                </a:solidFill>
              </a:rPr>
              <a:t> </a:t>
            </a:r>
            <a:r>
              <a:rPr lang="en-US" dirty="0" err="1" smtClean="0">
                <a:solidFill>
                  <a:srgbClr val="F2F2F2"/>
                </a:solidFill>
              </a:rPr>
              <a:t>che</a:t>
            </a:r>
            <a:r>
              <a:rPr lang="en-US" dirty="0" smtClean="0">
                <a:solidFill>
                  <a:srgbClr val="F2F2F2"/>
                </a:solidFill>
              </a:rPr>
              <a:t> </a:t>
            </a:r>
            <a:r>
              <a:rPr lang="en-US" dirty="0" err="1" smtClean="0">
                <a:solidFill>
                  <a:srgbClr val="F2F2F2"/>
                </a:solidFill>
              </a:rPr>
              <a:t>allungano</a:t>
            </a:r>
            <a:r>
              <a:rPr lang="en-US" dirty="0" smtClean="0">
                <a:solidFill>
                  <a:srgbClr val="F2F2F2"/>
                </a:solidFill>
              </a:rPr>
              <a:t> </a:t>
            </a:r>
            <a:r>
              <a:rPr lang="en-US" dirty="0" err="1" smtClean="0">
                <a:solidFill>
                  <a:srgbClr val="F2F2F2"/>
                </a:solidFill>
              </a:rPr>
              <a:t>il</a:t>
            </a:r>
            <a:r>
              <a:rPr lang="en-US" dirty="0" smtClean="0">
                <a:solidFill>
                  <a:srgbClr val="F2F2F2"/>
                </a:solidFill>
              </a:rPr>
              <a:t> QT</a:t>
            </a:r>
          </a:p>
          <a:p>
            <a:pPr marL="719138" indent="-269875">
              <a:lnSpc>
                <a:spcPct val="130000"/>
              </a:lnSpc>
              <a:buFont typeface="Wingdings" charset="2"/>
              <a:buChar char="§"/>
            </a:pPr>
            <a:r>
              <a:rPr lang="en-US" dirty="0" smtClean="0">
                <a:solidFill>
                  <a:srgbClr val="F2F2F2"/>
                </a:solidFill>
              </a:rPr>
              <a:t>S</a:t>
            </a:r>
            <a:r>
              <a:rPr lang="it-IT" dirty="0" smtClean="0">
                <a:solidFill>
                  <a:srgbClr val="F2F2F2"/>
                </a:solidFill>
              </a:rPr>
              <a:t>esso femminile</a:t>
            </a:r>
          </a:p>
          <a:p>
            <a:pPr marL="719138" indent="-269875">
              <a:lnSpc>
                <a:spcPct val="130000"/>
              </a:lnSpc>
              <a:buFont typeface="Wingdings" charset="2"/>
              <a:buChar char="§"/>
            </a:pPr>
            <a:r>
              <a:rPr lang="en-US" dirty="0" smtClean="0">
                <a:solidFill>
                  <a:srgbClr val="F2F2F2"/>
                </a:solidFill>
              </a:rPr>
              <a:t>E</a:t>
            </a:r>
            <a:r>
              <a:rPr lang="it-IT" dirty="0" err="1" smtClean="0">
                <a:solidFill>
                  <a:srgbClr val="F2F2F2"/>
                </a:solidFill>
              </a:rPr>
              <a:t>tà</a:t>
            </a:r>
            <a:r>
              <a:rPr lang="it-IT" dirty="0" smtClean="0">
                <a:solidFill>
                  <a:srgbClr val="F2F2F2"/>
                </a:solidFill>
              </a:rPr>
              <a:t> avanzata</a:t>
            </a:r>
          </a:p>
          <a:p>
            <a:pPr marL="719138" indent="-269875">
              <a:lnSpc>
                <a:spcPct val="130000"/>
              </a:lnSpc>
              <a:buFont typeface="Wingdings" charset="2"/>
              <a:buChar char="§"/>
            </a:pPr>
            <a:r>
              <a:rPr lang="en-US" dirty="0" smtClean="0">
                <a:solidFill>
                  <a:srgbClr val="F2F2F2"/>
                </a:solidFill>
              </a:rPr>
              <a:t>C</a:t>
            </a:r>
            <a:r>
              <a:rPr lang="it-IT" dirty="0" err="1" smtClean="0">
                <a:solidFill>
                  <a:srgbClr val="F2F2F2"/>
                </a:solidFill>
              </a:rPr>
              <a:t>ontenzione</a:t>
            </a:r>
            <a:endParaRPr lang="en-US" dirty="0">
              <a:solidFill>
                <a:srgbClr val="F2F2F2"/>
              </a:solidFill>
            </a:endParaRPr>
          </a:p>
        </p:txBody>
      </p:sp>
      <p:pic>
        <p:nvPicPr>
          <p:cNvPr id="5" name="Picture 4"/>
          <p:cNvPicPr>
            <a:picLocks noChangeAspect="1"/>
          </p:cNvPicPr>
          <p:nvPr/>
        </p:nvPicPr>
        <p:blipFill>
          <a:blip r:embed="rId2"/>
          <a:stretch>
            <a:fillRect/>
          </a:stretch>
        </p:blipFill>
        <p:spPr>
          <a:xfrm>
            <a:off x="5214703" y="2366255"/>
            <a:ext cx="3828146" cy="1314140"/>
          </a:xfrm>
          <a:prstGeom prst="rect">
            <a:avLst/>
          </a:prstGeom>
        </p:spPr>
      </p:pic>
      <p:sp>
        <p:nvSpPr>
          <p:cNvPr id="8" name="TextBox 7"/>
          <p:cNvSpPr txBox="1"/>
          <p:nvPr/>
        </p:nvSpPr>
        <p:spPr>
          <a:xfrm>
            <a:off x="6866789" y="1989129"/>
            <a:ext cx="2176046" cy="369332"/>
          </a:xfrm>
          <a:prstGeom prst="rect">
            <a:avLst/>
          </a:prstGeom>
          <a:solidFill>
            <a:schemeClr val="tx1"/>
          </a:solidFill>
          <a:ln>
            <a:solidFill>
              <a:schemeClr val="bg1"/>
            </a:solidFill>
          </a:ln>
        </p:spPr>
        <p:txBody>
          <a:bodyPr wrap="none" rtlCol="0">
            <a:spAutoFit/>
          </a:bodyPr>
          <a:lstStyle/>
          <a:p>
            <a:r>
              <a:rPr lang="en-US" dirty="0" err="1" smtClean="0">
                <a:solidFill>
                  <a:schemeClr val="bg1">
                    <a:lumMod val="85000"/>
                    <a:lumOff val="15000"/>
                  </a:schemeClr>
                </a:solidFill>
                <a:latin typeface="Corbel"/>
                <a:cs typeface="Corbel"/>
              </a:rPr>
              <a:t>Variazione</a:t>
            </a:r>
            <a:r>
              <a:rPr lang="en-US" dirty="0" smtClean="0">
                <a:solidFill>
                  <a:schemeClr val="bg1">
                    <a:lumMod val="85000"/>
                    <a:lumOff val="15000"/>
                  </a:schemeClr>
                </a:solidFill>
                <a:latin typeface="Corbel"/>
                <a:cs typeface="Corbel"/>
              </a:rPr>
              <a:t> media QT</a:t>
            </a:r>
            <a:endParaRPr lang="en-US" dirty="0">
              <a:solidFill>
                <a:schemeClr val="bg1">
                  <a:lumMod val="85000"/>
                  <a:lumOff val="15000"/>
                </a:schemeClr>
              </a:solidFill>
              <a:latin typeface="Corbel"/>
              <a:cs typeface="Corbel"/>
            </a:endParaRPr>
          </a:p>
        </p:txBody>
      </p:sp>
      <p:sp>
        <p:nvSpPr>
          <p:cNvPr id="11" name="TextBox 10"/>
          <p:cNvSpPr txBox="1"/>
          <p:nvPr/>
        </p:nvSpPr>
        <p:spPr>
          <a:xfrm>
            <a:off x="6290469" y="3689643"/>
            <a:ext cx="2756349" cy="160045"/>
          </a:xfrm>
          <a:prstGeom prst="rect">
            <a:avLst/>
          </a:prstGeom>
          <a:solidFill>
            <a:srgbClr val="FFFFFF"/>
          </a:solidFill>
          <a:ln>
            <a:solidFill>
              <a:srgbClr val="000000"/>
            </a:solidFill>
          </a:ln>
        </p:spPr>
        <p:txBody>
          <a:bodyPr wrap="square" lIns="36000" tIns="0" rIns="36000" bIns="3600" rtlCol="0" anchor="t">
            <a:noAutofit/>
          </a:bodyPr>
          <a:lstStyle/>
          <a:p>
            <a:pPr algn="ctr"/>
            <a:r>
              <a:rPr lang="en-US" sz="900" i="1" dirty="0">
                <a:solidFill>
                  <a:schemeClr val="bg1">
                    <a:lumMod val="75000"/>
                    <a:lumOff val="25000"/>
                  </a:schemeClr>
                </a:solidFill>
                <a:latin typeface="Corbel"/>
                <a:cs typeface="Corbel"/>
              </a:rPr>
              <a:t>FDA Psychopharmacological Drugs Advisory </a:t>
            </a:r>
            <a:r>
              <a:rPr lang="en-US" sz="900" i="1" dirty="0" smtClean="0">
                <a:solidFill>
                  <a:schemeClr val="bg1">
                    <a:lumMod val="75000"/>
                    <a:lumOff val="25000"/>
                  </a:schemeClr>
                </a:solidFill>
                <a:latin typeface="Corbel"/>
                <a:cs typeface="Corbel"/>
              </a:rPr>
              <a:t>Committee </a:t>
            </a:r>
            <a:endParaRPr lang="en-US" sz="900" i="1" dirty="0">
              <a:solidFill>
                <a:schemeClr val="bg1">
                  <a:lumMod val="75000"/>
                  <a:lumOff val="25000"/>
                </a:schemeClr>
              </a:solidFill>
              <a:latin typeface="Corbel"/>
              <a:cs typeface="Corbel"/>
            </a:endParaRPr>
          </a:p>
        </p:txBody>
      </p:sp>
    </p:spTree>
    <p:extLst>
      <p:ext uri="{BB962C8B-B14F-4D97-AF65-F5344CB8AC3E}">
        <p14:creationId xmlns:p14="http://schemas.microsoft.com/office/powerpoint/2010/main" val="20467967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1500"/>
                            </p:stCondLst>
                            <p:childTnLst>
                              <p:par>
                                <p:cTn id="23" presetID="10" presetClass="entr" presetSubtype="0" fill="hold" grpId="0" nodeType="afterEffect">
                                  <p:stCondLst>
                                    <p:cond delay="100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fade">
                                      <p:cBhvr>
                                        <p:cTn id="25" dur="500"/>
                                        <p:tgtEl>
                                          <p:spTgt spid="7">
                                            <p:txEl>
                                              <p:pRg st="1" end="1"/>
                                            </p:txEl>
                                          </p:spTgt>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500"/>
                                        <p:tgtEl>
                                          <p:spTgt spid="9">
                                            <p:txEl>
                                              <p:pRg st="0" end="0"/>
                                            </p:txEl>
                                          </p:spTgt>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9">
                                            <p:txEl>
                                              <p:pRg st="1" end="1"/>
                                            </p:txEl>
                                          </p:spTgt>
                                        </p:tgtEl>
                                        <p:attrNameLst>
                                          <p:attrName>style.visibility</p:attrName>
                                        </p:attrNameLst>
                                      </p:cBhvr>
                                      <p:to>
                                        <p:strVal val="visible"/>
                                      </p:to>
                                    </p:set>
                                    <p:animEffect transition="in" filter="fade">
                                      <p:cBhvr>
                                        <p:cTn id="33" dur="500"/>
                                        <p:tgtEl>
                                          <p:spTgt spid="9">
                                            <p:txEl>
                                              <p:pRg st="1" end="1"/>
                                            </p:txEl>
                                          </p:spTgt>
                                        </p:tgtEl>
                                      </p:cBhvr>
                                    </p:animEffect>
                                  </p:childTnLst>
                                </p:cTn>
                              </p:par>
                            </p:childTnLst>
                          </p:cTn>
                        </p:par>
                        <p:par>
                          <p:cTn id="34" fill="hold">
                            <p:stCondLst>
                              <p:cond delay="4000"/>
                            </p:stCondLst>
                            <p:childTnLst>
                              <p:par>
                                <p:cTn id="35" presetID="10" presetClass="entr" presetSubtype="0" fill="hold" grpId="0" nodeType="afterEffect">
                                  <p:stCondLst>
                                    <p:cond delay="0"/>
                                  </p:stCondLst>
                                  <p:childTnLst>
                                    <p:set>
                                      <p:cBhvr>
                                        <p:cTn id="36" dur="1" fill="hold">
                                          <p:stCondLst>
                                            <p:cond delay="0"/>
                                          </p:stCondLst>
                                        </p:cTn>
                                        <p:tgtEl>
                                          <p:spTgt spid="9">
                                            <p:txEl>
                                              <p:pRg st="2" end="2"/>
                                            </p:txEl>
                                          </p:spTgt>
                                        </p:tgtEl>
                                        <p:attrNameLst>
                                          <p:attrName>style.visibility</p:attrName>
                                        </p:attrNameLst>
                                      </p:cBhvr>
                                      <p:to>
                                        <p:strVal val="visible"/>
                                      </p:to>
                                    </p:set>
                                    <p:animEffect transition="in" filter="fade">
                                      <p:cBhvr>
                                        <p:cTn id="37" dur="500"/>
                                        <p:tgtEl>
                                          <p:spTgt spid="9">
                                            <p:txEl>
                                              <p:pRg st="2" end="2"/>
                                            </p:txEl>
                                          </p:spTgt>
                                        </p:tgtEl>
                                      </p:cBhvr>
                                    </p:animEffect>
                                  </p:childTnLst>
                                </p:cTn>
                              </p:par>
                            </p:childTnLst>
                          </p:cTn>
                        </p:par>
                        <p:par>
                          <p:cTn id="38" fill="hold">
                            <p:stCondLst>
                              <p:cond delay="4500"/>
                            </p:stCondLst>
                            <p:childTnLst>
                              <p:par>
                                <p:cTn id="39" presetID="10" presetClass="entr" presetSubtype="0" fill="hold" grpId="0" nodeType="afterEffect">
                                  <p:stCondLst>
                                    <p:cond delay="0"/>
                                  </p:stCondLst>
                                  <p:childTnLst>
                                    <p:set>
                                      <p:cBhvr>
                                        <p:cTn id="40" dur="1" fill="hold">
                                          <p:stCondLst>
                                            <p:cond delay="0"/>
                                          </p:stCondLst>
                                        </p:cTn>
                                        <p:tgtEl>
                                          <p:spTgt spid="9">
                                            <p:txEl>
                                              <p:pRg st="3" end="3"/>
                                            </p:txEl>
                                          </p:spTgt>
                                        </p:tgtEl>
                                        <p:attrNameLst>
                                          <p:attrName>style.visibility</p:attrName>
                                        </p:attrNameLst>
                                      </p:cBhvr>
                                      <p:to>
                                        <p:strVal val="visible"/>
                                      </p:to>
                                    </p:set>
                                    <p:animEffect transition="in" filter="fade">
                                      <p:cBhvr>
                                        <p:cTn id="41" dur="500"/>
                                        <p:tgtEl>
                                          <p:spTgt spid="9">
                                            <p:txEl>
                                              <p:pRg st="3" end="3"/>
                                            </p:txEl>
                                          </p:spTgt>
                                        </p:tgtEl>
                                      </p:cBhvr>
                                    </p:animEffect>
                                  </p:childTnLst>
                                </p:cTn>
                              </p:par>
                            </p:childTnLst>
                          </p:cTn>
                        </p:par>
                        <p:par>
                          <p:cTn id="42" fill="hold">
                            <p:stCondLst>
                              <p:cond delay="5000"/>
                            </p:stCondLst>
                            <p:childTnLst>
                              <p:par>
                                <p:cTn id="43" presetID="10" presetClass="entr" presetSubtype="0" fill="hold" grpId="0" nodeType="afterEffect">
                                  <p:stCondLst>
                                    <p:cond delay="0"/>
                                  </p:stCondLst>
                                  <p:childTnLst>
                                    <p:set>
                                      <p:cBhvr>
                                        <p:cTn id="44" dur="1" fill="hold">
                                          <p:stCondLst>
                                            <p:cond delay="0"/>
                                          </p:stCondLst>
                                        </p:cTn>
                                        <p:tgtEl>
                                          <p:spTgt spid="9">
                                            <p:txEl>
                                              <p:pRg st="4" end="4"/>
                                            </p:txEl>
                                          </p:spTgt>
                                        </p:tgtEl>
                                        <p:attrNameLst>
                                          <p:attrName>style.visibility</p:attrName>
                                        </p:attrNameLst>
                                      </p:cBhvr>
                                      <p:to>
                                        <p:strVal val="visible"/>
                                      </p:to>
                                    </p:set>
                                    <p:animEffect transition="in" filter="fade">
                                      <p:cBhvr>
                                        <p:cTn id="45" dur="500"/>
                                        <p:tgtEl>
                                          <p:spTgt spid="9">
                                            <p:txEl>
                                              <p:pRg st="4" end="4"/>
                                            </p:txEl>
                                          </p:spTgt>
                                        </p:tgtEl>
                                      </p:cBhvr>
                                    </p:animEffect>
                                  </p:childTnLst>
                                </p:cTn>
                              </p:par>
                            </p:childTnLst>
                          </p:cTn>
                        </p:par>
                        <p:par>
                          <p:cTn id="46" fill="hold">
                            <p:stCondLst>
                              <p:cond delay="5500"/>
                            </p:stCondLst>
                            <p:childTnLst>
                              <p:par>
                                <p:cTn id="47" presetID="10" presetClass="entr" presetSubtype="0" fill="hold" grpId="0" nodeType="afterEffect">
                                  <p:stCondLst>
                                    <p:cond delay="0"/>
                                  </p:stCondLst>
                                  <p:childTnLst>
                                    <p:set>
                                      <p:cBhvr>
                                        <p:cTn id="48" dur="1" fill="hold">
                                          <p:stCondLst>
                                            <p:cond delay="0"/>
                                          </p:stCondLst>
                                        </p:cTn>
                                        <p:tgtEl>
                                          <p:spTgt spid="9">
                                            <p:txEl>
                                              <p:pRg st="5" end="5"/>
                                            </p:txEl>
                                          </p:spTgt>
                                        </p:tgtEl>
                                        <p:attrNameLst>
                                          <p:attrName>style.visibility</p:attrName>
                                        </p:attrNameLst>
                                      </p:cBhvr>
                                      <p:to>
                                        <p:strVal val="visible"/>
                                      </p:to>
                                    </p:set>
                                    <p:animEffect transition="in" filter="fade">
                                      <p:cBhvr>
                                        <p:cTn id="49" dur="500"/>
                                        <p:tgtEl>
                                          <p:spTgt spid="9">
                                            <p:txEl>
                                              <p:pRg st="5" end="5"/>
                                            </p:txEl>
                                          </p:spTgt>
                                        </p:tgtEl>
                                      </p:cBhvr>
                                    </p:animEffect>
                                  </p:childTnLst>
                                </p:cTn>
                              </p:par>
                            </p:childTnLst>
                          </p:cTn>
                        </p:par>
                        <p:par>
                          <p:cTn id="50" fill="hold">
                            <p:stCondLst>
                              <p:cond delay="6000"/>
                            </p:stCondLst>
                            <p:childTnLst>
                              <p:par>
                                <p:cTn id="51" presetID="10" presetClass="entr" presetSubtype="0" fill="hold" grpId="0" nodeType="afterEffect">
                                  <p:stCondLst>
                                    <p:cond delay="0"/>
                                  </p:stCondLst>
                                  <p:childTnLst>
                                    <p:set>
                                      <p:cBhvr>
                                        <p:cTn id="52" dur="1" fill="hold">
                                          <p:stCondLst>
                                            <p:cond delay="0"/>
                                          </p:stCondLst>
                                        </p:cTn>
                                        <p:tgtEl>
                                          <p:spTgt spid="9">
                                            <p:txEl>
                                              <p:pRg st="6" end="6"/>
                                            </p:txEl>
                                          </p:spTgt>
                                        </p:tgtEl>
                                        <p:attrNameLst>
                                          <p:attrName>style.visibility</p:attrName>
                                        </p:attrNameLst>
                                      </p:cBhvr>
                                      <p:to>
                                        <p:strVal val="visible"/>
                                      </p:to>
                                    </p:set>
                                    <p:animEffect transition="in" filter="fade">
                                      <p:cBhvr>
                                        <p:cTn id="53" dur="500"/>
                                        <p:tgtEl>
                                          <p:spTgt spid="9">
                                            <p:txEl>
                                              <p:pRg st="6" end="6"/>
                                            </p:txEl>
                                          </p:spTgt>
                                        </p:tgtEl>
                                      </p:cBhvr>
                                    </p:animEffect>
                                  </p:childTnLst>
                                </p:cTn>
                              </p:par>
                            </p:childTnLst>
                          </p:cTn>
                        </p:par>
                        <p:par>
                          <p:cTn id="54" fill="hold">
                            <p:stCondLst>
                              <p:cond delay="6500"/>
                            </p:stCondLst>
                            <p:childTnLst>
                              <p:par>
                                <p:cTn id="55" presetID="10" presetClass="entr" presetSubtype="0" fill="hold" grpId="0" nodeType="afterEffect">
                                  <p:stCondLst>
                                    <p:cond delay="0"/>
                                  </p:stCondLst>
                                  <p:childTnLst>
                                    <p:set>
                                      <p:cBhvr>
                                        <p:cTn id="56" dur="1" fill="hold">
                                          <p:stCondLst>
                                            <p:cond delay="0"/>
                                          </p:stCondLst>
                                        </p:cTn>
                                        <p:tgtEl>
                                          <p:spTgt spid="9">
                                            <p:txEl>
                                              <p:pRg st="7" end="7"/>
                                            </p:txEl>
                                          </p:spTgt>
                                        </p:tgtEl>
                                        <p:attrNameLst>
                                          <p:attrName>style.visibility</p:attrName>
                                        </p:attrNameLst>
                                      </p:cBhvr>
                                      <p:to>
                                        <p:strVal val="visible"/>
                                      </p:to>
                                    </p:set>
                                    <p:animEffect transition="in" filter="fade">
                                      <p:cBhvr>
                                        <p:cTn id="57" dur="500"/>
                                        <p:tgtEl>
                                          <p:spTgt spid="9">
                                            <p:txEl>
                                              <p:pRg st="7" end="7"/>
                                            </p:txEl>
                                          </p:spTgt>
                                        </p:tgtEl>
                                      </p:cBhvr>
                                    </p:animEffect>
                                  </p:childTnLst>
                                </p:cTn>
                              </p:par>
                            </p:childTnLst>
                          </p:cTn>
                        </p:par>
                        <p:par>
                          <p:cTn id="58" fill="hold">
                            <p:stCondLst>
                              <p:cond delay="7000"/>
                            </p:stCondLst>
                            <p:childTnLst>
                              <p:par>
                                <p:cTn id="59" presetID="10" presetClass="entr" presetSubtype="0" fill="hold" grpId="0" nodeType="afterEffect">
                                  <p:stCondLst>
                                    <p:cond delay="0"/>
                                  </p:stCondLst>
                                  <p:childTnLst>
                                    <p:set>
                                      <p:cBhvr>
                                        <p:cTn id="60" dur="1" fill="hold">
                                          <p:stCondLst>
                                            <p:cond delay="0"/>
                                          </p:stCondLst>
                                        </p:cTn>
                                        <p:tgtEl>
                                          <p:spTgt spid="9">
                                            <p:txEl>
                                              <p:pRg st="8" end="8"/>
                                            </p:txEl>
                                          </p:spTgt>
                                        </p:tgtEl>
                                        <p:attrNameLst>
                                          <p:attrName>style.visibility</p:attrName>
                                        </p:attrNameLst>
                                      </p:cBhvr>
                                      <p:to>
                                        <p:strVal val="visible"/>
                                      </p:to>
                                    </p:set>
                                    <p:animEffect transition="in" filter="fade">
                                      <p:cBhvr>
                                        <p:cTn id="61"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uiExpand="1" build="allAtOnce"/>
      <p:bldP spid="9" grpId="0" build="allAtOnce"/>
      <p:bldP spid="8"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Definizione</a:t>
            </a:r>
            <a:endParaRPr lang="en-US" dirty="0">
              <a:solidFill>
                <a:schemeClr val="tx1">
                  <a:lumMod val="85000"/>
                </a:schemeClr>
              </a:solidFill>
              <a:latin typeface="Corbel"/>
              <a:cs typeface="Corbel"/>
            </a:endParaRPr>
          </a:p>
        </p:txBody>
      </p:sp>
      <p:sp>
        <p:nvSpPr>
          <p:cNvPr id="3" name="Content Placeholder 2"/>
          <p:cNvSpPr>
            <a:spLocks noGrp="1"/>
          </p:cNvSpPr>
          <p:nvPr>
            <p:ph idx="1"/>
          </p:nvPr>
        </p:nvSpPr>
        <p:spPr>
          <a:xfrm>
            <a:off x="814664" y="2168680"/>
            <a:ext cx="7104345" cy="3957484"/>
          </a:xfrm>
        </p:spPr>
        <p:txBody>
          <a:bodyPr/>
          <a:lstStyle/>
          <a:p>
            <a:pPr marL="0" indent="0" algn="ctr">
              <a:buNone/>
            </a:pPr>
            <a:r>
              <a:rPr lang="en-US" dirty="0" err="1" smtClean="0">
                <a:solidFill>
                  <a:schemeClr val="tx1">
                    <a:lumMod val="75000"/>
                  </a:schemeClr>
                </a:solidFill>
                <a:latin typeface="Corbel"/>
                <a:cs typeface="Corbel"/>
              </a:rPr>
              <a:t>Stato</a:t>
            </a:r>
            <a:r>
              <a:rPr lang="en-US" dirty="0" smtClean="0">
                <a:solidFill>
                  <a:schemeClr val="tx1">
                    <a:lumMod val="75000"/>
                  </a:schemeClr>
                </a:solidFill>
                <a:latin typeface="Corbel"/>
                <a:cs typeface="Corbel"/>
              </a:rPr>
              <a:t> di </a:t>
            </a:r>
            <a:r>
              <a:rPr lang="en-US" dirty="0" err="1" smtClean="0">
                <a:solidFill>
                  <a:schemeClr val="tx1">
                    <a:lumMod val="75000"/>
                  </a:schemeClr>
                </a:solidFill>
                <a:latin typeface="Corbel"/>
                <a:cs typeface="Corbel"/>
              </a:rPr>
              <a:t>attività</a:t>
            </a:r>
            <a:r>
              <a:rPr lang="en-US" dirty="0" smtClean="0">
                <a:solidFill>
                  <a:schemeClr val="tx1">
                    <a:lumMod val="75000"/>
                  </a:schemeClr>
                </a:solidFill>
                <a:latin typeface="Corbel"/>
                <a:cs typeface="Corbel"/>
              </a:rPr>
              <a:t> </a:t>
            </a:r>
            <a:r>
              <a:rPr lang="en-US" dirty="0" err="1" smtClean="0">
                <a:solidFill>
                  <a:schemeClr val="tx1">
                    <a:lumMod val="75000"/>
                  </a:schemeClr>
                </a:solidFill>
                <a:latin typeface="Corbel"/>
                <a:cs typeface="Corbel"/>
              </a:rPr>
              <a:t>psicomotoria</a:t>
            </a:r>
            <a:endParaRPr lang="en-US" dirty="0" smtClean="0">
              <a:solidFill>
                <a:schemeClr val="tx1">
                  <a:lumMod val="75000"/>
                </a:schemeClr>
              </a:solidFill>
              <a:latin typeface="Corbel"/>
              <a:cs typeface="Corbel"/>
            </a:endParaRPr>
          </a:p>
          <a:p>
            <a:pPr marL="0" indent="0" algn="ctr">
              <a:buNone/>
            </a:pPr>
            <a:r>
              <a:rPr lang="en-US" dirty="0" smtClean="0">
                <a:solidFill>
                  <a:schemeClr val="tx1">
                    <a:lumMod val="75000"/>
                  </a:schemeClr>
                </a:solidFill>
                <a:latin typeface="Corbel"/>
                <a:cs typeface="Corbel"/>
              </a:rPr>
              <a:t> </a:t>
            </a:r>
            <a:r>
              <a:rPr lang="en-US" dirty="0" err="1" smtClean="0">
                <a:solidFill>
                  <a:schemeClr val="tx1">
                    <a:lumMod val="75000"/>
                  </a:schemeClr>
                </a:solidFill>
                <a:latin typeface="Corbel"/>
                <a:cs typeface="Corbel"/>
              </a:rPr>
              <a:t>scarsamente</a:t>
            </a:r>
            <a:r>
              <a:rPr lang="en-US" dirty="0" smtClean="0">
                <a:solidFill>
                  <a:schemeClr val="tx1">
                    <a:lumMod val="75000"/>
                  </a:schemeClr>
                </a:solidFill>
                <a:latin typeface="Corbel"/>
                <a:cs typeface="Corbel"/>
              </a:rPr>
              <a:t> </a:t>
            </a:r>
            <a:r>
              <a:rPr lang="en-US" dirty="0" err="1" smtClean="0">
                <a:solidFill>
                  <a:schemeClr val="tx1">
                    <a:lumMod val="75000"/>
                  </a:schemeClr>
                </a:solidFill>
                <a:latin typeface="Corbel"/>
                <a:cs typeface="Corbel"/>
              </a:rPr>
              <a:t>organizzata</a:t>
            </a:r>
            <a:r>
              <a:rPr lang="en-US" dirty="0" smtClean="0">
                <a:solidFill>
                  <a:schemeClr val="tx1">
                    <a:lumMod val="75000"/>
                  </a:schemeClr>
                </a:solidFill>
                <a:latin typeface="Corbel"/>
                <a:cs typeface="Corbel"/>
              </a:rPr>
              <a:t> </a:t>
            </a:r>
            <a:r>
              <a:rPr lang="en-US" dirty="0" err="1" smtClean="0">
                <a:solidFill>
                  <a:schemeClr val="tx1">
                    <a:lumMod val="75000"/>
                  </a:schemeClr>
                </a:solidFill>
                <a:latin typeface="Corbel"/>
                <a:cs typeface="Corbel"/>
              </a:rPr>
              <a:t>ed</a:t>
            </a:r>
            <a:r>
              <a:rPr lang="en-US" dirty="0" smtClean="0">
                <a:solidFill>
                  <a:schemeClr val="tx1">
                    <a:lumMod val="75000"/>
                  </a:schemeClr>
                </a:solidFill>
                <a:latin typeface="Corbel"/>
                <a:cs typeface="Corbel"/>
              </a:rPr>
              <a:t> </a:t>
            </a:r>
            <a:r>
              <a:rPr lang="en-US" dirty="0" err="1" smtClean="0">
                <a:solidFill>
                  <a:schemeClr val="tx1">
                    <a:lumMod val="75000"/>
                  </a:schemeClr>
                </a:solidFill>
                <a:latin typeface="Corbel"/>
                <a:cs typeface="Corbel"/>
              </a:rPr>
              <a:t>afinalistica</a:t>
            </a:r>
            <a:r>
              <a:rPr lang="en-US" dirty="0" smtClean="0">
                <a:solidFill>
                  <a:schemeClr val="tx1">
                    <a:lumMod val="75000"/>
                  </a:schemeClr>
                </a:solidFill>
                <a:latin typeface="Corbel"/>
                <a:cs typeface="Corbel"/>
              </a:rPr>
              <a:t>, </a:t>
            </a:r>
          </a:p>
          <a:p>
            <a:pPr marL="0" indent="0" algn="ctr">
              <a:buNone/>
            </a:pPr>
            <a:r>
              <a:rPr lang="en-US" dirty="0" err="1" smtClean="0">
                <a:solidFill>
                  <a:schemeClr val="tx1">
                    <a:lumMod val="75000"/>
                  </a:schemeClr>
                </a:solidFill>
                <a:latin typeface="Corbel"/>
                <a:cs typeface="Corbel"/>
              </a:rPr>
              <a:t>che</a:t>
            </a:r>
            <a:r>
              <a:rPr lang="en-US" dirty="0" smtClean="0">
                <a:solidFill>
                  <a:schemeClr val="tx1">
                    <a:lumMod val="75000"/>
                  </a:schemeClr>
                </a:solidFill>
                <a:latin typeface="Corbel"/>
                <a:cs typeface="Corbel"/>
              </a:rPr>
              <a:t> </a:t>
            </a:r>
            <a:r>
              <a:rPr lang="en-US" dirty="0" err="1" smtClean="0">
                <a:solidFill>
                  <a:schemeClr val="tx1">
                    <a:lumMod val="75000"/>
                  </a:schemeClr>
                </a:solidFill>
                <a:latin typeface="Corbel"/>
                <a:cs typeface="Corbel"/>
              </a:rPr>
              <a:t>deriva</a:t>
            </a:r>
            <a:r>
              <a:rPr lang="en-US" dirty="0" smtClean="0">
                <a:solidFill>
                  <a:schemeClr val="tx1">
                    <a:lumMod val="75000"/>
                  </a:schemeClr>
                </a:solidFill>
                <a:latin typeface="Corbel"/>
                <a:cs typeface="Corbel"/>
              </a:rPr>
              <a:t> un </a:t>
            </a:r>
            <a:r>
              <a:rPr lang="en-US" dirty="0" err="1" smtClean="0">
                <a:solidFill>
                  <a:schemeClr val="tx1">
                    <a:lumMod val="75000"/>
                  </a:schemeClr>
                </a:solidFill>
                <a:latin typeface="Corbel"/>
                <a:cs typeface="Corbel"/>
              </a:rPr>
              <a:t>disagio</a:t>
            </a:r>
            <a:r>
              <a:rPr lang="en-US" dirty="0" smtClean="0">
                <a:solidFill>
                  <a:schemeClr val="tx1">
                    <a:lumMod val="75000"/>
                  </a:schemeClr>
                </a:solidFill>
                <a:latin typeface="Corbel"/>
                <a:cs typeface="Corbel"/>
              </a:rPr>
              <a:t> </a:t>
            </a:r>
            <a:r>
              <a:rPr lang="en-US" dirty="0" err="1" smtClean="0">
                <a:solidFill>
                  <a:schemeClr val="tx1">
                    <a:lumMod val="75000"/>
                  </a:schemeClr>
                </a:solidFill>
                <a:latin typeface="Corbel"/>
                <a:cs typeface="Corbel"/>
              </a:rPr>
              <a:t>fisico</a:t>
            </a:r>
            <a:r>
              <a:rPr lang="en-US" dirty="0" smtClean="0">
                <a:solidFill>
                  <a:schemeClr val="tx1">
                    <a:lumMod val="75000"/>
                  </a:schemeClr>
                </a:solidFill>
                <a:latin typeface="Corbel"/>
                <a:cs typeface="Corbel"/>
              </a:rPr>
              <a:t> e/o </a:t>
            </a:r>
            <a:r>
              <a:rPr lang="en-US" dirty="0" err="1" smtClean="0">
                <a:solidFill>
                  <a:schemeClr val="tx1">
                    <a:lumMod val="75000"/>
                  </a:schemeClr>
                </a:solidFill>
                <a:latin typeface="Corbel"/>
                <a:cs typeface="Corbel"/>
              </a:rPr>
              <a:t>mentale</a:t>
            </a:r>
            <a:endParaRPr lang="en-US" dirty="0">
              <a:solidFill>
                <a:schemeClr val="tx1">
                  <a:lumMod val="75000"/>
                </a:schemeClr>
              </a:solidFill>
              <a:latin typeface="Corbel"/>
              <a:cs typeface="Corbel"/>
            </a:endParaRPr>
          </a:p>
        </p:txBody>
      </p:sp>
    </p:spTree>
    <p:extLst>
      <p:ext uri="{BB962C8B-B14F-4D97-AF65-F5344CB8AC3E}">
        <p14:creationId xmlns:p14="http://schemas.microsoft.com/office/powerpoint/2010/main" val="296102882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Terapia</a:t>
            </a:r>
            <a:endParaRPr lang="en-US" dirty="0">
              <a:solidFill>
                <a:schemeClr val="tx1">
                  <a:lumMod val="85000"/>
                </a:schemeClr>
              </a:solidFill>
              <a:latin typeface="Corbel"/>
              <a:cs typeface="Corbel"/>
            </a:endParaRPr>
          </a:p>
        </p:txBody>
      </p:sp>
      <p:sp>
        <p:nvSpPr>
          <p:cNvPr id="4" name="TextBox 3"/>
          <p:cNvSpPr txBox="1"/>
          <p:nvPr/>
        </p:nvSpPr>
        <p:spPr>
          <a:xfrm>
            <a:off x="3492130" y="1244211"/>
            <a:ext cx="2159741" cy="523220"/>
          </a:xfrm>
          <a:prstGeom prst="rect">
            <a:avLst/>
          </a:prstGeom>
          <a:noFill/>
          <a:ln>
            <a:noFill/>
          </a:ln>
        </p:spPr>
        <p:txBody>
          <a:bodyPr wrap="none" rtlCol="0">
            <a:spAutoFit/>
          </a:bodyPr>
          <a:lstStyle/>
          <a:p>
            <a:r>
              <a:rPr lang="en-US" sz="2800" dirty="0" err="1" smtClean="0">
                <a:solidFill>
                  <a:srgbClr val="D9D9D9"/>
                </a:solidFill>
              </a:rPr>
              <a:t>Effetti</a:t>
            </a:r>
            <a:r>
              <a:rPr lang="en-US" sz="2800" dirty="0" smtClean="0">
                <a:solidFill>
                  <a:srgbClr val="D9D9D9"/>
                </a:solidFill>
              </a:rPr>
              <a:t> </a:t>
            </a:r>
            <a:r>
              <a:rPr lang="en-US" sz="2800" dirty="0" err="1" smtClean="0">
                <a:solidFill>
                  <a:srgbClr val="D9D9D9"/>
                </a:solidFill>
              </a:rPr>
              <a:t>avversi</a:t>
            </a:r>
            <a:r>
              <a:rPr lang="en-US" sz="2800" dirty="0" smtClean="0">
                <a:solidFill>
                  <a:srgbClr val="D9D9D9"/>
                </a:solidFill>
              </a:rPr>
              <a:t> </a:t>
            </a:r>
            <a:endParaRPr lang="en-US" sz="2800" dirty="0">
              <a:solidFill>
                <a:srgbClr val="D9D9D9"/>
              </a:solidFill>
            </a:endParaRPr>
          </a:p>
        </p:txBody>
      </p:sp>
      <p:cxnSp>
        <p:nvCxnSpPr>
          <p:cNvPr id="6" name="Straight Connector 5"/>
          <p:cNvCxnSpPr/>
          <p:nvPr/>
        </p:nvCxnSpPr>
        <p:spPr>
          <a:xfrm>
            <a:off x="2936785" y="1311639"/>
            <a:ext cx="3270431" cy="0"/>
          </a:xfrm>
          <a:prstGeom prst="line">
            <a:avLst/>
          </a:prstGeom>
          <a:ln>
            <a:solidFill>
              <a:schemeClr val="bg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1078905" y="1843035"/>
            <a:ext cx="3835355" cy="523220"/>
          </a:xfrm>
          <a:prstGeom prst="rect">
            <a:avLst/>
          </a:prstGeom>
          <a:noFill/>
        </p:spPr>
        <p:txBody>
          <a:bodyPr wrap="none" rtlCol="0">
            <a:spAutoFit/>
          </a:bodyPr>
          <a:lstStyle/>
          <a:p>
            <a:r>
              <a:rPr lang="it-IT" sz="2800" dirty="0" smtClean="0">
                <a:solidFill>
                  <a:schemeClr val="tx1">
                    <a:lumMod val="75000"/>
                  </a:schemeClr>
                </a:solidFill>
              </a:rPr>
              <a:t>Disturbi extra-piramidali:</a:t>
            </a:r>
            <a:endParaRPr lang="en-US" dirty="0">
              <a:solidFill>
                <a:schemeClr val="tx1">
                  <a:lumMod val="85000"/>
                </a:schemeClr>
              </a:solidFill>
            </a:endParaRPr>
          </a:p>
        </p:txBody>
      </p:sp>
      <p:sp>
        <p:nvSpPr>
          <p:cNvPr id="7" name="TextBox 6"/>
          <p:cNvSpPr txBox="1"/>
          <p:nvPr/>
        </p:nvSpPr>
        <p:spPr>
          <a:xfrm>
            <a:off x="1724535" y="2366255"/>
            <a:ext cx="2298881" cy="1277273"/>
          </a:xfrm>
          <a:prstGeom prst="rect">
            <a:avLst/>
          </a:prstGeom>
          <a:noFill/>
        </p:spPr>
        <p:txBody>
          <a:bodyPr wrap="square" rtlCol="0">
            <a:spAutoFit/>
          </a:bodyPr>
          <a:lstStyle/>
          <a:p>
            <a:pPr>
              <a:lnSpc>
                <a:spcPct val="130000"/>
              </a:lnSpc>
            </a:pPr>
            <a:r>
              <a:rPr lang="en-US" sz="2000" dirty="0" err="1" smtClean="0">
                <a:solidFill>
                  <a:schemeClr val="tx1">
                    <a:lumMod val="65000"/>
                  </a:schemeClr>
                </a:solidFill>
              </a:rPr>
              <a:t>Acuti</a:t>
            </a:r>
            <a:endParaRPr lang="en-US" sz="2000" dirty="0" smtClean="0">
              <a:solidFill>
                <a:schemeClr val="tx1">
                  <a:lumMod val="65000"/>
                </a:schemeClr>
              </a:solidFill>
            </a:endParaRPr>
          </a:p>
          <a:p>
            <a:pPr marL="360363" indent="-180975">
              <a:lnSpc>
                <a:spcPct val="130000"/>
              </a:lnSpc>
              <a:buFont typeface="Wingdings" charset="2"/>
              <a:buChar char="§"/>
            </a:pPr>
            <a:r>
              <a:rPr lang="en-US" sz="2000" dirty="0" err="1" smtClean="0">
                <a:solidFill>
                  <a:schemeClr val="tx1">
                    <a:lumMod val="95000"/>
                  </a:schemeClr>
                </a:solidFill>
              </a:rPr>
              <a:t>Distonia</a:t>
            </a:r>
            <a:r>
              <a:rPr lang="en-US" sz="2000" dirty="0" smtClean="0">
                <a:solidFill>
                  <a:schemeClr val="tx1">
                    <a:lumMod val="95000"/>
                  </a:schemeClr>
                </a:solidFill>
              </a:rPr>
              <a:t> </a:t>
            </a:r>
            <a:r>
              <a:rPr lang="en-US" sz="2000" dirty="0" err="1" smtClean="0">
                <a:solidFill>
                  <a:schemeClr val="tx1">
                    <a:lumMod val="95000"/>
                  </a:schemeClr>
                </a:solidFill>
              </a:rPr>
              <a:t>acuta</a:t>
            </a:r>
            <a:endParaRPr lang="en-US" sz="2000" dirty="0" smtClean="0">
              <a:solidFill>
                <a:schemeClr val="tx1">
                  <a:lumMod val="95000"/>
                </a:schemeClr>
              </a:solidFill>
            </a:endParaRPr>
          </a:p>
          <a:p>
            <a:pPr marL="360363" indent="-180975">
              <a:lnSpc>
                <a:spcPct val="130000"/>
              </a:lnSpc>
              <a:buFont typeface="Wingdings" charset="2"/>
              <a:buChar char="§"/>
            </a:pPr>
            <a:r>
              <a:rPr lang="it-IT" sz="2000" dirty="0" err="1" smtClean="0">
                <a:solidFill>
                  <a:schemeClr val="tx1">
                    <a:lumMod val="95000"/>
                  </a:schemeClr>
                </a:solidFill>
              </a:rPr>
              <a:t>Acatisia</a:t>
            </a:r>
            <a:endParaRPr lang="en-US" sz="2000" dirty="0">
              <a:solidFill>
                <a:schemeClr val="tx1">
                  <a:lumMod val="95000"/>
                </a:schemeClr>
              </a:solidFill>
            </a:endParaRPr>
          </a:p>
        </p:txBody>
      </p:sp>
      <p:sp>
        <p:nvSpPr>
          <p:cNvPr id="9" name="TextBox 8"/>
          <p:cNvSpPr txBox="1"/>
          <p:nvPr/>
        </p:nvSpPr>
        <p:spPr>
          <a:xfrm>
            <a:off x="1724535" y="3708545"/>
            <a:ext cx="2765501" cy="2785378"/>
          </a:xfrm>
          <a:prstGeom prst="rect">
            <a:avLst/>
          </a:prstGeom>
          <a:noFill/>
        </p:spPr>
        <p:txBody>
          <a:bodyPr wrap="none" rtlCol="0">
            <a:spAutoFit/>
          </a:bodyPr>
          <a:lstStyle/>
          <a:p>
            <a:r>
              <a:rPr lang="en-US" sz="2000" dirty="0" err="1" smtClean="0">
                <a:solidFill>
                  <a:schemeClr val="tx1">
                    <a:lumMod val="65000"/>
                  </a:schemeClr>
                </a:solidFill>
              </a:rPr>
              <a:t>Tardivi</a:t>
            </a:r>
          </a:p>
          <a:p>
            <a:pPr marL="363538" indent="-182563">
              <a:lnSpc>
                <a:spcPct val="130000"/>
              </a:lnSpc>
              <a:buFont typeface="Wingdings" charset="2"/>
              <a:buChar char="§"/>
            </a:pPr>
            <a:r>
              <a:rPr lang="en-US" sz="2000" dirty="0" err="1" smtClean="0">
                <a:solidFill>
                  <a:srgbClr val="F2F2F2"/>
                </a:solidFill>
              </a:rPr>
              <a:t>Parkinsonismo</a:t>
            </a:r>
            <a:endParaRPr lang="en-US" sz="2000" dirty="0" smtClean="0">
              <a:solidFill>
                <a:srgbClr val="F2F2F2"/>
              </a:solidFill>
            </a:endParaRPr>
          </a:p>
          <a:p>
            <a:pPr marL="363538" indent="-182563">
              <a:lnSpc>
                <a:spcPct val="130000"/>
              </a:lnSpc>
              <a:buFont typeface="Wingdings" charset="2"/>
              <a:buChar char="§"/>
            </a:pPr>
            <a:r>
              <a:rPr lang="en-US" sz="2000" dirty="0" err="1" smtClean="0">
                <a:solidFill>
                  <a:srgbClr val="F2F2F2"/>
                </a:solidFill>
              </a:rPr>
              <a:t>Discinesia</a:t>
            </a:r>
            <a:r>
              <a:rPr lang="en-US" sz="2000" dirty="0" smtClean="0">
                <a:solidFill>
                  <a:srgbClr val="F2F2F2"/>
                </a:solidFill>
              </a:rPr>
              <a:t> </a:t>
            </a:r>
            <a:r>
              <a:rPr lang="en-US" sz="2000" dirty="0" err="1" smtClean="0">
                <a:solidFill>
                  <a:srgbClr val="F2F2F2"/>
                </a:solidFill>
              </a:rPr>
              <a:t>tardiva</a:t>
            </a:r>
            <a:endParaRPr lang="en-US" sz="2000" dirty="0" smtClean="0">
              <a:solidFill>
                <a:srgbClr val="F2F2F2"/>
              </a:solidFill>
            </a:endParaRPr>
          </a:p>
          <a:p>
            <a:pPr marL="363538" indent="-182563">
              <a:lnSpc>
                <a:spcPct val="130000"/>
              </a:lnSpc>
              <a:buFont typeface="Wingdings" charset="2"/>
              <a:buChar char="§"/>
            </a:pPr>
            <a:r>
              <a:rPr lang="it-IT" sz="2000" dirty="0" err="1" smtClean="0">
                <a:solidFill>
                  <a:srgbClr val="F2F2F2"/>
                </a:solidFill>
              </a:rPr>
              <a:t>Acatisia</a:t>
            </a:r>
            <a:r>
              <a:rPr lang="it-IT" sz="2000" dirty="0" smtClean="0">
                <a:solidFill>
                  <a:srgbClr val="F2F2F2"/>
                </a:solidFill>
              </a:rPr>
              <a:t> </a:t>
            </a:r>
            <a:r>
              <a:rPr lang="it-IT" sz="2000" dirty="0" smtClean="0">
                <a:solidFill>
                  <a:srgbClr val="F2F2F2"/>
                </a:solidFill>
              </a:rPr>
              <a:t>tardiva</a:t>
            </a:r>
            <a:endParaRPr lang="en-US" sz="2000" dirty="0" smtClean="0">
              <a:solidFill>
                <a:srgbClr val="F2F2F2"/>
              </a:solidFill>
            </a:endParaRPr>
          </a:p>
          <a:p>
            <a:pPr marL="363538" indent="-182563">
              <a:lnSpc>
                <a:spcPct val="130000"/>
              </a:lnSpc>
              <a:buFont typeface="Wingdings" charset="2"/>
              <a:buChar char="§"/>
            </a:pPr>
            <a:r>
              <a:rPr lang="it-IT" sz="2000" dirty="0" smtClean="0">
                <a:solidFill>
                  <a:srgbClr val="F2F2F2"/>
                </a:solidFill>
              </a:rPr>
              <a:t>Sindrome di </a:t>
            </a:r>
            <a:r>
              <a:rPr lang="it-IT" sz="2000" dirty="0" err="1" smtClean="0">
                <a:solidFill>
                  <a:srgbClr val="F2F2F2"/>
                </a:solidFill>
              </a:rPr>
              <a:t>Tourette</a:t>
            </a:r>
            <a:endParaRPr lang="en-US" sz="2000" dirty="0" smtClean="0">
              <a:solidFill>
                <a:srgbClr val="F2F2F2"/>
              </a:solidFill>
            </a:endParaRPr>
          </a:p>
          <a:p>
            <a:pPr marL="363538" indent="-182563">
              <a:lnSpc>
                <a:spcPct val="130000"/>
              </a:lnSpc>
              <a:buFont typeface="Wingdings" charset="2"/>
              <a:buChar char="§"/>
            </a:pPr>
            <a:r>
              <a:rPr lang="en-US" sz="2000" dirty="0" smtClean="0">
                <a:solidFill>
                  <a:srgbClr val="F2F2F2"/>
                </a:solidFill>
              </a:rPr>
              <a:t>D</a:t>
            </a:r>
            <a:r>
              <a:rPr lang="it-IT" sz="2000" dirty="0" err="1" smtClean="0">
                <a:solidFill>
                  <a:srgbClr val="F2F2F2"/>
                </a:solidFill>
              </a:rPr>
              <a:t>istonia</a:t>
            </a:r>
            <a:r>
              <a:rPr lang="it-IT" sz="2000" dirty="0" smtClean="0">
                <a:solidFill>
                  <a:srgbClr val="F2F2F2"/>
                </a:solidFill>
              </a:rPr>
              <a:t> tardiva</a:t>
            </a:r>
            <a:endParaRPr lang="en-US" sz="2000" dirty="0" smtClean="0">
              <a:solidFill>
                <a:srgbClr val="F2F2F2"/>
              </a:solidFill>
            </a:endParaRPr>
          </a:p>
          <a:p>
            <a:pPr marL="363538" indent="-182563">
              <a:lnSpc>
                <a:spcPct val="130000"/>
              </a:lnSpc>
              <a:buFont typeface="Wingdings" charset="2"/>
              <a:buChar char="§"/>
            </a:pPr>
            <a:r>
              <a:rPr lang="en-US" sz="2000" dirty="0" smtClean="0">
                <a:solidFill>
                  <a:srgbClr val="F2F2F2"/>
                </a:solidFill>
              </a:rPr>
              <a:t>R</a:t>
            </a:r>
            <a:r>
              <a:rPr lang="it-IT" sz="2000" dirty="0" err="1" smtClean="0">
                <a:solidFill>
                  <a:srgbClr val="F2F2F2"/>
                </a:solidFill>
              </a:rPr>
              <a:t>abbit</a:t>
            </a:r>
            <a:r>
              <a:rPr lang="it-IT" sz="2000" dirty="0" smtClean="0">
                <a:solidFill>
                  <a:srgbClr val="F2F2F2"/>
                </a:solidFill>
              </a:rPr>
              <a:t> </a:t>
            </a:r>
            <a:r>
              <a:rPr lang="it-IT" sz="2000" dirty="0" err="1" smtClean="0">
                <a:solidFill>
                  <a:srgbClr val="F2F2F2"/>
                </a:solidFill>
              </a:rPr>
              <a:t>syndrome</a:t>
            </a:r>
            <a:endParaRPr lang="en-US" sz="2000" dirty="0" smtClean="0">
              <a:solidFill>
                <a:srgbClr val="F2F2F2"/>
              </a:solidFill>
            </a:endParaRPr>
          </a:p>
        </p:txBody>
      </p:sp>
      <p:sp>
        <p:nvSpPr>
          <p:cNvPr id="15" name="TextBox 14"/>
          <p:cNvSpPr txBox="1"/>
          <p:nvPr/>
        </p:nvSpPr>
        <p:spPr>
          <a:xfrm>
            <a:off x="4891330" y="1910463"/>
            <a:ext cx="1909948" cy="430887"/>
          </a:xfrm>
          <a:prstGeom prst="rect">
            <a:avLst/>
          </a:prstGeom>
          <a:noFill/>
        </p:spPr>
        <p:txBody>
          <a:bodyPr wrap="none" rtlCol="0">
            <a:spAutoFit/>
          </a:bodyPr>
          <a:lstStyle/>
          <a:p>
            <a:r>
              <a:rPr lang="en-US" sz="2200" dirty="0" err="1" smtClean="0"/>
              <a:t>Tipici</a:t>
            </a:r>
            <a:r>
              <a:rPr lang="en-US" sz="2200" dirty="0" smtClean="0"/>
              <a:t> &gt;&gt; </a:t>
            </a:r>
            <a:r>
              <a:rPr lang="en-US" sz="2200" dirty="0" err="1"/>
              <a:t>A</a:t>
            </a:r>
            <a:r>
              <a:rPr lang="en-US" sz="2200" dirty="0" err="1" smtClean="0"/>
              <a:t>tipici</a:t>
            </a:r>
            <a:endParaRPr lang="en-US" sz="2200" dirty="0"/>
          </a:p>
        </p:txBody>
      </p:sp>
    </p:spTree>
    <p:extLst>
      <p:ext uri="{BB962C8B-B14F-4D97-AF65-F5344CB8AC3E}">
        <p14:creationId xmlns:p14="http://schemas.microsoft.com/office/powerpoint/2010/main" val="23129630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100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
                                        <p:tgtEl>
                                          <p:spTgt spid="7">
                                            <p:txEl>
                                              <p:pRg st="1" end="1"/>
                                            </p:txEl>
                                          </p:spTgt>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500"/>
                                        <p:tgtEl>
                                          <p:spTgt spid="7">
                                            <p:txEl>
                                              <p:pRg st="2" end="2"/>
                                            </p:txEl>
                                          </p:spTgt>
                                        </p:tgtEl>
                                      </p:cBhvr>
                                    </p:animEffect>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fade">
                                      <p:cBhvr>
                                        <p:cTn id="27" dur="500"/>
                                        <p:tgtEl>
                                          <p:spTgt spid="9">
                                            <p:txEl>
                                              <p:pRg st="0" end="0"/>
                                            </p:txEl>
                                          </p:spTgt>
                                        </p:tgtEl>
                                      </p:cBhvr>
                                    </p:animEffect>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Effect transition="in" filter="fade">
                                      <p:cBhvr>
                                        <p:cTn id="31" dur="500"/>
                                        <p:tgtEl>
                                          <p:spTgt spid="9">
                                            <p:txEl>
                                              <p:pRg st="1" end="1"/>
                                            </p:txEl>
                                          </p:spTgt>
                                        </p:tgtEl>
                                      </p:cBhvr>
                                    </p:animEffect>
                                  </p:childTnLst>
                                </p:cTn>
                              </p:par>
                            </p:childTnLst>
                          </p:cTn>
                        </p:par>
                        <p:par>
                          <p:cTn id="32" fill="hold">
                            <p:stCondLst>
                              <p:cond delay="4500"/>
                            </p:stCondLst>
                            <p:childTnLst>
                              <p:par>
                                <p:cTn id="33" presetID="10" presetClass="entr" presetSubtype="0" fill="hold" grpId="0" nodeType="after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fade">
                                      <p:cBhvr>
                                        <p:cTn id="35" dur="500"/>
                                        <p:tgtEl>
                                          <p:spTgt spid="9">
                                            <p:txEl>
                                              <p:pRg st="2" end="2"/>
                                            </p:txEl>
                                          </p:spTgt>
                                        </p:tgtEl>
                                      </p:cBhvr>
                                    </p:animEffect>
                                  </p:childTnLst>
                                </p:cTn>
                              </p:par>
                            </p:childTnLst>
                          </p:cTn>
                        </p:par>
                        <p:par>
                          <p:cTn id="36" fill="hold">
                            <p:stCondLst>
                              <p:cond delay="5000"/>
                            </p:stCondLst>
                            <p:childTnLst>
                              <p:par>
                                <p:cTn id="37" presetID="10" presetClass="entr" presetSubtype="0" fill="hold" grpId="0" nodeType="afterEffect">
                                  <p:stCondLst>
                                    <p:cond delay="0"/>
                                  </p:stCondLst>
                                  <p:childTnLst>
                                    <p:set>
                                      <p:cBhvr>
                                        <p:cTn id="38" dur="1" fill="hold">
                                          <p:stCondLst>
                                            <p:cond delay="0"/>
                                          </p:stCondLst>
                                        </p:cTn>
                                        <p:tgtEl>
                                          <p:spTgt spid="9">
                                            <p:txEl>
                                              <p:pRg st="3" end="3"/>
                                            </p:txEl>
                                          </p:spTgt>
                                        </p:tgtEl>
                                        <p:attrNameLst>
                                          <p:attrName>style.visibility</p:attrName>
                                        </p:attrNameLst>
                                      </p:cBhvr>
                                      <p:to>
                                        <p:strVal val="visible"/>
                                      </p:to>
                                    </p:set>
                                    <p:animEffect transition="in" filter="fade">
                                      <p:cBhvr>
                                        <p:cTn id="39" dur="500"/>
                                        <p:tgtEl>
                                          <p:spTgt spid="9">
                                            <p:txEl>
                                              <p:pRg st="3" end="3"/>
                                            </p:txEl>
                                          </p:spTgt>
                                        </p:tgtEl>
                                      </p:cBhvr>
                                    </p:animEffect>
                                  </p:childTnLst>
                                </p:cTn>
                              </p:par>
                            </p:childTnLst>
                          </p:cTn>
                        </p:par>
                        <p:par>
                          <p:cTn id="40" fill="hold">
                            <p:stCondLst>
                              <p:cond delay="5500"/>
                            </p:stCondLst>
                            <p:childTnLst>
                              <p:par>
                                <p:cTn id="41" presetID="10" presetClass="entr" presetSubtype="0" fill="hold" grpId="0" nodeType="afterEffect">
                                  <p:stCondLst>
                                    <p:cond delay="0"/>
                                  </p:stCondLst>
                                  <p:childTnLst>
                                    <p:set>
                                      <p:cBhvr>
                                        <p:cTn id="42" dur="1" fill="hold">
                                          <p:stCondLst>
                                            <p:cond delay="0"/>
                                          </p:stCondLst>
                                        </p:cTn>
                                        <p:tgtEl>
                                          <p:spTgt spid="9">
                                            <p:txEl>
                                              <p:pRg st="4" end="4"/>
                                            </p:txEl>
                                          </p:spTgt>
                                        </p:tgtEl>
                                        <p:attrNameLst>
                                          <p:attrName>style.visibility</p:attrName>
                                        </p:attrNameLst>
                                      </p:cBhvr>
                                      <p:to>
                                        <p:strVal val="visible"/>
                                      </p:to>
                                    </p:set>
                                    <p:animEffect transition="in" filter="fade">
                                      <p:cBhvr>
                                        <p:cTn id="43" dur="500"/>
                                        <p:tgtEl>
                                          <p:spTgt spid="9">
                                            <p:txEl>
                                              <p:pRg st="4" end="4"/>
                                            </p:txEl>
                                          </p:spTgt>
                                        </p:tgtEl>
                                      </p:cBhvr>
                                    </p:animEffect>
                                  </p:childTnLst>
                                </p:cTn>
                              </p:par>
                            </p:childTnLst>
                          </p:cTn>
                        </p:par>
                        <p:par>
                          <p:cTn id="44" fill="hold">
                            <p:stCondLst>
                              <p:cond delay="6000"/>
                            </p:stCondLst>
                            <p:childTnLst>
                              <p:par>
                                <p:cTn id="45" presetID="10" presetClass="entr" presetSubtype="0" fill="hold" grpId="0" nodeType="afterEffect">
                                  <p:stCondLst>
                                    <p:cond delay="0"/>
                                  </p:stCondLst>
                                  <p:childTnLst>
                                    <p:set>
                                      <p:cBhvr>
                                        <p:cTn id="46" dur="1" fill="hold">
                                          <p:stCondLst>
                                            <p:cond delay="0"/>
                                          </p:stCondLst>
                                        </p:cTn>
                                        <p:tgtEl>
                                          <p:spTgt spid="9">
                                            <p:txEl>
                                              <p:pRg st="5" end="5"/>
                                            </p:txEl>
                                          </p:spTgt>
                                        </p:tgtEl>
                                        <p:attrNameLst>
                                          <p:attrName>style.visibility</p:attrName>
                                        </p:attrNameLst>
                                      </p:cBhvr>
                                      <p:to>
                                        <p:strVal val="visible"/>
                                      </p:to>
                                    </p:set>
                                    <p:animEffect transition="in" filter="fade">
                                      <p:cBhvr>
                                        <p:cTn id="47" dur="500"/>
                                        <p:tgtEl>
                                          <p:spTgt spid="9">
                                            <p:txEl>
                                              <p:pRg st="5" end="5"/>
                                            </p:txEl>
                                          </p:spTgt>
                                        </p:tgtEl>
                                      </p:cBhvr>
                                    </p:animEffect>
                                  </p:childTnLst>
                                </p:cTn>
                              </p:par>
                            </p:childTnLst>
                          </p:cTn>
                        </p:par>
                        <p:par>
                          <p:cTn id="48" fill="hold">
                            <p:stCondLst>
                              <p:cond delay="6500"/>
                            </p:stCondLst>
                            <p:childTnLst>
                              <p:par>
                                <p:cTn id="49" presetID="10" presetClass="entr" presetSubtype="0" fill="hold" grpId="0" nodeType="afterEffect">
                                  <p:stCondLst>
                                    <p:cond delay="0"/>
                                  </p:stCondLst>
                                  <p:childTnLst>
                                    <p:set>
                                      <p:cBhvr>
                                        <p:cTn id="50" dur="1" fill="hold">
                                          <p:stCondLst>
                                            <p:cond delay="0"/>
                                          </p:stCondLst>
                                        </p:cTn>
                                        <p:tgtEl>
                                          <p:spTgt spid="9">
                                            <p:txEl>
                                              <p:pRg st="6" end="6"/>
                                            </p:txEl>
                                          </p:spTgt>
                                        </p:tgtEl>
                                        <p:attrNameLst>
                                          <p:attrName>style.visibility</p:attrName>
                                        </p:attrNameLst>
                                      </p:cBhvr>
                                      <p:to>
                                        <p:strVal val="visible"/>
                                      </p:to>
                                    </p:set>
                                    <p:animEffect transition="in" filter="fade">
                                      <p:cBhvr>
                                        <p:cTn id="51"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uild="allAtOnce"/>
      <p:bldP spid="9" grpId="0" build="allAtOnce"/>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Terapia</a:t>
            </a:r>
            <a:endParaRPr lang="en-US" dirty="0">
              <a:solidFill>
                <a:schemeClr val="tx1">
                  <a:lumMod val="85000"/>
                </a:schemeClr>
              </a:solidFill>
              <a:latin typeface="Corbel"/>
              <a:cs typeface="Corbel"/>
            </a:endParaRPr>
          </a:p>
        </p:txBody>
      </p:sp>
      <p:sp>
        <p:nvSpPr>
          <p:cNvPr id="4" name="TextBox 3"/>
          <p:cNvSpPr txBox="1"/>
          <p:nvPr/>
        </p:nvSpPr>
        <p:spPr>
          <a:xfrm>
            <a:off x="3492130" y="1244211"/>
            <a:ext cx="2159741" cy="523220"/>
          </a:xfrm>
          <a:prstGeom prst="rect">
            <a:avLst/>
          </a:prstGeom>
          <a:noFill/>
          <a:ln>
            <a:noFill/>
          </a:ln>
        </p:spPr>
        <p:txBody>
          <a:bodyPr wrap="none" rtlCol="0">
            <a:spAutoFit/>
          </a:bodyPr>
          <a:lstStyle/>
          <a:p>
            <a:r>
              <a:rPr lang="en-US" sz="2800" dirty="0" err="1" smtClean="0">
                <a:solidFill>
                  <a:srgbClr val="D9D9D9"/>
                </a:solidFill>
              </a:rPr>
              <a:t>Effetti</a:t>
            </a:r>
            <a:r>
              <a:rPr lang="en-US" sz="2800" dirty="0" smtClean="0">
                <a:solidFill>
                  <a:srgbClr val="D9D9D9"/>
                </a:solidFill>
              </a:rPr>
              <a:t> </a:t>
            </a:r>
            <a:r>
              <a:rPr lang="en-US" sz="2800" dirty="0" err="1" smtClean="0">
                <a:solidFill>
                  <a:srgbClr val="D9D9D9"/>
                </a:solidFill>
              </a:rPr>
              <a:t>avversi</a:t>
            </a:r>
            <a:r>
              <a:rPr lang="en-US" sz="2800" dirty="0" smtClean="0">
                <a:solidFill>
                  <a:srgbClr val="D9D9D9"/>
                </a:solidFill>
              </a:rPr>
              <a:t> </a:t>
            </a:r>
            <a:endParaRPr lang="en-US" sz="2800" dirty="0">
              <a:solidFill>
                <a:srgbClr val="D9D9D9"/>
              </a:solidFill>
            </a:endParaRPr>
          </a:p>
        </p:txBody>
      </p:sp>
      <p:cxnSp>
        <p:nvCxnSpPr>
          <p:cNvPr id="6" name="Straight Connector 5"/>
          <p:cNvCxnSpPr/>
          <p:nvPr/>
        </p:nvCxnSpPr>
        <p:spPr>
          <a:xfrm>
            <a:off x="2936785" y="1311639"/>
            <a:ext cx="3270431" cy="0"/>
          </a:xfrm>
          <a:prstGeom prst="line">
            <a:avLst/>
          </a:prstGeom>
          <a:ln>
            <a:solidFill>
              <a:schemeClr val="bg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1078905" y="1843035"/>
            <a:ext cx="3739275" cy="523220"/>
          </a:xfrm>
          <a:prstGeom prst="rect">
            <a:avLst/>
          </a:prstGeom>
          <a:noFill/>
        </p:spPr>
        <p:txBody>
          <a:bodyPr wrap="none" rtlCol="0">
            <a:spAutoFit/>
          </a:bodyPr>
          <a:lstStyle/>
          <a:p>
            <a:r>
              <a:rPr lang="it-IT" sz="2800" dirty="0" smtClean="0">
                <a:solidFill>
                  <a:schemeClr val="tx1">
                    <a:lumMod val="75000"/>
                  </a:schemeClr>
                </a:solidFill>
              </a:rPr>
              <a:t>Disturbi extra-piramidali</a:t>
            </a:r>
            <a:endParaRPr lang="en-US" dirty="0">
              <a:solidFill>
                <a:schemeClr val="tx1">
                  <a:lumMod val="85000"/>
                </a:schemeClr>
              </a:solidFill>
            </a:endParaRPr>
          </a:p>
        </p:txBody>
      </p:sp>
      <p:sp>
        <p:nvSpPr>
          <p:cNvPr id="7" name="TextBox 6"/>
          <p:cNvSpPr txBox="1"/>
          <p:nvPr/>
        </p:nvSpPr>
        <p:spPr>
          <a:xfrm>
            <a:off x="1724535" y="2366255"/>
            <a:ext cx="2298881" cy="1277273"/>
          </a:xfrm>
          <a:prstGeom prst="rect">
            <a:avLst/>
          </a:prstGeom>
          <a:noFill/>
        </p:spPr>
        <p:txBody>
          <a:bodyPr wrap="square" rtlCol="0">
            <a:spAutoFit/>
          </a:bodyPr>
          <a:lstStyle/>
          <a:p>
            <a:pPr>
              <a:lnSpc>
                <a:spcPct val="130000"/>
              </a:lnSpc>
            </a:pPr>
            <a:r>
              <a:rPr lang="en-US" sz="2000" dirty="0" err="1" smtClean="0">
                <a:solidFill>
                  <a:schemeClr val="tx1">
                    <a:lumMod val="65000"/>
                  </a:schemeClr>
                </a:solidFill>
              </a:rPr>
              <a:t>Acuti</a:t>
            </a:r>
            <a:endParaRPr lang="en-US" sz="2000" dirty="0" smtClean="0">
              <a:solidFill>
                <a:schemeClr val="tx1">
                  <a:lumMod val="65000"/>
                </a:schemeClr>
              </a:solidFill>
            </a:endParaRPr>
          </a:p>
          <a:p>
            <a:pPr marL="360363" indent="-180975">
              <a:lnSpc>
                <a:spcPct val="130000"/>
              </a:lnSpc>
              <a:buFont typeface="Wingdings" charset="2"/>
              <a:buChar char="§"/>
            </a:pPr>
            <a:r>
              <a:rPr lang="en-US" sz="2000" dirty="0" err="1" smtClean="0">
                <a:solidFill>
                  <a:schemeClr val="tx1">
                    <a:lumMod val="95000"/>
                  </a:schemeClr>
                </a:solidFill>
              </a:rPr>
              <a:t>Distonia</a:t>
            </a:r>
            <a:r>
              <a:rPr lang="en-US" sz="2000" dirty="0" smtClean="0">
                <a:solidFill>
                  <a:schemeClr val="tx1">
                    <a:lumMod val="95000"/>
                  </a:schemeClr>
                </a:solidFill>
              </a:rPr>
              <a:t> </a:t>
            </a:r>
            <a:r>
              <a:rPr lang="en-US" sz="2000" dirty="0" err="1" smtClean="0">
                <a:solidFill>
                  <a:schemeClr val="tx1">
                    <a:lumMod val="95000"/>
                  </a:schemeClr>
                </a:solidFill>
              </a:rPr>
              <a:t>acuta</a:t>
            </a:r>
            <a:endParaRPr lang="en-US" sz="2000" dirty="0" smtClean="0">
              <a:solidFill>
                <a:schemeClr val="tx1">
                  <a:lumMod val="95000"/>
                </a:schemeClr>
              </a:solidFill>
            </a:endParaRPr>
          </a:p>
          <a:p>
            <a:pPr marL="360363" indent="-180975">
              <a:lnSpc>
                <a:spcPct val="130000"/>
              </a:lnSpc>
              <a:buFont typeface="Wingdings" charset="2"/>
              <a:buChar char="§"/>
            </a:pPr>
            <a:r>
              <a:rPr lang="it-IT" sz="2000" dirty="0" err="1" smtClean="0">
                <a:solidFill>
                  <a:schemeClr val="tx1">
                    <a:lumMod val="95000"/>
                  </a:schemeClr>
                </a:solidFill>
              </a:rPr>
              <a:t>Acatisia</a:t>
            </a:r>
            <a:endParaRPr lang="en-US" sz="2000" dirty="0">
              <a:solidFill>
                <a:schemeClr val="tx1">
                  <a:lumMod val="95000"/>
                </a:schemeClr>
              </a:solidFill>
            </a:endParaRPr>
          </a:p>
        </p:txBody>
      </p:sp>
      <p:sp>
        <p:nvSpPr>
          <p:cNvPr id="10" name="TextBox 9"/>
          <p:cNvSpPr txBox="1"/>
          <p:nvPr/>
        </p:nvSpPr>
        <p:spPr>
          <a:xfrm>
            <a:off x="3888561" y="4014239"/>
            <a:ext cx="5019436" cy="646331"/>
          </a:xfrm>
          <a:prstGeom prst="rect">
            <a:avLst/>
          </a:prstGeom>
          <a:noFill/>
        </p:spPr>
        <p:txBody>
          <a:bodyPr wrap="square" rtlCol="0">
            <a:spAutoFit/>
          </a:bodyPr>
          <a:lstStyle/>
          <a:p>
            <a:r>
              <a:rPr lang="en-US" dirty="0" err="1" smtClean="0">
                <a:solidFill>
                  <a:schemeClr val="tx1">
                    <a:lumMod val="75000"/>
                  </a:schemeClr>
                </a:solidFill>
              </a:rPr>
              <a:t>Incapacità</a:t>
            </a:r>
            <a:r>
              <a:rPr lang="en-US" dirty="0" smtClean="0">
                <a:solidFill>
                  <a:schemeClr val="tx1">
                    <a:lumMod val="75000"/>
                  </a:schemeClr>
                </a:solidFill>
              </a:rPr>
              <a:t> a </a:t>
            </a:r>
            <a:r>
              <a:rPr lang="en-US" dirty="0" err="1" smtClean="0">
                <a:solidFill>
                  <a:schemeClr val="tx1">
                    <a:lumMod val="75000"/>
                  </a:schemeClr>
                </a:solidFill>
              </a:rPr>
              <a:t>rimenere</a:t>
            </a:r>
            <a:r>
              <a:rPr lang="en-US" dirty="0" smtClean="0">
                <a:solidFill>
                  <a:schemeClr val="tx1">
                    <a:lumMod val="75000"/>
                  </a:schemeClr>
                </a:solidFill>
              </a:rPr>
              <a:t> </a:t>
            </a:r>
            <a:r>
              <a:rPr lang="en-US" dirty="0" err="1" smtClean="0">
                <a:solidFill>
                  <a:schemeClr val="tx1">
                    <a:lumMod val="75000"/>
                  </a:schemeClr>
                </a:solidFill>
              </a:rPr>
              <a:t>fermi</a:t>
            </a:r>
            <a:endParaRPr lang="en-US" dirty="0" smtClean="0">
              <a:solidFill>
                <a:schemeClr val="tx1">
                  <a:lumMod val="75000"/>
                </a:schemeClr>
              </a:solidFill>
            </a:endParaRPr>
          </a:p>
          <a:p>
            <a:r>
              <a:rPr lang="en-US" dirty="0" smtClean="0">
                <a:solidFill>
                  <a:schemeClr val="tx1">
                    <a:lumMod val="75000"/>
                  </a:schemeClr>
                </a:solidFill>
              </a:rPr>
              <a:t>S</a:t>
            </a:r>
            <a:r>
              <a:rPr lang="it-IT" dirty="0" smtClean="0">
                <a:solidFill>
                  <a:schemeClr val="tx1">
                    <a:lumMod val="75000"/>
                  </a:schemeClr>
                </a:solidFill>
              </a:rPr>
              <a:t>tato di ansia ed irrequietezza</a:t>
            </a:r>
            <a:endParaRPr lang="en-US" dirty="0">
              <a:solidFill>
                <a:schemeClr val="tx1">
                  <a:lumMod val="75000"/>
                </a:schemeClr>
              </a:solidFill>
            </a:endParaRPr>
          </a:p>
        </p:txBody>
      </p:sp>
      <p:sp>
        <p:nvSpPr>
          <p:cNvPr id="5" name="TextBox 4"/>
          <p:cNvSpPr txBox="1"/>
          <p:nvPr/>
        </p:nvSpPr>
        <p:spPr>
          <a:xfrm>
            <a:off x="4724928" y="3217135"/>
            <a:ext cx="5019436" cy="1477328"/>
          </a:xfrm>
          <a:prstGeom prst="rect">
            <a:avLst/>
          </a:prstGeom>
          <a:noFill/>
        </p:spPr>
        <p:txBody>
          <a:bodyPr wrap="square" rtlCol="0">
            <a:spAutoFit/>
          </a:bodyPr>
          <a:lstStyle/>
          <a:p>
            <a:r>
              <a:rPr lang="it-IT" dirty="0" smtClean="0">
                <a:solidFill>
                  <a:schemeClr val="tx1">
                    <a:lumMod val="75000"/>
                  </a:schemeClr>
                </a:solidFill>
              </a:rPr>
              <a:t>Spasmo </a:t>
            </a:r>
            <a:r>
              <a:rPr lang="en-US" dirty="0" err="1" smtClean="0">
                <a:solidFill>
                  <a:schemeClr val="tx1">
                    <a:lumMod val="75000"/>
                  </a:schemeClr>
                </a:solidFill>
              </a:rPr>
              <a:t>muscolare</a:t>
            </a:r>
            <a:r>
              <a:rPr lang="en-US" dirty="0" smtClean="0">
                <a:solidFill>
                  <a:schemeClr val="tx1">
                    <a:lumMod val="75000"/>
                  </a:schemeClr>
                </a:solidFill>
              </a:rPr>
              <a:t> </a:t>
            </a:r>
            <a:r>
              <a:rPr lang="en-US" dirty="0" err="1" smtClean="0">
                <a:solidFill>
                  <a:schemeClr val="tx1">
                    <a:lumMod val="75000"/>
                  </a:schemeClr>
                </a:solidFill>
              </a:rPr>
              <a:t>involontario</a:t>
            </a:r>
            <a:r>
              <a:rPr lang="en-US" dirty="0" smtClean="0">
                <a:solidFill>
                  <a:schemeClr val="tx1">
                    <a:lumMod val="75000"/>
                  </a:schemeClr>
                </a:solidFill>
              </a:rPr>
              <a:t> e </a:t>
            </a:r>
            <a:r>
              <a:rPr lang="en-US" dirty="0" err="1" smtClean="0">
                <a:solidFill>
                  <a:schemeClr val="tx1">
                    <a:lumMod val="75000"/>
                  </a:schemeClr>
                </a:solidFill>
              </a:rPr>
              <a:t>persistente</a:t>
            </a:r>
            <a:endParaRPr lang="en-US" dirty="0" smtClean="0">
              <a:solidFill>
                <a:schemeClr val="tx1">
                  <a:lumMod val="75000"/>
                </a:schemeClr>
              </a:solidFill>
            </a:endParaRPr>
          </a:p>
          <a:p>
            <a:r>
              <a:rPr lang="en-US" dirty="0" err="1" smtClean="0">
                <a:solidFill>
                  <a:schemeClr val="tx1">
                    <a:lumMod val="75000"/>
                  </a:schemeClr>
                </a:solidFill>
              </a:rPr>
              <a:t>Generalizzata</a:t>
            </a:r>
            <a:r>
              <a:rPr lang="en-US" dirty="0" smtClean="0">
                <a:solidFill>
                  <a:schemeClr val="tx1">
                    <a:lumMod val="75000"/>
                  </a:schemeClr>
                </a:solidFill>
              </a:rPr>
              <a:t> o </a:t>
            </a:r>
            <a:r>
              <a:rPr lang="en-US" dirty="0" err="1" smtClean="0">
                <a:solidFill>
                  <a:schemeClr val="tx1">
                    <a:lumMod val="75000"/>
                  </a:schemeClr>
                </a:solidFill>
              </a:rPr>
              <a:t>segmentaria</a:t>
            </a:r>
            <a:r>
              <a:rPr lang="en-US" dirty="0" smtClean="0">
                <a:solidFill>
                  <a:schemeClr val="tx1">
                    <a:lumMod val="75000"/>
                  </a:schemeClr>
                </a:solidFill>
              </a:rPr>
              <a:t> </a:t>
            </a:r>
            <a:r>
              <a:rPr lang="en-US" sz="1400" dirty="0" smtClean="0">
                <a:solidFill>
                  <a:schemeClr val="tx1">
                    <a:lumMod val="75000"/>
                  </a:schemeClr>
                </a:solidFill>
              </a:rPr>
              <a:t>(</a:t>
            </a:r>
            <a:r>
              <a:rPr lang="en-US" sz="1400" dirty="0" err="1" smtClean="0">
                <a:solidFill>
                  <a:schemeClr val="tx1">
                    <a:lumMod val="75000"/>
                  </a:schemeClr>
                </a:solidFill>
              </a:rPr>
              <a:t>Distonia</a:t>
            </a:r>
            <a:r>
              <a:rPr lang="en-US" sz="1400" dirty="0" smtClean="0">
                <a:solidFill>
                  <a:schemeClr val="tx1">
                    <a:lumMod val="75000"/>
                  </a:schemeClr>
                </a:solidFill>
              </a:rPr>
              <a:t> </a:t>
            </a:r>
            <a:r>
              <a:rPr lang="en-US" sz="1400" dirty="0" err="1" smtClean="0">
                <a:solidFill>
                  <a:schemeClr val="tx1">
                    <a:lumMod val="75000"/>
                  </a:schemeClr>
                </a:solidFill>
              </a:rPr>
              <a:t>laringea</a:t>
            </a:r>
            <a:r>
              <a:rPr lang="en-US" sz="1400" dirty="0" smtClean="0">
                <a:solidFill>
                  <a:schemeClr val="tx1">
                    <a:lumMod val="75000"/>
                  </a:schemeClr>
                </a:solidFill>
              </a:rPr>
              <a:t>!)</a:t>
            </a:r>
          </a:p>
          <a:p>
            <a:r>
              <a:rPr lang="en-US" dirty="0" smtClean="0">
                <a:solidFill>
                  <a:schemeClr val="tx1">
                    <a:lumMod val="75000"/>
                  </a:schemeClr>
                </a:solidFill>
              </a:rPr>
              <a:t>Dolorosa</a:t>
            </a:r>
          </a:p>
          <a:p>
            <a:r>
              <a:rPr lang="en-US" dirty="0" err="1" smtClean="0">
                <a:solidFill>
                  <a:schemeClr val="tx1">
                    <a:lumMod val="75000"/>
                  </a:schemeClr>
                </a:solidFill>
              </a:rPr>
              <a:t>Esordio</a:t>
            </a:r>
            <a:r>
              <a:rPr lang="en-US" dirty="0" smtClean="0">
                <a:solidFill>
                  <a:schemeClr val="tx1">
                    <a:lumMod val="75000"/>
                  </a:schemeClr>
                </a:solidFill>
              </a:rPr>
              <a:t> 24-48h </a:t>
            </a:r>
            <a:r>
              <a:rPr lang="en-US" dirty="0" err="1" smtClean="0">
                <a:solidFill>
                  <a:schemeClr val="tx1">
                    <a:lumMod val="75000"/>
                  </a:schemeClr>
                </a:solidFill>
              </a:rPr>
              <a:t>dall’inizio</a:t>
            </a:r>
            <a:r>
              <a:rPr lang="en-US" dirty="0" smtClean="0">
                <a:solidFill>
                  <a:schemeClr val="tx1">
                    <a:lumMod val="75000"/>
                  </a:schemeClr>
                </a:solidFill>
              </a:rPr>
              <a:t> </a:t>
            </a:r>
            <a:r>
              <a:rPr lang="en-US" dirty="0" err="1" smtClean="0">
                <a:solidFill>
                  <a:schemeClr val="tx1">
                    <a:lumMod val="75000"/>
                  </a:schemeClr>
                </a:solidFill>
              </a:rPr>
              <a:t>della</a:t>
            </a:r>
            <a:r>
              <a:rPr lang="en-US" dirty="0" smtClean="0">
                <a:solidFill>
                  <a:schemeClr val="tx1">
                    <a:lumMod val="75000"/>
                  </a:schemeClr>
                </a:solidFill>
              </a:rPr>
              <a:t> </a:t>
            </a:r>
            <a:r>
              <a:rPr lang="en-US" dirty="0" err="1" smtClean="0">
                <a:solidFill>
                  <a:schemeClr val="tx1">
                    <a:lumMod val="75000"/>
                  </a:schemeClr>
                </a:solidFill>
              </a:rPr>
              <a:t>terapia</a:t>
            </a:r>
            <a:endParaRPr lang="en-US" dirty="0" smtClean="0">
              <a:solidFill>
                <a:schemeClr val="tx1">
                  <a:lumMod val="75000"/>
                </a:schemeClr>
              </a:solidFill>
            </a:endParaRPr>
          </a:p>
          <a:p>
            <a:r>
              <a:rPr lang="en-US" dirty="0" smtClean="0">
                <a:solidFill>
                  <a:schemeClr val="tx1">
                    <a:lumMod val="75000"/>
                  </a:schemeClr>
                </a:solidFill>
              </a:rPr>
              <a:t>M&gt;&gt;F</a:t>
            </a:r>
            <a:endParaRPr lang="en-US" dirty="0">
              <a:solidFill>
                <a:schemeClr val="tx1">
                  <a:lumMod val="75000"/>
                </a:schemeClr>
              </a:solidFill>
            </a:endParaRPr>
          </a:p>
        </p:txBody>
      </p:sp>
      <p:sp>
        <p:nvSpPr>
          <p:cNvPr id="8" name="Left Brace 7"/>
          <p:cNvSpPr/>
          <p:nvPr/>
        </p:nvSpPr>
        <p:spPr>
          <a:xfrm>
            <a:off x="4424756" y="3217135"/>
            <a:ext cx="345892" cy="1477328"/>
          </a:xfrm>
          <a:prstGeom prst="leftBrace">
            <a:avLst/>
          </a:prstGeom>
          <a:ln>
            <a:solidFill>
              <a:schemeClr val="tx1">
                <a:lumMod val="8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Left Brace 12"/>
          <p:cNvSpPr/>
          <p:nvPr/>
        </p:nvSpPr>
        <p:spPr>
          <a:xfrm>
            <a:off x="3768186" y="4048132"/>
            <a:ext cx="120375" cy="646331"/>
          </a:xfrm>
          <a:prstGeom prst="leftBrace">
            <a:avLst/>
          </a:prstGeom>
          <a:ln>
            <a:solidFill>
              <a:schemeClr val="tx1">
                <a:lumMod val="8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1724535" y="4728177"/>
            <a:ext cx="5742277" cy="1323439"/>
          </a:xfrm>
          <a:prstGeom prst="rect">
            <a:avLst/>
          </a:prstGeom>
          <a:noFill/>
        </p:spPr>
        <p:txBody>
          <a:bodyPr wrap="none" rtlCol="0">
            <a:spAutoFit/>
          </a:bodyPr>
          <a:lstStyle/>
          <a:p>
            <a:r>
              <a:rPr lang="en-US" sz="2000" dirty="0" err="1" smtClean="0">
                <a:solidFill>
                  <a:schemeClr val="tx1">
                    <a:lumMod val="65000"/>
                  </a:schemeClr>
                </a:solidFill>
              </a:rPr>
              <a:t>Terapia</a:t>
            </a:r>
            <a:r>
              <a:rPr lang="en-US" sz="2000" dirty="0" smtClean="0">
                <a:solidFill>
                  <a:schemeClr val="tx1">
                    <a:lumMod val="65000"/>
                  </a:schemeClr>
                </a:solidFill>
              </a:rPr>
              <a:t>:	</a:t>
            </a:r>
          </a:p>
          <a:p>
            <a:pPr marL="539750" indent="-179388">
              <a:buFont typeface="Wingdings" charset="2"/>
              <a:buChar char="§"/>
            </a:pPr>
            <a:r>
              <a:rPr lang="en-US" sz="2000" dirty="0" err="1" smtClean="0">
                <a:solidFill>
                  <a:schemeClr val="tx1">
                    <a:lumMod val="85000"/>
                  </a:schemeClr>
                </a:solidFill>
              </a:rPr>
              <a:t>Anticolinergici</a:t>
            </a:r>
            <a:r>
              <a:rPr lang="en-US" sz="2000" dirty="0" smtClean="0">
                <a:solidFill>
                  <a:schemeClr val="tx1">
                    <a:lumMod val="85000"/>
                  </a:schemeClr>
                </a:solidFill>
              </a:rPr>
              <a:t> </a:t>
            </a:r>
            <a:r>
              <a:rPr lang="en-US" dirty="0" smtClean="0">
                <a:solidFill>
                  <a:schemeClr val="tx1">
                    <a:lumMod val="85000"/>
                  </a:schemeClr>
                </a:solidFill>
              </a:rPr>
              <a:t>(</a:t>
            </a:r>
            <a:r>
              <a:rPr lang="en-US" dirty="0" err="1" smtClean="0">
                <a:solidFill>
                  <a:schemeClr val="tx1">
                    <a:lumMod val="85000"/>
                  </a:schemeClr>
                </a:solidFill>
              </a:rPr>
              <a:t>Biperidene</a:t>
            </a:r>
            <a:r>
              <a:rPr lang="en-US" dirty="0" smtClean="0">
                <a:solidFill>
                  <a:schemeClr val="tx1">
                    <a:lumMod val="85000"/>
                  </a:schemeClr>
                </a:solidFill>
              </a:rPr>
              <a:t> 5 mg </a:t>
            </a:r>
            <a:r>
              <a:rPr lang="en-US" dirty="0" err="1" smtClean="0">
                <a:solidFill>
                  <a:schemeClr val="tx1">
                    <a:lumMod val="85000"/>
                  </a:schemeClr>
                </a:solidFill>
              </a:rPr>
              <a:t>e.v</a:t>
            </a:r>
            <a:r>
              <a:rPr lang="en-US" dirty="0" smtClean="0">
                <a:solidFill>
                  <a:schemeClr val="tx1">
                    <a:lumMod val="85000"/>
                  </a:schemeClr>
                </a:solidFill>
              </a:rPr>
              <a:t>, </a:t>
            </a:r>
            <a:r>
              <a:rPr lang="en-US" dirty="0" err="1" smtClean="0">
                <a:solidFill>
                  <a:schemeClr val="tx1">
                    <a:lumMod val="85000"/>
                  </a:schemeClr>
                </a:solidFill>
              </a:rPr>
              <a:t>orfenadrina</a:t>
            </a:r>
            <a:r>
              <a:rPr lang="en-US" dirty="0" smtClean="0">
                <a:solidFill>
                  <a:schemeClr val="tx1">
                    <a:lumMod val="85000"/>
                  </a:schemeClr>
                </a:solidFill>
              </a:rPr>
              <a:t> </a:t>
            </a:r>
            <a:r>
              <a:rPr lang="en-US" dirty="0" err="1" smtClean="0">
                <a:solidFill>
                  <a:schemeClr val="tx1">
                    <a:lumMod val="85000"/>
                  </a:schemeClr>
                </a:solidFill>
              </a:rPr>
              <a:t>cp</a:t>
            </a:r>
            <a:r>
              <a:rPr lang="en-US" dirty="0" smtClean="0">
                <a:solidFill>
                  <a:schemeClr val="tx1">
                    <a:lumMod val="85000"/>
                  </a:schemeClr>
                </a:solidFill>
              </a:rPr>
              <a:t>)</a:t>
            </a:r>
          </a:p>
          <a:p>
            <a:pPr marL="539750" indent="-179388">
              <a:buFont typeface="Wingdings" charset="2"/>
              <a:buChar char="§"/>
            </a:pPr>
            <a:r>
              <a:rPr lang="en-US" sz="2000" dirty="0" err="1" smtClean="0">
                <a:solidFill>
                  <a:schemeClr val="tx1">
                    <a:lumMod val="85000"/>
                  </a:schemeClr>
                </a:solidFill>
              </a:rPr>
              <a:t>Antistaminici</a:t>
            </a:r>
            <a:r>
              <a:rPr lang="en-US" sz="2000" dirty="0" smtClean="0">
                <a:solidFill>
                  <a:schemeClr val="tx1">
                    <a:lumMod val="85000"/>
                  </a:schemeClr>
                </a:solidFill>
              </a:rPr>
              <a:t> </a:t>
            </a:r>
            <a:r>
              <a:rPr lang="en-US" dirty="0" smtClean="0">
                <a:solidFill>
                  <a:schemeClr val="tx1">
                    <a:lumMod val="85000"/>
                  </a:schemeClr>
                </a:solidFill>
              </a:rPr>
              <a:t>(</a:t>
            </a:r>
            <a:r>
              <a:rPr lang="en-US" dirty="0" err="1" smtClean="0">
                <a:solidFill>
                  <a:schemeClr val="tx1">
                    <a:lumMod val="85000"/>
                  </a:schemeClr>
                </a:solidFill>
              </a:rPr>
              <a:t>Difenidramina</a:t>
            </a:r>
            <a:r>
              <a:rPr lang="en-US" dirty="0" smtClean="0">
                <a:solidFill>
                  <a:schemeClr val="tx1">
                    <a:lumMod val="85000"/>
                  </a:schemeClr>
                </a:solidFill>
              </a:rPr>
              <a:t> </a:t>
            </a:r>
            <a:r>
              <a:rPr lang="en-US" dirty="0" err="1" smtClean="0">
                <a:solidFill>
                  <a:schemeClr val="tx1">
                    <a:lumMod val="85000"/>
                  </a:schemeClr>
                </a:solidFill>
              </a:rPr>
              <a:t>cp</a:t>
            </a:r>
            <a:r>
              <a:rPr lang="en-US" dirty="0" smtClean="0">
                <a:solidFill>
                  <a:schemeClr val="tx1">
                    <a:lumMod val="85000"/>
                  </a:schemeClr>
                </a:solidFill>
              </a:rPr>
              <a:t>)</a:t>
            </a:r>
          </a:p>
          <a:p>
            <a:pPr marL="539750" indent="-179388">
              <a:buFont typeface="Wingdings" charset="2"/>
              <a:buChar char="§"/>
            </a:pPr>
            <a:r>
              <a:rPr lang="en-US" sz="2000" dirty="0" smtClean="0">
                <a:solidFill>
                  <a:schemeClr val="tx1">
                    <a:lumMod val="85000"/>
                  </a:schemeClr>
                </a:solidFill>
              </a:rPr>
              <a:t>BDZ </a:t>
            </a:r>
            <a:r>
              <a:rPr lang="en-US" dirty="0" smtClean="0">
                <a:solidFill>
                  <a:schemeClr val="tx1">
                    <a:lumMod val="85000"/>
                  </a:schemeClr>
                </a:solidFill>
              </a:rPr>
              <a:t>(Clonazepam)</a:t>
            </a:r>
            <a:endParaRPr lang="en-US" dirty="0">
              <a:solidFill>
                <a:schemeClr val="tx1">
                  <a:lumMod val="85000"/>
                </a:schemeClr>
              </a:solidFill>
            </a:endParaRPr>
          </a:p>
        </p:txBody>
      </p:sp>
    </p:spTree>
    <p:extLst>
      <p:ext uri="{BB962C8B-B14F-4D97-AF65-F5344CB8AC3E}">
        <p14:creationId xmlns:p14="http://schemas.microsoft.com/office/powerpoint/2010/main" val="32254412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6.75464E-7 4.09817E-6 L -0.00121 0.12572 " pathEditMode="relative" rAng="0" ptsTypes="AA">
                                      <p:cBhvr>
                                        <p:cTn id="6" dur="600" fill="hold"/>
                                        <p:tgtEl>
                                          <p:spTgt spid="7"/>
                                        </p:tgtEl>
                                        <p:attrNameLst>
                                          <p:attrName>ppt_x</p:attrName>
                                          <p:attrName>ppt_y</p:attrName>
                                        </p:attrNameLst>
                                      </p:cBhvr>
                                      <p:rCtr x="-69" y="6275"/>
                                    </p:animMotion>
                                  </p:childTnLst>
                                </p:cTn>
                              </p:par>
                            </p:childTnLst>
                          </p:cTn>
                        </p:par>
                        <p:par>
                          <p:cTn id="7" fill="hold">
                            <p:stCondLst>
                              <p:cond delay="600"/>
                            </p:stCondLst>
                            <p:childTnLst>
                              <p:par>
                                <p:cTn id="8" presetID="10"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500"/>
                                        <p:tgtEl>
                                          <p:spTgt spid="5">
                                            <p:txEl>
                                              <p:pRg st="0" end="0"/>
                                            </p:txEl>
                                          </p:spTgt>
                                        </p:tgtEl>
                                      </p:cBhvr>
                                    </p:animEffect>
                                  </p:childTnLst>
                                </p:cTn>
                              </p:par>
                            </p:childTnLst>
                          </p:cTn>
                        </p:par>
                        <p:par>
                          <p:cTn id="14" fill="hold">
                            <p:stCondLst>
                              <p:cond delay="1100"/>
                            </p:stCondLst>
                            <p:childTnLst>
                              <p:par>
                                <p:cTn id="15" presetID="10" presetClass="entr" presetSubtype="0" fill="hold" grpId="0" nodeType="after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par>
                          <p:cTn id="18" fill="hold">
                            <p:stCondLst>
                              <p:cond delay="1600"/>
                            </p:stCondLst>
                            <p:childTnLst>
                              <p:par>
                                <p:cTn id="19" presetID="10" presetClass="entr" presetSubtype="0" fill="hold" grpId="0" nodeType="after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childTnLst>
                                </p:cTn>
                              </p:par>
                            </p:childTnLst>
                          </p:cTn>
                        </p:par>
                        <p:par>
                          <p:cTn id="22" fill="hold">
                            <p:stCondLst>
                              <p:cond delay="2100"/>
                            </p:stCondLst>
                            <p:childTnLst>
                              <p:par>
                                <p:cTn id="23" presetID="10" presetClass="entr" presetSubtype="0" fill="hold" grpId="0" nodeType="after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500"/>
                                        <p:tgtEl>
                                          <p:spTgt spid="5">
                                            <p:txEl>
                                              <p:pRg st="3" end="3"/>
                                            </p:txEl>
                                          </p:spTgt>
                                        </p:tgtEl>
                                      </p:cBhvr>
                                    </p:animEffect>
                                  </p:childTnLst>
                                </p:cTn>
                              </p:par>
                            </p:childTnLst>
                          </p:cTn>
                        </p:par>
                        <p:par>
                          <p:cTn id="26" fill="hold">
                            <p:stCondLst>
                              <p:cond delay="2600"/>
                            </p:stCondLst>
                            <p:childTnLst>
                              <p:par>
                                <p:cTn id="27" presetID="10" presetClass="entr" presetSubtype="0" fill="hold" grpId="0" nodeType="after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fade">
                                      <p:cBhvr>
                                        <p:cTn id="29" dur="500"/>
                                        <p:tgtEl>
                                          <p:spTgt spid="5">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5">
                                            <p:txEl>
                                              <p:pRg st="0" end="0"/>
                                            </p:txEl>
                                          </p:spTgt>
                                        </p:tgtEl>
                                      </p:cBhvr>
                                    </p:animEffect>
                                    <p:set>
                                      <p:cBhvr>
                                        <p:cTn id="34" dur="1" fill="hold">
                                          <p:stCondLst>
                                            <p:cond delay="499"/>
                                          </p:stCondLst>
                                        </p:cTn>
                                        <p:tgtEl>
                                          <p:spTgt spid="5">
                                            <p:txEl>
                                              <p:pRg st="0" end="0"/>
                                            </p:txEl>
                                          </p:spTgt>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xEl>
                                              <p:pRg st="1" end="1"/>
                                            </p:txEl>
                                          </p:spTgt>
                                        </p:tgtEl>
                                      </p:cBhvr>
                                    </p:animEffect>
                                    <p:set>
                                      <p:cBhvr>
                                        <p:cTn id="37" dur="1" fill="hold">
                                          <p:stCondLst>
                                            <p:cond delay="499"/>
                                          </p:stCondLst>
                                        </p:cTn>
                                        <p:tgtEl>
                                          <p:spTgt spid="5">
                                            <p:txEl>
                                              <p:pRg st="1" end="1"/>
                                            </p:txEl>
                                          </p:spTgt>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5">
                                            <p:txEl>
                                              <p:pRg st="2" end="2"/>
                                            </p:txEl>
                                          </p:spTgt>
                                        </p:tgtEl>
                                      </p:cBhvr>
                                    </p:animEffect>
                                    <p:set>
                                      <p:cBhvr>
                                        <p:cTn id="40" dur="1" fill="hold">
                                          <p:stCondLst>
                                            <p:cond delay="499"/>
                                          </p:stCondLst>
                                        </p:cTn>
                                        <p:tgtEl>
                                          <p:spTgt spid="5">
                                            <p:txEl>
                                              <p:pRg st="2" end="2"/>
                                            </p:txEl>
                                          </p:spTgt>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5">
                                            <p:txEl>
                                              <p:pRg st="3" end="3"/>
                                            </p:txEl>
                                          </p:spTgt>
                                        </p:tgtEl>
                                      </p:cBhvr>
                                    </p:animEffect>
                                    <p:set>
                                      <p:cBhvr>
                                        <p:cTn id="43" dur="1" fill="hold">
                                          <p:stCondLst>
                                            <p:cond delay="499"/>
                                          </p:stCondLst>
                                        </p:cTn>
                                        <p:tgtEl>
                                          <p:spTgt spid="5">
                                            <p:txEl>
                                              <p:pRg st="3" end="3"/>
                                            </p:txEl>
                                          </p:spTgt>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5">
                                            <p:txEl>
                                              <p:pRg st="4" end="4"/>
                                            </p:txEl>
                                          </p:spTgt>
                                        </p:tgtEl>
                                      </p:cBhvr>
                                    </p:animEffect>
                                    <p:set>
                                      <p:cBhvr>
                                        <p:cTn id="46" dur="1" fill="hold">
                                          <p:stCondLst>
                                            <p:cond delay="499"/>
                                          </p:stCondLst>
                                        </p:cTn>
                                        <p:tgtEl>
                                          <p:spTgt spid="5">
                                            <p:txEl>
                                              <p:pRg st="4" end="4"/>
                                            </p:txEl>
                                          </p:spTgt>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animEffect transition="in" filter="fade">
                                      <p:cBhvr>
                                        <p:cTn id="57" dur="500"/>
                                        <p:tgtEl>
                                          <p:spTgt spid="10">
                                            <p:txEl>
                                              <p:pRg st="0" end="0"/>
                                            </p:txEl>
                                          </p:spTgt>
                                        </p:tgtEl>
                                      </p:cBhvr>
                                    </p:animEffect>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10">
                                            <p:txEl>
                                              <p:pRg st="1" end="1"/>
                                            </p:txEl>
                                          </p:spTgt>
                                        </p:tgtEl>
                                        <p:attrNameLst>
                                          <p:attrName>style.visibility</p:attrName>
                                        </p:attrNameLst>
                                      </p:cBhvr>
                                      <p:to>
                                        <p:strVal val="visible"/>
                                      </p:to>
                                    </p:set>
                                    <p:animEffect transition="in" filter="fade">
                                      <p:cBhvr>
                                        <p:cTn id="61" dur="500"/>
                                        <p:tgtEl>
                                          <p:spTgt spid="10">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13"/>
                                        </p:tgtEl>
                                      </p:cBhvr>
                                    </p:animEffect>
                                    <p:set>
                                      <p:cBhvr>
                                        <p:cTn id="66" dur="1" fill="hold">
                                          <p:stCondLst>
                                            <p:cond delay="499"/>
                                          </p:stCondLst>
                                        </p:cTn>
                                        <p:tgtEl>
                                          <p:spTgt spid="13"/>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0">
                                            <p:txEl>
                                              <p:pRg st="0" end="0"/>
                                            </p:txEl>
                                          </p:spTgt>
                                        </p:tgtEl>
                                      </p:cBhvr>
                                    </p:animEffect>
                                    <p:set>
                                      <p:cBhvr>
                                        <p:cTn id="69" dur="1" fill="hold">
                                          <p:stCondLst>
                                            <p:cond delay="499"/>
                                          </p:stCondLst>
                                        </p:cTn>
                                        <p:tgtEl>
                                          <p:spTgt spid="10">
                                            <p:txEl>
                                              <p:pRg st="0" end="0"/>
                                            </p:txEl>
                                          </p:spTgt>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0">
                                            <p:txEl>
                                              <p:pRg st="1" end="1"/>
                                            </p:txEl>
                                          </p:spTgt>
                                        </p:tgtEl>
                                      </p:cBhvr>
                                    </p:animEffect>
                                    <p:set>
                                      <p:cBhvr>
                                        <p:cTn id="72" dur="1" fill="hold">
                                          <p:stCondLst>
                                            <p:cond delay="499"/>
                                          </p:stCondLst>
                                        </p:cTn>
                                        <p:tgtEl>
                                          <p:spTgt spid="10">
                                            <p:txEl>
                                              <p:pRg st="1" end="1"/>
                                            </p:txEl>
                                          </p:spTgt>
                                        </p:tgtEl>
                                        <p:attrNameLst>
                                          <p:attrName>style.visibility</p:attrName>
                                        </p:attrNameLst>
                                      </p:cBhvr>
                                      <p:to>
                                        <p:strVal val="hidden"/>
                                      </p:to>
                                    </p:set>
                                  </p:childTnLst>
                                </p:cTn>
                              </p:par>
                            </p:childTnLst>
                          </p:cTn>
                        </p:par>
                        <p:par>
                          <p:cTn id="73" fill="hold">
                            <p:stCondLst>
                              <p:cond delay="500"/>
                            </p:stCondLst>
                            <p:childTnLst>
                              <p:par>
                                <p:cTn id="74" presetID="10" presetClass="entr" presetSubtype="0" fill="hold" grpId="0" nodeType="afterEffect">
                                  <p:stCondLst>
                                    <p:cond delay="0"/>
                                  </p:stCondLst>
                                  <p:childTnLst>
                                    <p:set>
                                      <p:cBhvr>
                                        <p:cTn id="75" dur="1" fill="hold">
                                          <p:stCondLst>
                                            <p:cond delay="0"/>
                                          </p:stCondLst>
                                        </p:cTn>
                                        <p:tgtEl>
                                          <p:spTgt spid="15">
                                            <p:txEl>
                                              <p:pRg st="0" end="0"/>
                                            </p:txEl>
                                          </p:spTgt>
                                        </p:tgtEl>
                                        <p:attrNameLst>
                                          <p:attrName>style.visibility</p:attrName>
                                        </p:attrNameLst>
                                      </p:cBhvr>
                                      <p:to>
                                        <p:strVal val="visible"/>
                                      </p:to>
                                    </p:set>
                                    <p:animEffect transition="in" filter="fade">
                                      <p:cBhvr>
                                        <p:cTn id="76" dur="500"/>
                                        <p:tgtEl>
                                          <p:spTgt spid="15">
                                            <p:txEl>
                                              <p:pRg st="0" end="0"/>
                                            </p:txEl>
                                          </p:spTgt>
                                        </p:tgtEl>
                                      </p:cBhvr>
                                    </p:animEffect>
                                  </p:childTnLst>
                                </p:cTn>
                              </p:par>
                            </p:childTnLst>
                          </p:cTn>
                        </p:par>
                        <p:par>
                          <p:cTn id="77" fill="hold">
                            <p:stCondLst>
                              <p:cond delay="1000"/>
                            </p:stCondLst>
                            <p:childTnLst>
                              <p:par>
                                <p:cTn id="78" presetID="10" presetClass="entr" presetSubtype="0" fill="hold" grpId="0" nodeType="afterEffect">
                                  <p:stCondLst>
                                    <p:cond delay="0"/>
                                  </p:stCondLst>
                                  <p:childTnLst>
                                    <p:set>
                                      <p:cBhvr>
                                        <p:cTn id="79" dur="1" fill="hold">
                                          <p:stCondLst>
                                            <p:cond delay="0"/>
                                          </p:stCondLst>
                                        </p:cTn>
                                        <p:tgtEl>
                                          <p:spTgt spid="15">
                                            <p:txEl>
                                              <p:pRg st="1" end="1"/>
                                            </p:txEl>
                                          </p:spTgt>
                                        </p:tgtEl>
                                        <p:attrNameLst>
                                          <p:attrName>style.visibility</p:attrName>
                                        </p:attrNameLst>
                                      </p:cBhvr>
                                      <p:to>
                                        <p:strVal val="visible"/>
                                      </p:to>
                                    </p:set>
                                    <p:animEffect transition="in" filter="fade">
                                      <p:cBhvr>
                                        <p:cTn id="80" dur="500"/>
                                        <p:tgtEl>
                                          <p:spTgt spid="15">
                                            <p:txEl>
                                              <p:pRg st="1" end="1"/>
                                            </p:txEl>
                                          </p:spTgt>
                                        </p:tgtEl>
                                      </p:cBhvr>
                                    </p:animEffect>
                                  </p:childTnLst>
                                </p:cTn>
                              </p:par>
                            </p:childTnLst>
                          </p:cTn>
                        </p:par>
                        <p:par>
                          <p:cTn id="81" fill="hold">
                            <p:stCondLst>
                              <p:cond delay="1500"/>
                            </p:stCondLst>
                            <p:childTnLst>
                              <p:par>
                                <p:cTn id="82" presetID="10" presetClass="entr" presetSubtype="0" fill="hold" grpId="0" nodeType="afterEffect">
                                  <p:stCondLst>
                                    <p:cond delay="0"/>
                                  </p:stCondLst>
                                  <p:childTnLst>
                                    <p:set>
                                      <p:cBhvr>
                                        <p:cTn id="83" dur="1" fill="hold">
                                          <p:stCondLst>
                                            <p:cond delay="0"/>
                                          </p:stCondLst>
                                        </p:cTn>
                                        <p:tgtEl>
                                          <p:spTgt spid="15">
                                            <p:txEl>
                                              <p:pRg st="2" end="2"/>
                                            </p:txEl>
                                          </p:spTgt>
                                        </p:tgtEl>
                                        <p:attrNameLst>
                                          <p:attrName>style.visibility</p:attrName>
                                        </p:attrNameLst>
                                      </p:cBhvr>
                                      <p:to>
                                        <p:strVal val="visible"/>
                                      </p:to>
                                    </p:set>
                                    <p:animEffect transition="in" filter="fade">
                                      <p:cBhvr>
                                        <p:cTn id="84" dur="500"/>
                                        <p:tgtEl>
                                          <p:spTgt spid="15">
                                            <p:txEl>
                                              <p:pRg st="2" end="2"/>
                                            </p:txEl>
                                          </p:spTgt>
                                        </p:tgtEl>
                                      </p:cBhvr>
                                    </p:animEffect>
                                  </p:childTnLst>
                                </p:cTn>
                              </p:par>
                            </p:childTnLst>
                          </p:cTn>
                        </p:par>
                        <p:par>
                          <p:cTn id="85" fill="hold">
                            <p:stCondLst>
                              <p:cond delay="2000"/>
                            </p:stCondLst>
                            <p:childTnLst>
                              <p:par>
                                <p:cTn id="86" presetID="10" presetClass="entr" presetSubtype="0" fill="hold" grpId="0" nodeType="afterEffect">
                                  <p:stCondLst>
                                    <p:cond delay="0"/>
                                  </p:stCondLst>
                                  <p:childTnLst>
                                    <p:set>
                                      <p:cBhvr>
                                        <p:cTn id="87" dur="1" fill="hold">
                                          <p:stCondLst>
                                            <p:cond delay="0"/>
                                          </p:stCondLst>
                                        </p:cTn>
                                        <p:tgtEl>
                                          <p:spTgt spid="15">
                                            <p:txEl>
                                              <p:pRg st="3" end="3"/>
                                            </p:txEl>
                                          </p:spTgt>
                                        </p:tgtEl>
                                        <p:attrNameLst>
                                          <p:attrName>style.visibility</p:attrName>
                                        </p:attrNameLst>
                                      </p:cBhvr>
                                      <p:to>
                                        <p:strVal val="visible"/>
                                      </p:to>
                                    </p:set>
                                    <p:animEffect transition="in" filter="fade">
                                      <p:cBhvr>
                                        <p:cTn id="88"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allAtOnce"/>
      <p:bldP spid="10" grpId="1" build="allAtOnce"/>
      <p:bldP spid="5" grpId="0" build="allAtOnce"/>
      <p:bldP spid="5" grpId="1" build="allAtOnce"/>
      <p:bldP spid="8" grpId="0" animBg="1"/>
      <p:bldP spid="8" grpId="1" animBg="1"/>
      <p:bldP spid="13" grpId="0" animBg="1"/>
      <p:bldP spid="13" grpId="1" animBg="1"/>
      <p:bldP spid="15" grpId="0" build="allAtOnce"/>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Terapia</a:t>
            </a:r>
            <a:endParaRPr lang="en-US" dirty="0">
              <a:solidFill>
                <a:schemeClr val="tx1">
                  <a:lumMod val="85000"/>
                </a:schemeClr>
              </a:solidFill>
              <a:latin typeface="Corbel"/>
              <a:cs typeface="Corbel"/>
            </a:endParaRPr>
          </a:p>
        </p:txBody>
      </p:sp>
      <p:sp>
        <p:nvSpPr>
          <p:cNvPr id="4" name="TextBox 3"/>
          <p:cNvSpPr txBox="1"/>
          <p:nvPr/>
        </p:nvSpPr>
        <p:spPr>
          <a:xfrm>
            <a:off x="3492130" y="1244211"/>
            <a:ext cx="2159741" cy="523220"/>
          </a:xfrm>
          <a:prstGeom prst="rect">
            <a:avLst/>
          </a:prstGeom>
          <a:noFill/>
          <a:ln>
            <a:noFill/>
          </a:ln>
        </p:spPr>
        <p:txBody>
          <a:bodyPr wrap="none" rtlCol="0">
            <a:spAutoFit/>
          </a:bodyPr>
          <a:lstStyle/>
          <a:p>
            <a:r>
              <a:rPr lang="en-US" sz="2800" dirty="0" err="1" smtClean="0">
                <a:solidFill>
                  <a:srgbClr val="D9D9D9"/>
                </a:solidFill>
              </a:rPr>
              <a:t>Effetti</a:t>
            </a:r>
            <a:r>
              <a:rPr lang="en-US" sz="2800" dirty="0" smtClean="0">
                <a:solidFill>
                  <a:srgbClr val="D9D9D9"/>
                </a:solidFill>
              </a:rPr>
              <a:t> </a:t>
            </a:r>
            <a:r>
              <a:rPr lang="en-US" sz="2800" dirty="0" err="1" smtClean="0">
                <a:solidFill>
                  <a:srgbClr val="D9D9D9"/>
                </a:solidFill>
              </a:rPr>
              <a:t>avversi</a:t>
            </a:r>
            <a:r>
              <a:rPr lang="en-US" sz="2800" dirty="0" smtClean="0">
                <a:solidFill>
                  <a:srgbClr val="D9D9D9"/>
                </a:solidFill>
              </a:rPr>
              <a:t> </a:t>
            </a:r>
            <a:endParaRPr lang="en-US" sz="2800" dirty="0">
              <a:solidFill>
                <a:srgbClr val="D9D9D9"/>
              </a:solidFill>
            </a:endParaRPr>
          </a:p>
        </p:txBody>
      </p:sp>
      <p:cxnSp>
        <p:nvCxnSpPr>
          <p:cNvPr id="6" name="Straight Connector 5"/>
          <p:cNvCxnSpPr/>
          <p:nvPr/>
        </p:nvCxnSpPr>
        <p:spPr>
          <a:xfrm>
            <a:off x="2936785" y="1311639"/>
            <a:ext cx="3270431" cy="0"/>
          </a:xfrm>
          <a:prstGeom prst="line">
            <a:avLst/>
          </a:prstGeom>
          <a:ln>
            <a:solidFill>
              <a:schemeClr val="bg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1078905" y="1843035"/>
            <a:ext cx="5020049" cy="523220"/>
          </a:xfrm>
          <a:prstGeom prst="rect">
            <a:avLst/>
          </a:prstGeom>
          <a:noFill/>
        </p:spPr>
        <p:txBody>
          <a:bodyPr wrap="none" rtlCol="0">
            <a:spAutoFit/>
          </a:bodyPr>
          <a:lstStyle/>
          <a:p>
            <a:r>
              <a:rPr lang="it-IT" sz="2800" dirty="0" smtClean="0">
                <a:solidFill>
                  <a:schemeClr val="tx1">
                    <a:lumMod val="75000"/>
                  </a:schemeClr>
                </a:solidFill>
              </a:rPr>
              <a:t>Sindrome maligna da neurolettici</a:t>
            </a:r>
            <a:endParaRPr lang="en-US" dirty="0">
              <a:solidFill>
                <a:schemeClr val="tx1">
                  <a:lumMod val="85000"/>
                </a:schemeClr>
              </a:solidFill>
            </a:endParaRPr>
          </a:p>
        </p:txBody>
      </p:sp>
      <p:sp>
        <p:nvSpPr>
          <p:cNvPr id="10" name="TextBox 9"/>
          <p:cNvSpPr txBox="1"/>
          <p:nvPr/>
        </p:nvSpPr>
        <p:spPr>
          <a:xfrm>
            <a:off x="1666594" y="2284442"/>
            <a:ext cx="5747036" cy="1323439"/>
          </a:xfrm>
          <a:prstGeom prst="rect">
            <a:avLst/>
          </a:prstGeom>
          <a:noFill/>
        </p:spPr>
        <p:txBody>
          <a:bodyPr wrap="none" rtlCol="0">
            <a:spAutoFit/>
          </a:bodyPr>
          <a:lstStyle/>
          <a:p>
            <a:r>
              <a:rPr lang="en-US" sz="2000" dirty="0" err="1" smtClean="0">
                <a:solidFill>
                  <a:srgbClr val="D9D9D9"/>
                </a:solidFill>
              </a:rPr>
              <a:t>Tipici</a:t>
            </a:r>
            <a:r>
              <a:rPr lang="en-US" sz="2000" dirty="0" smtClean="0">
                <a:solidFill>
                  <a:srgbClr val="D9D9D9"/>
                </a:solidFill>
              </a:rPr>
              <a:t> &gt;&gt; </a:t>
            </a:r>
            <a:r>
              <a:rPr lang="en-US" sz="2000" dirty="0" err="1">
                <a:solidFill>
                  <a:srgbClr val="D9D9D9"/>
                </a:solidFill>
              </a:rPr>
              <a:t>A</a:t>
            </a:r>
            <a:r>
              <a:rPr lang="en-US" sz="2000" dirty="0" err="1" smtClean="0">
                <a:solidFill>
                  <a:srgbClr val="D9D9D9"/>
                </a:solidFill>
              </a:rPr>
              <a:t>tipici</a:t>
            </a:r>
            <a:endParaRPr lang="en-US" sz="2000" dirty="0" smtClean="0">
              <a:solidFill>
                <a:srgbClr val="D9D9D9"/>
              </a:solidFill>
            </a:endParaRPr>
          </a:p>
          <a:p>
            <a:r>
              <a:rPr lang="en-US" sz="2000" dirty="0" err="1" smtClean="0">
                <a:solidFill>
                  <a:srgbClr val="D9D9D9"/>
                </a:solidFill>
              </a:rPr>
              <a:t>Correlata</a:t>
            </a:r>
            <a:r>
              <a:rPr lang="en-US" sz="2000" dirty="0" smtClean="0">
                <a:solidFill>
                  <a:srgbClr val="D9D9D9"/>
                </a:solidFill>
              </a:rPr>
              <a:t> con:	Dose/</a:t>
            </a:r>
            <a:r>
              <a:rPr lang="en-US" sz="2000" dirty="0" err="1" smtClean="0">
                <a:solidFill>
                  <a:srgbClr val="D9D9D9"/>
                </a:solidFill>
              </a:rPr>
              <a:t>Rapido</a:t>
            </a:r>
            <a:r>
              <a:rPr lang="en-US" sz="2000" dirty="0" smtClean="0">
                <a:solidFill>
                  <a:srgbClr val="D9D9D9"/>
                </a:solidFill>
              </a:rPr>
              <a:t> </a:t>
            </a:r>
            <a:r>
              <a:rPr lang="en-US" sz="2000" dirty="0" err="1" smtClean="0">
                <a:solidFill>
                  <a:srgbClr val="D9D9D9"/>
                </a:solidFill>
              </a:rPr>
              <a:t>aumento</a:t>
            </a:r>
            <a:r>
              <a:rPr lang="en-US" sz="2000" dirty="0" smtClean="0">
                <a:solidFill>
                  <a:srgbClr val="D9D9D9"/>
                </a:solidFill>
              </a:rPr>
              <a:t> del </a:t>
            </a:r>
            <a:r>
              <a:rPr lang="en-US" sz="2000" dirty="0" err="1" smtClean="0">
                <a:solidFill>
                  <a:srgbClr val="D9D9D9"/>
                </a:solidFill>
              </a:rPr>
              <a:t>dosaggio</a:t>
            </a:r>
            <a:endParaRPr lang="en-US" sz="2000" dirty="0" smtClean="0">
              <a:solidFill>
                <a:srgbClr val="D9D9D9"/>
              </a:solidFill>
            </a:endParaRPr>
          </a:p>
          <a:p>
            <a:r>
              <a:rPr lang="en-US" sz="2000" dirty="0" smtClean="0">
                <a:solidFill>
                  <a:srgbClr val="D9D9D9"/>
                </a:solidFill>
              </a:rPr>
              <a:t>		</a:t>
            </a:r>
            <a:r>
              <a:rPr lang="en-US" sz="2000" dirty="0" err="1" smtClean="0">
                <a:solidFill>
                  <a:srgbClr val="D9D9D9"/>
                </a:solidFill>
              </a:rPr>
              <a:t>Somministrazione</a:t>
            </a:r>
            <a:r>
              <a:rPr lang="en-US" sz="2000" dirty="0" smtClean="0">
                <a:solidFill>
                  <a:srgbClr val="D9D9D9"/>
                </a:solidFill>
              </a:rPr>
              <a:t> </a:t>
            </a:r>
            <a:r>
              <a:rPr lang="en-US" sz="2000" dirty="0" err="1" smtClean="0">
                <a:solidFill>
                  <a:srgbClr val="D9D9D9"/>
                </a:solidFill>
              </a:rPr>
              <a:t>parenterale</a:t>
            </a:r>
            <a:endParaRPr lang="en-US" sz="2000" dirty="0" smtClean="0">
              <a:solidFill>
                <a:srgbClr val="D9D9D9"/>
              </a:solidFill>
            </a:endParaRPr>
          </a:p>
          <a:p>
            <a:r>
              <a:rPr lang="en-US" sz="2000" dirty="0">
                <a:solidFill>
                  <a:srgbClr val="D9D9D9"/>
                </a:solidFill>
              </a:rPr>
              <a:t>	</a:t>
            </a:r>
            <a:r>
              <a:rPr lang="en-US" sz="2000" dirty="0" smtClean="0">
                <a:solidFill>
                  <a:srgbClr val="D9D9D9"/>
                </a:solidFill>
              </a:rPr>
              <a:t>	</a:t>
            </a:r>
            <a:r>
              <a:rPr lang="en-US" sz="2000" dirty="0" err="1">
                <a:solidFill>
                  <a:srgbClr val="D9D9D9"/>
                </a:solidFill>
              </a:rPr>
              <a:t>D</a:t>
            </a:r>
            <a:r>
              <a:rPr lang="en-US" sz="2000" dirty="0" err="1" smtClean="0">
                <a:solidFill>
                  <a:srgbClr val="D9D9D9"/>
                </a:solidFill>
              </a:rPr>
              <a:t>isidratazione</a:t>
            </a:r>
            <a:r>
              <a:rPr lang="en-US" sz="2000" dirty="0" smtClean="0">
                <a:solidFill>
                  <a:srgbClr val="D9D9D9"/>
                </a:solidFill>
              </a:rPr>
              <a:t> </a:t>
            </a:r>
            <a:endParaRPr lang="en-US" sz="2000" dirty="0">
              <a:solidFill>
                <a:srgbClr val="D9D9D9"/>
              </a:solidFill>
            </a:endParaRPr>
          </a:p>
        </p:txBody>
      </p:sp>
      <p:sp>
        <p:nvSpPr>
          <p:cNvPr id="5" name="TextBox 4"/>
          <p:cNvSpPr txBox="1"/>
          <p:nvPr/>
        </p:nvSpPr>
        <p:spPr>
          <a:xfrm>
            <a:off x="6067279" y="1778669"/>
            <a:ext cx="3076721" cy="646331"/>
          </a:xfrm>
          <a:prstGeom prst="rect">
            <a:avLst/>
          </a:prstGeom>
          <a:noFill/>
        </p:spPr>
        <p:txBody>
          <a:bodyPr wrap="none" rtlCol="0">
            <a:spAutoFit/>
          </a:bodyPr>
          <a:lstStyle/>
          <a:p>
            <a:r>
              <a:rPr lang="en-US" dirty="0" err="1" smtClean="0"/>
              <a:t>Rara</a:t>
            </a:r>
            <a:r>
              <a:rPr lang="en-US" dirty="0" smtClean="0"/>
              <a:t> ma </a:t>
            </a:r>
            <a:r>
              <a:rPr lang="en-US" dirty="0" err="1" smtClean="0"/>
              <a:t>potenzialmente</a:t>
            </a:r>
            <a:r>
              <a:rPr lang="en-US" dirty="0" smtClean="0"/>
              <a:t> fatale</a:t>
            </a:r>
          </a:p>
          <a:p>
            <a:r>
              <a:rPr lang="en-US" dirty="0" err="1" smtClean="0"/>
              <a:t>Insorgenza</a:t>
            </a:r>
            <a:r>
              <a:rPr lang="en-US" dirty="0" smtClean="0"/>
              <a:t> “</a:t>
            </a:r>
            <a:r>
              <a:rPr lang="en-US" dirty="0" err="1" smtClean="0"/>
              <a:t>subacuta</a:t>
            </a:r>
            <a:r>
              <a:rPr lang="en-US" dirty="0" smtClean="0"/>
              <a:t>”</a:t>
            </a:r>
            <a:endParaRPr lang="en-US" dirty="0"/>
          </a:p>
        </p:txBody>
      </p:sp>
      <p:sp>
        <p:nvSpPr>
          <p:cNvPr id="12" name="TextBox 11"/>
          <p:cNvSpPr txBox="1"/>
          <p:nvPr/>
        </p:nvSpPr>
        <p:spPr>
          <a:xfrm>
            <a:off x="1666594" y="3457497"/>
            <a:ext cx="5781977" cy="1785104"/>
          </a:xfrm>
          <a:prstGeom prst="rect">
            <a:avLst/>
          </a:prstGeom>
          <a:noFill/>
        </p:spPr>
        <p:txBody>
          <a:bodyPr wrap="square" rtlCol="0">
            <a:spAutoFit/>
          </a:bodyPr>
          <a:lstStyle/>
          <a:p>
            <a:r>
              <a:rPr lang="en-US" sz="2000" dirty="0" err="1" smtClean="0">
                <a:solidFill>
                  <a:schemeClr val="tx1">
                    <a:lumMod val="65000"/>
                  </a:schemeClr>
                </a:solidFill>
              </a:rPr>
              <a:t>Clinica</a:t>
            </a:r>
            <a:endParaRPr lang="en-US" dirty="0" smtClean="0">
              <a:solidFill>
                <a:schemeClr val="tx1">
                  <a:lumMod val="65000"/>
                </a:schemeClr>
              </a:solidFill>
            </a:endParaRPr>
          </a:p>
          <a:p>
            <a:pPr marL="360363" indent="-180975">
              <a:buFont typeface="Wingdings" charset="2"/>
              <a:buChar char="§"/>
            </a:pPr>
            <a:r>
              <a:rPr lang="it-IT" dirty="0">
                <a:solidFill>
                  <a:schemeClr val="tx1">
                    <a:lumMod val="95000"/>
                  </a:schemeClr>
                </a:solidFill>
              </a:rPr>
              <a:t>Ipertermia </a:t>
            </a:r>
            <a:r>
              <a:rPr lang="it-IT" sz="1400" dirty="0">
                <a:solidFill>
                  <a:schemeClr val="tx1">
                    <a:lumMod val="95000"/>
                  </a:schemeClr>
                </a:solidFill>
              </a:rPr>
              <a:t>(in rarissimi casi assente</a:t>
            </a:r>
            <a:r>
              <a:rPr lang="it-IT" sz="1400" dirty="0" smtClean="0">
                <a:solidFill>
                  <a:schemeClr val="tx1">
                    <a:lumMod val="95000"/>
                  </a:schemeClr>
                </a:solidFill>
              </a:rPr>
              <a:t>)</a:t>
            </a:r>
            <a:endParaRPr lang="en-US" sz="1400" dirty="0" smtClean="0">
              <a:solidFill>
                <a:schemeClr val="tx1">
                  <a:lumMod val="95000"/>
                </a:schemeClr>
              </a:solidFill>
            </a:endParaRPr>
          </a:p>
          <a:p>
            <a:pPr marL="360363" indent="-180975">
              <a:buFont typeface="Wingdings" charset="2"/>
              <a:buChar char="§"/>
            </a:pPr>
            <a:r>
              <a:rPr lang="en-US" dirty="0" err="1" smtClean="0">
                <a:solidFill>
                  <a:schemeClr val="tx1">
                    <a:lumMod val="95000"/>
                  </a:schemeClr>
                </a:solidFill>
              </a:rPr>
              <a:t>Rigidità</a:t>
            </a:r>
            <a:r>
              <a:rPr lang="en-US" dirty="0" smtClean="0">
                <a:solidFill>
                  <a:schemeClr val="tx1">
                    <a:lumMod val="95000"/>
                  </a:schemeClr>
                </a:solidFill>
              </a:rPr>
              <a:t> </a:t>
            </a:r>
            <a:r>
              <a:rPr lang="en-US" dirty="0" err="1" smtClean="0">
                <a:solidFill>
                  <a:schemeClr val="tx1">
                    <a:lumMod val="95000"/>
                  </a:schemeClr>
                </a:solidFill>
              </a:rPr>
              <a:t>diffusa</a:t>
            </a:r>
            <a:endParaRPr lang="en-US" dirty="0" smtClean="0">
              <a:solidFill>
                <a:schemeClr val="tx1">
                  <a:lumMod val="95000"/>
                </a:schemeClr>
              </a:solidFill>
            </a:endParaRPr>
          </a:p>
          <a:p>
            <a:pPr marL="360363" indent="-180975">
              <a:buFont typeface="Wingdings" charset="2"/>
              <a:buChar char="§"/>
            </a:pPr>
            <a:r>
              <a:rPr lang="en-US" dirty="0" smtClean="0">
                <a:solidFill>
                  <a:schemeClr val="tx1">
                    <a:lumMod val="95000"/>
                  </a:schemeClr>
                </a:solidFill>
              </a:rPr>
              <a:t>A</a:t>
            </a:r>
            <a:r>
              <a:rPr lang="it-IT" dirty="0" err="1" smtClean="0">
                <a:solidFill>
                  <a:schemeClr val="tx1">
                    <a:lumMod val="95000"/>
                  </a:schemeClr>
                </a:solidFill>
              </a:rPr>
              <a:t>lterazione</a:t>
            </a:r>
            <a:r>
              <a:rPr lang="it-IT" dirty="0" smtClean="0">
                <a:solidFill>
                  <a:schemeClr val="tx1">
                    <a:lumMod val="95000"/>
                  </a:schemeClr>
                </a:solidFill>
              </a:rPr>
              <a:t> </a:t>
            </a:r>
            <a:r>
              <a:rPr lang="it-IT" dirty="0" smtClean="0">
                <a:solidFill>
                  <a:schemeClr val="tx1">
                    <a:lumMod val="95000"/>
                  </a:schemeClr>
                </a:solidFill>
              </a:rPr>
              <a:t>dello stato di coscienza</a:t>
            </a:r>
          </a:p>
          <a:p>
            <a:pPr marL="360363" indent="-180975">
              <a:buFont typeface="Wingdings" charset="2"/>
              <a:buChar char="§"/>
            </a:pPr>
            <a:r>
              <a:rPr lang="en-US" dirty="0" smtClean="0">
                <a:solidFill>
                  <a:schemeClr val="tx1">
                    <a:lumMod val="95000"/>
                  </a:schemeClr>
                </a:solidFill>
              </a:rPr>
              <a:t>R</a:t>
            </a:r>
            <a:r>
              <a:rPr lang="it-IT" dirty="0" err="1" smtClean="0">
                <a:solidFill>
                  <a:schemeClr val="tx1">
                    <a:lumMod val="95000"/>
                  </a:schemeClr>
                </a:solidFill>
              </a:rPr>
              <a:t>abdomiolisi</a:t>
            </a:r>
            <a:endParaRPr lang="it-IT" dirty="0" smtClean="0">
              <a:solidFill>
                <a:schemeClr val="tx1">
                  <a:lumMod val="95000"/>
                </a:schemeClr>
              </a:solidFill>
            </a:endParaRPr>
          </a:p>
          <a:p>
            <a:pPr marL="360363" indent="-180975">
              <a:buFont typeface="Wingdings" charset="2"/>
              <a:buChar char="§"/>
            </a:pPr>
            <a:r>
              <a:rPr lang="en-US" dirty="0" smtClean="0">
                <a:solidFill>
                  <a:schemeClr val="tx1">
                    <a:lumMod val="95000"/>
                  </a:schemeClr>
                </a:solidFill>
              </a:rPr>
              <a:t>D</a:t>
            </a:r>
            <a:r>
              <a:rPr lang="it-IT" dirty="0" err="1" smtClean="0">
                <a:solidFill>
                  <a:schemeClr val="tx1">
                    <a:lumMod val="95000"/>
                  </a:schemeClr>
                </a:solidFill>
              </a:rPr>
              <a:t>isidratazione</a:t>
            </a:r>
            <a:r>
              <a:rPr lang="it-IT" dirty="0" smtClean="0">
                <a:solidFill>
                  <a:schemeClr val="tx1">
                    <a:lumMod val="95000"/>
                  </a:schemeClr>
                </a:solidFill>
              </a:rPr>
              <a:t> </a:t>
            </a:r>
            <a:endParaRPr lang="en-US" dirty="0">
              <a:solidFill>
                <a:schemeClr val="tx1">
                  <a:lumMod val="95000"/>
                </a:schemeClr>
              </a:solidFill>
            </a:endParaRPr>
          </a:p>
        </p:txBody>
      </p:sp>
      <p:sp>
        <p:nvSpPr>
          <p:cNvPr id="13" name="TextBox 12"/>
          <p:cNvSpPr txBox="1"/>
          <p:nvPr/>
        </p:nvSpPr>
        <p:spPr>
          <a:xfrm>
            <a:off x="1724535" y="5220125"/>
            <a:ext cx="6226384" cy="1508105"/>
          </a:xfrm>
          <a:prstGeom prst="rect">
            <a:avLst/>
          </a:prstGeom>
          <a:noFill/>
        </p:spPr>
        <p:txBody>
          <a:bodyPr wrap="none" rtlCol="0">
            <a:spAutoFit/>
          </a:bodyPr>
          <a:lstStyle/>
          <a:p>
            <a:r>
              <a:rPr lang="en-US" sz="2000" dirty="0" err="1" smtClean="0">
                <a:solidFill>
                  <a:schemeClr val="tx1">
                    <a:lumMod val="65000"/>
                  </a:schemeClr>
                </a:solidFill>
              </a:rPr>
              <a:t>Terapia</a:t>
            </a:r>
            <a:r>
              <a:rPr lang="en-US" sz="2000" dirty="0" smtClean="0">
                <a:solidFill>
                  <a:schemeClr val="tx1">
                    <a:lumMod val="65000"/>
                  </a:schemeClr>
                </a:solidFill>
              </a:rPr>
              <a:t>:	</a:t>
            </a:r>
          </a:p>
          <a:p>
            <a:pPr marL="360363" indent="-180975">
              <a:buFont typeface="Wingdings" charset="2"/>
              <a:buChar char="§"/>
            </a:pPr>
            <a:r>
              <a:rPr lang="en-US" dirty="0" err="1" smtClean="0">
                <a:solidFill>
                  <a:schemeClr val="tx1">
                    <a:lumMod val="85000"/>
                  </a:schemeClr>
                </a:solidFill>
              </a:rPr>
              <a:t>Sospensione</a:t>
            </a:r>
            <a:r>
              <a:rPr lang="en-US" dirty="0" smtClean="0">
                <a:solidFill>
                  <a:schemeClr val="tx1">
                    <a:lumMod val="85000"/>
                  </a:schemeClr>
                </a:solidFill>
              </a:rPr>
              <a:t> </a:t>
            </a:r>
            <a:r>
              <a:rPr lang="en-US" dirty="0" err="1" smtClean="0">
                <a:solidFill>
                  <a:schemeClr val="tx1">
                    <a:lumMod val="85000"/>
                  </a:schemeClr>
                </a:solidFill>
              </a:rPr>
              <a:t>neurolettici</a:t>
            </a:r>
            <a:endParaRPr lang="en-US" dirty="0" smtClean="0">
              <a:solidFill>
                <a:schemeClr val="tx1">
                  <a:lumMod val="85000"/>
                </a:schemeClr>
              </a:solidFill>
            </a:endParaRPr>
          </a:p>
          <a:p>
            <a:pPr marL="360363" indent="-180975">
              <a:buFont typeface="Wingdings" charset="2"/>
              <a:buChar char="§"/>
            </a:pPr>
            <a:r>
              <a:rPr lang="en-US" dirty="0" err="1" smtClean="0">
                <a:solidFill>
                  <a:schemeClr val="tx1">
                    <a:lumMod val="85000"/>
                  </a:schemeClr>
                </a:solidFill>
              </a:rPr>
              <a:t>Anticolinergici</a:t>
            </a:r>
            <a:r>
              <a:rPr lang="en-US" dirty="0" smtClean="0">
                <a:solidFill>
                  <a:schemeClr val="tx1">
                    <a:lumMod val="85000"/>
                  </a:schemeClr>
                </a:solidFill>
              </a:rPr>
              <a:t> </a:t>
            </a:r>
            <a:r>
              <a:rPr lang="en-US" sz="1400" dirty="0" smtClean="0">
                <a:solidFill>
                  <a:schemeClr val="tx1">
                    <a:lumMod val="85000"/>
                  </a:schemeClr>
                </a:solidFill>
              </a:rPr>
              <a:t>(se TC&lt; 38°C)</a:t>
            </a:r>
            <a:endParaRPr lang="en-US" dirty="0" smtClean="0">
              <a:solidFill>
                <a:schemeClr val="tx1">
                  <a:lumMod val="85000"/>
                </a:schemeClr>
              </a:solidFill>
            </a:endParaRPr>
          </a:p>
          <a:p>
            <a:pPr marL="360363" indent="-180975">
              <a:buFont typeface="Wingdings" charset="2"/>
              <a:buChar char="§"/>
            </a:pPr>
            <a:r>
              <a:rPr lang="en-US" dirty="0" err="1" smtClean="0">
                <a:solidFill>
                  <a:schemeClr val="tx1">
                    <a:lumMod val="85000"/>
                  </a:schemeClr>
                </a:solidFill>
              </a:rPr>
              <a:t>Dantrolene</a:t>
            </a:r>
            <a:r>
              <a:rPr lang="en-US" dirty="0" smtClean="0">
                <a:solidFill>
                  <a:schemeClr val="tx1">
                    <a:lumMod val="85000"/>
                  </a:schemeClr>
                </a:solidFill>
              </a:rPr>
              <a:t> </a:t>
            </a:r>
            <a:r>
              <a:rPr lang="en-US" sz="1600" dirty="0" smtClean="0">
                <a:solidFill>
                  <a:schemeClr val="tx1">
                    <a:lumMod val="85000"/>
                  </a:schemeClr>
                </a:solidFill>
              </a:rPr>
              <a:t>(1-10mg/kg in bolo </a:t>
            </a:r>
            <a:r>
              <a:rPr lang="en-US" sz="1600" dirty="0" err="1" smtClean="0">
                <a:solidFill>
                  <a:schemeClr val="tx1">
                    <a:lumMod val="85000"/>
                  </a:schemeClr>
                </a:solidFill>
              </a:rPr>
              <a:t>rapido</a:t>
            </a:r>
            <a:r>
              <a:rPr lang="en-US" sz="1600" dirty="0" smtClean="0">
                <a:solidFill>
                  <a:schemeClr val="tx1">
                    <a:lumMod val="85000"/>
                  </a:schemeClr>
                </a:solidFill>
              </a:rPr>
              <a:t>, </a:t>
            </a:r>
            <a:r>
              <a:rPr lang="en-US" sz="1600" dirty="0" err="1" smtClean="0">
                <a:solidFill>
                  <a:schemeClr val="tx1">
                    <a:lumMod val="85000"/>
                  </a:schemeClr>
                </a:solidFill>
              </a:rPr>
              <a:t>fino</a:t>
            </a:r>
            <a:r>
              <a:rPr lang="en-US" sz="1600" dirty="0" smtClean="0">
                <a:solidFill>
                  <a:schemeClr val="tx1">
                    <a:lumMod val="85000"/>
                  </a:schemeClr>
                </a:solidFill>
              </a:rPr>
              <a:t> a </a:t>
            </a:r>
            <a:r>
              <a:rPr lang="en-US" sz="1600" dirty="0" err="1" smtClean="0">
                <a:solidFill>
                  <a:schemeClr val="tx1">
                    <a:lumMod val="85000"/>
                  </a:schemeClr>
                </a:solidFill>
              </a:rPr>
              <a:t>controllo</a:t>
            </a:r>
            <a:r>
              <a:rPr lang="en-US" sz="1600" dirty="0" smtClean="0">
                <a:solidFill>
                  <a:schemeClr val="tx1">
                    <a:lumMod val="85000"/>
                  </a:schemeClr>
                </a:solidFill>
              </a:rPr>
              <a:t> </a:t>
            </a:r>
            <a:r>
              <a:rPr lang="en-US" sz="1600" dirty="0" err="1" smtClean="0">
                <a:solidFill>
                  <a:schemeClr val="tx1">
                    <a:lumMod val="85000"/>
                  </a:schemeClr>
                </a:solidFill>
              </a:rPr>
              <a:t>dei</a:t>
            </a:r>
            <a:r>
              <a:rPr lang="en-US" sz="1600" dirty="0" smtClean="0">
                <a:solidFill>
                  <a:schemeClr val="tx1">
                    <a:lumMod val="85000"/>
                  </a:schemeClr>
                </a:solidFill>
              </a:rPr>
              <a:t> </a:t>
            </a:r>
            <a:r>
              <a:rPr lang="en-US" sz="1600" dirty="0" err="1" smtClean="0">
                <a:solidFill>
                  <a:schemeClr val="tx1">
                    <a:lumMod val="85000"/>
                  </a:schemeClr>
                </a:solidFill>
              </a:rPr>
              <a:t>sintomi</a:t>
            </a:r>
            <a:r>
              <a:rPr lang="en-US" sz="1600" dirty="0" smtClean="0">
                <a:solidFill>
                  <a:schemeClr val="tx1">
                    <a:lumMod val="85000"/>
                  </a:schemeClr>
                </a:solidFill>
              </a:rPr>
              <a:t>)</a:t>
            </a:r>
          </a:p>
          <a:p>
            <a:pPr marL="360363" indent="-180975">
              <a:buFont typeface="Wingdings" charset="2"/>
              <a:buChar char="§"/>
            </a:pPr>
            <a:r>
              <a:rPr lang="en-US" dirty="0" smtClean="0">
                <a:solidFill>
                  <a:schemeClr val="tx1">
                    <a:lumMod val="85000"/>
                  </a:schemeClr>
                </a:solidFill>
              </a:rPr>
              <a:t>BDZ</a:t>
            </a:r>
            <a:endParaRPr lang="en-US" sz="1600" dirty="0">
              <a:solidFill>
                <a:schemeClr val="tx1">
                  <a:lumMod val="85000"/>
                </a:schemeClr>
              </a:solidFill>
            </a:endParaRPr>
          </a:p>
        </p:txBody>
      </p:sp>
    </p:spTree>
    <p:extLst>
      <p:ext uri="{BB962C8B-B14F-4D97-AF65-F5344CB8AC3E}">
        <p14:creationId xmlns:p14="http://schemas.microsoft.com/office/powerpoint/2010/main" val="18555042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fade">
                                      <p:cBhvr>
                                        <p:cTn id="16" dur="500"/>
                                        <p:tgtEl>
                                          <p:spTgt spid="10">
                                            <p:txEl>
                                              <p:pRg st="0" end="0"/>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fade">
                                      <p:cBhvr>
                                        <p:cTn id="20" dur="500"/>
                                        <p:tgtEl>
                                          <p:spTgt spid="10">
                                            <p:txEl>
                                              <p:pRg st="1" end="1"/>
                                            </p:txEl>
                                          </p:spTgt>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fade">
                                      <p:cBhvr>
                                        <p:cTn id="24" dur="500"/>
                                        <p:tgtEl>
                                          <p:spTgt spid="10">
                                            <p:txEl>
                                              <p:pRg st="2" end="2"/>
                                            </p:txEl>
                                          </p:spTgt>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500"/>
                                        <p:tgtEl>
                                          <p:spTgt spid="10">
                                            <p:txEl>
                                              <p:pRg st="3" end="3"/>
                                            </p:txEl>
                                          </p:spTgt>
                                        </p:tgtEl>
                                      </p:cBhvr>
                                    </p:animEffect>
                                  </p:childTnLst>
                                </p:cTn>
                              </p:par>
                            </p:childTnLst>
                          </p:cTn>
                        </p:par>
                        <p:par>
                          <p:cTn id="29" fill="hold">
                            <p:stCondLst>
                              <p:cond delay="2000"/>
                            </p:stCondLst>
                            <p:childTnLst>
                              <p:par>
                                <p:cTn id="30" presetID="10" presetClass="entr" presetSubtype="0" fill="hold" grpId="0" nodeType="afterEffect">
                                  <p:stCondLst>
                                    <p:cond delay="100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fade">
                                      <p:cBhvr>
                                        <p:cTn id="32" dur="500"/>
                                        <p:tgtEl>
                                          <p:spTgt spid="12">
                                            <p:txEl>
                                              <p:pRg st="0" end="0"/>
                                            </p:txEl>
                                          </p:spTgt>
                                        </p:tgtEl>
                                      </p:cBhvr>
                                    </p:animEffect>
                                  </p:childTnLst>
                                </p:cTn>
                              </p:par>
                              <p:par>
                                <p:cTn id="33" presetID="10" presetClass="entr" presetSubtype="0" fill="hold" grpId="0" nodeType="withEffect">
                                  <p:stCondLst>
                                    <p:cond delay="1000"/>
                                  </p:stCondLst>
                                  <p:childTnLst>
                                    <p:set>
                                      <p:cBhvr>
                                        <p:cTn id="34" dur="1" fill="hold">
                                          <p:stCondLst>
                                            <p:cond delay="0"/>
                                          </p:stCondLst>
                                        </p:cTn>
                                        <p:tgtEl>
                                          <p:spTgt spid="12">
                                            <p:txEl>
                                              <p:pRg st="1" end="1"/>
                                            </p:txEl>
                                          </p:spTgt>
                                        </p:tgtEl>
                                        <p:attrNameLst>
                                          <p:attrName>style.visibility</p:attrName>
                                        </p:attrNameLst>
                                      </p:cBhvr>
                                      <p:to>
                                        <p:strVal val="visible"/>
                                      </p:to>
                                    </p:set>
                                    <p:animEffect transition="in" filter="fade">
                                      <p:cBhvr>
                                        <p:cTn id="35" dur="500"/>
                                        <p:tgtEl>
                                          <p:spTgt spid="12">
                                            <p:txEl>
                                              <p:pRg st="1" end="1"/>
                                            </p:txEl>
                                          </p:spTgt>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2">
                                            <p:txEl>
                                              <p:pRg st="2" end="2"/>
                                            </p:txEl>
                                          </p:spTgt>
                                        </p:tgtEl>
                                        <p:attrNameLst>
                                          <p:attrName>style.visibility</p:attrName>
                                        </p:attrNameLst>
                                      </p:cBhvr>
                                      <p:to>
                                        <p:strVal val="visible"/>
                                      </p:to>
                                    </p:set>
                                    <p:animEffect transition="in" filter="fade">
                                      <p:cBhvr>
                                        <p:cTn id="39" dur="500"/>
                                        <p:tgtEl>
                                          <p:spTgt spid="12">
                                            <p:txEl>
                                              <p:pRg st="2" end="2"/>
                                            </p:txEl>
                                          </p:spTgt>
                                        </p:tgtEl>
                                      </p:cBhvr>
                                    </p:animEffect>
                                  </p:childTnLst>
                                </p:cTn>
                              </p:par>
                            </p:childTnLst>
                          </p:cTn>
                        </p:par>
                        <p:par>
                          <p:cTn id="40" fill="hold">
                            <p:stCondLst>
                              <p:cond delay="4000"/>
                            </p:stCondLst>
                            <p:childTnLst>
                              <p:par>
                                <p:cTn id="41" presetID="10" presetClass="entr" presetSubtype="0" fill="hold" grpId="0" nodeType="afterEffect">
                                  <p:stCondLst>
                                    <p:cond delay="0"/>
                                  </p:stCondLst>
                                  <p:childTnLst>
                                    <p:set>
                                      <p:cBhvr>
                                        <p:cTn id="42" dur="1" fill="hold">
                                          <p:stCondLst>
                                            <p:cond delay="0"/>
                                          </p:stCondLst>
                                        </p:cTn>
                                        <p:tgtEl>
                                          <p:spTgt spid="12">
                                            <p:txEl>
                                              <p:pRg st="3" end="3"/>
                                            </p:txEl>
                                          </p:spTgt>
                                        </p:tgtEl>
                                        <p:attrNameLst>
                                          <p:attrName>style.visibility</p:attrName>
                                        </p:attrNameLst>
                                      </p:cBhvr>
                                      <p:to>
                                        <p:strVal val="visible"/>
                                      </p:to>
                                    </p:set>
                                    <p:animEffect transition="in" filter="fade">
                                      <p:cBhvr>
                                        <p:cTn id="43" dur="500"/>
                                        <p:tgtEl>
                                          <p:spTgt spid="12">
                                            <p:txEl>
                                              <p:pRg st="3" end="3"/>
                                            </p:txEl>
                                          </p:spTgt>
                                        </p:tgtEl>
                                      </p:cBhvr>
                                    </p:animEffect>
                                  </p:childTnLst>
                                </p:cTn>
                              </p:par>
                            </p:childTnLst>
                          </p:cTn>
                        </p:par>
                        <p:par>
                          <p:cTn id="44" fill="hold">
                            <p:stCondLst>
                              <p:cond delay="4500"/>
                            </p:stCondLst>
                            <p:childTnLst>
                              <p:par>
                                <p:cTn id="45" presetID="10" presetClass="entr" presetSubtype="0" fill="hold" grpId="0" nodeType="afterEffect">
                                  <p:stCondLst>
                                    <p:cond delay="0"/>
                                  </p:stCondLst>
                                  <p:childTnLst>
                                    <p:set>
                                      <p:cBhvr>
                                        <p:cTn id="46" dur="1" fill="hold">
                                          <p:stCondLst>
                                            <p:cond delay="0"/>
                                          </p:stCondLst>
                                        </p:cTn>
                                        <p:tgtEl>
                                          <p:spTgt spid="12">
                                            <p:txEl>
                                              <p:pRg st="4" end="4"/>
                                            </p:txEl>
                                          </p:spTgt>
                                        </p:tgtEl>
                                        <p:attrNameLst>
                                          <p:attrName>style.visibility</p:attrName>
                                        </p:attrNameLst>
                                      </p:cBhvr>
                                      <p:to>
                                        <p:strVal val="visible"/>
                                      </p:to>
                                    </p:set>
                                    <p:animEffect transition="in" filter="fade">
                                      <p:cBhvr>
                                        <p:cTn id="47" dur="500"/>
                                        <p:tgtEl>
                                          <p:spTgt spid="12">
                                            <p:txEl>
                                              <p:pRg st="4" end="4"/>
                                            </p:txEl>
                                          </p:spTgt>
                                        </p:tgtEl>
                                      </p:cBhvr>
                                    </p:animEffect>
                                  </p:childTnLst>
                                </p:cTn>
                              </p:par>
                            </p:childTnLst>
                          </p:cTn>
                        </p:par>
                        <p:par>
                          <p:cTn id="48" fill="hold">
                            <p:stCondLst>
                              <p:cond delay="5000"/>
                            </p:stCondLst>
                            <p:childTnLst>
                              <p:par>
                                <p:cTn id="49" presetID="10" presetClass="entr" presetSubtype="0" fill="hold" grpId="0" nodeType="afterEffect">
                                  <p:stCondLst>
                                    <p:cond delay="0"/>
                                  </p:stCondLst>
                                  <p:childTnLst>
                                    <p:set>
                                      <p:cBhvr>
                                        <p:cTn id="50" dur="1" fill="hold">
                                          <p:stCondLst>
                                            <p:cond delay="0"/>
                                          </p:stCondLst>
                                        </p:cTn>
                                        <p:tgtEl>
                                          <p:spTgt spid="12">
                                            <p:txEl>
                                              <p:pRg st="5" end="5"/>
                                            </p:txEl>
                                          </p:spTgt>
                                        </p:tgtEl>
                                        <p:attrNameLst>
                                          <p:attrName>style.visibility</p:attrName>
                                        </p:attrNameLst>
                                      </p:cBhvr>
                                      <p:to>
                                        <p:strVal val="visible"/>
                                      </p:to>
                                    </p:set>
                                    <p:animEffect transition="in" filter="fade">
                                      <p:cBhvr>
                                        <p:cTn id="51" dur="500"/>
                                        <p:tgtEl>
                                          <p:spTgt spid="12">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3">
                                            <p:txEl>
                                              <p:pRg st="0" end="0"/>
                                            </p:txEl>
                                          </p:spTgt>
                                        </p:tgtEl>
                                        <p:attrNameLst>
                                          <p:attrName>style.visibility</p:attrName>
                                        </p:attrNameLst>
                                      </p:cBhvr>
                                      <p:to>
                                        <p:strVal val="visible"/>
                                      </p:to>
                                    </p:set>
                                    <p:animEffect transition="in" filter="fade">
                                      <p:cBhvr>
                                        <p:cTn id="56" dur="500"/>
                                        <p:tgtEl>
                                          <p:spTgt spid="13">
                                            <p:txEl>
                                              <p:pRg st="0" end="0"/>
                                            </p:txEl>
                                          </p:spTgt>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13">
                                            <p:txEl>
                                              <p:pRg st="1" end="1"/>
                                            </p:txEl>
                                          </p:spTgt>
                                        </p:tgtEl>
                                        <p:attrNameLst>
                                          <p:attrName>style.visibility</p:attrName>
                                        </p:attrNameLst>
                                      </p:cBhvr>
                                      <p:to>
                                        <p:strVal val="visible"/>
                                      </p:to>
                                    </p:set>
                                    <p:animEffect transition="in" filter="fade">
                                      <p:cBhvr>
                                        <p:cTn id="60" dur="500"/>
                                        <p:tgtEl>
                                          <p:spTgt spid="13">
                                            <p:txEl>
                                              <p:pRg st="1" end="1"/>
                                            </p:txEl>
                                          </p:spTgt>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13">
                                            <p:txEl>
                                              <p:pRg st="2" end="2"/>
                                            </p:txEl>
                                          </p:spTgt>
                                        </p:tgtEl>
                                        <p:attrNameLst>
                                          <p:attrName>style.visibility</p:attrName>
                                        </p:attrNameLst>
                                      </p:cBhvr>
                                      <p:to>
                                        <p:strVal val="visible"/>
                                      </p:to>
                                    </p:set>
                                    <p:animEffect transition="in" filter="fade">
                                      <p:cBhvr>
                                        <p:cTn id="64" dur="500"/>
                                        <p:tgtEl>
                                          <p:spTgt spid="13">
                                            <p:txEl>
                                              <p:pRg st="2" end="2"/>
                                            </p:txEl>
                                          </p:spTgt>
                                        </p:tgtEl>
                                      </p:cBhvr>
                                    </p:animEffect>
                                  </p:childTnLst>
                                </p:cTn>
                              </p:par>
                            </p:childTnLst>
                          </p:cTn>
                        </p:par>
                        <p:par>
                          <p:cTn id="65" fill="hold">
                            <p:stCondLst>
                              <p:cond delay="1500"/>
                            </p:stCondLst>
                            <p:childTnLst>
                              <p:par>
                                <p:cTn id="66" presetID="10" presetClass="entr" presetSubtype="0" fill="hold" grpId="0" nodeType="afterEffect">
                                  <p:stCondLst>
                                    <p:cond delay="0"/>
                                  </p:stCondLst>
                                  <p:childTnLst>
                                    <p:set>
                                      <p:cBhvr>
                                        <p:cTn id="67" dur="1" fill="hold">
                                          <p:stCondLst>
                                            <p:cond delay="0"/>
                                          </p:stCondLst>
                                        </p:cTn>
                                        <p:tgtEl>
                                          <p:spTgt spid="13">
                                            <p:txEl>
                                              <p:pRg st="3" end="3"/>
                                            </p:txEl>
                                          </p:spTgt>
                                        </p:tgtEl>
                                        <p:attrNameLst>
                                          <p:attrName>style.visibility</p:attrName>
                                        </p:attrNameLst>
                                      </p:cBhvr>
                                      <p:to>
                                        <p:strVal val="visible"/>
                                      </p:to>
                                    </p:set>
                                    <p:animEffect transition="in" filter="fade">
                                      <p:cBhvr>
                                        <p:cTn id="68" dur="500"/>
                                        <p:tgtEl>
                                          <p:spTgt spid="13">
                                            <p:txEl>
                                              <p:pRg st="3" end="3"/>
                                            </p:txEl>
                                          </p:spTgt>
                                        </p:tgtEl>
                                      </p:cBhvr>
                                    </p:animEffect>
                                  </p:childTnLst>
                                </p:cTn>
                              </p:par>
                            </p:childTnLst>
                          </p:cTn>
                        </p:par>
                        <p:par>
                          <p:cTn id="69" fill="hold">
                            <p:stCondLst>
                              <p:cond delay="2000"/>
                            </p:stCondLst>
                            <p:childTnLst>
                              <p:par>
                                <p:cTn id="70" presetID="10" presetClass="entr" presetSubtype="0" fill="hold" grpId="0" nodeType="afterEffect">
                                  <p:stCondLst>
                                    <p:cond delay="0"/>
                                  </p:stCondLst>
                                  <p:childTnLst>
                                    <p:set>
                                      <p:cBhvr>
                                        <p:cTn id="71" dur="1" fill="hold">
                                          <p:stCondLst>
                                            <p:cond delay="0"/>
                                          </p:stCondLst>
                                        </p:cTn>
                                        <p:tgtEl>
                                          <p:spTgt spid="13">
                                            <p:txEl>
                                              <p:pRg st="4" end="4"/>
                                            </p:txEl>
                                          </p:spTgt>
                                        </p:tgtEl>
                                        <p:attrNameLst>
                                          <p:attrName>style.visibility</p:attrName>
                                        </p:attrNameLst>
                                      </p:cBhvr>
                                      <p:to>
                                        <p:strVal val="visible"/>
                                      </p:to>
                                    </p:set>
                                    <p:animEffect transition="in" filter="fade">
                                      <p:cBhvr>
                                        <p:cTn id="72"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build="p"/>
      <p:bldP spid="5" grpId="0"/>
      <p:bldP spid="12" grpId="0" build="allAtOnce"/>
      <p:bldP spid="13" grpId="0" build="allAtOnce"/>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Terapia</a:t>
            </a:r>
            <a:endParaRPr lang="en-US" dirty="0">
              <a:solidFill>
                <a:schemeClr val="tx1">
                  <a:lumMod val="85000"/>
                </a:schemeClr>
              </a:solidFill>
              <a:latin typeface="Corbel"/>
              <a:cs typeface="Corbel"/>
            </a:endParaRPr>
          </a:p>
        </p:txBody>
      </p:sp>
      <p:cxnSp>
        <p:nvCxnSpPr>
          <p:cNvPr id="6" name="Straight Connector 5"/>
          <p:cNvCxnSpPr/>
          <p:nvPr/>
        </p:nvCxnSpPr>
        <p:spPr>
          <a:xfrm>
            <a:off x="2936785" y="1311639"/>
            <a:ext cx="3270431" cy="0"/>
          </a:xfrm>
          <a:prstGeom prst="line">
            <a:avLst/>
          </a:prstGeom>
          <a:ln>
            <a:solidFill>
              <a:schemeClr val="bg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969816" y="1801306"/>
            <a:ext cx="7204365" cy="1938992"/>
          </a:xfrm>
          <a:prstGeom prst="rect">
            <a:avLst/>
          </a:prstGeom>
          <a:noFill/>
        </p:spPr>
        <p:txBody>
          <a:bodyPr wrap="square" rtlCol="0">
            <a:spAutoFit/>
          </a:bodyPr>
          <a:lstStyle/>
          <a:p>
            <a:r>
              <a:rPr lang="en-US" sz="2000" dirty="0" smtClean="0">
                <a:solidFill>
                  <a:schemeClr val="tx1">
                    <a:lumMod val="75000"/>
                  </a:schemeClr>
                </a:solidFill>
              </a:rPr>
              <a:t>I </a:t>
            </a:r>
            <a:r>
              <a:rPr lang="en-US" sz="2000" dirty="0" err="1" smtClean="0">
                <a:solidFill>
                  <a:schemeClr val="tx1">
                    <a:lumMod val="75000"/>
                  </a:schemeClr>
                </a:solidFill>
              </a:rPr>
              <a:t>primi</a:t>
            </a:r>
            <a:r>
              <a:rPr lang="en-US" sz="2000" dirty="0" smtClean="0">
                <a:solidFill>
                  <a:schemeClr val="tx1">
                    <a:lumMod val="75000"/>
                  </a:schemeClr>
                </a:solidFill>
              </a:rPr>
              <a:t> </a:t>
            </a:r>
            <a:r>
              <a:rPr lang="en-US" sz="2000" dirty="0" err="1" smtClean="0">
                <a:solidFill>
                  <a:schemeClr val="tx1">
                    <a:lumMod val="75000"/>
                  </a:schemeClr>
                </a:solidFill>
              </a:rPr>
              <a:t>protocolli</a:t>
            </a:r>
            <a:r>
              <a:rPr lang="en-US" sz="2000" dirty="0" smtClean="0">
                <a:solidFill>
                  <a:schemeClr val="tx1">
                    <a:lumMod val="75000"/>
                  </a:schemeClr>
                </a:solidFill>
              </a:rPr>
              <a:t> </a:t>
            </a:r>
            <a:r>
              <a:rPr lang="en-US" sz="2000" dirty="0" err="1" smtClean="0">
                <a:solidFill>
                  <a:schemeClr val="tx1">
                    <a:lumMod val="75000"/>
                  </a:schemeClr>
                </a:solidFill>
              </a:rPr>
              <a:t>prevedevano</a:t>
            </a:r>
            <a:r>
              <a:rPr lang="en-US" sz="2000" dirty="0" smtClean="0">
                <a:solidFill>
                  <a:schemeClr val="tx1">
                    <a:lumMod val="75000"/>
                  </a:schemeClr>
                </a:solidFill>
              </a:rPr>
              <a:t> </a:t>
            </a:r>
            <a:r>
              <a:rPr lang="en-US" sz="2000" dirty="0" err="1" smtClean="0">
                <a:solidFill>
                  <a:schemeClr val="tx1">
                    <a:lumMod val="75000"/>
                  </a:schemeClr>
                </a:solidFill>
              </a:rPr>
              <a:t>l’uso</a:t>
            </a:r>
            <a:r>
              <a:rPr lang="en-US" sz="2000" dirty="0" smtClean="0">
                <a:solidFill>
                  <a:schemeClr val="tx1">
                    <a:lumMod val="75000"/>
                  </a:schemeClr>
                </a:solidFill>
              </a:rPr>
              <a:t> di AP </a:t>
            </a:r>
            <a:r>
              <a:rPr lang="en-US" sz="2000" dirty="0" err="1" smtClean="0">
                <a:solidFill>
                  <a:schemeClr val="tx1">
                    <a:lumMod val="75000"/>
                  </a:schemeClr>
                </a:solidFill>
              </a:rPr>
              <a:t>bassa</a:t>
            </a:r>
            <a:r>
              <a:rPr lang="en-US" sz="2000" dirty="0" smtClean="0">
                <a:solidFill>
                  <a:schemeClr val="tx1">
                    <a:lumMod val="75000"/>
                  </a:schemeClr>
                </a:solidFill>
              </a:rPr>
              <a:t> </a:t>
            </a:r>
            <a:r>
              <a:rPr lang="en-US" sz="2000" dirty="0" err="1" smtClean="0">
                <a:solidFill>
                  <a:schemeClr val="tx1">
                    <a:lumMod val="75000"/>
                  </a:schemeClr>
                </a:solidFill>
              </a:rPr>
              <a:t>potenza</a:t>
            </a:r>
            <a:r>
              <a:rPr lang="en-US" sz="2000" dirty="0" smtClean="0">
                <a:solidFill>
                  <a:schemeClr val="tx1">
                    <a:lumMod val="75000"/>
                  </a:schemeClr>
                </a:solidFill>
              </a:rPr>
              <a:t> ad </a:t>
            </a:r>
            <a:r>
              <a:rPr lang="en-US" sz="2000" dirty="0" err="1" smtClean="0">
                <a:solidFill>
                  <a:schemeClr val="tx1">
                    <a:lumMod val="75000"/>
                  </a:schemeClr>
                </a:solidFill>
              </a:rPr>
              <a:t>alte</a:t>
            </a:r>
            <a:r>
              <a:rPr lang="en-US" sz="2000" dirty="0" smtClean="0">
                <a:solidFill>
                  <a:schemeClr val="tx1">
                    <a:lumMod val="75000"/>
                  </a:schemeClr>
                </a:solidFill>
              </a:rPr>
              <a:t> </a:t>
            </a:r>
            <a:r>
              <a:rPr lang="en-US" sz="2000" dirty="0" err="1" smtClean="0">
                <a:solidFill>
                  <a:schemeClr val="tx1">
                    <a:lumMod val="75000"/>
                  </a:schemeClr>
                </a:solidFill>
              </a:rPr>
              <a:t>dosi</a:t>
            </a:r>
            <a:endParaRPr lang="en-US" sz="2000" dirty="0" smtClean="0">
              <a:solidFill>
                <a:schemeClr val="tx1">
                  <a:lumMod val="75000"/>
                </a:schemeClr>
              </a:solidFill>
            </a:endParaRPr>
          </a:p>
          <a:p>
            <a:endParaRPr lang="en-US" sz="2000" dirty="0" smtClean="0">
              <a:solidFill>
                <a:schemeClr val="tx1">
                  <a:lumMod val="75000"/>
                </a:schemeClr>
              </a:solidFill>
            </a:endParaRPr>
          </a:p>
          <a:p>
            <a:r>
              <a:rPr lang="en-US" sz="2000" dirty="0" smtClean="0">
                <a:solidFill>
                  <a:schemeClr val="tx1">
                    <a:lumMod val="75000"/>
                  </a:schemeClr>
                </a:solidFill>
              </a:rPr>
              <a:t>	Alta </a:t>
            </a:r>
            <a:r>
              <a:rPr lang="en-US" sz="2000" dirty="0" err="1" smtClean="0">
                <a:solidFill>
                  <a:schemeClr val="tx1">
                    <a:lumMod val="75000"/>
                  </a:schemeClr>
                </a:solidFill>
              </a:rPr>
              <a:t>incidenza</a:t>
            </a:r>
            <a:r>
              <a:rPr lang="en-US" sz="2000" dirty="0" smtClean="0">
                <a:solidFill>
                  <a:schemeClr val="tx1">
                    <a:lumMod val="75000"/>
                  </a:schemeClr>
                </a:solidFill>
              </a:rPr>
              <a:t> di:</a:t>
            </a:r>
            <a:endParaRPr lang="en-US" sz="2000" dirty="0">
              <a:solidFill>
                <a:schemeClr val="tx1">
                  <a:lumMod val="75000"/>
                </a:schemeClr>
              </a:solidFill>
            </a:endParaRPr>
          </a:p>
          <a:p>
            <a:pPr marL="1339850" lvl="2" indent="-266700">
              <a:buFont typeface="Wingdings" charset="2"/>
              <a:buChar char="§"/>
            </a:pPr>
            <a:r>
              <a:rPr lang="en-US" sz="2000" dirty="0" err="1" smtClean="0">
                <a:solidFill>
                  <a:schemeClr val="tx1">
                    <a:lumMod val="95000"/>
                  </a:schemeClr>
                </a:solidFill>
              </a:rPr>
              <a:t>Eccessiva</a:t>
            </a:r>
            <a:r>
              <a:rPr lang="en-US" sz="2000" dirty="0" smtClean="0">
                <a:solidFill>
                  <a:schemeClr val="tx1">
                    <a:lumMod val="95000"/>
                  </a:schemeClr>
                </a:solidFill>
              </a:rPr>
              <a:t> </a:t>
            </a:r>
            <a:r>
              <a:rPr lang="en-US" sz="2000" dirty="0" err="1" smtClean="0">
                <a:solidFill>
                  <a:schemeClr val="tx1">
                    <a:lumMod val="95000"/>
                  </a:schemeClr>
                </a:solidFill>
              </a:rPr>
              <a:t>sedazione</a:t>
            </a:r>
            <a:endParaRPr lang="en-US" sz="2000" dirty="0" smtClean="0">
              <a:solidFill>
                <a:schemeClr val="tx1">
                  <a:lumMod val="95000"/>
                </a:schemeClr>
              </a:solidFill>
            </a:endParaRPr>
          </a:p>
          <a:p>
            <a:pPr marL="1339850" lvl="2" indent="-266700">
              <a:buFont typeface="Wingdings" charset="2"/>
              <a:buChar char="§"/>
            </a:pPr>
            <a:r>
              <a:rPr lang="en-US" sz="2000" dirty="0" err="1" smtClean="0">
                <a:solidFill>
                  <a:schemeClr val="tx1">
                    <a:lumMod val="95000"/>
                  </a:schemeClr>
                </a:solidFill>
              </a:rPr>
              <a:t>Ipotensione</a:t>
            </a:r>
            <a:endParaRPr lang="en-US" sz="2000" dirty="0" smtClean="0">
              <a:solidFill>
                <a:schemeClr val="tx1">
                  <a:lumMod val="95000"/>
                </a:schemeClr>
              </a:solidFill>
            </a:endParaRPr>
          </a:p>
          <a:p>
            <a:pPr marL="1339850" lvl="2" indent="-266700">
              <a:buFont typeface="Wingdings" charset="2"/>
              <a:buChar char="§"/>
            </a:pPr>
            <a:r>
              <a:rPr lang="en-US" sz="2000" dirty="0" err="1" smtClean="0">
                <a:solidFill>
                  <a:schemeClr val="tx1">
                    <a:lumMod val="95000"/>
                  </a:schemeClr>
                </a:solidFill>
              </a:rPr>
              <a:t>Aritimie</a:t>
            </a:r>
            <a:r>
              <a:rPr lang="en-US" sz="2000" dirty="0" smtClean="0">
                <a:solidFill>
                  <a:schemeClr val="tx1">
                    <a:lumMod val="95000"/>
                  </a:schemeClr>
                </a:solidFill>
              </a:rPr>
              <a:t> </a:t>
            </a:r>
            <a:endParaRPr lang="en-US" sz="2000" dirty="0">
              <a:solidFill>
                <a:schemeClr val="tx1">
                  <a:lumMod val="95000"/>
                </a:schemeClr>
              </a:solidFill>
            </a:endParaRPr>
          </a:p>
        </p:txBody>
      </p:sp>
      <p:sp>
        <p:nvSpPr>
          <p:cNvPr id="18" name="TextBox 17"/>
          <p:cNvSpPr txBox="1"/>
          <p:nvPr/>
        </p:nvSpPr>
        <p:spPr>
          <a:xfrm>
            <a:off x="457201" y="4375727"/>
            <a:ext cx="8229600" cy="830997"/>
          </a:xfrm>
          <a:prstGeom prst="rect">
            <a:avLst/>
          </a:prstGeom>
          <a:noFill/>
        </p:spPr>
        <p:txBody>
          <a:bodyPr wrap="square" rtlCol="0">
            <a:spAutoFit/>
          </a:bodyPr>
          <a:lstStyle/>
          <a:p>
            <a:pPr algn="just"/>
            <a:r>
              <a:rPr lang="en-US" sz="2400" dirty="0" err="1" smtClean="0"/>
              <a:t>Gli</a:t>
            </a:r>
            <a:r>
              <a:rPr lang="en-US" sz="2400" dirty="0" smtClean="0"/>
              <a:t> </a:t>
            </a:r>
            <a:r>
              <a:rPr lang="en-US" sz="2400" u="sng" dirty="0" smtClean="0"/>
              <a:t>AP ad </a:t>
            </a:r>
            <a:r>
              <a:rPr lang="en-US" sz="2400" u="sng" dirty="0" err="1" smtClean="0"/>
              <a:t>elevata</a:t>
            </a:r>
            <a:r>
              <a:rPr lang="en-US" sz="2400" u="sng" dirty="0" smtClean="0"/>
              <a:t> </a:t>
            </a:r>
            <a:r>
              <a:rPr lang="en-US" sz="2400" u="sng" dirty="0" err="1" smtClean="0"/>
              <a:t>potenza</a:t>
            </a:r>
            <a:r>
              <a:rPr lang="en-US" sz="2400" dirty="0" smtClean="0"/>
              <a:t> </a:t>
            </a:r>
            <a:r>
              <a:rPr lang="en-US" sz="2400" dirty="0" err="1" smtClean="0"/>
              <a:t>sono</a:t>
            </a:r>
            <a:r>
              <a:rPr lang="en-US" sz="2400" dirty="0" smtClean="0"/>
              <a:t> </a:t>
            </a:r>
            <a:r>
              <a:rPr lang="en-US" sz="2400" dirty="0" err="1" smtClean="0"/>
              <a:t>diventati</a:t>
            </a:r>
            <a:r>
              <a:rPr lang="en-US" sz="2400" dirty="0" smtClean="0"/>
              <a:t> lo standard per </a:t>
            </a:r>
            <a:r>
              <a:rPr lang="en-US" sz="2400" dirty="0" err="1" smtClean="0"/>
              <a:t>il</a:t>
            </a:r>
            <a:r>
              <a:rPr lang="en-US" sz="2400" dirty="0" smtClean="0"/>
              <a:t> </a:t>
            </a:r>
            <a:r>
              <a:rPr lang="en-US" sz="2400" dirty="0" err="1" smtClean="0"/>
              <a:t>trattamento</a:t>
            </a:r>
            <a:r>
              <a:rPr lang="en-US" sz="2400" dirty="0" smtClean="0"/>
              <a:t> </a:t>
            </a:r>
            <a:r>
              <a:rPr lang="en-US" sz="2400" dirty="0" err="1" smtClean="0"/>
              <a:t>dell’agitazione</a:t>
            </a:r>
            <a:r>
              <a:rPr lang="en-US" sz="2400" dirty="0" smtClean="0"/>
              <a:t> </a:t>
            </a:r>
            <a:r>
              <a:rPr lang="en-US" sz="2400" dirty="0" err="1" smtClean="0"/>
              <a:t>acuta</a:t>
            </a:r>
            <a:endParaRPr lang="en-US" sz="2400" dirty="0"/>
          </a:p>
        </p:txBody>
      </p:sp>
      <p:sp>
        <p:nvSpPr>
          <p:cNvPr id="19" name="TextBox 18"/>
          <p:cNvSpPr txBox="1"/>
          <p:nvPr/>
        </p:nvSpPr>
        <p:spPr>
          <a:xfrm>
            <a:off x="-187787786" y="6126847"/>
            <a:ext cx="196843517" cy="646331"/>
          </a:xfrm>
          <a:prstGeom prst="rect">
            <a:avLst/>
          </a:prstGeom>
          <a:noFill/>
        </p:spPr>
        <p:txBody>
          <a:bodyPr wrap="none" rtlCol="0">
            <a:spAutoFit/>
          </a:bodyPr>
          <a:lstStyle/>
          <a:p>
            <a:pPr algn="r"/>
            <a:r>
              <a:rPr lang="en-US" sz="1200" dirty="0" err="1" smtClean="0">
                <a:solidFill>
                  <a:schemeClr val="bg1">
                    <a:lumMod val="65000"/>
                    <a:lumOff val="35000"/>
                  </a:schemeClr>
                </a:solidFill>
              </a:rPr>
              <a:t>Battaglia</a:t>
            </a:r>
            <a:r>
              <a:rPr lang="en-US" sz="1200" dirty="0" smtClean="0">
                <a:solidFill>
                  <a:schemeClr val="bg1">
                    <a:lumMod val="65000"/>
                    <a:lumOff val="35000"/>
                  </a:schemeClr>
                </a:solidFill>
              </a:rPr>
              <a:t>, Drugs – 2005</a:t>
            </a:r>
          </a:p>
          <a:p>
            <a:pPr algn="r"/>
            <a:r>
              <a:rPr lang="en-US" sz="1200" dirty="0" smtClean="0">
                <a:solidFill>
                  <a:schemeClr val="bg1">
                    <a:lumMod val="65000"/>
                    <a:lumOff val="35000"/>
                  </a:schemeClr>
                </a:solidFill>
              </a:rPr>
              <a:t>Mountain – 1963</a:t>
            </a:r>
          </a:p>
          <a:p>
            <a:pPr algn="r"/>
            <a:r>
              <a:rPr lang="en-US" sz="1200" dirty="0" err="1" smtClean="0">
                <a:solidFill>
                  <a:schemeClr val="bg1">
                    <a:lumMod val="65000"/>
                    <a:lumOff val="35000"/>
                  </a:schemeClr>
                </a:solidFill>
              </a:rPr>
              <a:t>Menuck</a:t>
            </a:r>
            <a:r>
              <a:rPr lang="en-US" sz="1200" dirty="0" smtClean="0">
                <a:solidFill>
                  <a:schemeClr val="bg1">
                    <a:lumMod val="65000"/>
                    <a:lumOff val="35000"/>
                  </a:schemeClr>
                </a:solidFill>
              </a:rPr>
              <a:t> et </a:t>
            </a:r>
            <a:r>
              <a:rPr lang="en-US" sz="1200" dirty="0" err="1" smtClean="0">
                <a:solidFill>
                  <a:schemeClr val="bg1">
                    <a:lumMod val="65000"/>
                    <a:lumOff val="35000"/>
                  </a:schemeClr>
                </a:solidFill>
              </a:rPr>
              <a:t>Voineskos</a:t>
            </a:r>
            <a:r>
              <a:rPr lang="en-US" sz="1200" dirty="0" smtClean="0">
                <a:solidFill>
                  <a:schemeClr val="bg1">
                    <a:lumMod val="65000"/>
                    <a:lumOff val="35000"/>
                  </a:schemeClr>
                </a:solidFill>
              </a:rPr>
              <a:t>, </a:t>
            </a:r>
            <a:r>
              <a:rPr lang="en-US" sz="1200" dirty="0" err="1" smtClean="0">
                <a:solidFill>
                  <a:schemeClr val="bg1">
                    <a:lumMod val="65000"/>
                    <a:lumOff val="35000"/>
                  </a:schemeClr>
                </a:solidFill>
              </a:rPr>
              <a:t>Compr</a:t>
            </a:r>
            <a:r>
              <a:rPr lang="en-US" sz="1200" dirty="0" smtClean="0">
                <a:solidFill>
                  <a:schemeClr val="bg1">
                    <a:lumMod val="65000"/>
                    <a:lumOff val="35000"/>
                  </a:schemeClr>
                </a:solidFill>
              </a:rPr>
              <a:t> </a:t>
            </a:r>
            <a:r>
              <a:rPr lang="en-US" sz="1200" dirty="0" smtClean="0">
                <a:solidFill>
                  <a:schemeClr val="bg1">
                    <a:lumMod val="65000"/>
                    <a:lumOff val="35000"/>
                  </a:schemeClr>
                </a:solidFill>
              </a:rPr>
              <a:t>Psychiatry </a:t>
            </a:r>
            <a:r>
              <a:rPr lang="en-US" sz="1200" dirty="0" smtClean="0">
                <a:solidFill>
                  <a:schemeClr val="bg1">
                    <a:lumMod val="65000"/>
                    <a:lumOff val="35000"/>
                  </a:schemeClr>
                </a:solidFill>
              </a:rPr>
              <a:t>–</a:t>
            </a:r>
            <a:r>
              <a:rPr lang="en-US" sz="1200" dirty="0" smtClean="0">
                <a:solidFill>
                  <a:schemeClr val="bg1">
                    <a:lumMod val="65000"/>
                    <a:lumOff val="35000"/>
                  </a:schemeClr>
                </a:solidFill>
              </a:rPr>
              <a:t> 1981</a:t>
            </a:r>
          </a:p>
        </p:txBody>
      </p:sp>
    </p:spTree>
    <p:extLst>
      <p:ext uri="{BB962C8B-B14F-4D97-AF65-F5344CB8AC3E}">
        <p14:creationId xmlns:p14="http://schemas.microsoft.com/office/powerpoint/2010/main" val="18730560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animEffect transition="in" filter="fade">
                                      <p:cBhvr>
                                        <p:cTn id="11" dur="500"/>
                                        <p:tgtEl>
                                          <p:spTgt spid="17">
                                            <p:txEl>
                                              <p:pRg st="2" end="2"/>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animEffect transition="in" filter="fade">
                                      <p:cBhvr>
                                        <p:cTn id="15" dur="500"/>
                                        <p:tgtEl>
                                          <p:spTgt spid="17">
                                            <p:txEl>
                                              <p:pRg st="3" end="3"/>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animEffect transition="in" filter="fade">
                                      <p:cBhvr>
                                        <p:cTn id="19" dur="500"/>
                                        <p:tgtEl>
                                          <p:spTgt spid="17">
                                            <p:txEl>
                                              <p:pRg st="4" end="4"/>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7">
                                            <p:txEl>
                                              <p:pRg st="5" end="5"/>
                                            </p:txEl>
                                          </p:spTgt>
                                        </p:tgtEl>
                                        <p:attrNameLst>
                                          <p:attrName>style.visibility</p:attrName>
                                        </p:attrNameLst>
                                      </p:cBhvr>
                                      <p:to>
                                        <p:strVal val="visible"/>
                                      </p:to>
                                    </p:set>
                                    <p:animEffect transition="in" filter="fade">
                                      <p:cBhvr>
                                        <p:cTn id="23" dur="500"/>
                                        <p:tgtEl>
                                          <p:spTgt spid="17">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allAtOnce"/>
      <p:bldP spid="18"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Terapia</a:t>
            </a:r>
            <a:endParaRPr lang="en-US" dirty="0">
              <a:solidFill>
                <a:schemeClr val="tx1">
                  <a:lumMod val="85000"/>
                </a:schemeClr>
              </a:solidFill>
              <a:latin typeface="Corbel"/>
              <a:cs typeface="Corbel"/>
            </a:endParaRPr>
          </a:p>
        </p:txBody>
      </p:sp>
      <p:cxnSp>
        <p:nvCxnSpPr>
          <p:cNvPr id="6" name="Straight Connector 5"/>
          <p:cNvCxnSpPr/>
          <p:nvPr/>
        </p:nvCxnSpPr>
        <p:spPr>
          <a:xfrm>
            <a:off x="2936785" y="1311639"/>
            <a:ext cx="3270431" cy="0"/>
          </a:xfrm>
          <a:prstGeom prst="line">
            <a:avLst/>
          </a:prstGeom>
          <a:ln>
            <a:solidFill>
              <a:schemeClr val="bg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081672" y="1244211"/>
            <a:ext cx="980657" cy="523220"/>
          </a:xfrm>
          <a:prstGeom prst="rect">
            <a:avLst/>
          </a:prstGeom>
          <a:noFill/>
          <a:ln>
            <a:noFill/>
          </a:ln>
        </p:spPr>
        <p:txBody>
          <a:bodyPr wrap="none" rtlCol="0">
            <a:spAutoFit/>
          </a:bodyPr>
          <a:lstStyle/>
          <a:p>
            <a:r>
              <a:rPr lang="en-US" sz="2800" dirty="0" err="1" smtClean="0">
                <a:solidFill>
                  <a:srgbClr val="D9D9D9"/>
                </a:solidFill>
              </a:rPr>
              <a:t>Orale</a:t>
            </a:r>
            <a:endParaRPr lang="en-US" sz="2800" dirty="0">
              <a:solidFill>
                <a:srgbClr val="D9D9D9"/>
              </a:solidFill>
            </a:endParaRPr>
          </a:p>
        </p:txBody>
      </p:sp>
      <p:sp>
        <p:nvSpPr>
          <p:cNvPr id="7" name="TextBox 6"/>
          <p:cNvSpPr txBox="1"/>
          <p:nvPr/>
        </p:nvSpPr>
        <p:spPr>
          <a:xfrm>
            <a:off x="1254661" y="1711241"/>
            <a:ext cx="3725700" cy="923330"/>
          </a:xfrm>
          <a:prstGeom prst="rect">
            <a:avLst/>
          </a:prstGeom>
          <a:noFill/>
        </p:spPr>
        <p:txBody>
          <a:bodyPr wrap="none" rtlCol="0">
            <a:spAutoFit/>
          </a:bodyPr>
          <a:lstStyle/>
          <a:p>
            <a:r>
              <a:rPr lang="en-US" dirty="0" err="1" smtClean="0">
                <a:solidFill>
                  <a:srgbClr val="7F7F7F"/>
                </a:solidFill>
              </a:rPr>
              <a:t>Opzione</a:t>
            </a:r>
            <a:r>
              <a:rPr lang="en-US" dirty="0" smtClean="0">
                <a:solidFill>
                  <a:srgbClr val="7F7F7F"/>
                </a:solidFill>
              </a:rPr>
              <a:t> in </a:t>
            </a:r>
            <a:r>
              <a:rPr lang="en-US" dirty="0" err="1" smtClean="0">
                <a:solidFill>
                  <a:srgbClr val="7F7F7F"/>
                </a:solidFill>
              </a:rPr>
              <a:t>caso</a:t>
            </a:r>
            <a:r>
              <a:rPr lang="en-US" dirty="0" smtClean="0">
                <a:solidFill>
                  <a:srgbClr val="7F7F7F"/>
                </a:solidFill>
              </a:rPr>
              <a:t>  di:</a:t>
            </a:r>
          </a:p>
          <a:p>
            <a:pPr marL="360363" indent="-180975">
              <a:buFont typeface="Wingdings" charset="2"/>
              <a:buChar char="§"/>
            </a:pPr>
            <a:r>
              <a:rPr lang="en-US" dirty="0" err="1" smtClean="0">
                <a:solidFill>
                  <a:schemeClr val="tx1">
                    <a:lumMod val="75000"/>
                  </a:schemeClr>
                </a:solidFill>
              </a:rPr>
              <a:t>Agitazione</a:t>
            </a:r>
            <a:r>
              <a:rPr lang="en-US" dirty="0" smtClean="0">
                <a:solidFill>
                  <a:schemeClr val="tx1">
                    <a:lumMod val="75000"/>
                  </a:schemeClr>
                </a:solidFill>
              </a:rPr>
              <a:t> </a:t>
            </a:r>
            <a:r>
              <a:rPr lang="en-US" dirty="0" err="1" smtClean="0">
                <a:solidFill>
                  <a:schemeClr val="tx1">
                    <a:lumMod val="75000"/>
                  </a:schemeClr>
                </a:solidFill>
              </a:rPr>
              <a:t>meno</a:t>
            </a:r>
            <a:r>
              <a:rPr lang="en-US" dirty="0" smtClean="0">
                <a:solidFill>
                  <a:schemeClr val="tx1">
                    <a:lumMod val="75000"/>
                  </a:schemeClr>
                </a:solidFill>
              </a:rPr>
              <a:t> </a:t>
            </a:r>
            <a:r>
              <a:rPr lang="en-US" dirty="0" err="1" smtClean="0">
                <a:solidFill>
                  <a:schemeClr val="tx1">
                    <a:lumMod val="75000"/>
                  </a:schemeClr>
                </a:solidFill>
              </a:rPr>
              <a:t>severa</a:t>
            </a:r>
            <a:endParaRPr lang="en-US" dirty="0" smtClean="0">
              <a:solidFill>
                <a:schemeClr val="tx1">
                  <a:lumMod val="75000"/>
                </a:schemeClr>
              </a:solidFill>
            </a:endParaRPr>
          </a:p>
          <a:p>
            <a:pPr marL="360363" indent="-180975">
              <a:buFont typeface="Wingdings" charset="2"/>
              <a:buChar char="§"/>
            </a:pPr>
            <a:r>
              <a:rPr lang="en-US" dirty="0" err="1" smtClean="0">
                <a:solidFill>
                  <a:schemeClr val="tx1">
                    <a:lumMod val="75000"/>
                  </a:schemeClr>
                </a:solidFill>
              </a:rPr>
              <a:t>Patienti</a:t>
            </a:r>
            <a:r>
              <a:rPr lang="en-US" dirty="0" smtClean="0">
                <a:solidFill>
                  <a:schemeClr val="tx1">
                    <a:lumMod val="75000"/>
                  </a:schemeClr>
                </a:solidFill>
              </a:rPr>
              <a:t> </a:t>
            </a:r>
            <a:r>
              <a:rPr lang="en-US" dirty="0" err="1" smtClean="0">
                <a:solidFill>
                  <a:schemeClr val="tx1">
                    <a:lumMod val="75000"/>
                  </a:schemeClr>
                </a:solidFill>
              </a:rPr>
              <a:t>complianti</a:t>
            </a:r>
            <a:r>
              <a:rPr lang="en-US" dirty="0" smtClean="0">
                <a:solidFill>
                  <a:schemeClr val="tx1">
                    <a:lumMod val="75000"/>
                  </a:schemeClr>
                </a:solidFill>
              </a:rPr>
              <a:t> al </a:t>
            </a:r>
            <a:r>
              <a:rPr lang="en-US" dirty="0" err="1" smtClean="0">
                <a:solidFill>
                  <a:schemeClr val="tx1">
                    <a:lumMod val="75000"/>
                  </a:schemeClr>
                </a:solidFill>
              </a:rPr>
              <a:t>trattamento</a:t>
            </a:r>
            <a:endParaRPr lang="en-US" dirty="0">
              <a:solidFill>
                <a:schemeClr val="tx1">
                  <a:lumMod val="75000"/>
                </a:schemeClr>
              </a:solidFill>
            </a:endParaRPr>
          </a:p>
        </p:txBody>
      </p:sp>
      <p:sp>
        <p:nvSpPr>
          <p:cNvPr id="9" name="TextBox 8"/>
          <p:cNvSpPr txBox="1"/>
          <p:nvPr/>
        </p:nvSpPr>
        <p:spPr>
          <a:xfrm>
            <a:off x="457200" y="2730516"/>
            <a:ext cx="8229600" cy="1200328"/>
          </a:xfrm>
          <a:prstGeom prst="rect">
            <a:avLst/>
          </a:prstGeom>
          <a:noFill/>
        </p:spPr>
        <p:txBody>
          <a:bodyPr wrap="square" rtlCol="0">
            <a:spAutoFit/>
          </a:bodyPr>
          <a:lstStyle/>
          <a:p>
            <a:pPr algn="just"/>
            <a:r>
              <a:rPr lang="en-US" sz="2400" dirty="0" err="1" smtClean="0"/>
              <a:t>Sostanziale</a:t>
            </a:r>
            <a:r>
              <a:rPr lang="en-US" sz="2400" dirty="0" smtClean="0"/>
              <a:t> </a:t>
            </a:r>
            <a:r>
              <a:rPr lang="en-US" sz="2400" dirty="0" err="1" smtClean="0"/>
              <a:t>efficacia</a:t>
            </a:r>
            <a:r>
              <a:rPr lang="en-US" sz="2400" dirty="0" smtClean="0"/>
              <a:t> di </a:t>
            </a:r>
            <a:r>
              <a:rPr lang="en-US" sz="2400" dirty="0" err="1" smtClean="0"/>
              <a:t>tutti</a:t>
            </a:r>
            <a:r>
              <a:rPr lang="en-US" sz="2400" dirty="0" smtClean="0"/>
              <a:t> </a:t>
            </a:r>
            <a:r>
              <a:rPr lang="en-US" sz="2400" dirty="0" err="1" smtClean="0"/>
              <a:t>gli</a:t>
            </a:r>
            <a:r>
              <a:rPr lang="en-US" sz="2400" dirty="0" smtClean="0"/>
              <a:t> </a:t>
            </a:r>
            <a:r>
              <a:rPr lang="en-US" sz="2400" dirty="0" err="1" smtClean="0"/>
              <a:t>antipsicotici</a:t>
            </a:r>
            <a:r>
              <a:rPr lang="en-US" sz="2400" dirty="0" smtClean="0"/>
              <a:t>, da soli o in </a:t>
            </a:r>
            <a:r>
              <a:rPr lang="en-US" sz="2400" dirty="0" err="1" smtClean="0"/>
              <a:t>associazione</a:t>
            </a:r>
            <a:r>
              <a:rPr lang="en-US" sz="2400" dirty="0" smtClean="0"/>
              <a:t> con </a:t>
            </a:r>
            <a:r>
              <a:rPr lang="en-US" sz="2400" dirty="0" err="1" smtClean="0"/>
              <a:t>lorazepam</a:t>
            </a:r>
            <a:r>
              <a:rPr lang="en-US" sz="2400" dirty="0" smtClean="0"/>
              <a:t> (</a:t>
            </a:r>
            <a:r>
              <a:rPr lang="en-US" sz="2400" dirty="0" err="1" smtClean="0"/>
              <a:t>i.m</a:t>
            </a:r>
            <a:r>
              <a:rPr lang="en-US" sz="2400" dirty="0" smtClean="0"/>
              <a:t>. o </a:t>
            </a:r>
            <a:r>
              <a:rPr lang="en-US" sz="2400" dirty="0" err="1" smtClean="0"/>
              <a:t>e.v</a:t>
            </a:r>
            <a:r>
              <a:rPr lang="en-US" sz="2400" dirty="0" smtClean="0"/>
              <a:t>.) </a:t>
            </a:r>
            <a:r>
              <a:rPr lang="en-US" sz="2400" dirty="0" err="1" smtClean="0"/>
              <a:t>nel</a:t>
            </a:r>
            <a:r>
              <a:rPr lang="en-US" sz="2400" dirty="0" smtClean="0"/>
              <a:t> </a:t>
            </a:r>
            <a:r>
              <a:rPr lang="en-US" sz="2400" dirty="0" err="1" smtClean="0"/>
              <a:t>ridurre</a:t>
            </a:r>
            <a:r>
              <a:rPr lang="en-US" sz="2400" dirty="0" smtClean="0"/>
              <a:t> </a:t>
            </a:r>
            <a:r>
              <a:rPr lang="en-US" sz="2400" dirty="0" err="1" smtClean="0"/>
              <a:t>gli</a:t>
            </a:r>
            <a:r>
              <a:rPr lang="en-US" sz="2400" dirty="0" smtClean="0"/>
              <a:t> score </a:t>
            </a:r>
            <a:r>
              <a:rPr lang="en-US" sz="2400" dirty="0" err="1" smtClean="0"/>
              <a:t>delle</a:t>
            </a:r>
            <a:r>
              <a:rPr lang="en-US" sz="2400" dirty="0" smtClean="0"/>
              <a:t> scale per </a:t>
            </a:r>
            <a:r>
              <a:rPr lang="en-US" sz="2400" dirty="0" err="1" smtClean="0"/>
              <a:t>l’agitazione</a:t>
            </a:r>
            <a:endParaRPr lang="en-US" sz="2400" dirty="0"/>
          </a:p>
        </p:txBody>
      </p:sp>
      <p:sp>
        <p:nvSpPr>
          <p:cNvPr id="14" name="TextBox 13"/>
          <p:cNvSpPr txBox="1"/>
          <p:nvPr/>
        </p:nvSpPr>
        <p:spPr>
          <a:xfrm>
            <a:off x="457200" y="3963057"/>
            <a:ext cx="5314275" cy="1015663"/>
          </a:xfrm>
          <a:prstGeom prst="rect">
            <a:avLst/>
          </a:prstGeom>
          <a:noFill/>
        </p:spPr>
        <p:txBody>
          <a:bodyPr wrap="none" rtlCol="0">
            <a:spAutoFit/>
          </a:bodyPr>
          <a:lstStyle/>
          <a:p>
            <a:pPr marL="342900" indent="-342900">
              <a:buFont typeface="Wingdings" charset="2"/>
              <a:buChar char="§"/>
            </a:pPr>
            <a:r>
              <a:rPr lang="en-US" sz="2000" dirty="0" err="1" smtClean="0">
                <a:solidFill>
                  <a:schemeClr val="tx1">
                    <a:lumMod val="85000"/>
                  </a:schemeClr>
                </a:solidFill>
              </a:rPr>
              <a:t>Meglio</a:t>
            </a:r>
            <a:r>
              <a:rPr lang="en-US" sz="2000" dirty="0" smtClean="0">
                <a:solidFill>
                  <a:schemeClr val="tx1">
                    <a:lumMod val="85000"/>
                  </a:schemeClr>
                </a:solidFill>
              </a:rPr>
              <a:t> </a:t>
            </a:r>
            <a:r>
              <a:rPr lang="en-US" sz="2000" dirty="0" err="1" smtClean="0">
                <a:solidFill>
                  <a:schemeClr val="tx1">
                    <a:lumMod val="85000"/>
                  </a:schemeClr>
                </a:solidFill>
              </a:rPr>
              <a:t>tollerata</a:t>
            </a:r>
            <a:r>
              <a:rPr lang="en-US" sz="2000" dirty="0" smtClean="0">
                <a:solidFill>
                  <a:schemeClr val="tx1">
                    <a:lumMod val="85000"/>
                  </a:schemeClr>
                </a:solidFill>
              </a:rPr>
              <a:t> dal </a:t>
            </a:r>
            <a:r>
              <a:rPr lang="en-US" sz="2000" dirty="0" err="1" smtClean="0">
                <a:solidFill>
                  <a:schemeClr val="tx1">
                    <a:lumMod val="85000"/>
                  </a:schemeClr>
                </a:solidFill>
              </a:rPr>
              <a:t>paziente</a:t>
            </a:r>
            <a:endParaRPr lang="en-US" sz="2000" dirty="0" smtClean="0">
              <a:solidFill>
                <a:schemeClr val="tx1">
                  <a:lumMod val="85000"/>
                </a:schemeClr>
              </a:solidFill>
            </a:endParaRPr>
          </a:p>
          <a:p>
            <a:pPr marL="342900" indent="-342900">
              <a:buFont typeface="Wingdings" charset="2"/>
              <a:buChar char="§"/>
            </a:pPr>
            <a:r>
              <a:rPr lang="en-US" sz="2000" dirty="0" err="1" smtClean="0">
                <a:solidFill>
                  <a:schemeClr val="tx1">
                    <a:lumMod val="85000"/>
                  </a:schemeClr>
                </a:solidFill>
              </a:rPr>
              <a:t>Minori</a:t>
            </a:r>
            <a:r>
              <a:rPr lang="en-US" sz="2000" dirty="0" smtClean="0">
                <a:solidFill>
                  <a:schemeClr val="tx1">
                    <a:lumMod val="85000"/>
                  </a:schemeClr>
                </a:solidFill>
              </a:rPr>
              <a:t> </a:t>
            </a:r>
            <a:r>
              <a:rPr lang="en-US" sz="2000" dirty="0" err="1" smtClean="0">
                <a:solidFill>
                  <a:schemeClr val="tx1">
                    <a:lumMod val="85000"/>
                  </a:schemeClr>
                </a:solidFill>
              </a:rPr>
              <a:t>effetti</a:t>
            </a:r>
            <a:r>
              <a:rPr lang="en-US" sz="2000" dirty="0" smtClean="0">
                <a:solidFill>
                  <a:schemeClr val="tx1">
                    <a:lumMod val="85000"/>
                  </a:schemeClr>
                </a:solidFill>
              </a:rPr>
              <a:t> </a:t>
            </a:r>
            <a:r>
              <a:rPr lang="en-US" sz="2000" dirty="0" err="1" smtClean="0">
                <a:solidFill>
                  <a:schemeClr val="tx1">
                    <a:lumMod val="85000"/>
                  </a:schemeClr>
                </a:solidFill>
              </a:rPr>
              <a:t>collaterali</a:t>
            </a:r>
            <a:endParaRPr lang="en-US" sz="2000" dirty="0" smtClean="0">
              <a:solidFill>
                <a:schemeClr val="tx1">
                  <a:lumMod val="85000"/>
                </a:schemeClr>
              </a:solidFill>
            </a:endParaRPr>
          </a:p>
          <a:p>
            <a:pPr marL="342900" indent="-342900">
              <a:buFont typeface="Wingdings" charset="2"/>
              <a:buChar char="§"/>
            </a:pPr>
            <a:r>
              <a:rPr lang="it-IT" sz="2000" dirty="0" err="1" smtClean="0">
                <a:solidFill>
                  <a:schemeClr val="tx1">
                    <a:lumMod val="85000"/>
                  </a:schemeClr>
                </a:solidFill>
              </a:rPr>
              <a:t>Onset</a:t>
            </a:r>
            <a:r>
              <a:rPr lang="it-IT" sz="2000" dirty="0" smtClean="0">
                <a:solidFill>
                  <a:schemeClr val="tx1">
                    <a:lumMod val="85000"/>
                  </a:schemeClr>
                </a:solidFill>
              </a:rPr>
              <a:t> terapeutico ritardato rispetto a IM o EV</a:t>
            </a:r>
            <a:endParaRPr lang="en-US" sz="2000" dirty="0">
              <a:solidFill>
                <a:schemeClr val="tx1">
                  <a:lumMod val="85000"/>
                </a:schemeClr>
              </a:solidFill>
            </a:endParaRPr>
          </a:p>
        </p:txBody>
      </p:sp>
      <p:sp>
        <p:nvSpPr>
          <p:cNvPr id="15" name="TextBox 14"/>
          <p:cNvSpPr txBox="1"/>
          <p:nvPr/>
        </p:nvSpPr>
        <p:spPr>
          <a:xfrm>
            <a:off x="1254661" y="5036445"/>
            <a:ext cx="3903633" cy="1754327"/>
          </a:xfrm>
          <a:prstGeom prst="rect">
            <a:avLst/>
          </a:prstGeom>
          <a:noFill/>
        </p:spPr>
        <p:txBody>
          <a:bodyPr wrap="none" rtlCol="0">
            <a:spAutoFit/>
          </a:bodyPr>
          <a:lstStyle/>
          <a:p>
            <a:r>
              <a:rPr lang="en-US" dirty="0" smtClean="0">
                <a:solidFill>
                  <a:schemeClr val="tx1">
                    <a:lumMod val="50000"/>
                  </a:schemeClr>
                </a:solidFill>
              </a:rPr>
              <a:t>I </a:t>
            </a:r>
            <a:r>
              <a:rPr lang="en-US" dirty="0" err="1" smtClean="0">
                <a:solidFill>
                  <a:schemeClr val="tx1">
                    <a:lumMod val="50000"/>
                  </a:schemeClr>
                </a:solidFill>
              </a:rPr>
              <a:t>più</a:t>
            </a:r>
            <a:r>
              <a:rPr lang="en-US" dirty="0" smtClean="0">
                <a:solidFill>
                  <a:schemeClr val="tx1">
                    <a:lumMod val="50000"/>
                  </a:schemeClr>
                </a:solidFill>
              </a:rPr>
              <a:t> </a:t>
            </a:r>
            <a:r>
              <a:rPr lang="en-US" dirty="0" err="1" smtClean="0">
                <a:solidFill>
                  <a:schemeClr val="tx1">
                    <a:lumMod val="50000"/>
                  </a:schemeClr>
                </a:solidFill>
              </a:rPr>
              <a:t>usati</a:t>
            </a:r>
            <a:r>
              <a:rPr lang="en-US" dirty="0" smtClean="0">
                <a:solidFill>
                  <a:schemeClr val="tx1">
                    <a:lumMod val="50000"/>
                  </a:schemeClr>
                </a:solidFill>
              </a:rPr>
              <a:t>:</a:t>
            </a:r>
          </a:p>
          <a:p>
            <a:pPr marL="449263" indent="-179388">
              <a:buFont typeface="Wingdings" charset="2"/>
              <a:buChar char="§"/>
            </a:pPr>
            <a:r>
              <a:rPr lang="en-US" dirty="0" err="1" smtClean="0">
                <a:solidFill>
                  <a:schemeClr val="tx1">
                    <a:lumMod val="75000"/>
                  </a:schemeClr>
                </a:solidFill>
              </a:rPr>
              <a:t>Aloperidolo</a:t>
            </a:r>
            <a:endParaRPr lang="en-US" dirty="0" smtClean="0">
              <a:solidFill>
                <a:schemeClr val="tx1">
                  <a:lumMod val="75000"/>
                </a:schemeClr>
              </a:solidFill>
            </a:endParaRPr>
          </a:p>
          <a:p>
            <a:pPr marL="449263" indent="-179388">
              <a:buFont typeface="Wingdings" charset="2"/>
              <a:buChar char="§"/>
            </a:pPr>
            <a:r>
              <a:rPr lang="en-US" dirty="0" err="1" smtClean="0">
                <a:solidFill>
                  <a:schemeClr val="tx1">
                    <a:lumMod val="75000"/>
                  </a:schemeClr>
                </a:solidFill>
              </a:rPr>
              <a:t>Olanzapina</a:t>
            </a:r>
            <a:endParaRPr lang="en-US" dirty="0" smtClean="0">
              <a:solidFill>
                <a:schemeClr val="tx1">
                  <a:lumMod val="75000"/>
                </a:schemeClr>
              </a:solidFill>
            </a:endParaRPr>
          </a:p>
          <a:p>
            <a:pPr marL="449263" indent="-179388">
              <a:buFont typeface="Wingdings" charset="2"/>
              <a:buChar char="§"/>
            </a:pPr>
            <a:r>
              <a:rPr lang="en-US" dirty="0" err="1" smtClean="0">
                <a:solidFill>
                  <a:schemeClr val="tx1">
                    <a:lumMod val="75000"/>
                  </a:schemeClr>
                </a:solidFill>
              </a:rPr>
              <a:t>Lorazepam</a:t>
            </a:r>
            <a:r>
              <a:rPr lang="en-US" dirty="0" smtClean="0">
                <a:solidFill>
                  <a:schemeClr val="tx1">
                    <a:lumMod val="75000"/>
                  </a:schemeClr>
                </a:solidFill>
              </a:rPr>
              <a:t> </a:t>
            </a:r>
          </a:p>
          <a:p>
            <a:pPr marL="449263" indent="-179388">
              <a:buFont typeface="Wingdings" charset="2"/>
              <a:buChar char="§"/>
            </a:pPr>
            <a:r>
              <a:rPr lang="en-US" dirty="0" err="1" smtClean="0">
                <a:solidFill>
                  <a:schemeClr val="tx1">
                    <a:lumMod val="75000"/>
                  </a:schemeClr>
                </a:solidFill>
              </a:rPr>
              <a:t>Risperidone</a:t>
            </a:r>
            <a:r>
              <a:rPr lang="en-US" dirty="0" smtClean="0">
                <a:solidFill>
                  <a:schemeClr val="tx1">
                    <a:lumMod val="75000"/>
                  </a:schemeClr>
                </a:solidFill>
              </a:rPr>
              <a:t> </a:t>
            </a:r>
          </a:p>
          <a:p>
            <a:pPr marL="449263" indent="-179388">
              <a:buFont typeface="Wingdings" charset="2"/>
              <a:buChar char="§"/>
            </a:pPr>
            <a:r>
              <a:rPr lang="en-US" dirty="0" err="1" smtClean="0">
                <a:solidFill>
                  <a:schemeClr val="tx1">
                    <a:lumMod val="75000"/>
                  </a:schemeClr>
                </a:solidFill>
              </a:rPr>
              <a:t>Combinazione</a:t>
            </a:r>
            <a:r>
              <a:rPr lang="en-US" dirty="0" smtClean="0">
                <a:solidFill>
                  <a:schemeClr val="tx1">
                    <a:lumMod val="75000"/>
                  </a:schemeClr>
                </a:solidFill>
              </a:rPr>
              <a:t> </a:t>
            </a:r>
            <a:r>
              <a:rPr lang="en-US" dirty="0" err="1" smtClean="0">
                <a:solidFill>
                  <a:schemeClr val="tx1">
                    <a:lumMod val="75000"/>
                  </a:schemeClr>
                </a:solidFill>
              </a:rPr>
              <a:t>Lorazepam</a:t>
            </a:r>
            <a:r>
              <a:rPr lang="en-US" dirty="0" smtClean="0">
                <a:solidFill>
                  <a:schemeClr val="tx1">
                    <a:lumMod val="75000"/>
                  </a:schemeClr>
                </a:solidFill>
              </a:rPr>
              <a:t> + </a:t>
            </a:r>
            <a:r>
              <a:rPr lang="en-US" dirty="0" err="1" smtClean="0">
                <a:solidFill>
                  <a:schemeClr val="tx1">
                    <a:lumMod val="75000"/>
                  </a:schemeClr>
                </a:solidFill>
              </a:rPr>
              <a:t>atipico</a:t>
            </a:r>
            <a:endParaRPr lang="en-US" dirty="0">
              <a:solidFill>
                <a:schemeClr val="tx1">
                  <a:lumMod val="75000"/>
                </a:schemeClr>
              </a:solidFill>
            </a:endParaRPr>
          </a:p>
        </p:txBody>
      </p:sp>
      <p:sp>
        <p:nvSpPr>
          <p:cNvPr id="16" name="TextBox 15"/>
          <p:cNvSpPr txBox="1"/>
          <p:nvPr/>
        </p:nvSpPr>
        <p:spPr>
          <a:xfrm>
            <a:off x="6241851" y="6510777"/>
            <a:ext cx="2818393" cy="261610"/>
          </a:xfrm>
          <a:prstGeom prst="rect">
            <a:avLst/>
          </a:prstGeom>
          <a:noFill/>
        </p:spPr>
        <p:txBody>
          <a:bodyPr wrap="none" rtlCol="0">
            <a:spAutoFit/>
          </a:bodyPr>
          <a:lstStyle/>
          <a:p>
            <a:r>
              <a:rPr lang="en-US" sz="1100" dirty="0" smtClean="0">
                <a:solidFill>
                  <a:schemeClr val="bg1">
                    <a:lumMod val="65000"/>
                    <a:lumOff val="35000"/>
                  </a:schemeClr>
                </a:solidFill>
              </a:rPr>
              <a:t>Zeller et Rhoades, </a:t>
            </a:r>
            <a:r>
              <a:rPr lang="en-US" sz="1100" i="1" dirty="0" smtClean="0">
                <a:solidFill>
                  <a:schemeClr val="bg1">
                    <a:lumMod val="65000"/>
                    <a:lumOff val="35000"/>
                  </a:schemeClr>
                </a:solidFill>
              </a:rPr>
              <a:t>Clinical Therapeutics </a:t>
            </a:r>
            <a:r>
              <a:rPr lang="en-US" sz="1100" dirty="0" smtClean="0">
                <a:solidFill>
                  <a:schemeClr val="bg1">
                    <a:lumMod val="65000"/>
                    <a:lumOff val="35000"/>
                  </a:schemeClr>
                </a:solidFill>
              </a:rPr>
              <a:t>- 2010</a:t>
            </a:r>
            <a:endParaRPr lang="en-US" sz="1100" dirty="0">
              <a:solidFill>
                <a:schemeClr val="bg1">
                  <a:lumMod val="65000"/>
                  <a:lumOff val="35000"/>
                </a:schemeClr>
              </a:solidFill>
            </a:endParaRPr>
          </a:p>
        </p:txBody>
      </p:sp>
    </p:spTree>
    <p:extLst>
      <p:ext uri="{BB962C8B-B14F-4D97-AF65-F5344CB8AC3E}">
        <p14:creationId xmlns:p14="http://schemas.microsoft.com/office/powerpoint/2010/main" val="24891987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100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fade">
                                      <p:cBhvr>
                                        <p:cTn id="23" dur="500"/>
                                        <p:tgtEl>
                                          <p:spTgt spid="14">
                                            <p:txEl>
                                              <p:pRg st="0" end="0"/>
                                            </p:txEl>
                                          </p:spTgt>
                                        </p:tgtEl>
                                      </p:cBhvr>
                                    </p:animEffect>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14">
                                            <p:txEl>
                                              <p:pRg st="1" end="1"/>
                                            </p:txEl>
                                          </p:spTgt>
                                        </p:tgtEl>
                                        <p:attrNameLst>
                                          <p:attrName>style.visibility</p:attrName>
                                        </p:attrNameLst>
                                      </p:cBhvr>
                                      <p:to>
                                        <p:strVal val="visible"/>
                                      </p:to>
                                    </p:set>
                                    <p:animEffect transition="in" filter="fade">
                                      <p:cBhvr>
                                        <p:cTn id="27" dur="500"/>
                                        <p:tgtEl>
                                          <p:spTgt spid="14">
                                            <p:txEl>
                                              <p:pRg st="1" end="1"/>
                                            </p:txEl>
                                          </p:spTgt>
                                        </p:tgtEl>
                                      </p:cBhvr>
                                    </p:animEffect>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14">
                                            <p:txEl>
                                              <p:pRg st="2" end="2"/>
                                            </p:txEl>
                                          </p:spTgt>
                                        </p:tgtEl>
                                        <p:attrNameLst>
                                          <p:attrName>style.visibility</p:attrName>
                                        </p:attrNameLst>
                                      </p:cBhvr>
                                      <p:to>
                                        <p:strVal val="visible"/>
                                      </p:to>
                                    </p:set>
                                    <p:animEffect transition="in" filter="fade">
                                      <p:cBhvr>
                                        <p:cTn id="31" dur="500"/>
                                        <p:tgtEl>
                                          <p:spTgt spid="14">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fade">
                                      <p:cBhvr>
                                        <p:cTn id="36" dur="500"/>
                                        <p:tgtEl>
                                          <p:spTgt spid="15">
                                            <p:txEl>
                                              <p:pRg st="0" end="0"/>
                                            </p:txEl>
                                          </p:spTgt>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5">
                                            <p:txEl>
                                              <p:pRg st="1" end="1"/>
                                            </p:txEl>
                                          </p:spTgt>
                                        </p:tgtEl>
                                        <p:attrNameLst>
                                          <p:attrName>style.visibility</p:attrName>
                                        </p:attrNameLst>
                                      </p:cBhvr>
                                      <p:to>
                                        <p:strVal val="visible"/>
                                      </p:to>
                                    </p:set>
                                    <p:animEffect transition="in" filter="fade">
                                      <p:cBhvr>
                                        <p:cTn id="40" dur="500"/>
                                        <p:tgtEl>
                                          <p:spTgt spid="15">
                                            <p:txEl>
                                              <p:pRg st="1" end="1"/>
                                            </p:txEl>
                                          </p:spTgt>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15">
                                            <p:txEl>
                                              <p:pRg st="2" end="2"/>
                                            </p:txEl>
                                          </p:spTgt>
                                        </p:tgtEl>
                                        <p:attrNameLst>
                                          <p:attrName>style.visibility</p:attrName>
                                        </p:attrNameLst>
                                      </p:cBhvr>
                                      <p:to>
                                        <p:strVal val="visible"/>
                                      </p:to>
                                    </p:set>
                                    <p:animEffect transition="in" filter="fade">
                                      <p:cBhvr>
                                        <p:cTn id="44" dur="500"/>
                                        <p:tgtEl>
                                          <p:spTgt spid="15">
                                            <p:txEl>
                                              <p:pRg st="2" end="2"/>
                                            </p:txEl>
                                          </p:spTgt>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15">
                                            <p:txEl>
                                              <p:pRg st="3" end="3"/>
                                            </p:txEl>
                                          </p:spTgt>
                                        </p:tgtEl>
                                        <p:attrNameLst>
                                          <p:attrName>style.visibility</p:attrName>
                                        </p:attrNameLst>
                                      </p:cBhvr>
                                      <p:to>
                                        <p:strVal val="visible"/>
                                      </p:to>
                                    </p:set>
                                    <p:animEffect transition="in" filter="fade">
                                      <p:cBhvr>
                                        <p:cTn id="48" dur="500"/>
                                        <p:tgtEl>
                                          <p:spTgt spid="15">
                                            <p:txEl>
                                              <p:pRg st="3" end="3"/>
                                            </p:txEl>
                                          </p:spTgt>
                                        </p:tgtEl>
                                      </p:cBhvr>
                                    </p:animEffect>
                                  </p:childTnLst>
                                </p:cTn>
                              </p:par>
                            </p:childTnLst>
                          </p:cTn>
                        </p:par>
                        <p:par>
                          <p:cTn id="49" fill="hold">
                            <p:stCondLst>
                              <p:cond delay="2000"/>
                            </p:stCondLst>
                            <p:childTnLst>
                              <p:par>
                                <p:cTn id="50" presetID="10" presetClass="entr" presetSubtype="0" fill="hold" grpId="0" nodeType="afterEffect">
                                  <p:stCondLst>
                                    <p:cond delay="0"/>
                                  </p:stCondLst>
                                  <p:childTnLst>
                                    <p:set>
                                      <p:cBhvr>
                                        <p:cTn id="51" dur="1" fill="hold">
                                          <p:stCondLst>
                                            <p:cond delay="0"/>
                                          </p:stCondLst>
                                        </p:cTn>
                                        <p:tgtEl>
                                          <p:spTgt spid="15">
                                            <p:txEl>
                                              <p:pRg st="4" end="4"/>
                                            </p:txEl>
                                          </p:spTgt>
                                        </p:tgtEl>
                                        <p:attrNameLst>
                                          <p:attrName>style.visibility</p:attrName>
                                        </p:attrNameLst>
                                      </p:cBhvr>
                                      <p:to>
                                        <p:strVal val="visible"/>
                                      </p:to>
                                    </p:set>
                                    <p:animEffect transition="in" filter="fade">
                                      <p:cBhvr>
                                        <p:cTn id="52" dur="500"/>
                                        <p:tgtEl>
                                          <p:spTgt spid="15">
                                            <p:txEl>
                                              <p:pRg st="4" end="4"/>
                                            </p:txEl>
                                          </p:spTgt>
                                        </p:tgtEl>
                                      </p:cBhvr>
                                    </p:animEffect>
                                  </p:childTnLst>
                                </p:cTn>
                              </p:par>
                            </p:childTnLst>
                          </p:cTn>
                        </p:par>
                        <p:par>
                          <p:cTn id="53" fill="hold">
                            <p:stCondLst>
                              <p:cond delay="2500"/>
                            </p:stCondLst>
                            <p:childTnLst>
                              <p:par>
                                <p:cTn id="54" presetID="10" presetClass="entr" presetSubtype="0" fill="hold" grpId="0" nodeType="afterEffect">
                                  <p:stCondLst>
                                    <p:cond delay="0"/>
                                  </p:stCondLst>
                                  <p:childTnLst>
                                    <p:set>
                                      <p:cBhvr>
                                        <p:cTn id="55" dur="1" fill="hold">
                                          <p:stCondLst>
                                            <p:cond delay="0"/>
                                          </p:stCondLst>
                                        </p:cTn>
                                        <p:tgtEl>
                                          <p:spTgt spid="15">
                                            <p:txEl>
                                              <p:pRg st="5" end="5"/>
                                            </p:txEl>
                                          </p:spTgt>
                                        </p:tgtEl>
                                        <p:attrNameLst>
                                          <p:attrName>style.visibility</p:attrName>
                                        </p:attrNameLst>
                                      </p:cBhvr>
                                      <p:to>
                                        <p:strVal val="visible"/>
                                      </p:to>
                                    </p:set>
                                    <p:animEffect transition="in" filter="fade">
                                      <p:cBhvr>
                                        <p:cTn id="56" dur="5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9" grpId="0"/>
      <p:bldP spid="14" grpId="0" build="allAtOnce"/>
      <p:bldP spid="15" grpId="0" build="allAtOnce"/>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Terapia</a:t>
            </a:r>
            <a:endParaRPr lang="en-US" dirty="0">
              <a:solidFill>
                <a:schemeClr val="tx1">
                  <a:lumMod val="85000"/>
                </a:schemeClr>
              </a:solidFill>
              <a:latin typeface="Corbel"/>
              <a:cs typeface="Corbel"/>
            </a:endParaRPr>
          </a:p>
        </p:txBody>
      </p:sp>
      <p:cxnSp>
        <p:nvCxnSpPr>
          <p:cNvPr id="6" name="Straight Connector 5"/>
          <p:cNvCxnSpPr/>
          <p:nvPr/>
        </p:nvCxnSpPr>
        <p:spPr>
          <a:xfrm>
            <a:off x="2936785" y="1311639"/>
            <a:ext cx="3270431" cy="0"/>
          </a:xfrm>
          <a:prstGeom prst="line">
            <a:avLst/>
          </a:prstGeom>
          <a:ln>
            <a:solidFill>
              <a:schemeClr val="bg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626081" y="1244211"/>
            <a:ext cx="1891839" cy="523220"/>
          </a:xfrm>
          <a:prstGeom prst="rect">
            <a:avLst/>
          </a:prstGeom>
          <a:noFill/>
          <a:ln>
            <a:noFill/>
          </a:ln>
        </p:spPr>
        <p:txBody>
          <a:bodyPr wrap="none" rtlCol="0">
            <a:spAutoFit/>
          </a:bodyPr>
          <a:lstStyle/>
          <a:p>
            <a:r>
              <a:rPr lang="en-US" sz="2800" dirty="0" err="1" smtClean="0">
                <a:solidFill>
                  <a:srgbClr val="D9D9D9"/>
                </a:solidFill>
              </a:rPr>
              <a:t>Parenterale</a:t>
            </a:r>
            <a:endParaRPr lang="en-US" sz="2800" dirty="0">
              <a:solidFill>
                <a:srgbClr val="D9D9D9"/>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967429279"/>
              </p:ext>
            </p:extLst>
          </p:nvPr>
        </p:nvGraphicFramePr>
        <p:xfrm>
          <a:off x="1224487" y="2138680"/>
          <a:ext cx="6698202" cy="2956560"/>
        </p:xfrm>
        <a:graphic>
          <a:graphicData uri="http://schemas.openxmlformats.org/drawingml/2006/table">
            <a:tbl>
              <a:tblPr firstRow="1" bandRow="1">
                <a:tableStyleId>{073A0DAA-6AF3-43AB-8588-CEC1D06C72B9}</a:tableStyleId>
              </a:tblPr>
              <a:tblGrid>
                <a:gridCol w="3349101"/>
                <a:gridCol w="3349101"/>
              </a:tblGrid>
              <a:tr h="185420">
                <a:tc gridSpan="2">
                  <a:txBody>
                    <a:bodyPr/>
                    <a:lstStyle/>
                    <a:p>
                      <a:pPr algn="ctr"/>
                      <a:r>
                        <a:rPr lang="en-US" dirty="0" err="1" smtClean="0"/>
                        <a:t>Antipsicotici</a:t>
                      </a:r>
                      <a:r>
                        <a:rPr lang="en-US" dirty="0" smtClean="0"/>
                        <a:t> </a:t>
                      </a:r>
                      <a:r>
                        <a:rPr lang="en-US" dirty="0" err="1" smtClean="0"/>
                        <a:t>parenterali</a:t>
                      </a:r>
                      <a:r>
                        <a:rPr lang="en-US" dirty="0" smtClean="0"/>
                        <a:t> </a:t>
                      </a:r>
                      <a:r>
                        <a:rPr lang="en-US" dirty="0" err="1" smtClean="0"/>
                        <a:t>disponibili</a:t>
                      </a:r>
                      <a:r>
                        <a:rPr lang="en-US" dirty="0" smtClean="0"/>
                        <a:t> in Italia</a:t>
                      </a:r>
                      <a:endParaRPr lang="en-US" dirty="0"/>
                    </a:p>
                  </a:txBody>
                  <a:tcPr>
                    <a:lnL w="12700" cmpd="sng">
                      <a:noFill/>
                    </a:lnL>
                    <a:lnR w="12700" cmpd="sng">
                      <a:noFill/>
                    </a:lnR>
                    <a:lnT w="5715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hMerge="1">
                  <a:txBody>
                    <a:bodyPr/>
                    <a:lstStyle/>
                    <a:p>
                      <a:endParaRPr lang="en-US" dirty="0"/>
                    </a:p>
                  </a:txBody>
                  <a:tcPr/>
                </a:tc>
              </a:tr>
              <a:tr h="185420">
                <a:tc>
                  <a:txBody>
                    <a:bodyPr/>
                    <a:lstStyle/>
                    <a:p>
                      <a:pPr algn="ctr"/>
                      <a:r>
                        <a:rPr lang="en-US" dirty="0" err="1" smtClean="0">
                          <a:solidFill>
                            <a:schemeClr val="tx1">
                              <a:lumMod val="85000"/>
                            </a:schemeClr>
                          </a:solidFill>
                        </a:rPr>
                        <a:t>Tipici</a:t>
                      </a:r>
                      <a:endParaRPr lang="en-US" dirty="0">
                        <a:solidFill>
                          <a:schemeClr val="tx1">
                            <a:lumMod val="85000"/>
                          </a:schemeClr>
                        </a:solidFill>
                      </a:endParaRPr>
                    </a:p>
                  </a:txBody>
                  <a:tcPr anchor="ctr">
                    <a:lnL w="12700" cmpd="sng">
                      <a:noFill/>
                    </a:lnL>
                    <a:lnR w="12700" cmpd="sng">
                      <a:noFill/>
                    </a:lnR>
                    <a:lnT w="12700" cap="flat" cmpd="sng" algn="ctr">
                      <a:solidFill>
                        <a:prstClr val="white"/>
                      </a:solidFill>
                      <a:prstDash val="solid"/>
                      <a:round/>
                      <a:headEnd type="none" w="med" len="med"/>
                      <a:tailEnd type="none" w="med" len="med"/>
                    </a:lnT>
                    <a:lnB w="57150" cap="flat" cmpd="sng" algn="ctr">
                      <a:solidFill>
                        <a:prstClr val="white"/>
                      </a:solidFill>
                      <a:prstDash val="solid"/>
                      <a:round/>
                      <a:headEnd type="none" w="med" len="med"/>
                      <a:tailEnd type="none" w="med" len="med"/>
                    </a:lnB>
                    <a:solidFill>
                      <a:srgbClr val="404040"/>
                    </a:solidFill>
                  </a:tcPr>
                </a:tc>
                <a:tc>
                  <a:txBody>
                    <a:bodyPr/>
                    <a:lstStyle/>
                    <a:p>
                      <a:pPr algn="ctr"/>
                      <a:r>
                        <a:rPr lang="en-US" dirty="0" err="1" smtClean="0">
                          <a:solidFill>
                            <a:schemeClr val="tx1">
                              <a:lumMod val="85000"/>
                            </a:schemeClr>
                          </a:solidFill>
                        </a:rPr>
                        <a:t>Atipici</a:t>
                      </a:r>
                      <a:endParaRPr lang="en-US" dirty="0">
                        <a:solidFill>
                          <a:schemeClr val="tx1">
                            <a:lumMod val="85000"/>
                          </a:schemeClr>
                        </a:solidFill>
                      </a:endParaRPr>
                    </a:p>
                  </a:txBody>
                  <a:tcPr anchor="ctr">
                    <a:lnL w="12700" cmpd="sng">
                      <a:noFill/>
                    </a:lnL>
                    <a:lnR w="12700" cmpd="sng">
                      <a:noFill/>
                    </a:lnR>
                    <a:lnT w="12700" cap="flat" cmpd="sng" algn="ctr">
                      <a:solidFill>
                        <a:prstClr val="white"/>
                      </a:solidFill>
                      <a:prstDash val="solid"/>
                      <a:round/>
                      <a:headEnd type="none" w="med" len="med"/>
                      <a:tailEnd type="none" w="med" len="med"/>
                    </a:lnT>
                    <a:lnB w="57150" cap="flat" cmpd="sng" algn="ctr">
                      <a:solidFill>
                        <a:prstClr val="white"/>
                      </a:solidFill>
                      <a:prstDash val="solid"/>
                      <a:round/>
                      <a:headEnd type="none" w="med" len="med"/>
                      <a:tailEnd type="none" w="med" len="med"/>
                    </a:lnB>
                    <a:solidFill>
                      <a:schemeClr val="bg1">
                        <a:lumMod val="75000"/>
                        <a:lumOff val="25000"/>
                      </a:schemeClr>
                    </a:solidFill>
                  </a:tcPr>
                </a:tc>
              </a:tr>
              <a:tr h="370840">
                <a:tc>
                  <a:txBody>
                    <a:bodyPr/>
                    <a:lstStyle/>
                    <a:p>
                      <a:r>
                        <a:rPr lang="en-US" b="1" dirty="0" err="1" smtClean="0">
                          <a:solidFill>
                            <a:schemeClr val="bg1">
                              <a:lumMod val="75000"/>
                              <a:lumOff val="25000"/>
                            </a:schemeClr>
                          </a:solidFill>
                        </a:rPr>
                        <a:t>Aloperidolo</a:t>
                      </a:r>
                      <a:r>
                        <a:rPr lang="en-US" dirty="0" smtClean="0">
                          <a:solidFill>
                            <a:schemeClr val="bg1">
                              <a:lumMod val="75000"/>
                              <a:lumOff val="25000"/>
                            </a:schemeClr>
                          </a:solidFill>
                        </a:rPr>
                        <a:t> (2</a:t>
                      </a:r>
                      <a:r>
                        <a:rPr lang="en-US" baseline="0" dirty="0" smtClean="0">
                          <a:solidFill>
                            <a:schemeClr val="bg1">
                              <a:lumMod val="75000"/>
                              <a:lumOff val="25000"/>
                            </a:schemeClr>
                          </a:solidFill>
                        </a:rPr>
                        <a:t> e 5 mg – IM)</a:t>
                      </a:r>
                      <a:endParaRPr lang="en-US" dirty="0">
                        <a:solidFill>
                          <a:schemeClr val="bg1">
                            <a:lumMod val="75000"/>
                            <a:lumOff val="25000"/>
                          </a:schemeClr>
                        </a:solidFill>
                      </a:endParaRPr>
                    </a:p>
                  </a:txBody>
                  <a:tcPr>
                    <a:lnL w="12700" cmpd="sng">
                      <a:noFill/>
                    </a:lnL>
                    <a:lnT w="57150" cap="flat" cmpd="sng" algn="ctr">
                      <a:solidFill>
                        <a:prstClr val="white"/>
                      </a:solidFill>
                      <a:prstDash val="solid"/>
                      <a:round/>
                      <a:headEnd type="none" w="med" len="med"/>
                      <a:tailEnd type="none" w="med" len="med"/>
                    </a:lnT>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smtClean="0">
                          <a:solidFill>
                            <a:schemeClr val="bg1">
                              <a:lumMod val="75000"/>
                              <a:lumOff val="25000"/>
                            </a:schemeClr>
                          </a:solidFill>
                        </a:rPr>
                        <a:t>Aripiprazolo</a:t>
                      </a:r>
                      <a:r>
                        <a:rPr lang="en-US" dirty="0" smtClean="0">
                          <a:solidFill>
                            <a:schemeClr val="bg1">
                              <a:lumMod val="75000"/>
                              <a:lumOff val="25000"/>
                            </a:schemeClr>
                          </a:solidFill>
                        </a:rPr>
                        <a:t> (7,5 mg –</a:t>
                      </a:r>
                      <a:r>
                        <a:rPr lang="en-US" baseline="0" dirty="0" smtClean="0">
                          <a:solidFill>
                            <a:schemeClr val="bg1">
                              <a:lumMod val="75000"/>
                              <a:lumOff val="25000"/>
                            </a:schemeClr>
                          </a:solidFill>
                        </a:rPr>
                        <a:t> IM)</a:t>
                      </a:r>
                    </a:p>
                  </a:txBody>
                  <a:tcPr>
                    <a:lnR w="12700" cmpd="sng">
                      <a:noFill/>
                    </a:lnR>
                    <a:lnT w="57150" cap="flat" cmpd="sng" algn="ctr">
                      <a:solidFill>
                        <a:prstClr val="white"/>
                      </a:solidFill>
                      <a:prstDash val="solid"/>
                      <a:round/>
                      <a:headEnd type="none" w="med" len="med"/>
                      <a:tailEnd type="none" w="med" len="med"/>
                    </a:lnT>
                  </a:tcPr>
                </a:tc>
              </a:tr>
              <a:tr h="370840">
                <a:tc>
                  <a:txBody>
                    <a:bodyPr/>
                    <a:lstStyle/>
                    <a:p>
                      <a:r>
                        <a:rPr lang="en-US" b="1" dirty="0" err="1" smtClean="0">
                          <a:solidFill>
                            <a:schemeClr val="bg1">
                              <a:lumMod val="75000"/>
                              <a:lumOff val="25000"/>
                            </a:schemeClr>
                          </a:solidFill>
                        </a:rPr>
                        <a:t>Clorpromazina</a:t>
                      </a:r>
                      <a:r>
                        <a:rPr lang="en-US" baseline="0" dirty="0" smtClean="0">
                          <a:solidFill>
                            <a:schemeClr val="bg1">
                              <a:lumMod val="75000"/>
                              <a:lumOff val="25000"/>
                            </a:schemeClr>
                          </a:solidFill>
                        </a:rPr>
                        <a:t> (50 mg – IM/EV)</a:t>
                      </a:r>
                      <a:endParaRPr lang="en-US" dirty="0">
                        <a:solidFill>
                          <a:schemeClr val="bg1">
                            <a:lumMod val="75000"/>
                            <a:lumOff val="25000"/>
                          </a:schemeClr>
                        </a:solidFill>
                      </a:endParaRPr>
                    </a:p>
                  </a:txBody>
                  <a:tcPr>
                    <a:lnL w="12700" cmpd="sng">
                      <a:noFill/>
                    </a:ln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smtClean="0">
                          <a:solidFill>
                            <a:schemeClr val="bg1">
                              <a:lumMod val="75000"/>
                              <a:lumOff val="25000"/>
                            </a:schemeClr>
                          </a:solidFill>
                        </a:rPr>
                        <a:t>Olanzapina</a:t>
                      </a:r>
                      <a:r>
                        <a:rPr lang="en-US" dirty="0" smtClean="0">
                          <a:solidFill>
                            <a:schemeClr val="bg1">
                              <a:lumMod val="75000"/>
                              <a:lumOff val="25000"/>
                            </a:schemeClr>
                          </a:solidFill>
                        </a:rPr>
                        <a:t> (10 mg – IM)</a:t>
                      </a:r>
                    </a:p>
                  </a:txBody>
                  <a:tcPr>
                    <a:lnR w="12700" cmpd="sng">
                      <a:noFill/>
                    </a:lnR>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smtClean="0">
                          <a:solidFill>
                            <a:schemeClr val="bg1">
                              <a:lumMod val="75000"/>
                              <a:lumOff val="25000"/>
                            </a:schemeClr>
                          </a:solidFill>
                        </a:rPr>
                        <a:t>Clotiapina</a:t>
                      </a:r>
                      <a:r>
                        <a:rPr lang="en-US" dirty="0" smtClean="0">
                          <a:solidFill>
                            <a:schemeClr val="bg1">
                              <a:lumMod val="75000"/>
                              <a:lumOff val="25000"/>
                            </a:schemeClr>
                          </a:solidFill>
                        </a:rPr>
                        <a:t> (40 mg – IM/EV)</a:t>
                      </a:r>
                    </a:p>
                  </a:txBody>
                  <a:tcPr>
                    <a:lnL w="12700" cmpd="sng">
                      <a:noFill/>
                    </a:lnL>
                  </a:tcPr>
                </a:tc>
                <a:tc>
                  <a:txBody>
                    <a:bodyPr/>
                    <a:lstStyle/>
                    <a:p>
                      <a:r>
                        <a:rPr lang="en-US" b="1" dirty="0" err="1" smtClean="0">
                          <a:solidFill>
                            <a:schemeClr val="bg1">
                              <a:lumMod val="75000"/>
                              <a:lumOff val="25000"/>
                            </a:schemeClr>
                          </a:solidFill>
                        </a:rPr>
                        <a:t>Ziprasidone</a:t>
                      </a:r>
                      <a:r>
                        <a:rPr lang="en-US" dirty="0" smtClean="0">
                          <a:solidFill>
                            <a:schemeClr val="bg1">
                              <a:lumMod val="75000"/>
                              <a:lumOff val="25000"/>
                            </a:schemeClr>
                          </a:solidFill>
                        </a:rPr>
                        <a:t> (20 mg – IM)</a:t>
                      </a:r>
                      <a:endParaRPr lang="en-US" dirty="0">
                        <a:solidFill>
                          <a:schemeClr val="bg1">
                            <a:lumMod val="75000"/>
                            <a:lumOff val="25000"/>
                          </a:schemeClr>
                        </a:solidFill>
                      </a:endParaRPr>
                    </a:p>
                  </a:txBody>
                  <a:tcPr>
                    <a:lnR w="12700" cmpd="sng">
                      <a:noFill/>
                    </a:lnR>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smtClean="0">
                          <a:solidFill>
                            <a:schemeClr val="bg1">
                              <a:lumMod val="75000"/>
                              <a:lumOff val="25000"/>
                            </a:schemeClr>
                          </a:solidFill>
                        </a:rPr>
                        <a:t>Promazina</a:t>
                      </a:r>
                      <a:r>
                        <a:rPr lang="en-US" dirty="0" smtClean="0">
                          <a:solidFill>
                            <a:schemeClr val="bg1">
                              <a:lumMod val="75000"/>
                              <a:lumOff val="25000"/>
                            </a:schemeClr>
                          </a:solidFill>
                        </a:rPr>
                        <a:t> (25 mg – IM/EV)</a:t>
                      </a:r>
                    </a:p>
                  </a:txBody>
                  <a:tcPr>
                    <a:lnL w="12700" cmpd="sng">
                      <a:noFill/>
                    </a:lnL>
                  </a:tcPr>
                </a:tc>
                <a:tc>
                  <a:txBody>
                    <a:bodyPr/>
                    <a:lstStyle/>
                    <a:p>
                      <a:endParaRPr lang="en-US" dirty="0">
                        <a:solidFill>
                          <a:schemeClr val="bg1">
                            <a:lumMod val="75000"/>
                            <a:lumOff val="25000"/>
                          </a:schemeClr>
                        </a:solidFill>
                      </a:endParaRPr>
                    </a:p>
                  </a:txBody>
                  <a:tcPr>
                    <a:lnR w="12700" cmpd="sng">
                      <a:noFill/>
                    </a:lnR>
                  </a:tcPr>
                </a:tc>
              </a:tr>
              <a:tr h="370840">
                <a:tc>
                  <a:txBody>
                    <a:bodyPr/>
                    <a:lstStyle/>
                    <a:p>
                      <a:r>
                        <a:rPr lang="en-US" b="1" dirty="0" err="1" smtClean="0">
                          <a:solidFill>
                            <a:schemeClr val="bg1">
                              <a:lumMod val="75000"/>
                              <a:lumOff val="25000"/>
                            </a:schemeClr>
                          </a:solidFill>
                        </a:rPr>
                        <a:t>Tiapride</a:t>
                      </a:r>
                      <a:r>
                        <a:rPr lang="en-US" baseline="0" dirty="0" smtClean="0">
                          <a:solidFill>
                            <a:schemeClr val="bg1">
                              <a:lumMod val="75000"/>
                              <a:lumOff val="25000"/>
                            </a:schemeClr>
                          </a:solidFill>
                        </a:rPr>
                        <a:t> (100 mg – IM/EV)</a:t>
                      </a:r>
                      <a:endParaRPr lang="en-US" dirty="0" smtClean="0">
                        <a:solidFill>
                          <a:schemeClr val="bg1">
                            <a:lumMod val="75000"/>
                            <a:lumOff val="25000"/>
                          </a:schemeClr>
                        </a:solidFill>
                      </a:endParaRPr>
                    </a:p>
                  </a:txBody>
                  <a:tcPr>
                    <a:lnL w="12700" cmpd="sng">
                      <a:noFill/>
                    </a:lnL>
                  </a:tcPr>
                </a:tc>
                <a:tc>
                  <a:txBody>
                    <a:bodyPr/>
                    <a:lstStyle/>
                    <a:p>
                      <a:endParaRPr lang="en-US" dirty="0">
                        <a:solidFill>
                          <a:schemeClr val="bg1">
                            <a:lumMod val="75000"/>
                            <a:lumOff val="25000"/>
                          </a:schemeClr>
                        </a:solidFill>
                      </a:endParaRPr>
                    </a:p>
                  </a:txBody>
                  <a:tcPr>
                    <a:lnR w="12700" cmpd="sng">
                      <a:noFill/>
                    </a:lnR>
                  </a:tcPr>
                </a:tc>
              </a:tr>
              <a:tr h="370840">
                <a:tc>
                  <a:txBody>
                    <a:bodyPr/>
                    <a:lstStyle/>
                    <a:p>
                      <a:r>
                        <a:rPr lang="en-US" b="1" dirty="0" err="1" smtClean="0">
                          <a:solidFill>
                            <a:schemeClr val="bg1">
                              <a:lumMod val="75000"/>
                              <a:lumOff val="25000"/>
                            </a:schemeClr>
                          </a:solidFill>
                        </a:rPr>
                        <a:t>Zuclopentixolo</a:t>
                      </a:r>
                      <a:r>
                        <a:rPr lang="en-US" dirty="0" smtClean="0">
                          <a:solidFill>
                            <a:schemeClr val="bg1">
                              <a:lumMod val="75000"/>
                              <a:lumOff val="25000"/>
                            </a:schemeClr>
                          </a:solidFill>
                        </a:rPr>
                        <a:t>* (50 mg – IM)</a:t>
                      </a:r>
                    </a:p>
                  </a:txBody>
                  <a:tcPr>
                    <a:lnL w="12700" cmpd="sng">
                      <a:noFill/>
                    </a:lnL>
                    <a:lnB w="57150" cap="flat" cmpd="sng" algn="ctr">
                      <a:solidFill>
                        <a:prstClr val="white"/>
                      </a:solidFill>
                      <a:prstDash val="solid"/>
                      <a:round/>
                      <a:headEnd type="none" w="med" len="med"/>
                      <a:tailEnd type="none" w="med" len="med"/>
                    </a:lnB>
                  </a:tcPr>
                </a:tc>
                <a:tc>
                  <a:txBody>
                    <a:bodyPr/>
                    <a:lstStyle/>
                    <a:p>
                      <a:endParaRPr lang="en-US" dirty="0">
                        <a:solidFill>
                          <a:schemeClr val="bg1">
                            <a:lumMod val="75000"/>
                            <a:lumOff val="25000"/>
                          </a:schemeClr>
                        </a:solidFill>
                      </a:endParaRPr>
                    </a:p>
                  </a:txBody>
                  <a:tcPr>
                    <a:lnR w="12700" cmpd="sng">
                      <a:noFill/>
                    </a:lnR>
                    <a:lnB w="57150" cap="flat" cmpd="sng" algn="ctr">
                      <a:solidFill>
                        <a:prstClr val="white"/>
                      </a:solidFill>
                      <a:prstDash val="solid"/>
                      <a:round/>
                      <a:headEnd type="none" w="med" len="med"/>
                      <a:tailEnd type="none" w="med" len="med"/>
                    </a:lnB>
                  </a:tcPr>
                </a:tc>
              </a:tr>
            </a:tbl>
          </a:graphicData>
        </a:graphic>
      </p:graphicFrame>
      <p:sp>
        <p:nvSpPr>
          <p:cNvPr id="4" name="TextBox 3"/>
          <p:cNvSpPr txBox="1"/>
          <p:nvPr/>
        </p:nvSpPr>
        <p:spPr>
          <a:xfrm>
            <a:off x="1224487" y="5072764"/>
            <a:ext cx="2462120" cy="246221"/>
          </a:xfrm>
          <a:prstGeom prst="rect">
            <a:avLst/>
          </a:prstGeom>
          <a:noFill/>
        </p:spPr>
        <p:txBody>
          <a:bodyPr wrap="none" rtlCol="0">
            <a:spAutoFit/>
          </a:bodyPr>
          <a:lstStyle/>
          <a:p>
            <a:r>
              <a:rPr lang="en-US" sz="1000" dirty="0" smtClean="0">
                <a:solidFill>
                  <a:schemeClr val="tx1">
                    <a:lumMod val="50000"/>
                  </a:schemeClr>
                </a:solidFill>
              </a:rPr>
              <a:t>* Depot a </a:t>
            </a:r>
            <a:r>
              <a:rPr lang="en-US" sz="1000" dirty="0" err="1" smtClean="0">
                <a:solidFill>
                  <a:schemeClr val="tx1">
                    <a:lumMod val="50000"/>
                  </a:schemeClr>
                </a:solidFill>
              </a:rPr>
              <a:t>breve</a:t>
            </a:r>
            <a:r>
              <a:rPr lang="en-US" sz="1000" dirty="0" smtClean="0">
                <a:solidFill>
                  <a:schemeClr val="tx1">
                    <a:lumMod val="50000"/>
                  </a:schemeClr>
                </a:solidFill>
              </a:rPr>
              <a:t> </a:t>
            </a:r>
            <a:r>
              <a:rPr lang="en-US" sz="1000" dirty="0" err="1" smtClean="0">
                <a:solidFill>
                  <a:schemeClr val="tx1">
                    <a:lumMod val="50000"/>
                  </a:schemeClr>
                </a:solidFill>
              </a:rPr>
              <a:t>durata</a:t>
            </a:r>
            <a:r>
              <a:rPr lang="en-US" sz="1000" dirty="0" smtClean="0">
                <a:solidFill>
                  <a:schemeClr val="tx1">
                    <a:lumMod val="50000"/>
                  </a:schemeClr>
                </a:solidFill>
              </a:rPr>
              <a:t> </a:t>
            </a:r>
            <a:r>
              <a:rPr lang="en-US" sz="1000" dirty="0" err="1" smtClean="0">
                <a:solidFill>
                  <a:schemeClr val="tx1">
                    <a:lumMod val="50000"/>
                  </a:schemeClr>
                </a:solidFill>
              </a:rPr>
              <a:t>d’azione</a:t>
            </a:r>
            <a:r>
              <a:rPr lang="en-US" sz="1000" dirty="0" smtClean="0">
                <a:solidFill>
                  <a:schemeClr val="tx1">
                    <a:lumMod val="50000"/>
                  </a:schemeClr>
                </a:solidFill>
              </a:rPr>
              <a:t> (2-3 </a:t>
            </a:r>
            <a:r>
              <a:rPr lang="en-US" sz="1000" dirty="0" err="1" smtClean="0">
                <a:solidFill>
                  <a:schemeClr val="tx1">
                    <a:lumMod val="50000"/>
                  </a:schemeClr>
                </a:solidFill>
              </a:rPr>
              <a:t>giorni</a:t>
            </a:r>
            <a:r>
              <a:rPr lang="en-US" sz="1000" dirty="0" smtClean="0">
                <a:solidFill>
                  <a:schemeClr val="tx1">
                    <a:lumMod val="50000"/>
                  </a:schemeClr>
                </a:solidFill>
              </a:rPr>
              <a:t>)</a:t>
            </a:r>
            <a:endParaRPr lang="en-US" sz="1000" dirty="0">
              <a:solidFill>
                <a:schemeClr val="tx1">
                  <a:lumMod val="50000"/>
                </a:schemeClr>
              </a:solidFill>
            </a:endParaRPr>
          </a:p>
        </p:txBody>
      </p:sp>
    </p:spTree>
    <p:extLst>
      <p:ext uri="{BB962C8B-B14F-4D97-AF65-F5344CB8AC3E}">
        <p14:creationId xmlns:p14="http://schemas.microsoft.com/office/powerpoint/2010/main" val="60077766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Terapia</a:t>
            </a:r>
            <a:endParaRPr lang="en-US" dirty="0">
              <a:solidFill>
                <a:schemeClr val="tx1">
                  <a:lumMod val="85000"/>
                </a:schemeClr>
              </a:solidFill>
              <a:latin typeface="Corbel"/>
              <a:cs typeface="Corbel"/>
            </a:endParaRPr>
          </a:p>
        </p:txBody>
      </p:sp>
      <p:cxnSp>
        <p:nvCxnSpPr>
          <p:cNvPr id="6" name="Straight Connector 5"/>
          <p:cNvCxnSpPr/>
          <p:nvPr/>
        </p:nvCxnSpPr>
        <p:spPr>
          <a:xfrm>
            <a:off x="2936785" y="1311639"/>
            <a:ext cx="3270431" cy="0"/>
          </a:xfrm>
          <a:prstGeom prst="line">
            <a:avLst/>
          </a:prstGeom>
          <a:ln>
            <a:solidFill>
              <a:schemeClr val="bg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626081" y="1244211"/>
            <a:ext cx="1891839" cy="523220"/>
          </a:xfrm>
          <a:prstGeom prst="rect">
            <a:avLst/>
          </a:prstGeom>
          <a:noFill/>
          <a:ln>
            <a:noFill/>
          </a:ln>
        </p:spPr>
        <p:txBody>
          <a:bodyPr wrap="none" rtlCol="0">
            <a:spAutoFit/>
          </a:bodyPr>
          <a:lstStyle/>
          <a:p>
            <a:r>
              <a:rPr lang="en-US" sz="2800" dirty="0" err="1" smtClean="0">
                <a:solidFill>
                  <a:srgbClr val="D9D9D9"/>
                </a:solidFill>
              </a:rPr>
              <a:t>Parenterale</a:t>
            </a:r>
            <a:endParaRPr lang="en-US" sz="2800" dirty="0">
              <a:solidFill>
                <a:srgbClr val="D9D9D9"/>
              </a:solidFill>
            </a:endParaRPr>
          </a:p>
        </p:txBody>
      </p:sp>
      <p:sp>
        <p:nvSpPr>
          <p:cNvPr id="5" name="TextBox 4"/>
          <p:cNvSpPr txBox="1"/>
          <p:nvPr/>
        </p:nvSpPr>
        <p:spPr>
          <a:xfrm>
            <a:off x="1719359" y="2247604"/>
            <a:ext cx="5705283" cy="2566857"/>
          </a:xfrm>
          <a:prstGeom prst="rect">
            <a:avLst/>
          </a:prstGeom>
          <a:noFill/>
        </p:spPr>
        <p:txBody>
          <a:bodyPr wrap="none" rtlCol="0">
            <a:spAutoFit/>
          </a:bodyPr>
          <a:lstStyle/>
          <a:p>
            <a:r>
              <a:rPr lang="en-US" sz="2400" dirty="0" err="1" smtClean="0"/>
              <a:t>Aloperidolo</a:t>
            </a:r>
            <a:r>
              <a:rPr lang="en-US" sz="2400" dirty="0" smtClean="0"/>
              <a:t>:</a:t>
            </a:r>
          </a:p>
          <a:p>
            <a:pPr>
              <a:lnSpc>
                <a:spcPct val="120000"/>
              </a:lnSpc>
            </a:pPr>
            <a:r>
              <a:rPr lang="it-IT" dirty="0" smtClean="0">
                <a:solidFill>
                  <a:schemeClr val="tx1">
                    <a:lumMod val="75000"/>
                  </a:schemeClr>
                </a:solidFill>
              </a:rPr>
              <a:t>È</a:t>
            </a:r>
            <a:r>
              <a:rPr lang="en-US" dirty="0" smtClean="0">
                <a:solidFill>
                  <a:schemeClr val="tx1">
                    <a:lumMod val="75000"/>
                  </a:schemeClr>
                </a:solidFill>
              </a:rPr>
              <a:t> </a:t>
            </a:r>
            <a:r>
              <a:rPr lang="en-US" dirty="0" err="1" smtClean="0">
                <a:solidFill>
                  <a:schemeClr val="tx1">
                    <a:lumMod val="75000"/>
                  </a:schemeClr>
                </a:solidFill>
              </a:rPr>
              <a:t>il</a:t>
            </a:r>
            <a:r>
              <a:rPr lang="en-US" dirty="0" smtClean="0">
                <a:solidFill>
                  <a:schemeClr val="tx1">
                    <a:lumMod val="75000"/>
                  </a:schemeClr>
                </a:solidFill>
              </a:rPr>
              <a:t> </a:t>
            </a:r>
            <a:r>
              <a:rPr lang="en-US" dirty="0" err="1" smtClean="0">
                <a:solidFill>
                  <a:schemeClr val="tx1">
                    <a:lumMod val="75000"/>
                  </a:schemeClr>
                </a:solidFill>
              </a:rPr>
              <a:t>farmaco</a:t>
            </a:r>
            <a:r>
              <a:rPr lang="en-US" dirty="0" smtClean="0">
                <a:solidFill>
                  <a:schemeClr val="tx1">
                    <a:lumMod val="75000"/>
                  </a:schemeClr>
                </a:solidFill>
              </a:rPr>
              <a:t> </a:t>
            </a:r>
            <a:r>
              <a:rPr lang="en-US" dirty="0" err="1" smtClean="0">
                <a:solidFill>
                  <a:schemeClr val="tx1">
                    <a:lumMod val="75000"/>
                  </a:schemeClr>
                </a:solidFill>
              </a:rPr>
              <a:t>più</a:t>
            </a:r>
            <a:r>
              <a:rPr lang="en-US" dirty="0" smtClean="0">
                <a:solidFill>
                  <a:schemeClr val="tx1">
                    <a:lumMod val="75000"/>
                  </a:schemeClr>
                </a:solidFill>
              </a:rPr>
              <a:t> </a:t>
            </a:r>
            <a:r>
              <a:rPr lang="en-US" dirty="0" err="1" smtClean="0">
                <a:solidFill>
                  <a:schemeClr val="tx1">
                    <a:lumMod val="75000"/>
                  </a:schemeClr>
                </a:solidFill>
              </a:rPr>
              <a:t>usato</a:t>
            </a:r>
            <a:endParaRPr lang="en-US" dirty="0">
              <a:solidFill>
                <a:schemeClr val="tx1">
                  <a:lumMod val="75000"/>
                </a:schemeClr>
              </a:solidFill>
            </a:endParaRPr>
          </a:p>
          <a:p>
            <a:pPr>
              <a:lnSpc>
                <a:spcPct val="120000"/>
              </a:lnSpc>
            </a:pPr>
            <a:r>
              <a:rPr lang="en-US" dirty="0" err="1" smtClean="0">
                <a:solidFill>
                  <a:schemeClr val="tx1">
                    <a:lumMod val="75000"/>
                  </a:schemeClr>
                </a:solidFill>
              </a:rPr>
              <a:t>Riferimento</a:t>
            </a:r>
            <a:r>
              <a:rPr lang="en-US" dirty="0" smtClean="0">
                <a:solidFill>
                  <a:schemeClr val="tx1">
                    <a:lumMod val="75000"/>
                  </a:schemeClr>
                </a:solidFill>
              </a:rPr>
              <a:t> per </a:t>
            </a:r>
            <a:r>
              <a:rPr lang="en-US" dirty="0" err="1" smtClean="0">
                <a:solidFill>
                  <a:schemeClr val="tx1">
                    <a:lumMod val="75000"/>
                  </a:schemeClr>
                </a:solidFill>
              </a:rPr>
              <a:t>gli</a:t>
            </a:r>
            <a:r>
              <a:rPr lang="en-US" dirty="0" smtClean="0">
                <a:solidFill>
                  <a:schemeClr val="tx1">
                    <a:lumMod val="75000"/>
                  </a:schemeClr>
                </a:solidFill>
              </a:rPr>
              <a:t> </a:t>
            </a:r>
            <a:r>
              <a:rPr lang="en-US" dirty="0" err="1" smtClean="0">
                <a:solidFill>
                  <a:schemeClr val="tx1">
                    <a:lumMod val="75000"/>
                  </a:schemeClr>
                </a:solidFill>
              </a:rPr>
              <a:t>altri</a:t>
            </a:r>
            <a:r>
              <a:rPr lang="en-US" dirty="0" smtClean="0">
                <a:solidFill>
                  <a:schemeClr val="tx1">
                    <a:lumMod val="75000"/>
                  </a:schemeClr>
                </a:solidFill>
              </a:rPr>
              <a:t> AP </a:t>
            </a:r>
          </a:p>
          <a:p>
            <a:pPr>
              <a:lnSpc>
                <a:spcPct val="120000"/>
              </a:lnSpc>
            </a:pPr>
            <a:r>
              <a:rPr lang="en-US" dirty="0" err="1" smtClean="0">
                <a:solidFill>
                  <a:schemeClr val="tx1">
                    <a:lumMod val="75000"/>
                  </a:schemeClr>
                </a:solidFill>
              </a:rPr>
              <a:t>Rapido</a:t>
            </a:r>
            <a:r>
              <a:rPr lang="en-US" dirty="0" smtClean="0">
                <a:solidFill>
                  <a:schemeClr val="tx1">
                    <a:lumMod val="75000"/>
                  </a:schemeClr>
                </a:solidFill>
              </a:rPr>
              <a:t> </a:t>
            </a:r>
            <a:r>
              <a:rPr lang="en-US" dirty="0" err="1" smtClean="0">
                <a:solidFill>
                  <a:schemeClr val="tx1">
                    <a:lumMod val="75000"/>
                  </a:schemeClr>
                </a:solidFill>
              </a:rPr>
              <a:t>effetto</a:t>
            </a:r>
            <a:r>
              <a:rPr lang="en-US" dirty="0" smtClean="0">
                <a:solidFill>
                  <a:schemeClr val="tx1">
                    <a:lumMod val="75000"/>
                  </a:schemeClr>
                </a:solidFill>
              </a:rPr>
              <a:t> (30-60 min)</a:t>
            </a:r>
          </a:p>
          <a:p>
            <a:endParaRPr lang="en-US" dirty="0"/>
          </a:p>
          <a:p>
            <a:r>
              <a:rPr lang="en-US" dirty="0" err="1" smtClean="0">
                <a:solidFill>
                  <a:schemeClr val="tx1">
                    <a:lumMod val="75000"/>
                  </a:schemeClr>
                </a:solidFill>
              </a:rPr>
              <a:t>Elevata</a:t>
            </a:r>
            <a:r>
              <a:rPr lang="en-US" dirty="0" smtClean="0">
                <a:solidFill>
                  <a:schemeClr val="tx1">
                    <a:lumMod val="75000"/>
                  </a:schemeClr>
                </a:solidFill>
              </a:rPr>
              <a:t> </a:t>
            </a:r>
            <a:r>
              <a:rPr lang="en-US" dirty="0" err="1" smtClean="0">
                <a:solidFill>
                  <a:schemeClr val="tx1">
                    <a:lumMod val="75000"/>
                  </a:schemeClr>
                </a:solidFill>
              </a:rPr>
              <a:t>incidenza</a:t>
            </a:r>
            <a:r>
              <a:rPr lang="en-US" dirty="0" smtClean="0">
                <a:solidFill>
                  <a:schemeClr val="tx1">
                    <a:lumMod val="75000"/>
                  </a:schemeClr>
                </a:solidFill>
              </a:rPr>
              <a:t> di EPS </a:t>
            </a:r>
            <a:r>
              <a:rPr lang="en-US" sz="1400" dirty="0" smtClean="0">
                <a:solidFill>
                  <a:schemeClr val="tx1">
                    <a:lumMod val="50000"/>
                  </a:schemeClr>
                </a:solidFill>
              </a:rPr>
              <a:t>(dose e via di </a:t>
            </a:r>
            <a:r>
              <a:rPr lang="en-US" sz="1400" dirty="0" err="1" smtClean="0">
                <a:solidFill>
                  <a:schemeClr val="tx1">
                    <a:lumMod val="50000"/>
                  </a:schemeClr>
                </a:solidFill>
              </a:rPr>
              <a:t>somministrazione</a:t>
            </a:r>
            <a:r>
              <a:rPr lang="en-US" sz="1400" dirty="0" smtClean="0">
                <a:solidFill>
                  <a:schemeClr val="tx1">
                    <a:lumMod val="50000"/>
                  </a:schemeClr>
                </a:solidFill>
              </a:rPr>
              <a:t> </a:t>
            </a:r>
            <a:r>
              <a:rPr lang="en-US" sz="1400" dirty="0" err="1" smtClean="0">
                <a:solidFill>
                  <a:schemeClr val="tx1">
                    <a:lumMod val="50000"/>
                  </a:schemeClr>
                </a:solidFill>
              </a:rPr>
              <a:t>dipendente</a:t>
            </a:r>
            <a:r>
              <a:rPr lang="en-US" sz="1400" dirty="0" smtClean="0">
                <a:solidFill>
                  <a:schemeClr val="tx1">
                    <a:lumMod val="50000"/>
                  </a:schemeClr>
                </a:solidFill>
              </a:rPr>
              <a:t>)</a:t>
            </a:r>
            <a:endParaRPr lang="en-US" sz="1400" dirty="0">
              <a:solidFill>
                <a:schemeClr val="tx1">
                  <a:lumMod val="50000"/>
                </a:schemeClr>
              </a:solidFill>
            </a:endParaRPr>
          </a:p>
          <a:p>
            <a:endParaRPr lang="en-US" dirty="0" smtClean="0"/>
          </a:p>
          <a:p>
            <a:r>
              <a:rPr lang="en-US" dirty="0" err="1" smtClean="0">
                <a:solidFill>
                  <a:schemeClr val="tx1">
                    <a:lumMod val="95000"/>
                  </a:schemeClr>
                </a:solidFill>
              </a:rPr>
              <a:t>Scarsa</a:t>
            </a:r>
            <a:r>
              <a:rPr lang="en-US" dirty="0" smtClean="0">
                <a:solidFill>
                  <a:schemeClr val="tx1">
                    <a:lumMod val="95000"/>
                  </a:schemeClr>
                </a:solidFill>
              </a:rPr>
              <a:t> </a:t>
            </a:r>
            <a:r>
              <a:rPr lang="en-US" dirty="0" err="1" smtClean="0">
                <a:solidFill>
                  <a:schemeClr val="tx1">
                    <a:lumMod val="95000"/>
                  </a:schemeClr>
                </a:solidFill>
              </a:rPr>
              <a:t>tendenza</a:t>
            </a:r>
            <a:r>
              <a:rPr lang="en-US" dirty="0" smtClean="0">
                <a:solidFill>
                  <a:schemeClr val="tx1">
                    <a:lumMod val="95000"/>
                  </a:schemeClr>
                </a:solidFill>
              </a:rPr>
              <a:t> ad </a:t>
            </a:r>
            <a:r>
              <a:rPr lang="en-US" dirty="0" err="1" smtClean="0">
                <a:solidFill>
                  <a:schemeClr val="tx1">
                    <a:lumMod val="95000"/>
                  </a:schemeClr>
                </a:solidFill>
              </a:rPr>
              <a:t>allungare</a:t>
            </a:r>
            <a:r>
              <a:rPr lang="en-US" dirty="0" smtClean="0">
                <a:solidFill>
                  <a:schemeClr val="tx1">
                    <a:lumMod val="95000"/>
                  </a:schemeClr>
                </a:solidFill>
              </a:rPr>
              <a:t> </a:t>
            </a:r>
            <a:r>
              <a:rPr lang="en-US" dirty="0" err="1" smtClean="0">
                <a:solidFill>
                  <a:schemeClr val="tx1">
                    <a:lumMod val="95000"/>
                  </a:schemeClr>
                </a:solidFill>
              </a:rPr>
              <a:t>il</a:t>
            </a:r>
            <a:r>
              <a:rPr lang="en-US" dirty="0" smtClean="0">
                <a:solidFill>
                  <a:schemeClr val="tx1">
                    <a:lumMod val="95000"/>
                  </a:schemeClr>
                </a:solidFill>
              </a:rPr>
              <a:t> </a:t>
            </a:r>
            <a:r>
              <a:rPr lang="en-US" dirty="0" err="1" smtClean="0">
                <a:solidFill>
                  <a:schemeClr val="tx1">
                    <a:lumMod val="95000"/>
                  </a:schemeClr>
                </a:solidFill>
              </a:rPr>
              <a:t>QT</a:t>
            </a:r>
            <a:r>
              <a:rPr lang="en-US" baseline="-25000" dirty="0" err="1" smtClean="0">
                <a:solidFill>
                  <a:schemeClr val="tx1">
                    <a:lumMod val="95000"/>
                  </a:schemeClr>
                </a:solidFill>
              </a:rPr>
              <a:t>c</a:t>
            </a:r>
            <a:endParaRPr lang="en-US" baseline="-25000" dirty="0" smtClean="0">
              <a:solidFill>
                <a:schemeClr val="tx1">
                  <a:lumMod val="95000"/>
                </a:schemeClr>
              </a:solidFill>
            </a:endParaRPr>
          </a:p>
        </p:txBody>
      </p:sp>
      <p:sp>
        <p:nvSpPr>
          <p:cNvPr id="7" name="TextBox 6"/>
          <p:cNvSpPr txBox="1"/>
          <p:nvPr/>
        </p:nvSpPr>
        <p:spPr>
          <a:xfrm>
            <a:off x="1675951" y="5012156"/>
            <a:ext cx="5002642" cy="738664"/>
          </a:xfrm>
          <a:prstGeom prst="rect">
            <a:avLst/>
          </a:prstGeom>
          <a:noFill/>
        </p:spPr>
        <p:txBody>
          <a:bodyPr wrap="none" rtlCol="0">
            <a:spAutoFit/>
          </a:bodyPr>
          <a:lstStyle/>
          <a:p>
            <a:r>
              <a:rPr lang="en-US" sz="2400" dirty="0" err="1" smtClean="0">
                <a:solidFill>
                  <a:srgbClr val="7F7F7F"/>
                </a:solidFill>
              </a:rPr>
              <a:t>Dosaggio</a:t>
            </a:r>
            <a:r>
              <a:rPr lang="en-US" sz="2400" dirty="0" smtClean="0">
                <a:solidFill>
                  <a:srgbClr val="7F7F7F"/>
                </a:solidFill>
              </a:rPr>
              <a:t>:</a:t>
            </a:r>
            <a:r>
              <a:rPr lang="en-US" sz="2400" dirty="0" smtClean="0"/>
              <a:t> 5-20 mg</a:t>
            </a:r>
          </a:p>
          <a:p>
            <a:pPr marL="1258888" indent="-1168400"/>
            <a:r>
              <a:rPr lang="en-US" dirty="0">
                <a:solidFill>
                  <a:schemeClr val="tx1">
                    <a:lumMod val="75000"/>
                  </a:schemeClr>
                </a:solidFill>
              </a:rPr>
              <a:t>	</a:t>
            </a:r>
            <a:r>
              <a:rPr lang="en-US" dirty="0" err="1" smtClean="0">
                <a:solidFill>
                  <a:schemeClr val="tx1">
                    <a:lumMod val="75000"/>
                  </a:schemeClr>
                </a:solidFill>
              </a:rPr>
              <a:t>spesso</a:t>
            </a:r>
            <a:r>
              <a:rPr lang="en-US" dirty="0" smtClean="0">
                <a:solidFill>
                  <a:schemeClr val="tx1">
                    <a:lumMod val="75000"/>
                  </a:schemeClr>
                </a:solidFill>
              </a:rPr>
              <a:t> </a:t>
            </a:r>
            <a:r>
              <a:rPr lang="en-US" dirty="0" err="1" smtClean="0">
                <a:solidFill>
                  <a:schemeClr val="tx1">
                    <a:lumMod val="75000"/>
                  </a:schemeClr>
                </a:solidFill>
              </a:rPr>
              <a:t>associato</a:t>
            </a:r>
            <a:r>
              <a:rPr lang="en-US" dirty="0" smtClean="0">
                <a:solidFill>
                  <a:schemeClr val="tx1">
                    <a:lumMod val="75000"/>
                  </a:schemeClr>
                </a:solidFill>
              </a:rPr>
              <a:t> a </a:t>
            </a:r>
            <a:r>
              <a:rPr lang="en-US" dirty="0" err="1" smtClean="0">
                <a:solidFill>
                  <a:schemeClr val="tx1">
                    <a:lumMod val="75000"/>
                  </a:schemeClr>
                </a:solidFill>
              </a:rPr>
              <a:t>lorazepam</a:t>
            </a:r>
            <a:r>
              <a:rPr lang="en-US" dirty="0" smtClean="0">
                <a:solidFill>
                  <a:schemeClr val="tx1">
                    <a:lumMod val="75000"/>
                  </a:schemeClr>
                </a:solidFill>
              </a:rPr>
              <a:t> (1-2mg)</a:t>
            </a:r>
            <a:endParaRPr lang="en-US" dirty="0">
              <a:solidFill>
                <a:schemeClr val="tx1">
                  <a:lumMod val="75000"/>
                </a:schemeClr>
              </a:solidFill>
            </a:endParaRPr>
          </a:p>
        </p:txBody>
      </p:sp>
    </p:spTree>
    <p:extLst>
      <p:ext uri="{BB962C8B-B14F-4D97-AF65-F5344CB8AC3E}">
        <p14:creationId xmlns:p14="http://schemas.microsoft.com/office/powerpoint/2010/main" val="9781341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fade">
                                      <p:cBhvr>
                                        <p:cTn id="23" dur="500"/>
                                        <p:tgtEl>
                                          <p:spTgt spid="5">
                                            <p:txEl>
                                              <p:pRg st="5" end="5"/>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fade">
                                      <p:cBhvr>
                                        <p:cTn id="27" dur="500"/>
                                        <p:tgtEl>
                                          <p:spTgt spid="5">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Terapia</a:t>
            </a:r>
            <a:endParaRPr lang="en-US" dirty="0">
              <a:solidFill>
                <a:schemeClr val="tx1">
                  <a:lumMod val="85000"/>
                </a:schemeClr>
              </a:solidFill>
              <a:latin typeface="Corbel"/>
              <a:cs typeface="Corbel"/>
            </a:endParaRPr>
          </a:p>
        </p:txBody>
      </p:sp>
      <p:cxnSp>
        <p:nvCxnSpPr>
          <p:cNvPr id="6" name="Straight Connector 5"/>
          <p:cNvCxnSpPr/>
          <p:nvPr/>
        </p:nvCxnSpPr>
        <p:spPr>
          <a:xfrm>
            <a:off x="2936785" y="1311639"/>
            <a:ext cx="3270431" cy="0"/>
          </a:xfrm>
          <a:prstGeom prst="line">
            <a:avLst/>
          </a:prstGeom>
          <a:ln>
            <a:solidFill>
              <a:schemeClr val="bg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626081" y="1244211"/>
            <a:ext cx="1891839" cy="523220"/>
          </a:xfrm>
          <a:prstGeom prst="rect">
            <a:avLst/>
          </a:prstGeom>
          <a:noFill/>
          <a:ln>
            <a:noFill/>
          </a:ln>
        </p:spPr>
        <p:txBody>
          <a:bodyPr wrap="none" rtlCol="0">
            <a:spAutoFit/>
          </a:bodyPr>
          <a:lstStyle/>
          <a:p>
            <a:r>
              <a:rPr lang="en-US" sz="2800" dirty="0" err="1" smtClean="0">
                <a:solidFill>
                  <a:srgbClr val="D9D9D9"/>
                </a:solidFill>
              </a:rPr>
              <a:t>Parenterale</a:t>
            </a:r>
            <a:endParaRPr lang="en-US" sz="2800" dirty="0">
              <a:solidFill>
                <a:srgbClr val="D9D9D9"/>
              </a:solidFill>
            </a:endParaRPr>
          </a:p>
        </p:txBody>
      </p:sp>
      <p:sp>
        <p:nvSpPr>
          <p:cNvPr id="5" name="TextBox 4"/>
          <p:cNvSpPr txBox="1"/>
          <p:nvPr/>
        </p:nvSpPr>
        <p:spPr>
          <a:xfrm>
            <a:off x="1212302" y="1767431"/>
            <a:ext cx="6767022" cy="1615827"/>
          </a:xfrm>
          <a:prstGeom prst="rect">
            <a:avLst/>
          </a:prstGeom>
          <a:noFill/>
        </p:spPr>
        <p:txBody>
          <a:bodyPr wrap="none" rtlCol="0">
            <a:spAutoFit/>
          </a:bodyPr>
          <a:lstStyle/>
          <a:p>
            <a:r>
              <a:rPr lang="en-US" sz="2400" dirty="0" err="1" smtClean="0"/>
              <a:t>Olanzapina</a:t>
            </a:r>
            <a:r>
              <a:rPr lang="en-US" sz="2400" dirty="0" smtClean="0"/>
              <a:t>:</a:t>
            </a:r>
          </a:p>
          <a:p>
            <a:pPr>
              <a:lnSpc>
                <a:spcPct val="120000"/>
              </a:lnSpc>
              <a:tabLst>
                <a:tab pos="2416175" algn="l"/>
              </a:tabLst>
            </a:pPr>
            <a:r>
              <a:rPr lang="en-US" dirty="0" smtClean="0">
                <a:solidFill>
                  <a:schemeClr val="tx1">
                    <a:lumMod val="65000"/>
                  </a:schemeClr>
                </a:solidFill>
              </a:rPr>
              <a:t>v</a:t>
            </a:r>
            <a:r>
              <a:rPr lang="it-IT" dirty="0" err="1" smtClean="0">
                <a:solidFill>
                  <a:schemeClr val="tx1">
                    <a:lumMod val="65000"/>
                  </a:schemeClr>
                </a:solidFill>
              </a:rPr>
              <a:t>s</a:t>
            </a:r>
            <a:r>
              <a:rPr lang="it-IT" dirty="0" smtClean="0">
                <a:solidFill>
                  <a:schemeClr val="tx1">
                    <a:lumMod val="65000"/>
                  </a:schemeClr>
                </a:solidFill>
              </a:rPr>
              <a:t> </a:t>
            </a:r>
            <a:r>
              <a:rPr lang="it-IT" dirty="0" err="1" smtClean="0">
                <a:solidFill>
                  <a:schemeClr val="tx1">
                    <a:lumMod val="65000"/>
                  </a:schemeClr>
                </a:solidFill>
              </a:rPr>
              <a:t>Aloperidolo</a:t>
            </a:r>
            <a:r>
              <a:rPr lang="it-IT" dirty="0" smtClean="0">
                <a:solidFill>
                  <a:schemeClr val="tx1">
                    <a:lumMod val="65000"/>
                  </a:schemeClr>
                </a:solidFill>
              </a:rPr>
              <a:t> (7,5 mg)</a:t>
            </a:r>
            <a:r>
              <a:rPr lang="it-IT" baseline="30000" dirty="0" smtClean="0">
                <a:solidFill>
                  <a:schemeClr val="tx1">
                    <a:lumMod val="65000"/>
                  </a:schemeClr>
                </a:solidFill>
              </a:rPr>
              <a:t>1</a:t>
            </a:r>
            <a:r>
              <a:rPr lang="it-IT" dirty="0" smtClean="0">
                <a:solidFill>
                  <a:schemeClr val="tx1">
                    <a:lumMod val="65000"/>
                  </a:schemeClr>
                </a:solidFill>
              </a:rPr>
              <a:t>: </a:t>
            </a:r>
            <a:r>
              <a:rPr lang="it-IT" dirty="0" smtClean="0">
                <a:solidFill>
                  <a:schemeClr val="tx1">
                    <a:lumMod val="75000"/>
                  </a:schemeClr>
                </a:solidFill>
              </a:rPr>
              <a:t>	</a:t>
            </a:r>
            <a:r>
              <a:rPr lang="it-IT" dirty="0" smtClean="0">
                <a:solidFill>
                  <a:schemeClr val="tx1">
                    <a:lumMod val="85000"/>
                  </a:schemeClr>
                </a:solidFill>
              </a:rPr>
              <a:t>più rapido </a:t>
            </a:r>
            <a:r>
              <a:rPr lang="it-IT" dirty="0" err="1" smtClean="0">
                <a:solidFill>
                  <a:schemeClr val="tx1">
                    <a:lumMod val="85000"/>
                  </a:schemeClr>
                </a:solidFill>
              </a:rPr>
              <a:t>onset</a:t>
            </a:r>
            <a:endParaRPr lang="it-IT" dirty="0">
              <a:solidFill>
                <a:schemeClr val="tx1">
                  <a:lumMod val="85000"/>
                </a:schemeClr>
              </a:solidFill>
            </a:endParaRPr>
          </a:p>
          <a:p>
            <a:pPr>
              <a:lnSpc>
                <a:spcPct val="120000"/>
              </a:lnSpc>
              <a:tabLst>
                <a:tab pos="2416175" algn="l"/>
              </a:tabLst>
            </a:pPr>
            <a:r>
              <a:rPr lang="it-IT" dirty="0" smtClean="0">
                <a:solidFill>
                  <a:schemeClr val="tx1">
                    <a:lumMod val="85000"/>
                  </a:schemeClr>
                </a:solidFill>
              </a:rPr>
              <a:t>	più efficace a dosaggi medio-alti (7,5-10 mg) </a:t>
            </a:r>
            <a:endParaRPr lang="en-US" dirty="0">
              <a:solidFill>
                <a:schemeClr val="tx1">
                  <a:lumMod val="85000"/>
                </a:schemeClr>
              </a:solidFill>
            </a:endParaRPr>
          </a:p>
          <a:p>
            <a:pPr>
              <a:lnSpc>
                <a:spcPct val="120000"/>
              </a:lnSpc>
            </a:pPr>
            <a:endParaRPr lang="en-US" sz="900" dirty="0">
              <a:solidFill>
                <a:schemeClr val="tx1">
                  <a:lumMod val="75000"/>
                </a:schemeClr>
              </a:solidFill>
            </a:endParaRPr>
          </a:p>
          <a:p>
            <a:pPr>
              <a:lnSpc>
                <a:spcPct val="120000"/>
              </a:lnSpc>
            </a:pPr>
            <a:r>
              <a:rPr lang="en-US" dirty="0" smtClean="0">
                <a:solidFill>
                  <a:srgbClr val="A6A6A6"/>
                </a:solidFill>
              </a:rPr>
              <a:t>v</a:t>
            </a:r>
            <a:r>
              <a:rPr lang="it-IT" dirty="0" err="1" smtClean="0">
                <a:solidFill>
                  <a:srgbClr val="A6A6A6"/>
                </a:solidFill>
              </a:rPr>
              <a:t>s</a:t>
            </a:r>
            <a:r>
              <a:rPr lang="it-IT" dirty="0" smtClean="0">
                <a:solidFill>
                  <a:srgbClr val="A6A6A6"/>
                </a:solidFill>
              </a:rPr>
              <a:t> Lorazepam</a:t>
            </a:r>
            <a:r>
              <a:rPr lang="it-IT" baseline="30000" dirty="0" smtClean="0">
                <a:solidFill>
                  <a:srgbClr val="A6A6A6"/>
                </a:solidFill>
              </a:rPr>
              <a:t>2</a:t>
            </a:r>
            <a:r>
              <a:rPr lang="it-IT" dirty="0" smtClean="0">
                <a:solidFill>
                  <a:schemeClr val="tx1">
                    <a:lumMod val="75000"/>
                  </a:schemeClr>
                </a:solidFill>
              </a:rPr>
              <a:t>: </a:t>
            </a:r>
            <a:r>
              <a:rPr lang="it-IT" dirty="0" smtClean="0">
                <a:solidFill>
                  <a:schemeClr val="tx1">
                    <a:lumMod val="85000"/>
                  </a:schemeClr>
                </a:solidFill>
              </a:rPr>
              <a:t>più efficace e rapida </a:t>
            </a:r>
            <a:r>
              <a:rPr lang="it-IT" sz="1400" dirty="0" smtClean="0">
                <a:solidFill>
                  <a:schemeClr val="tx1">
                    <a:lumMod val="85000"/>
                  </a:schemeClr>
                </a:solidFill>
              </a:rPr>
              <a:t>(anche nei pz con demenza)</a:t>
            </a:r>
            <a:endParaRPr lang="en-US" sz="1400" dirty="0" smtClean="0">
              <a:solidFill>
                <a:schemeClr val="tx1">
                  <a:lumMod val="85000"/>
                </a:schemeClr>
              </a:solidFill>
            </a:endParaRPr>
          </a:p>
        </p:txBody>
      </p:sp>
      <p:sp>
        <p:nvSpPr>
          <p:cNvPr id="7" name="TextBox 6"/>
          <p:cNvSpPr txBox="1"/>
          <p:nvPr/>
        </p:nvSpPr>
        <p:spPr>
          <a:xfrm>
            <a:off x="3044274" y="5922435"/>
            <a:ext cx="2736647" cy="738664"/>
          </a:xfrm>
          <a:prstGeom prst="rect">
            <a:avLst/>
          </a:prstGeom>
          <a:noFill/>
        </p:spPr>
        <p:txBody>
          <a:bodyPr wrap="none" rtlCol="0">
            <a:spAutoFit/>
          </a:bodyPr>
          <a:lstStyle/>
          <a:p>
            <a:r>
              <a:rPr lang="en-US" sz="2400" dirty="0" err="1" smtClean="0">
                <a:solidFill>
                  <a:srgbClr val="7F7F7F"/>
                </a:solidFill>
              </a:rPr>
              <a:t>Dosaggio</a:t>
            </a:r>
            <a:r>
              <a:rPr lang="en-US" sz="2400" dirty="0" smtClean="0">
                <a:solidFill>
                  <a:srgbClr val="7F7F7F"/>
                </a:solidFill>
              </a:rPr>
              <a:t>:</a:t>
            </a:r>
            <a:r>
              <a:rPr lang="en-US" sz="2400" dirty="0" smtClean="0"/>
              <a:t> 2,5-10 mg</a:t>
            </a:r>
          </a:p>
          <a:p>
            <a:pPr marL="1258888" indent="-1168400"/>
            <a:r>
              <a:rPr lang="en-US" dirty="0">
                <a:solidFill>
                  <a:schemeClr val="tx1">
                    <a:lumMod val="75000"/>
                  </a:schemeClr>
                </a:solidFill>
              </a:rPr>
              <a:t>	</a:t>
            </a:r>
          </a:p>
        </p:txBody>
      </p:sp>
      <p:sp>
        <p:nvSpPr>
          <p:cNvPr id="3" name="TextBox 2"/>
          <p:cNvSpPr txBox="1"/>
          <p:nvPr/>
        </p:nvSpPr>
        <p:spPr>
          <a:xfrm>
            <a:off x="133397" y="3528737"/>
            <a:ext cx="6767022" cy="923330"/>
          </a:xfrm>
          <a:prstGeom prst="rect">
            <a:avLst/>
          </a:prstGeom>
          <a:noFill/>
        </p:spPr>
        <p:txBody>
          <a:bodyPr wrap="square" rtlCol="0">
            <a:spAutoFit/>
          </a:bodyPr>
          <a:lstStyle/>
          <a:p>
            <a:r>
              <a:rPr lang="en-US" dirty="0" err="1" smtClean="0">
                <a:solidFill>
                  <a:schemeClr val="tx1">
                    <a:lumMod val="50000"/>
                  </a:schemeClr>
                </a:solidFill>
              </a:rPr>
              <a:t>Segnalazioni</a:t>
            </a:r>
            <a:r>
              <a:rPr lang="en-US" dirty="0" smtClean="0">
                <a:solidFill>
                  <a:schemeClr val="tx1">
                    <a:lumMod val="50000"/>
                  </a:schemeClr>
                </a:solidFill>
              </a:rPr>
              <a:t> post-marketing:</a:t>
            </a:r>
            <a:r>
              <a:rPr lang="en-US" dirty="0" smtClean="0"/>
              <a:t> 	</a:t>
            </a:r>
            <a:r>
              <a:rPr lang="en-US" dirty="0" err="1" smtClean="0">
                <a:solidFill>
                  <a:schemeClr val="tx1">
                    <a:lumMod val="75000"/>
                  </a:schemeClr>
                </a:solidFill>
              </a:rPr>
              <a:t>depressione</a:t>
            </a:r>
            <a:r>
              <a:rPr lang="en-US" dirty="0" smtClean="0">
                <a:solidFill>
                  <a:schemeClr val="tx1">
                    <a:lumMod val="75000"/>
                  </a:schemeClr>
                </a:solidFill>
              </a:rPr>
              <a:t> cardio-</a:t>
            </a:r>
            <a:r>
              <a:rPr lang="en-US" dirty="0" err="1" smtClean="0">
                <a:solidFill>
                  <a:schemeClr val="tx1">
                    <a:lumMod val="75000"/>
                  </a:schemeClr>
                </a:solidFill>
              </a:rPr>
              <a:t>respiratoria</a:t>
            </a:r>
            <a:endParaRPr lang="en-US" dirty="0" smtClean="0">
              <a:solidFill>
                <a:schemeClr val="tx1">
                  <a:lumMod val="75000"/>
                </a:schemeClr>
              </a:solidFill>
            </a:endParaRPr>
          </a:p>
          <a:p>
            <a:r>
              <a:rPr lang="en-US" dirty="0"/>
              <a:t> </a:t>
            </a:r>
            <a:r>
              <a:rPr lang="en-US" dirty="0" smtClean="0"/>
              <a:t>      </a:t>
            </a:r>
            <a:r>
              <a:rPr lang="en-US" sz="1400" dirty="0" smtClean="0">
                <a:solidFill>
                  <a:schemeClr val="bg1">
                    <a:lumMod val="75000"/>
                    <a:lumOff val="25000"/>
                  </a:schemeClr>
                </a:solidFill>
              </a:rPr>
              <a:t>     </a:t>
            </a:r>
            <a:r>
              <a:rPr lang="en-US" sz="1400" dirty="0" smtClean="0">
                <a:solidFill>
                  <a:schemeClr val="bg1">
                    <a:lumMod val="65000"/>
                    <a:lumOff val="35000"/>
                  </a:schemeClr>
                </a:solidFill>
              </a:rPr>
              <a:t>(49 di cui 9 </a:t>
            </a:r>
            <a:r>
              <a:rPr lang="en-US" sz="1400" dirty="0" err="1" smtClean="0">
                <a:solidFill>
                  <a:schemeClr val="bg1">
                    <a:lumMod val="65000"/>
                    <a:lumOff val="35000"/>
                  </a:schemeClr>
                </a:solidFill>
              </a:rPr>
              <a:t>fatali</a:t>
            </a:r>
            <a:r>
              <a:rPr lang="en-US" sz="1400" dirty="0" smtClean="0">
                <a:solidFill>
                  <a:schemeClr val="bg1">
                    <a:lumMod val="65000"/>
                    <a:lumOff val="35000"/>
                  </a:schemeClr>
                </a:solidFill>
              </a:rPr>
              <a:t>)	</a:t>
            </a:r>
            <a:r>
              <a:rPr lang="en-US" dirty="0" smtClean="0"/>
              <a:t>	</a:t>
            </a:r>
            <a:r>
              <a:rPr lang="en-US" dirty="0" err="1" smtClean="0">
                <a:solidFill>
                  <a:srgbClr val="BFBFBF"/>
                </a:solidFill>
              </a:rPr>
              <a:t>ipotensione</a:t>
            </a:r>
            <a:endParaRPr lang="en-US" dirty="0" smtClean="0">
              <a:solidFill>
                <a:srgbClr val="BFBFBF"/>
              </a:solidFill>
            </a:endParaRPr>
          </a:p>
          <a:p>
            <a:r>
              <a:rPr lang="en-US" dirty="0">
                <a:solidFill>
                  <a:srgbClr val="BFBFBF"/>
                </a:solidFill>
              </a:rPr>
              <a:t>	</a:t>
            </a:r>
            <a:r>
              <a:rPr lang="en-US" dirty="0" smtClean="0">
                <a:solidFill>
                  <a:srgbClr val="BFBFBF"/>
                </a:solidFill>
              </a:rPr>
              <a:t>		</a:t>
            </a:r>
            <a:r>
              <a:rPr lang="en-US" dirty="0" err="1" smtClean="0">
                <a:solidFill>
                  <a:srgbClr val="BFBFBF"/>
                </a:solidFill>
              </a:rPr>
              <a:t>bradicardia</a:t>
            </a:r>
            <a:endParaRPr lang="en-US" dirty="0">
              <a:solidFill>
                <a:srgbClr val="BFBFBF"/>
              </a:solidFill>
            </a:endParaRPr>
          </a:p>
        </p:txBody>
      </p:sp>
      <p:sp>
        <p:nvSpPr>
          <p:cNvPr id="4" name="TextBox 3"/>
          <p:cNvSpPr txBox="1"/>
          <p:nvPr/>
        </p:nvSpPr>
        <p:spPr>
          <a:xfrm>
            <a:off x="6161036" y="3614383"/>
            <a:ext cx="2936783" cy="646331"/>
          </a:xfrm>
          <a:prstGeom prst="rect">
            <a:avLst/>
          </a:prstGeom>
          <a:noFill/>
          <a:ln w="19050">
            <a:solidFill>
              <a:schemeClr val="tx1">
                <a:lumMod val="95000"/>
              </a:schemeClr>
            </a:solidFill>
          </a:ln>
        </p:spPr>
        <p:txBody>
          <a:bodyPr wrap="square" rtlCol="0">
            <a:spAutoFit/>
          </a:bodyPr>
          <a:lstStyle/>
          <a:p>
            <a:r>
              <a:rPr lang="en-US" dirty="0" err="1" smtClean="0"/>
              <a:t>Dosaggi</a:t>
            </a:r>
            <a:r>
              <a:rPr lang="en-US" dirty="0" smtClean="0"/>
              <a:t> </a:t>
            </a:r>
            <a:r>
              <a:rPr lang="en-US" dirty="0" err="1" smtClean="0"/>
              <a:t>troppo</a:t>
            </a:r>
            <a:r>
              <a:rPr lang="en-US" dirty="0" smtClean="0"/>
              <a:t> </a:t>
            </a:r>
            <a:r>
              <a:rPr lang="en-US" dirty="0" err="1" smtClean="0"/>
              <a:t>alti</a:t>
            </a:r>
            <a:endParaRPr lang="en-US" dirty="0" smtClean="0"/>
          </a:p>
          <a:p>
            <a:r>
              <a:rPr lang="en-US" dirty="0" err="1" smtClean="0"/>
              <a:t>Uso</a:t>
            </a:r>
            <a:r>
              <a:rPr lang="en-US" dirty="0" smtClean="0"/>
              <a:t> </a:t>
            </a:r>
            <a:r>
              <a:rPr lang="en-US" dirty="0" err="1" smtClean="0"/>
              <a:t>condomitante</a:t>
            </a:r>
            <a:r>
              <a:rPr lang="en-US" dirty="0" smtClean="0"/>
              <a:t> di BDZ /AP</a:t>
            </a:r>
            <a:endParaRPr lang="en-US" dirty="0"/>
          </a:p>
        </p:txBody>
      </p:sp>
      <p:sp>
        <p:nvSpPr>
          <p:cNvPr id="8" name="TextBox 7"/>
          <p:cNvSpPr txBox="1"/>
          <p:nvPr/>
        </p:nvSpPr>
        <p:spPr>
          <a:xfrm>
            <a:off x="1512456" y="4843585"/>
            <a:ext cx="6049818" cy="707886"/>
          </a:xfrm>
          <a:prstGeom prst="rect">
            <a:avLst/>
          </a:prstGeom>
          <a:noFill/>
        </p:spPr>
        <p:txBody>
          <a:bodyPr wrap="square" rtlCol="0">
            <a:spAutoFit/>
          </a:bodyPr>
          <a:lstStyle/>
          <a:p>
            <a:pPr algn="just"/>
            <a:r>
              <a:rPr lang="en-US" sz="2000" dirty="0" err="1" smtClean="0"/>
              <a:t>Evitare</a:t>
            </a:r>
            <a:r>
              <a:rPr lang="en-US" sz="2000" dirty="0" smtClean="0"/>
              <a:t> la co-</a:t>
            </a:r>
            <a:r>
              <a:rPr lang="en-US" sz="2000" dirty="0" err="1" smtClean="0"/>
              <a:t>somministrazione</a:t>
            </a:r>
            <a:r>
              <a:rPr lang="en-US" sz="2000" dirty="0" smtClean="0"/>
              <a:t> con BDZ e </a:t>
            </a:r>
            <a:r>
              <a:rPr lang="en-US" sz="2000" dirty="0" err="1" smtClean="0"/>
              <a:t>altri</a:t>
            </a:r>
            <a:r>
              <a:rPr lang="en-US" sz="2000" dirty="0" smtClean="0"/>
              <a:t> </a:t>
            </a:r>
            <a:r>
              <a:rPr lang="en-US" sz="2000" dirty="0" err="1" smtClean="0"/>
              <a:t>sedativi</a:t>
            </a:r>
            <a:r>
              <a:rPr lang="en-US" sz="2000" dirty="0" smtClean="0"/>
              <a:t> e </a:t>
            </a:r>
            <a:r>
              <a:rPr lang="en-US" sz="2000" dirty="0" err="1" smtClean="0"/>
              <a:t>nei</a:t>
            </a:r>
            <a:r>
              <a:rPr lang="en-US" sz="2000" dirty="0" smtClean="0"/>
              <a:t> </a:t>
            </a:r>
            <a:r>
              <a:rPr lang="en-US" sz="2000" dirty="0" err="1" smtClean="0"/>
              <a:t>casi</a:t>
            </a:r>
            <a:r>
              <a:rPr lang="en-US" sz="2000" dirty="0" smtClean="0"/>
              <a:t> di </a:t>
            </a:r>
            <a:r>
              <a:rPr lang="en-US" sz="2000" dirty="0" err="1" smtClean="0"/>
              <a:t>sospetta</a:t>
            </a:r>
            <a:r>
              <a:rPr lang="en-US" sz="2000" dirty="0" smtClean="0"/>
              <a:t> </a:t>
            </a:r>
            <a:r>
              <a:rPr lang="en-US" sz="2000" dirty="0" err="1" smtClean="0"/>
              <a:t>intossicazione</a:t>
            </a:r>
            <a:r>
              <a:rPr lang="en-US" sz="2000" dirty="0" smtClean="0"/>
              <a:t> da </a:t>
            </a:r>
            <a:r>
              <a:rPr lang="en-US" sz="2000" dirty="0" err="1" smtClean="0"/>
              <a:t>alcool</a:t>
            </a:r>
            <a:r>
              <a:rPr lang="en-US" sz="2000" dirty="0" smtClean="0"/>
              <a:t> e/o </a:t>
            </a:r>
            <a:r>
              <a:rPr lang="en-US" sz="2000" dirty="0" err="1" smtClean="0"/>
              <a:t>sedativi</a:t>
            </a:r>
            <a:endParaRPr lang="en-US" sz="2000" dirty="0"/>
          </a:p>
        </p:txBody>
      </p:sp>
      <p:sp>
        <p:nvSpPr>
          <p:cNvPr id="9" name="TextBox 8"/>
          <p:cNvSpPr txBox="1"/>
          <p:nvPr/>
        </p:nvSpPr>
        <p:spPr>
          <a:xfrm>
            <a:off x="5751831" y="6373197"/>
            <a:ext cx="3390672" cy="461665"/>
          </a:xfrm>
          <a:prstGeom prst="rect">
            <a:avLst/>
          </a:prstGeom>
          <a:noFill/>
        </p:spPr>
        <p:txBody>
          <a:bodyPr wrap="none" rtlCol="0">
            <a:spAutoFit/>
          </a:bodyPr>
          <a:lstStyle/>
          <a:p>
            <a:r>
              <a:rPr lang="en-US" sz="1200" dirty="0" smtClean="0">
                <a:solidFill>
                  <a:schemeClr val="bg1">
                    <a:lumMod val="75000"/>
                    <a:lumOff val="25000"/>
                  </a:schemeClr>
                </a:solidFill>
              </a:rPr>
              <a:t>1: </a:t>
            </a:r>
            <a:r>
              <a:rPr lang="en-US" sz="1200" dirty="0" err="1" smtClean="0">
                <a:solidFill>
                  <a:schemeClr val="bg1">
                    <a:lumMod val="75000"/>
                    <a:lumOff val="25000"/>
                  </a:schemeClr>
                </a:solidFill>
              </a:rPr>
              <a:t>Braier</a:t>
            </a:r>
            <a:r>
              <a:rPr lang="en-US" sz="1200" dirty="0" smtClean="0">
                <a:solidFill>
                  <a:schemeClr val="bg1">
                    <a:lumMod val="75000"/>
                    <a:lumOff val="25000"/>
                  </a:schemeClr>
                </a:solidFill>
              </a:rPr>
              <a:t> et al, Arch Gen Psychiatry – 2002</a:t>
            </a:r>
          </a:p>
          <a:p>
            <a:r>
              <a:rPr lang="en-US" sz="1200" dirty="0" smtClean="0">
                <a:solidFill>
                  <a:schemeClr val="bg1">
                    <a:lumMod val="75000"/>
                    <a:lumOff val="25000"/>
                  </a:schemeClr>
                </a:solidFill>
              </a:rPr>
              <a:t>2: Meehan et al, </a:t>
            </a:r>
            <a:r>
              <a:rPr lang="en-US" sz="1200" dirty="0" err="1" smtClean="0">
                <a:solidFill>
                  <a:schemeClr val="bg1">
                    <a:lumMod val="75000"/>
                    <a:lumOff val="25000"/>
                  </a:schemeClr>
                </a:solidFill>
              </a:rPr>
              <a:t>Neuropsychopharmacology</a:t>
            </a:r>
            <a:r>
              <a:rPr lang="en-US" sz="1200" dirty="0" smtClean="0">
                <a:solidFill>
                  <a:schemeClr val="bg1">
                    <a:lumMod val="75000"/>
                    <a:lumOff val="25000"/>
                  </a:schemeClr>
                </a:solidFill>
              </a:rPr>
              <a:t> - 2002</a:t>
            </a:r>
            <a:endParaRPr lang="en-US" sz="1200" dirty="0">
              <a:solidFill>
                <a:schemeClr val="bg1">
                  <a:lumMod val="75000"/>
                  <a:lumOff val="25000"/>
                </a:schemeClr>
              </a:solidFill>
            </a:endParaRPr>
          </a:p>
        </p:txBody>
      </p:sp>
    </p:spTree>
    <p:extLst>
      <p:ext uri="{BB962C8B-B14F-4D97-AF65-F5344CB8AC3E}">
        <p14:creationId xmlns:p14="http://schemas.microsoft.com/office/powerpoint/2010/main" val="20683780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500"/>
                                        <p:tgtEl>
                                          <p:spTgt spid="3">
                                            <p:txEl>
                                              <p:pRg st="1" end="1"/>
                                            </p:txEl>
                                          </p:spTgt>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7" grpId="0"/>
      <p:bldP spid="3" grpId="0" build="allAtOnce"/>
      <p:bldP spid="4" grpId="0" uiExpand="1" animBg="1"/>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Terapia</a:t>
            </a:r>
            <a:endParaRPr lang="en-US" dirty="0">
              <a:solidFill>
                <a:schemeClr val="tx1">
                  <a:lumMod val="85000"/>
                </a:schemeClr>
              </a:solidFill>
              <a:latin typeface="Corbel"/>
              <a:cs typeface="Corbel"/>
            </a:endParaRPr>
          </a:p>
        </p:txBody>
      </p:sp>
      <p:cxnSp>
        <p:nvCxnSpPr>
          <p:cNvPr id="6" name="Straight Connector 5"/>
          <p:cNvCxnSpPr/>
          <p:nvPr/>
        </p:nvCxnSpPr>
        <p:spPr>
          <a:xfrm>
            <a:off x="2936785" y="1311639"/>
            <a:ext cx="3270431" cy="0"/>
          </a:xfrm>
          <a:prstGeom prst="line">
            <a:avLst/>
          </a:prstGeom>
          <a:ln>
            <a:solidFill>
              <a:schemeClr val="bg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626081" y="1244211"/>
            <a:ext cx="1891839" cy="523220"/>
          </a:xfrm>
          <a:prstGeom prst="rect">
            <a:avLst/>
          </a:prstGeom>
          <a:noFill/>
          <a:ln>
            <a:noFill/>
          </a:ln>
        </p:spPr>
        <p:txBody>
          <a:bodyPr wrap="none" rtlCol="0">
            <a:spAutoFit/>
          </a:bodyPr>
          <a:lstStyle/>
          <a:p>
            <a:r>
              <a:rPr lang="en-US" sz="2800" dirty="0" err="1" smtClean="0">
                <a:solidFill>
                  <a:srgbClr val="D9D9D9"/>
                </a:solidFill>
              </a:rPr>
              <a:t>Parenterale</a:t>
            </a:r>
            <a:endParaRPr lang="en-US" sz="2800" dirty="0">
              <a:solidFill>
                <a:srgbClr val="D9D9D9"/>
              </a:solidFill>
            </a:endParaRPr>
          </a:p>
        </p:txBody>
      </p:sp>
      <p:sp>
        <p:nvSpPr>
          <p:cNvPr id="5" name="TextBox 4"/>
          <p:cNvSpPr txBox="1"/>
          <p:nvPr/>
        </p:nvSpPr>
        <p:spPr>
          <a:xfrm>
            <a:off x="1362387" y="1767431"/>
            <a:ext cx="6463954" cy="1449628"/>
          </a:xfrm>
          <a:prstGeom prst="rect">
            <a:avLst/>
          </a:prstGeom>
          <a:noFill/>
        </p:spPr>
        <p:txBody>
          <a:bodyPr wrap="none" rtlCol="0">
            <a:spAutoFit/>
          </a:bodyPr>
          <a:lstStyle/>
          <a:p>
            <a:r>
              <a:rPr lang="en-US" sz="2400" dirty="0" smtClean="0"/>
              <a:t>Ziprasidone</a:t>
            </a:r>
            <a:r>
              <a:rPr lang="en-US" sz="2400" baseline="30000" dirty="0" smtClean="0"/>
              <a:t>1-2</a:t>
            </a:r>
            <a:r>
              <a:rPr lang="en-US" sz="2400" dirty="0" smtClean="0"/>
              <a:t>:</a:t>
            </a:r>
          </a:p>
          <a:p>
            <a:pPr>
              <a:lnSpc>
                <a:spcPct val="120000"/>
              </a:lnSpc>
              <a:tabLst>
                <a:tab pos="1524000" algn="l"/>
              </a:tabLst>
            </a:pPr>
            <a:r>
              <a:rPr lang="en-US" dirty="0" smtClean="0">
                <a:solidFill>
                  <a:schemeClr val="tx1">
                    <a:lumMod val="65000"/>
                  </a:schemeClr>
                </a:solidFill>
              </a:rPr>
              <a:t>	Non RCT </a:t>
            </a:r>
            <a:r>
              <a:rPr lang="it-IT" dirty="0" err="1" smtClean="0">
                <a:solidFill>
                  <a:schemeClr val="tx1">
                    <a:lumMod val="65000"/>
                  </a:schemeClr>
                </a:solidFill>
              </a:rPr>
              <a:t>ziprasidone</a:t>
            </a:r>
            <a:r>
              <a:rPr lang="it-IT" dirty="0" smtClean="0">
                <a:solidFill>
                  <a:schemeClr val="tx1">
                    <a:lumMod val="65000"/>
                  </a:schemeClr>
                </a:solidFill>
              </a:rPr>
              <a:t> vs altro farmaco in fase acuta</a:t>
            </a:r>
          </a:p>
          <a:p>
            <a:pPr>
              <a:lnSpc>
                <a:spcPct val="120000"/>
              </a:lnSpc>
              <a:tabLst>
                <a:tab pos="1524000" algn="l"/>
              </a:tabLst>
            </a:pPr>
            <a:r>
              <a:rPr lang="en-US" dirty="0" smtClean="0">
                <a:solidFill>
                  <a:schemeClr val="tx1">
                    <a:lumMod val="65000"/>
                  </a:schemeClr>
                </a:solidFill>
              </a:rPr>
              <a:t>	E</a:t>
            </a:r>
            <a:r>
              <a:rPr lang="it-IT" dirty="0" err="1" smtClean="0">
                <a:solidFill>
                  <a:schemeClr val="tx1">
                    <a:lumMod val="65000"/>
                  </a:schemeClr>
                </a:solidFill>
              </a:rPr>
              <a:t>fficacia</a:t>
            </a:r>
            <a:r>
              <a:rPr lang="it-IT" dirty="0" smtClean="0">
                <a:solidFill>
                  <a:schemeClr val="tx1">
                    <a:lumMod val="65000"/>
                  </a:schemeClr>
                </a:solidFill>
              </a:rPr>
              <a:t> comparabile</a:t>
            </a:r>
          </a:p>
          <a:p>
            <a:pPr>
              <a:lnSpc>
                <a:spcPct val="120000"/>
              </a:lnSpc>
              <a:tabLst>
                <a:tab pos="1524000" algn="l"/>
              </a:tabLst>
            </a:pPr>
            <a:r>
              <a:rPr lang="en-US" dirty="0" smtClean="0">
                <a:solidFill>
                  <a:schemeClr val="tx1">
                    <a:lumMod val="65000"/>
                  </a:schemeClr>
                </a:solidFill>
              </a:rPr>
              <a:t>	M</a:t>
            </a:r>
            <a:r>
              <a:rPr lang="it-IT" dirty="0" err="1" smtClean="0">
                <a:solidFill>
                  <a:schemeClr val="tx1">
                    <a:lumMod val="65000"/>
                  </a:schemeClr>
                </a:solidFill>
              </a:rPr>
              <a:t>inor</a:t>
            </a:r>
            <a:r>
              <a:rPr lang="it-IT" dirty="0" smtClean="0">
                <a:solidFill>
                  <a:schemeClr val="tx1">
                    <a:lumMod val="65000"/>
                  </a:schemeClr>
                </a:solidFill>
              </a:rPr>
              <a:t> incidenza EPS</a:t>
            </a:r>
          </a:p>
        </p:txBody>
      </p:sp>
      <p:sp>
        <p:nvSpPr>
          <p:cNvPr id="7" name="TextBox 6"/>
          <p:cNvSpPr txBox="1"/>
          <p:nvPr/>
        </p:nvSpPr>
        <p:spPr>
          <a:xfrm>
            <a:off x="3126733" y="5921807"/>
            <a:ext cx="2890535" cy="461665"/>
          </a:xfrm>
          <a:prstGeom prst="rect">
            <a:avLst/>
          </a:prstGeom>
          <a:noFill/>
        </p:spPr>
        <p:txBody>
          <a:bodyPr wrap="none" rtlCol="0">
            <a:spAutoFit/>
          </a:bodyPr>
          <a:lstStyle/>
          <a:p>
            <a:r>
              <a:rPr lang="en-US" sz="2400" dirty="0" err="1" smtClean="0">
                <a:solidFill>
                  <a:srgbClr val="7F7F7F"/>
                </a:solidFill>
              </a:rPr>
              <a:t>Dosaggio</a:t>
            </a:r>
            <a:r>
              <a:rPr lang="en-US" sz="2400" dirty="0" smtClean="0">
                <a:solidFill>
                  <a:srgbClr val="7F7F7F"/>
                </a:solidFill>
              </a:rPr>
              <a:t>:</a:t>
            </a:r>
            <a:r>
              <a:rPr lang="en-US" sz="2400" dirty="0" smtClean="0"/>
              <a:t> 5,25-15 mg</a:t>
            </a:r>
          </a:p>
        </p:txBody>
      </p:sp>
      <p:sp>
        <p:nvSpPr>
          <p:cNvPr id="9" name="TextBox 8"/>
          <p:cNvSpPr txBox="1"/>
          <p:nvPr/>
        </p:nvSpPr>
        <p:spPr>
          <a:xfrm>
            <a:off x="6099577" y="6372512"/>
            <a:ext cx="3044423" cy="461665"/>
          </a:xfrm>
          <a:prstGeom prst="rect">
            <a:avLst/>
          </a:prstGeom>
          <a:noFill/>
        </p:spPr>
        <p:txBody>
          <a:bodyPr wrap="none" rtlCol="0">
            <a:spAutoFit/>
          </a:bodyPr>
          <a:lstStyle/>
          <a:p>
            <a:pPr algn="r"/>
            <a:r>
              <a:rPr lang="en-US" sz="1200" dirty="0" smtClean="0">
                <a:solidFill>
                  <a:schemeClr val="bg1">
                    <a:lumMod val="75000"/>
                    <a:lumOff val="25000"/>
                  </a:schemeClr>
                </a:solidFill>
              </a:rPr>
              <a:t>3: </a:t>
            </a:r>
            <a:r>
              <a:rPr lang="en-US" sz="1200" dirty="0" err="1" smtClean="0">
                <a:solidFill>
                  <a:schemeClr val="bg1">
                    <a:lumMod val="75000"/>
                    <a:lumOff val="25000"/>
                  </a:schemeClr>
                </a:solidFill>
              </a:rPr>
              <a:t>Andrezina</a:t>
            </a:r>
            <a:r>
              <a:rPr lang="en-US" sz="1200" dirty="0" smtClean="0">
                <a:solidFill>
                  <a:schemeClr val="bg1">
                    <a:lumMod val="75000"/>
                    <a:lumOff val="25000"/>
                  </a:schemeClr>
                </a:solidFill>
              </a:rPr>
              <a:t> et al, </a:t>
            </a:r>
            <a:r>
              <a:rPr lang="en-US" sz="1200" dirty="0" err="1" smtClean="0">
                <a:solidFill>
                  <a:schemeClr val="bg1">
                    <a:lumMod val="75000"/>
                    <a:lumOff val="25000"/>
                  </a:schemeClr>
                </a:solidFill>
              </a:rPr>
              <a:t>Psychophology</a:t>
            </a:r>
            <a:r>
              <a:rPr lang="en-US" sz="1200" dirty="0" smtClean="0">
                <a:solidFill>
                  <a:schemeClr val="bg1">
                    <a:lumMod val="75000"/>
                    <a:lumOff val="25000"/>
                  </a:schemeClr>
                </a:solidFill>
              </a:rPr>
              <a:t>– 2006</a:t>
            </a:r>
          </a:p>
          <a:p>
            <a:pPr algn="r"/>
            <a:r>
              <a:rPr lang="en-US" sz="1200" dirty="0">
                <a:solidFill>
                  <a:schemeClr val="bg1">
                    <a:lumMod val="75000"/>
                    <a:lumOff val="25000"/>
                  </a:schemeClr>
                </a:solidFill>
              </a:rPr>
              <a:t>4</a:t>
            </a:r>
            <a:r>
              <a:rPr lang="en-US" sz="1200" dirty="0" smtClean="0">
                <a:solidFill>
                  <a:schemeClr val="bg1">
                    <a:lumMod val="75000"/>
                    <a:lumOff val="25000"/>
                  </a:schemeClr>
                </a:solidFill>
              </a:rPr>
              <a:t>: Trans-Johnson et al, J </a:t>
            </a:r>
            <a:r>
              <a:rPr lang="en-US" sz="1200" dirty="0" err="1" smtClean="0">
                <a:solidFill>
                  <a:schemeClr val="bg1">
                    <a:lumMod val="75000"/>
                    <a:lumOff val="25000"/>
                  </a:schemeClr>
                </a:solidFill>
              </a:rPr>
              <a:t>Clin</a:t>
            </a:r>
            <a:r>
              <a:rPr lang="en-US" sz="1200" dirty="0" smtClean="0">
                <a:solidFill>
                  <a:schemeClr val="bg1">
                    <a:lumMod val="75000"/>
                    <a:lumOff val="25000"/>
                  </a:schemeClr>
                </a:solidFill>
              </a:rPr>
              <a:t> Psychiatry - 2007</a:t>
            </a:r>
            <a:endParaRPr lang="en-US" sz="1200" dirty="0">
              <a:solidFill>
                <a:schemeClr val="bg1">
                  <a:lumMod val="75000"/>
                  <a:lumOff val="25000"/>
                </a:schemeClr>
              </a:solidFill>
            </a:endParaRPr>
          </a:p>
        </p:txBody>
      </p:sp>
      <p:sp>
        <p:nvSpPr>
          <p:cNvPr id="10" name="TextBox 9"/>
          <p:cNvSpPr txBox="1"/>
          <p:nvPr/>
        </p:nvSpPr>
        <p:spPr>
          <a:xfrm>
            <a:off x="3522524" y="3228605"/>
            <a:ext cx="2098952" cy="461665"/>
          </a:xfrm>
          <a:prstGeom prst="rect">
            <a:avLst/>
          </a:prstGeom>
          <a:noFill/>
        </p:spPr>
        <p:txBody>
          <a:bodyPr wrap="none" rtlCol="0">
            <a:spAutoFit/>
          </a:bodyPr>
          <a:lstStyle/>
          <a:p>
            <a:r>
              <a:rPr lang="it-IT" sz="2400" dirty="0">
                <a:solidFill>
                  <a:schemeClr val="tx1">
                    <a:lumMod val="95000"/>
                  </a:schemeClr>
                </a:solidFill>
              </a:rPr>
              <a:t>Attenzione </a:t>
            </a:r>
            <a:r>
              <a:rPr lang="it-IT" sz="2400" dirty="0" err="1" smtClean="0">
                <a:solidFill>
                  <a:schemeClr val="tx1">
                    <a:lumMod val="95000"/>
                  </a:schemeClr>
                </a:solidFill>
              </a:rPr>
              <a:t>QTc</a:t>
            </a:r>
            <a:endParaRPr lang="en-US" sz="2400" dirty="0">
              <a:solidFill>
                <a:schemeClr val="tx1">
                  <a:lumMod val="95000"/>
                </a:schemeClr>
              </a:solidFill>
            </a:endParaRPr>
          </a:p>
        </p:txBody>
      </p:sp>
      <p:sp>
        <p:nvSpPr>
          <p:cNvPr id="12" name="TextBox 11"/>
          <p:cNvSpPr txBox="1"/>
          <p:nvPr/>
        </p:nvSpPr>
        <p:spPr>
          <a:xfrm>
            <a:off x="1363836" y="4808491"/>
            <a:ext cx="5111758" cy="1117229"/>
          </a:xfrm>
          <a:prstGeom prst="rect">
            <a:avLst/>
          </a:prstGeom>
          <a:noFill/>
        </p:spPr>
        <p:txBody>
          <a:bodyPr wrap="none" rtlCol="0">
            <a:spAutoFit/>
          </a:bodyPr>
          <a:lstStyle/>
          <a:p>
            <a:r>
              <a:rPr lang="en-US" sz="2400" dirty="0" smtClean="0"/>
              <a:t>Aripiprazolo</a:t>
            </a:r>
            <a:r>
              <a:rPr lang="en-US" sz="2400" baseline="30000" dirty="0" smtClean="0"/>
              <a:t>3-4</a:t>
            </a:r>
            <a:r>
              <a:rPr lang="en-US" sz="2400" dirty="0" smtClean="0"/>
              <a:t>:</a:t>
            </a:r>
          </a:p>
          <a:p>
            <a:pPr>
              <a:lnSpc>
                <a:spcPct val="120000"/>
              </a:lnSpc>
              <a:tabLst>
                <a:tab pos="1524000" algn="l"/>
              </a:tabLst>
            </a:pPr>
            <a:r>
              <a:rPr lang="en-US" dirty="0" smtClean="0">
                <a:solidFill>
                  <a:schemeClr val="tx1">
                    <a:lumMod val="65000"/>
                  </a:schemeClr>
                </a:solidFill>
              </a:rPr>
              <a:t>	E</a:t>
            </a:r>
            <a:r>
              <a:rPr lang="it-IT" dirty="0" err="1" smtClean="0">
                <a:solidFill>
                  <a:schemeClr val="tx1">
                    <a:lumMod val="65000"/>
                  </a:schemeClr>
                </a:solidFill>
              </a:rPr>
              <a:t>fficacia</a:t>
            </a:r>
            <a:r>
              <a:rPr lang="it-IT" dirty="0" smtClean="0">
                <a:solidFill>
                  <a:schemeClr val="tx1">
                    <a:lumMod val="65000"/>
                  </a:schemeClr>
                </a:solidFill>
              </a:rPr>
              <a:t> comparabile all’</a:t>
            </a:r>
            <a:r>
              <a:rPr lang="it-IT" dirty="0" err="1" smtClean="0">
                <a:solidFill>
                  <a:schemeClr val="tx1">
                    <a:lumMod val="65000"/>
                  </a:schemeClr>
                </a:solidFill>
              </a:rPr>
              <a:t>aloperidolo</a:t>
            </a:r>
            <a:endParaRPr lang="it-IT" dirty="0" smtClean="0">
              <a:solidFill>
                <a:schemeClr val="tx1">
                  <a:lumMod val="65000"/>
                </a:schemeClr>
              </a:solidFill>
            </a:endParaRPr>
          </a:p>
          <a:p>
            <a:pPr>
              <a:lnSpc>
                <a:spcPct val="120000"/>
              </a:lnSpc>
              <a:tabLst>
                <a:tab pos="1524000" algn="l"/>
              </a:tabLst>
            </a:pPr>
            <a:r>
              <a:rPr lang="en-US" dirty="0" smtClean="0">
                <a:solidFill>
                  <a:schemeClr val="tx1">
                    <a:lumMod val="65000"/>
                  </a:schemeClr>
                </a:solidFill>
              </a:rPr>
              <a:t>	M</a:t>
            </a:r>
            <a:r>
              <a:rPr lang="it-IT" dirty="0" err="1" smtClean="0">
                <a:solidFill>
                  <a:schemeClr val="tx1">
                    <a:lumMod val="65000"/>
                  </a:schemeClr>
                </a:solidFill>
              </a:rPr>
              <a:t>inor</a:t>
            </a:r>
            <a:r>
              <a:rPr lang="it-IT" dirty="0" smtClean="0">
                <a:solidFill>
                  <a:schemeClr val="tx1">
                    <a:lumMod val="65000"/>
                  </a:schemeClr>
                </a:solidFill>
              </a:rPr>
              <a:t> incidenza EPS</a:t>
            </a:r>
          </a:p>
        </p:txBody>
      </p:sp>
      <p:sp>
        <p:nvSpPr>
          <p:cNvPr id="13" name="TextBox 12"/>
          <p:cNvSpPr txBox="1"/>
          <p:nvPr/>
        </p:nvSpPr>
        <p:spPr>
          <a:xfrm>
            <a:off x="3242149" y="3650285"/>
            <a:ext cx="2659702" cy="738664"/>
          </a:xfrm>
          <a:prstGeom prst="rect">
            <a:avLst/>
          </a:prstGeom>
          <a:noFill/>
        </p:spPr>
        <p:txBody>
          <a:bodyPr wrap="none" rtlCol="0">
            <a:spAutoFit/>
          </a:bodyPr>
          <a:lstStyle/>
          <a:p>
            <a:r>
              <a:rPr lang="en-US" sz="2400" dirty="0" err="1" smtClean="0">
                <a:solidFill>
                  <a:srgbClr val="7F7F7F"/>
                </a:solidFill>
              </a:rPr>
              <a:t>Dosaggio</a:t>
            </a:r>
            <a:r>
              <a:rPr lang="en-US" sz="2400" dirty="0" smtClean="0">
                <a:solidFill>
                  <a:srgbClr val="7F7F7F"/>
                </a:solidFill>
              </a:rPr>
              <a:t>:</a:t>
            </a:r>
            <a:r>
              <a:rPr lang="en-US" sz="2400" dirty="0" smtClean="0"/>
              <a:t> 10-20 mg</a:t>
            </a:r>
          </a:p>
          <a:p>
            <a:pPr marL="1258888" indent="-1168400"/>
            <a:r>
              <a:rPr lang="en-US" dirty="0">
                <a:solidFill>
                  <a:schemeClr val="tx1">
                    <a:lumMod val="75000"/>
                  </a:schemeClr>
                </a:solidFill>
              </a:rPr>
              <a:t>	</a:t>
            </a:r>
          </a:p>
        </p:txBody>
      </p:sp>
      <p:sp>
        <p:nvSpPr>
          <p:cNvPr id="14" name="Rectangle 13"/>
          <p:cNvSpPr/>
          <p:nvPr/>
        </p:nvSpPr>
        <p:spPr>
          <a:xfrm>
            <a:off x="6930850" y="3927284"/>
            <a:ext cx="2213150" cy="461665"/>
          </a:xfrm>
          <a:prstGeom prst="rect">
            <a:avLst/>
          </a:prstGeom>
        </p:spPr>
        <p:txBody>
          <a:bodyPr wrap="square">
            <a:spAutoFit/>
          </a:bodyPr>
          <a:lstStyle/>
          <a:p>
            <a:pPr lvl="0"/>
            <a:r>
              <a:rPr lang="en-US" sz="1200" dirty="0">
                <a:solidFill>
                  <a:prstClr val="black">
                    <a:lumMod val="75000"/>
                    <a:lumOff val="25000"/>
                  </a:prstClr>
                </a:solidFill>
              </a:rPr>
              <a:t>1</a:t>
            </a:r>
            <a:r>
              <a:rPr lang="en-US" sz="1200" dirty="0" smtClean="0">
                <a:solidFill>
                  <a:prstClr val="black">
                    <a:lumMod val="75000"/>
                    <a:lumOff val="25000"/>
                  </a:prstClr>
                </a:solidFill>
              </a:rPr>
              <a:t>: Brook</a:t>
            </a:r>
            <a:r>
              <a:rPr lang="en-US" sz="1200" dirty="0">
                <a:solidFill>
                  <a:prstClr val="black">
                    <a:lumMod val="75000"/>
                    <a:lumOff val="25000"/>
                  </a:prstClr>
                </a:solidFill>
              </a:rPr>
              <a:t>, J </a:t>
            </a:r>
            <a:r>
              <a:rPr lang="en-US" sz="1200" dirty="0" err="1">
                <a:solidFill>
                  <a:prstClr val="black">
                    <a:lumMod val="75000"/>
                    <a:lumOff val="25000"/>
                  </a:prstClr>
                </a:solidFill>
              </a:rPr>
              <a:t>Clin</a:t>
            </a:r>
            <a:r>
              <a:rPr lang="en-US" sz="1200" dirty="0">
                <a:solidFill>
                  <a:prstClr val="black">
                    <a:lumMod val="75000"/>
                    <a:lumOff val="25000"/>
                  </a:prstClr>
                </a:solidFill>
              </a:rPr>
              <a:t> Psychiatry  - 2000</a:t>
            </a:r>
          </a:p>
          <a:p>
            <a:pPr lvl="0"/>
            <a:r>
              <a:rPr lang="en-US" sz="1200" dirty="0">
                <a:solidFill>
                  <a:prstClr val="black">
                    <a:lumMod val="75000"/>
                    <a:lumOff val="25000"/>
                  </a:prstClr>
                </a:solidFill>
              </a:rPr>
              <a:t>2: Brook, J </a:t>
            </a:r>
            <a:r>
              <a:rPr lang="en-US" sz="1200" dirty="0" err="1">
                <a:solidFill>
                  <a:prstClr val="black">
                    <a:lumMod val="75000"/>
                    <a:lumOff val="25000"/>
                  </a:prstClr>
                </a:solidFill>
              </a:rPr>
              <a:t>Clin</a:t>
            </a:r>
            <a:r>
              <a:rPr lang="en-US" sz="1200" dirty="0">
                <a:solidFill>
                  <a:prstClr val="black">
                    <a:lumMod val="75000"/>
                    <a:lumOff val="25000"/>
                  </a:prstClr>
                </a:solidFill>
              </a:rPr>
              <a:t> Psychiatry  - 2003</a:t>
            </a:r>
          </a:p>
        </p:txBody>
      </p:sp>
      <p:pic>
        <p:nvPicPr>
          <p:cNvPr id="15" name="Picture 14"/>
          <p:cNvPicPr>
            <a:picLocks noChangeAspect="1"/>
          </p:cNvPicPr>
          <p:nvPr/>
        </p:nvPicPr>
        <p:blipFill>
          <a:blip r:embed="rId3"/>
          <a:stretch>
            <a:fillRect/>
          </a:stretch>
        </p:blipFill>
        <p:spPr>
          <a:xfrm>
            <a:off x="5994790" y="2872474"/>
            <a:ext cx="3026413" cy="963468"/>
          </a:xfrm>
          <a:prstGeom prst="rect">
            <a:avLst/>
          </a:prstGeom>
        </p:spPr>
      </p:pic>
      <p:sp>
        <p:nvSpPr>
          <p:cNvPr id="16" name="TextBox 15"/>
          <p:cNvSpPr txBox="1"/>
          <p:nvPr/>
        </p:nvSpPr>
        <p:spPr>
          <a:xfrm>
            <a:off x="7293406" y="2558627"/>
            <a:ext cx="1733517" cy="307777"/>
          </a:xfrm>
          <a:prstGeom prst="rect">
            <a:avLst/>
          </a:prstGeom>
          <a:solidFill>
            <a:schemeClr val="tx1"/>
          </a:solidFill>
          <a:ln>
            <a:solidFill>
              <a:schemeClr val="bg1"/>
            </a:solidFill>
          </a:ln>
        </p:spPr>
        <p:txBody>
          <a:bodyPr wrap="none" rtlCol="0">
            <a:spAutoFit/>
          </a:bodyPr>
          <a:lstStyle/>
          <a:p>
            <a:r>
              <a:rPr lang="en-US" sz="1400" dirty="0" err="1" smtClean="0">
                <a:solidFill>
                  <a:schemeClr val="bg1">
                    <a:lumMod val="85000"/>
                    <a:lumOff val="15000"/>
                  </a:schemeClr>
                </a:solidFill>
                <a:latin typeface="Corbel"/>
                <a:cs typeface="Corbel"/>
              </a:rPr>
              <a:t>Variazione</a:t>
            </a:r>
            <a:r>
              <a:rPr lang="en-US" sz="1400" dirty="0" smtClean="0">
                <a:solidFill>
                  <a:schemeClr val="bg1">
                    <a:lumMod val="85000"/>
                    <a:lumOff val="15000"/>
                  </a:schemeClr>
                </a:solidFill>
                <a:latin typeface="Corbel"/>
                <a:cs typeface="Corbel"/>
              </a:rPr>
              <a:t> media QT</a:t>
            </a:r>
            <a:endParaRPr lang="en-US" sz="1400" dirty="0">
              <a:solidFill>
                <a:schemeClr val="bg1">
                  <a:lumMod val="85000"/>
                  <a:lumOff val="15000"/>
                </a:schemeClr>
              </a:solidFill>
              <a:latin typeface="Corbel"/>
              <a:cs typeface="Corbel"/>
            </a:endParaRPr>
          </a:p>
        </p:txBody>
      </p:sp>
      <p:sp>
        <p:nvSpPr>
          <p:cNvPr id="17" name="TextBox 16"/>
          <p:cNvSpPr txBox="1"/>
          <p:nvPr/>
        </p:nvSpPr>
        <p:spPr>
          <a:xfrm>
            <a:off x="6625966" y="3842722"/>
            <a:ext cx="2398374" cy="152922"/>
          </a:xfrm>
          <a:prstGeom prst="rect">
            <a:avLst/>
          </a:prstGeom>
          <a:solidFill>
            <a:srgbClr val="FFFFFF"/>
          </a:solidFill>
          <a:ln>
            <a:solidFill>
              <a:srgbClr val="000000"/>
            </a:solidFill>
          </a:ln>
        </p:spPr>
        <p:txBody>
          <a:bodyPr wrap="square" lIns="36000" tIns="0" rIns="36000" bIns="3600" rtlCol="0" anchor="t">
            <a:noAutofit/>
          </a:bodyPr>
          <a:lstStyle/>
          <a:p>
            <a:pPr algn="ctr"/>
            <a:r>
              <a:rPr lang="en-US" sz="800" i="1" dirty="0">
                <a:solidFill>
                  <a:schemeClr val="bg1">
                    <a:lumMod val="75000"/>
                    <a:lumOff val="25000"/>
                  </a:schemeClr>
                </a:solidFill>
                <a:latin typeface="Corbel"/>
                <a:cs typeface="Corbel"/>
              </a:rPr>
              <a:t>FDA Psychopharmacological Drugs Advisory </a:t>
            </a:r>
            <a:r>
              <a:rPr lang="en-US" sz="800" i="1" dirty="0" smtClean="0">
                <a:solidFill>
                  <a:schemeClr val="bg1">
                    <a:lumMod val="75000"/>
                    <a:lumOff val="25000"/>
                  </a:schemeClr>
                </a:solidFill>
                <a:latin typeface="Corbel"/>
                <a:cs typeface="Corbel"/>
              </a:rPr>
              <a:t>Committee </a:t>
            </a:r>
            <a:endParaRPr lang="en-US" sz="800" i="1" dirty="0">
              <a:solidFill>
                <a:schemeClr val="bg1">
                  <a:lumMod val="75000"/>
                  <a:lumOff val="25000"/>
                </a:schemeClr>
              </a:solidFill>
              <a:latin typeface="Corbel"/>
              <a:cs typeface="Corbel"/>
            </a:endParaRPr>
          </a:p>
        </p:txBody>
      </p:sp>
      <p:cxnSp>
        <p:nvCxnSpPr>
          <p:cNvPr id="8" name="Straight Connector 7"/>
          <p:cNvCxnSpPr/>
          <p:nvPr/>
        </p:nvCxnSpPr>
        <p:spPr>
          <a:xfrm>
            <a:off x="6297706" y="3187175"/>
            <a:ext cx="10608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60703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500"/>
                                        <p:tgtEl>
                                          <p:spTgt spid="5">
                                            <p:txEl>
                                              <p:pRg st="1" end="1"/>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2">
                                            <p:txEl>
                                              <p:pRg st="0" end="0"/>
                                            </p:txEl>
                                          </p:spTgt>
                                        </p:tgtEl>
                                        <p:attrNameLst>
                                          <p:attrName>style.visibility</p:attrName>
                                        </p:attrNameLst>
                                      </p:cBhvr>
                                      <p:to>
                                        <p:strVal val="visible"/>
                                      </p:to>
                                    </p:set>
                                    <p:animEffect transition="in" filter="fade">
                                      <p:cBhvr>
                                        <p:cTn id="48" dur="500"/>
                                        <p:tgtEl>
                                          <p:spTgt spid="12">
                                            <p:txEl>
                                              <p:pRg st="0" end="0"/>
                                            </p:txEl>
                                          </p:spTgt>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12">
                                            <p:txEl>
                                              <p:pRg st="1" end="1"/>
                                            </p:txEl>
                                          </p:spTgt>
                                        </p:tgtEl>
                                        <p:attrNameLst>
                                          <p:attrName>style.visibility</p:attrName>
                                        </p:attrNameLst>
                                      </p:cBhvr>
                                      <p:to>
                                        <p:strVal val="visible"/>
                                      </p:to>
                                    </p:set>
                                    <p:animEffect transition="in" filter="fade">
                                      <p:cBhvr>
                                        <p:cTn id="52" dur="500"/>
                                        <p:tgtEl>
                                          <p:spTgt spid="12">
                                            <p:txEl>
                                              <p:pRg st="1" end="1"/>
                                            </p:txEl>
                                          </p:spTgt>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12">
                                            <p:txEl>
                                              <p:pRg st="2" end="2"/>
                                            </p:txEl>
                                          </p:spTgt>
                                        </p:tgtEl>
                                        <p:attrNameLst>
                                          <p:attrName>style.visibility</p:attrName>
                                        </p:attrNameLst>
                                      </p:cBhvr>
                                      <p:to>
                                        <p:strVal val="visible"/>
                                      </p:to>
                                    </p:set>
                                    <p:animEffect transition="in" filter="fade">
                                      <p:cBhvr>
                                        <p:cTn id="56" dur="500"/>
                                        <p:tgtEl>
                                          <p:spTgt spid="12">
                                            <p:txEl>
                                              <p:pRg st="2" end="2"/>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childTnLst>
                          </p:cTn>
                        </p:par>
                        <p:par>
                          <p:cTn id="60" fill="hold">
                            <p:stCondLst>
                              <p:cond delay="1500"/>
                            </p:stCondLst>
                            <p:childTnLst>
                              <p:par>
                                <p:cTn id="61" presetID="10" presetClass="entr" presetSubtype="0" fill="hold" grpId="0" nodeType="after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7" grpId="0"/>
      <p:bldP spid="9" grpId="0"/>
      <p:bldP spid="10" grpId="0"/>
      <p:bldP spid="12" grpId="0" build="allAtOnce"/>
      <p:bldP spid="13" grpId="0"/>
      <p:bldP spid="14" grpId="0"/>
      <p:bldP spid="16" grpId="0" animBg="1"/>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Terapia</a:t>
            </a:r>
            <a:endParaRPr lang="en-US" dirty="0">
              <a:solidFill>
                <a:schemeClr val="tx1">
                  <a:lumMod val="85000"/>
                </a:schemeClr>
              </a:solidFill>
              <a:latin typeface="Corbel"/>
              <a:cs typeface="Corbel"/>
            </a:endParaRPr>
          </a:p>
        </p:txBody>
      </p:sp>
      <p:cxnSp>
        <p:nvCxnSpPr>
          <p:cNvPr id="6" name="Straight Connector 5"/>
          <p:cNvCxnSpPr/>
          <p:nvPr/>
        </p:nvCxnSpPr>
        <p:spPr>
          <a:xfrm>
            <a:off x="2936785" y="1311639"/>
            <a:ext cx="3270431" cy="0"/>
          </a:xfrm>
          <a:prstGeom prst="line">
            <a:avLst/>
          </a:prstGeom>
          <a:ln>
            <a:solidFill>
              <a:schemeClr val="bg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626081" y="1244211"/>
            <a:ext cx="1891839" cy="523220"/>
          </a:xfrm>
          <a:prstGeom prst="rect">
            <a:avLst/>
          </a:prstGeom>
          <a:noFill/>
          <a:ln>
            <a:noFill/>
          </a:ln>
        </p:spPr>
        <p:txBody>
          <a:bodyPr wrap="none" rtlCol="0">
            <a:spAutoFit/>
          </a:bodyPr>
          <a:lstStyle/>
          <a:p>
            <a:r>
              <a:rPr lang="en-US" sz="2800" dirty="0" err="1" smtClean="0">
                <a:solidFill>
                  <a:srgbClr val="D9D9D9"/>
                </a:solidFill>
              </a:rPr>
              <a:t>Parenterale</a:t>
            </a:r>
            <a:endParaRPr lang="en-US" sz="2800" dirty="0">
              <a:solidFill>
                <a:srgbClr val="D9D9D9"/>
              </a:solidFill>
            </a:endParaRPr>
          </a:p>
        </p:txBody>
      </p:sp>
      <p:sp>
        <p:nvSpPr>
          <p:cNvPr id="5" name="TextBox 4"/>
          <p:cNvSpPr txBox="1"/>
          <p:nvPr/>
        </p:nvSpPr>
        <p:spPr>
          <a:xfrm>
            <a:off x="1362387" y="1767431"/>
            <a:ext cx="5897768" cy="1846659"/>
          </a:xfrm>
          <a:prstGeom prst="rect">
            <a:avLst/>
          </a:prstGeom>
          <a:noFill/>
        </p:spPr>
        <p:txBody>
          <a:bodyPr wrap="none" rtlCol="0">
            <a:spAutoFit/>
          </a:bodyPr>
          <a:lstStyle/>
          <a:p>
            <a:r>
              <a:rPr lang="en-US" sz="2400" dirty="0" smtClean="0"/>
              <a:t>Benzodiazepine: </a:t>
            </a:r>
          </a:p>
          <a:p>
            <a:r>
              <a:rPr lang="en-US" dirty="0" smtClean="0">
                <a:solidFill>
                  <a:schemeClr val="tx1">
                    <a:lumMod val="65000"/>
                  </a:schemeClr>
                </a:solidFill>
              </a:rPr>
              <a:t>E</a:t>
            </a:r>
            <a:r>
              <a:rPr lang="it-IT" dirty="0" err="1" smtClean="0">
                <a:solidFill>
                  <a:schemeClr val="tx1">
                    <a:lumMod val="65000"/>
                  </a:schemeClr>
                </a:solidFill>
              </a:rPr>
              <a:t>fficacia</a:t>
            </a:r>
            <a:r>
              <a:rPr lang="it-IT" dirty="0" smtClean="0">
                <a:solidFill>
                  <a:schemeClr val="tx1">
                    <a:lumMod val="65000"/>
                  </a:schemeClr>
                </a:solidFill>
              </a:rPr>
              <a:t> comparabile agli AP:</a:t>
            </a:r>
          </a:p>
          <a:p>
            <a:pPr marL="357188" indent="-173038">
              <a:buFont typeface="Wingdings" charset="2"/>
              <a:buChar char="§"/>
            </a:pPr>
            <a:r>
              <a:rPr lang="en-US" dirty="0" smtClean="0">
                <a:solidFill>
                  <a:schemeClr val="tx1">
                    <a:lumMod val="65000"/>
                  </a:schemeClr>
                </a:solidFill>
                <a:latin typeface="Corbel"/>
                <a:ea typeface="Wingdings"/>
                <a:cs typeface="Corbel"/>
                <a:sym typeface="Wingdings"/>
              </a:rPr>
              <a:t>M</a:t>
            </a:r>
            <a:r>
              <a:rPr lang="it-IT" dirty="0" err="1" smtClean="0">
                <a:solidFill>
                  <a:schemeClr val="tx1">
                    <a:lumMod val="65000"/>
                  </a:schemeClr>
                </a:solidFill>
                <a:latin typeface="Corbel"/>
                <a:ea typeface="Wingdings"/>
                <a:cs typeface="Corbel"/>
                <a:sym typeface="Wingdings"/>
              </a:rPr>
              <a:t>inor</a:t>
            </a:r>
            <a:r>
              <a:rPr lang="it-IT" dirty="0" smtClean="0">
                <a:solidFill>
                  <a:schemeClr val="tx1">
                    <a:lumMod val="65000"/>
                  </a:schemeClr>
                </a:solidFill>
                <a:latin typeface="Corbel"/>
                <a:ea typeface="Wingdings"/>
                <a:cs typeface="Corbel"/>
                <a:sym typeface="Wingdings"/>
              </a:rPr>
              <a:t> incidenza di EPS</a:t>
            </a:r>
          </a:p>
          <a:p>
            <a:pPr marL="357188" indent="-173038">
              <a:buFont typeface="Wingdings" charset="2"/>
              <a:buChar char="§"/>
            </a:pPr>
            <a:r>
              <a:rPr lang="en-US" dirty="0" smtClean="0">
                <a:solidFill>
                  <a:schemeClr val="tx1">
                    <a:lumMod val="65000"/>
                  </a:schemeClr>
                </a:solidFill>
                <a:latin typeface="Corbel"/>
                <a:ea typeface="Wingdings"/>
                <a:cs typeface="Corbel"/>
                <a:sym typeface="Wingdings"/>
              </a:rPr>
              <a:t>M</a:t>
            </a:r>
            <a:r>
              <a:rPr lang="it-IT" dirty="0" err="1" smtClean="0">
                <a:solidFill>
                  <a:schemeClr val="tx1">
                    <a:lumMod val="65000"/>
                  </a:schemeClr>
                </a:solidFill>
                <a:latin typeface="Corbel"/>
                <a:ea typeface="Wingdings"/>
                <a:cs typeface="Corbel"/>
                <a:sym typeface="Wingdings"/>
              </a:rPr>
              <a:t>eglio</a:t>
            </a:r>
            <a:r>
              <a:rPr lang="it-IT" dirty="0" smtClean="0">
                <a:solidFill>
                  <a:schemeClr val="tx1">
                    <a:lumMod val="65000"/>
                  </a:schemeClr>
                </a:solidFill>
                <a:latin typeface="Corbel"/>
                <a:ea typeface="Wingdings"/>
                <a:cs typeface="Corbel"/>
                <a:sym typeface="Wingdings"/>
              </a:rPr>
              <a:t> tollerate</a:t>
            </a:r>
          </a:p>
          <a:p>
            <a:pPr marL="357188" indent="-173038">
              <a:buFont typeface="Wingdings" charset="2"/>
              <a:buChar char="§"/>
            </a:pPr>
            <a:r>
              <a:rPr lang="en-US" dirty="0" smtClean="0">
                <a:solidFill>
                  <a:schemeClr val="tx1">
                    <a:lumMod val="65000"/>
                  </a:schemeClr>
                </a:solidFill>
                <a:latin typeface="Corbel"/>
                <a:ea typeface="Wingdings"/>
                <a:cs typeface="Corbel"/>
                <a:sym typeface="Wingdings"/>
              </a:rPr>
              <a:t>M</a:t>
            </a:r>
            <a:r>
              <a:rPr lang="it-IT" dirty="0" err="1" smtClean="0">
                <a:solidFill>
                  <a:schemeClr val="tx1">
                    <a:lumMod val="65000"/>
                  </a:schemeClr>
                </a:solidFill>
                <a:latin typeface="Corbel"/>
                <a:ea typeface="Wingdings"/>
                <a:cs typeface="Corbel"/>
                <a:sym typeface="Wingdings"/>
              </a:rPr>
              <a:t>aggior</a:t>
            </a:r>
            <a:r>
              <a:rPr lang="it-IT" dirty="0" smtClean="0">
                <a:solidFill>
                  <a:schemeClr val="tx1">
                    <a:lumMod val="65000"/>
                  </a:schemeClr>
                </a:solidFill>
                <a:latin typeface="Corbel"/>
                <a:ea typeface="Wingdings"/>
                <a:cs typeface="Corbel"/>
                <a:sym typeface="Wingdings"/>
              </a:rPr>
              <a:t> incidenza di sedazione e </a:t>
            </a:r>
            <a:r>
              <a:rPr lang="it-IT" dirty="0" err="1" smtClean="0">
                <a:solidFill>
                  <a:schemeClr val="tx1">
                    <a:lumMod val="65000"/>
                  </a:schemeClr>
                </a:solidFill>
                <a:latin typeface="Corbel"/>
                <a:ea typeface="Wingdings"/>
                <a:cs typeface="Corbel"/>
                <a:sym typeface="Wingdings"/>
              </a:rPr>
              <a:t>depr</a:t>
            </a:r>
            <a:r>
              <a:rPr lang="it-IT" dirty="0" smtClean="0">
                <a:solidFill>
                  <a:schemeClr val="tx1">
                    <a:lumMod val="65000"/>
                  </a:schemeClr>
                </a:solidFill>
                <a:latin typeface="Corbel"/>
                <a:ea typeface="Wingdings"/>
                <a:cs typeface="Corbel"/>
                <a:sym typeface="Wingdings"/>
              </a:rPr>
              <a:t>. </a:t>
            </a:r>
            <a:r>
              <a:rPr lang="en-US" dirty="0">
                <a:solidFill>
                  <a:schemeClr val="tx1">
                    <a:lumMod val="65000"/>
                  </a:schemeClr>
                </a:solidFill>
                <a:latin typeface="Corbel"/>
                <a:ea typeface="Wingdings"/>
                <a:cs typeface="Corbel"/>
                <a:sym typeface="Wingdings"/>
              </a:rPr>
              <a:t>r</a:t>
            </a:r>
            <a:r>
              <a:rPr lang="it-IT" dirty="0" smtClean="0">
                <a:solidFill>
                  <a:schemeClr val="tx1">
                    <a:lumMod val="65000"/>
                  </a:schemeClr>
                </a:solidFill>
                <a:latin typeface="Corbel"/>
                <a:ea typeface="Wingdings"/>
                <a:cs typeface="Corbel"/>
                <a:sym typeface="Wingdings"/>
              </a:rPr>
              <a:t>espiratoria</a:t>
            </a:r>
          </a:p>
          <a:p>
            <a:pPr marL="357188" indent="-173038">
              <a:buFont typeface="Wingdings" charset="2"/>
              <a:buChar char="§"/>
            </a:pPr>
            <a:r>
              <a:rPr lang="en-US" dirty="0" smtClean="0">
                <a:solidFill>
                  <a:schemeClr val="tx1">
                    <a:lumMod val="65000"/>
                  </a:schemeClr>
                </a:solidFill>
                <a:latin typeface="Corbel"/>
                <a:ea typeface="Wingdings"/>
                <a:cs typeface="Corbel"/>
                <a:sym typeface="Wingdings"/>
              </a:rPr>
              <a:t>A</a:t>
            </a:r>
            <a:r>
              <a:rPr lang="it-IT" dirty="0" err="1" smtClean="0">
                <a:solidFill>
                  <a:schemeClr val="tx1">
                    <a:lumMod val="65000"/>
                  </a:schemeClr>
                </a:solidFill>
                <a:latin typeface="Corbel"/>
                <a:ea typeface="Wingdings"/>
                <a:cs typeface="Corbel"/>
                <a:sym typeface="Wingdings"/>
              </a:rPr>
              <a:t>gitazione</a:t>
            </a:r>
            <a:r>
              <a:rPr lang="it-IT" dirty="0" smtClean="0">
                <a:solidFill>
                  <a:schemeClr val="tx1">
                    <a:lumMod val="65000"/>
                  </a:schemeClr>
                </a:solidFill>
                <a:latin typeface="Corbel"/>
                <a:ea typeface="Wingdings"/>
                <a:cs typeface="Corbel"/>
                <a:sym typeface="Wingdings"/>
              </a:rPr>
              <a:t> paradossa </a:t>
            </a:r>
            <a:r>
              <a:rPr lang="it-IT" sz="1400" dirty="0" smtClean="0">
                <a:solidFill>
                  <a:schemeClr val="tx1">
                    <a:lumMod val="65000"/>
                  </a:schemeClr>
                </a:solidFill>
                <a:latin typeface="Corbel"/>
                <a:ea typeface="Wingdings"/>
                <a:cs typeface="Corbel"/>
                <a:sym typeface="Wingdings"/>
              </a:rPr>
              <a:t>(demenza, lesioni cerebrali, ritardo mentale) </a:t>
            </a:r>
            <a:endParaRPr lang="it-IT" sz="1400" dirty="0" smtClean="0">
              <a:solidFill>
                <a:schemeClr val="tx1">
                  <a:lumMod val="65000"/>
                </a:schemeClr>
              </a:solidFill>
              <a:latin typeface="Corbel"/>
              <a:cs typeface="Corbel"/>
            </a:endParaRPr>
          </a:p>
        </p:txBody>
      </p:sp>
      <p:sp>
        <p:nvSpPr>
          <p:cNvPr id="7" name="TextBox 6"/>
          <p:cNvSpPr txBox="1"/>
          <p:nvPr/>
        </p:nvSpPr>
        <p:spPr>
          <a:xfrm>
            <a:off x="3126733" y="5921807"/>
            <a:ext cx="2345263" cy="461665"/>
          </a:xfrm>
          <a:prstGeom prst="rect">
            <a:avLst/>
          </a:prstGeom>
          <a:noFill/>
        </p:spPr>
        <p:txBody>
          <a:bodyPr wrap="none" rtlCol="0">
            <a:spAutoFit/>
          </a:bodyPr>
          <a:lstStyle/>
          <a:p>
            <a:r>
              <a:rPr lang="en-US" sz="2400" dirty="0" err="1" smtClean="0">
                <a:solidFill>
                  <a:srgbClr val="7F7F7F"/>
                </a:solidFill>
              </a:rPr>
              <a:t>Dosaggio</a:t>
            </a:r>
            <a:r>
              <a:rPr lang="en-US" sz="2400" dirty="0" smtClean="0">
                <a:solidFill>
                  <a:srgbClr val="7F7F7F"/>
                </a:solidFill>
              </a:rPr>
              <a:t>:</a:t>
            </a:r>
            <a:r>
              <a:rPr lang="en-US" sz="2400" dirty="0" smtClean="0"/>
              <a:t> 1-2 mg</a:t>
            </a:r>
          </a:p>
        </p:txBody>
      </p:sp>
      <p:sp>
        <p:nvSpPr>
          <p:cNvPr id="12" name="TextBox 11"/>
          <p:cNvSpPr txBox="1"/>
          <p:nvPr/>
        </p:nvSpPr>
        <p:spPr>
          <a:xfrm>
            <a:off x="1362387" y="4342256"/>
            <a:ext cx="6582038" cy="1449628"/>
          </a:xfrm>
          <a:prstGeom prst="rect">
            <a:avLst/>
          </a:prstGeom>
          <a:noFill/>
        </p:spPr>
        <p:txBody>
          <a:bodyPr wrap="none" rtlCol="0">
            <a:spAutoFit/>
          </a:bodyPr>
          <a:lstStyle/>
          <a:p>
            <a:r>
              <a:rPr lang="en-US" sz="2400" dirty="0" err="1" smtClean="0"/>
              <a:t>Lorazepam</a:t>
            </a:r>
            <a:r>
              <a:rPr lang="en-US" sz="2400" dirty="0" smtClean="0"/>
              <a:t>:</a:t>
            </a:r>
          </a:p>
          <a:p>
            <a:pPr>
              <a:lnSpc>
                <a:spcPct val="120000"/>
              </a:lnSpc>
              <a:tabLst>
                <a:tab pos="1524000" algn="l"/>
              </a:tabLst>
            </a:pPr>
            <a:r>
              <a:rPr lang="it-IT" dirty="0" smtClean="0">
                <a:solidFill>
                  <a:schemeClr val="tx1">
                    <a:lumMod val="65000"/>
                  </a:schemeClr>
                </a:solidFill>
              </a:rPr>
              <a:t>unica BDZ con assorbimento I</a:t>
            </a:r>
            <a:r>
              <a:rPr lang="en-US" dirty="0">
                <a:solidFill>
                  <a:schemeClr val="tx1">
                    <a:lumMod val="65000"/>
                  </a:schemeClr>
                </a:solidFill>
              </a:rPr>
              <a:t>M</a:t>
            </a:r>
            <a:r>
              <a:rPr lang="en-US" dirty="0" smtClean="0">
                <a:solidFill>
                  <a:schemeClr val="tx1">
                    <a:lumMod val="65000"/>
                  </a:schemeClr>
                </a:solidFill>
              </a:rPr>
              <a:t> </a:t>
            </a:r>
            <a:r>
              <a:rPr lang="it-IT" dirty="0" smtClean="0">
                <a:solidFill>
                  <a:schemeClr val="tx1">
                    <a:lumMod val="65000"/>
                  </a:schemeClr>
                </a:solidFill>
              </a:rPr>
              <a:t>rapido e completo</a:t>
            </a:r>
          </a:p>
          <a:p>
            <a:pPr>
              <a:lnSpc>
                <a:spcPct val="120000"/>
              </a:lnSpc>
              <a:tabLst>
                <a:tab pos="1524000" algn="l"/>
              </a:tabLst>
            </a:pPr>
            <a:r>
              <a:rPr lang="en-US" dirty="0" smtClean="0">
                <a:solidFill>
                  <a:schemeClr val="tx1">
                    <a:lumMod val="65000"/>
                  </a:schemeClr>
                </a:solidFill>
              </a:rPr>
              <a:t>E</a:t>
            </a:r>
            <a:r>
              <a:rPr lang="it-IT" dirty="0" err="1" smtClean="0">
                <a:solidFill>
                  <a:schemeClr val="tx1">
                    <a:lumMod val="65000"/>
                  </a:schemeClr>
                </a:solidFill>
              </a:rPr>
              <a:t>ffetto</a:t>
            </a:r>
            <a:r>
              <a:rPr lang="it-IT" dirty="0" smtClean="0">
                <a:solidFill>
                  <a:schemeClr val="tx1">
                    <a:lumMod val="65000"/>
                  </a:schemeClr>
                </a:solidFill>
              </a:rPr>
              <a:t> ridotto nei pz con abuso alcolico e/o che assumono altre BDZ</a:t>
            </a:r>
          </a:p>
          <a:p>
            <a:pPr marL="357188" indent="-173038">
              <a:lnSpc>
                <a:spcPct val="120000"/>
              </a:lnSpc>
              <a:buFont typeface="Wingdings" charset="2"/>
              <a:buChar char="§"/>
              <a:tabLst>
                <a:tab pos="1524000" algn="l"/>
              </a:tabLst>
            </a:pPr>
            <a:r>
              <a:rPr lang="en-US" dirty="0" smtClean="0">
                <a:solidFill>
                  <a:schemeClr val="tx1">
                    <a:lumMod val="85000"/>
                  </a:schemeClr>
                </a:solidFill>
              </a:rPr>
              <a:t>I</a:t>
            </a:r>
            <a:r>
              <a:rPr lang="it-IT" dirty="0" err="1" smtClean="0">
                <a:solidFill>
                  <a:schemeClr val="tx1">
                    <a:lumMod val="85000"/>
                  </a:schemeClr>
                </a:solidFill>
              </a:rPr>
              <a:t>ndicato</a:t>
            </a:r>
            <a:r>
              <a:rPr lang="it-IT" dirty="0" smtClean="0">
                <a:solidFill>
                  <a:schemeClr val="tx1">
                    <a:lumMod val="85000"/>
                  </a:schemeClr>
                </a:solidFill>
              </a:rPr>
              <a:t> nell’agitazione da astinenza alcolica</a:t>
            </a:r>
          </a:p>
        </p:txBody>
      </p:sp>
    </p:spTree>
    <p:extLst>
      <p:ext uri="{BB962C8B-B14F-4D97-AF65-F5344CB8AC3E}">
        <p14:creationId xmlns:p14="http://schemas.microsoft.com/office/powerpoint/2010/main" val="17739912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fade">
                                      <p:cBhvr>
                                        <p:cTn id="32" dur="500"/>
                                        <p:tgtEl>
                                          <p:spTgt spid="12">
                                            <p:txEl>
                                              <p:pRg st="0" end="0"/>
                                            </p:txEl>
                                          </p:spTgt>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animEffect transition="in" filter="fade">
                                      <p:cBhvr>
                                        <p:cTn id="36" dur="500"/>
                                        <p:tgtEl>
                                          <p:spTgt spid="12">
                                            <p:txEl>
                                              <p:pRg st="1" end="1"/>
                                            </p:txEl>
                                          </p:spTgt>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12">
                                            <p:txEl>
                                              <p:pRg st="2" end="2"/>
                                            </p:txEl>
                                          </p:spTgt>
                                        </p:tgtEl>
                                        <p:attrNameLst>
                                          <p:attrName>style.visibility</p:attrName>
                                        </p:attrNameLst>
                                      </p:cBhvr>
                                      <p:to>
                                        <p:strVal val="visible"/>
                                      </p:to>
                                    </p:set>
                                    <p:animEffect transition="in" filter="fade">
                                      <p:cBhvr>
                                        <p:cTn id="40" dur="500"/>
                                        <p:tgtEl>
                                          <p:spTgt spid="12">
                                            <p:txEl>
                                              <p:pRg st="2" end="2"/>
                                            </p:txEl>
                                          </p:spTgt>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12">
                                            <p:txEl>
                                              <p:pRg st="3" end="3"/>
                                            </p:txEl>
                                          </p:spTgt>
                                        </p:tgtEl>
                                        <p:attrNameLst>
                                          <p:attrName>style.visibility</p:attrName>
                                        </p:attrNameLst>
                                      </p:cBhvr>
                                      <p:to>
                                        <p:strVal val="visible"/>
                                      </p:to>
                                    </p:set>
                                    <p:animEffect transition="in" filter="fade">
                                      <p:cBhvr>
                                        <p:cTn id="44" dur="500"/>
                                        <p:tgtEl>
                                          <p:spTgt spid="12">
                                            <p:txEl>
                                              <p:pRg st="3" end="3"/>
                                            </p:txEl>
                                          </p:spTgt>
                                        </p:tgtEl>
                                      </p:cBhvr>
                                    </p:animEffect>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7" grpId="0"/>
      <p:bldP spid="12"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Definizione</a:t>
            </a:r>
            <a:endParaRPr lang="en-US" dirty="0">
              <a:solidFill>
                <a:schemeClr val="tx1">
                  <a:lumMod val="85000"/>
                </a:schemeClr>
              </a:solidFill>
              <a:latin typeface="Corbel"/>
              <a:cs typeface="Corbel"/>
            </a:endParaRPr>
          </a:p>
        </p:txBody>
      </p:sp>
      <p:pic>
        <p:nvPicPr>
          <p:cNvPr id="7" name="IMG_008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3756" y="1719417"/>
            <a:ext cx="8721532" cy="4905862"/>
          </a:xfrm>
          <a:prstGeom prst="rect">
            <a:avLst/>
          </a:prstGeom>
        </p:spPr>
      </p:pic>
    </p:spTree>
    <p:extLst>
      <p:ext uri="{BB962C8B-B14F-4D97-AF65-F5344CB8AC3E}">
        <p14:creationId xmlns:p14="http://schemas.microsoft.com/office/powerpoint/2010/main" val="20057936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Terapia</a:t>
            </a:r>
            <a:endParaRPr lang="en-US" dirty="0">
              <a:solidFill>
                <a:schemeClr val="tx1">
                  <a:lumMod val="85000"/>
                </a:schemeClr>
              </a:solidFill>
              <a:latin typeface="Corbel"/>
              <a:cs typeface="Corbel"/>
            </a:endParaRPr>
          </a:p>
        </p:txBody>
      </p:sp>
      <p:cxnSp>
        <p:nvCxnSpPr>
          <p:cNvPr id="6" name="Straight Connector 5"/>
          <p:cNvCxnSpPr/>
          <p:nvPr/>
        </p:nvCxnSpPr>
        <p:spPr>
          <a:xfrm>
            <a:off x="2936785" y="1311639"/>
            <a:ext cx="3270431" cy="0"/>
          </a:xfrm>
          <a:prstGeom prst="line">
            <a:avLst/>
          </a:prstGeom>
          <a:ln>
            <a:solidFill>
              <a:schemeClr val="bg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626081" y="1244211"/>
            <a:ext cx="1891839" cy="523220"/>
          </a:xfrm>
          <a:prstGeom prst="rect">
            <a:avLst/>
          </a:prstGeom>
          <a:noFill/>
          <a:ln>
            <a:noFill/>
          </a:ln>
        </p:spPr>
        <p:txBody>
          <a:bodyPr wrap="none" rtlCol="0">
            <a:spAutoFit/>
          </a:bodyPr>
          <a:lstStyle/>
          <a:p>
            <a:r>
              <a:rPr lang="en-US" sz="2800" dirty="0" err="1" smtClean="0">
                <a:solidFill>
                  <a:srgbClr val="D9D9D9"/>
                </a:solidFill>
              </a:rPr>
              <a:t>Parenterale</a:t>
            </a:r>
            <a:endParaRPr lang="en-US" sz="2800" dirty="0">
              <a:solidFill>
                <a:srgbClr val="D9D9D9"/>
              </a:solidFill>
            </a:endParaRPr>
          </a:p>
        </p:txBody>
      </p:sp>
      <p:sp>
        <p:nvSpPr>
          <p:cNvPr id="5" name="TextBox 4"/>
          <p:cNvSpPr txBox="1"/>
          <p:nvPr/>
        </p:nvSpPr>
        <p:spPr>
          <a:xfrm>
            <a:off x="1362387" y="1767431"/>
            <a:ext cx="5897768" cy="1846659"/>
          </a:xfrm>
          <a:prstGeom prst="rect">
            <a:avLst/>
          </a:prstGeom>
          <a:noFill/>
        </p:spPr>
        <p:txBody>
          <a:bodyPr wrap="none" rtlCol="0">
            <a:spAutoFit/>
          </a:bodyPr>
          <a:lstStyle/>
          <a:p>
            <a:r>
              <a:rPr lang="en-US" sz="2400" dirty="0" smtClean="0"/>
              <a:t>Benzodiazepine: </a:t>
            </a:r>
          </a:p>
          <a:p>
            <a:r>
              <a:rPr lang="en-US" dirty="0" smtClean="0">
                <a:solidFill>
                  <a:schemeClr val="tx1">
                    <a:lumMod val="65000"/>
                  </a:schemeClr>
                </a:solidFill>
              </a:rPr>
              <a:t>E</a:t>
            </a:r>
            <a:r>
              <a:rPr lang="it-IT" dirty="0" err="1" smtClean="0">
                <a:solidFill>
                  <a:schemeClr val="tx1">
                    <a:lumMod val="65000"/>
                  </a:schemeClr>
                </a:solidFill>
              </a:rPr>
              <a:t>fficacia</a:t>
            </a:r>
            <a:r>
              <a:rPr lang="it-IT" dirty="0" smtClean="0">
                <a:solidFill>
                  <a:schemeClr val="tx1">
                    <a:lumMod val="65000"/>
                  </a:schemeClr>
                </a:solidFill>
              </a:rPr>
              <a:t> comparabile agli AP:</a:t>
            </a:r>
          </a:p>
          <a:p>
            <a:pPr marL="357188" indent="-173038">
              <a:buFont typeface="Wingdings" charset="2"/>
              <a:buChar char="§"/>
            </a:pPr>
            <a:r>
              <a:rPr lang="en-US" dirty="0" smtClean="0">
                <a:solidFill>
                  <a:schemeClr val="tx1">
                    <a:lumMod val="65000"/>
                  </a:schemeClr>
                </a:solidFill>
                <a:latin typeface="Corbel"/>
                <a:ea typeface="Wingdings"/>
                <a:cs typeface="Corbel"/>
                <a:sym typeface="Wingdings"/>
              </a:rPr>
              <a:t>M</a:t>
            </a:r>
            <a:r>
              <a:rPr lang="it-IT" dirty="0" err="1" smtClean="0">
                <a:solidFill>
                  <a:schemeClr val="tx1">
                    <a:lumMod val="65000"/>
                  </a:schemeClr>
                </a:solidFill>
                <a:latin typeface="Corbel"/>
                <a:ea typeface="Wingdings"/>
                <a:cs typeface="Corbel"/>
                <a:sym typeface="Wingdings"/>
              </a:rPr>
              <a:t>inor</a:t>
            </a:r>
            <a:r>
              <a:rPr lang="it-IT" dirty="0" smtClean="0">
                <a:solidFill>
                  <a:schemeClr val="tx1">
                    <a:lumMod val="65000"/>
                  </a:schemeClr>
                </a:solidFill>
                <a:latin typeface="Corbel"/>
                <a:ea typeface="Wingdings"/>
                <a:cs typeface="Corbel"/>
                <a:sym typeface="Wingdings"/>
              </a:rPr>
              <a:t> incidenza di EPS</a:t>
            </a:r>
          </a:p>
          <a:p>
            <a:pPr marL="357188" indent="-173038">
              <a:buFont typeface="Wingdings" charset="2"/>
              <a:buChar char="§"/>
            </a:pPr>
            <a:r>
              <a:rPr lang="en-US" dirty="0" smtClean="0">
                <a:solidFill>
                  <a:schemeClr val="tx1">
                    <a:lumMod val="65000"/>
                  </a:schemeClr>
                </a:solidFill>
                <a:latin typeface="Corbel"/>
                <a:ea typeface="Wingdings"/>
                <a:cs typeface="Corbel"/>
                <a:sym typeface="Wingdings"/>
              </a:rPr>
              <a:t>M</a:t>
            </a:r>
            <a:r>
              <a:rPr lang="it-IT" dirty="0" err="1" smtClean="0">
                <a:solidFill>
                  <a:schemeClr val="tx1">
                    <a:lumMod val="65000"/>
                  </a:schemeClr>
                </a:solidFill>
                <a:latin typeface="Corbel"/>
                <a:ea typeface="Wingdings"/>
                <a:cs typeface="Corbel"/>
                <a:sym typeface="Wingdings"/>
              </a:rPr>
              <a:t>eglio</a:t>
            </a:r>
            <a:r>
              <a:rPr lang="it-IT" dirty="0" smtClean="0">
                <a:solidFill>
                  <a:schemeClr val="tx1">
                    <a:lumMod val="65000"/>
                  </a:schemeClr>
                </a:solidFill>
                <a:latin typeface="Corbel"/>
                <a:ea typeface="Wingdings"/>
                <a:cs typeface="Corbel"/>
                <a:sym typeface="Wingdings"/>
              </a:rPr>
              <a:t> tollerate</a:t>
            </a:r>
          </a:p>
          <a:p>
            <a:pPr marL="357188" indent="-173038">
              <a:buFont typeface="Wingdings" charset="2"/>
              <a:buChar char="§"/>
            </a:pPr>
            <a:r>
              <a:rPr lang="en-US" dirty="0" smtClean="0">
                <a:solidFill>
                  <a:schemeClr val="tx1">
                    <a:lumMod val="65000"/>
                  </a:schemeClr>
                </a:solidFill>
                <a:latin typeface="Corbel"/>
                <a:ea typeface="Wingdings"/>
                <a:cs typeface="Corbel"/>
                <a:sym typeface="Wingdings"/>
              </a:rPr>
              <a:t>M</a:t>
            </a:r>
            <a:r>
              <a:rPr lang="it-IT" dirty="0" err="1" smtClean="0">
                <a:solidFill>
                  <a:schemeClr val="tx1">
                    <a:lumMod val="65000"/>
                  </a:schemeClr>
                </a:solidFill>
                <a:latin typeface="Corbel"/>
                <a:ea typeface="Wingdings"/>
                <a:cs typeface="Corbel"/>
                <a:sym typeface="Wingdings"/>
              </a:rPr>
              <a:t>aggior</a:t>
            </a:r>
            <a:r>
              <a:rPr lang="it-IT" dirty="0" smtClean="0">
                <a:solidFill>
                  <a:schemeClr val="tx1">
                    <a:lumMod val="65000"/>
                  </a:schemeClr>
                </a:solidFill>
                <a:latin typeface="Corbel"/>
                <a:ea typeface="Wingdings"/>
                <a:cs typeface="Corbel"/>
                <a:sym typeface="Wingdings"/>
              </a:rPr>
              <a:t> incidenza di sedazione e </a:t>
            </a:r>
            <a:r>
              <a:rPr lang="it-IT" dirty="0" err="1" smtClean="0">
                <a:solidFill>
                  <a:schemeClr val="tx1">
                    <a:lumMod val="65000"/>
                  </a:schemeClr>
                </a:solidFill>
                <a:latin typeface="Corbel"/>
                <a:ea typeface="Wingdings"/>
                <a:cs typeface="Corbel"/>
                <a:sym typeface="Wingdings"/>
              </a:rPr>
              <a:t>depr</a:t>
            </a:r>
            <a:r>
              <a:rPr lang="it-IT" dirty="0" smtClean="0">
                <a:solidFill>
                  <a:schemeClr val="tx1">
                    <a:lumMod val="65000"/>
                  </a:schemeClr>
                </a:solidFill>
                <a:latin typeface="Corbel"/>
                <a:ea typeface="Wingdings"/>
                <a:cs typeface="Corbel"/>
                <a:sym typeface="Wingdings"/>
              </a:rPr>
              <a:t>. </a:t>
            </a:r>
            <a:r>
              <a:rPr lang="en-US" dirty="0">
                <a:solidFill>
                  <a:schemeClr val="tx1">
                    <a:lumMod val="65000"/>
                  </a:schemeClr>
                </a:solidFill>
                <a:latin typeface="Corbel"/>
                <a:ea typeface="Wingdings"/>
                <a:cs typeface="Corbel"/>
                <a:sym typeface="Wingdings"/>
              </a:rPr>
              <a:t>r</a:t>
            </a:r>
            <a:r>
              <a:rPr lang="it-IT" dirty="0" smtClean="0">
                <a:solidFill>
                  <a:schemeClr val="tx1">
                    <a:lumMod val="65000"/>
                  </a:schemeClr>
                </a:solidFill>
                <a:latin typeface="Corbel"/>
                <a:ea typeface="Wingdings"/>
                <a:cs typeface="Corbel"/>
                <a:sym typeface="Wingdings"/>
              </a:rPr>
              <a:t>espiratoria</a:t>
            </a:r>
          </a:p>
          <a:p>
            <a:pPr marL="357188" indent="-173038">
              <a:buFont typeface="Wingdings" charset="2"/>
              <a:buChar char="§"/>
            </a:pPr>
            <a:r>
              <a:rPr lang="en-US" dirty="0" smtClean="0">
                <a:solidFill>
                  <a:schemeClr val="tx1">
                    <a:lumMod val="65000"/>
                  </a:schemeClr>
                </a:solidFill>
                <a:latin typeface="Corbel"/>
                <a:ea typeface="Wingdings"/>
                <a:cs typeface="Corbel"/>
                <a:sym typeface="Wingdings"/>
              </a:rPr>
              <a:t>A</a:t>
            </a:r>
            <a:r>
              <a:rPr lang="it-IT" dirty="0" err="1" smtClean="0">
                <a:solidFill>
                  <a:schemeClr val="tx1">
                    <a:lumMod val="65000"/>
                  </a:schemeClr>
                </a:solidFill>
                <a:latin typeface="Corbel"/>
                <a:ea typeface="Wingdings"/>
                <a:cs typeface="Corbel"/>
                <a:sym typeface="Wingdings"/>
              </a:rPr>
              <a:t>gitazione</a:t>
            </a:r>
            <a:r>
              <a:rPr lang="it-IT" dirty="0" smtClean="0">
                <a:solidFill>
                  <a:schemeClr val="tx1">
                    <a:lumMod val="65000"/>
                  </a:schemeClr>
                </a:solidFill>
                <a:latin typeface="Corbel"/>
                <a:ea typeface="Wingdings"/>
                <a:cs typeface="Corbel"/>
                <a:sym typeface="Wingdings"/>
              </a:rPr>
              <a:t> paradossa </a:t>
            </a:r>
            <a:r>
              <a:rPr lang="it-IT" sz="1400" dirty="0" smtClean="0">
                <a:solidFill>
                  <a:schemeClr val="tx1">
                    <a:lumMod val="65000"/>
                  </a:schemeClr>
                </a:solidFill>
                <a:latin typeface="Corbel"/>
                <a:ea typeface="Wingdings"/>
                <a:cs typeface="Corbel"/>
                <a:sym typeface="Wingdings"/>
              </a:rPr>
              <a:t>(demenza, lesioni cerebrali, ritardo mentale) </a:t>
            </a:r>
            <a:endParaRPr lang="it-IT" dirty="0" smtClean="0">
              <a:solidFill>
                <a:schemeClr val="tx1">
                  <a:lumMod val="65000"/>
                </a:schemeClr>
              </a:solidFill>
              <a:latin typeface="Corbel"/>
              <a:cs typeface="Corbel"/>
            </a:endParaRPr>
          </a:p>
        </p:txBody>
      </p:sp>
      <p:sp>
        <p:nvSpPr>
          <p:cNvPr id="7" name="TextBox 6"/>
          <p:cNvSpPr txBox="1"/>
          <p:nvPr/>
        </p:nvSpPr>
        <p:spPr>
          <a:xfrm>
            <a:off x="1050672" y="6067426"/>
            <a:ext cx="2595582" cy="461665"/>
          </a:xfrm>
          <a:prstGeom prst="rect">
            <a:avLst/>
          </a:prstGeom>
          <a:noFill/>
        </p:spPr>
        <p:txBody>
          <a:bodyPr wrap="none" rtlCol="0">
            <a:spAutoFit/>
          </a:bodyPr>
          <a:lstStyle/>
          <a:p>
            <a:r>
              <a:rPr lang="en-US" sz="2400" dirty="0" err="1" smtClean="0">
                <a:solidFill>
                  <a:srgbClr val="7F7F7F"/>
                </a:solidFill>
              </a:rPr>
              <a:t>Dosaggio</a:t>
            </a:r>
            <a:r>
              <a:rPr lang="en-US" sz="2400" dirty="0" smtClean="0">
                <a:solidFill>
                  <a:srgbClr val="7F7F7F"/>
                </a:solidFill>
              </a:rPr>
              <a:t>:</a:t>
            </a:r>
            <a:r>
              <a:rPr lang="en-US" sz="2400" dirty="0" smtClean="0"/>
              <a:t> 5-10 mg</a:t>
            </a:r>
          </a:p>
        </p:txBody>
      </p:sp>
      <p:sp>
        <p:nvSpPr>
          <p:cNvPr id="12" name="TextBox 11"/>
          <p:cNvSpPr txBox="1"/>
          <p:nvPr/>
        </p:nvSpPr>
        <p:spPr>
          <a:xfrm>
            <a:off x="1050672" y="4342256"/>
            <a:ext cx="3389156" cy="1117229"/>
          </a:xfrm>
          <a:prstGeom prst="rect">
            <a:avLst/>
          </a:prstGeom>
          <a:noFill/>
        </p:spPr>
        <p:txBody>
          <a:bodyPr wrap="none" rtlCol="0">
            <a:spAutoFit/>
          </a:bodyPr>
          <a:lstStyle/>
          <a:p>
            <a:r>
              <a:rPr lang="it-IT" sz="2400" dirty="0" err="1" smtClean="0"/>
              <a:t>Diazepam</a:t>
            </a:r>
            <a:r>
              <a:rPr lang="en-US" sz="2400" dirty="0" smtClean="0"/>
              <a:t>:</a:t>
            </a:r>
          </a:p>
          <a:p>
            <a:pPr>
              <a:lnSpc>
                <a:spcPct val="120000"/>
              </a:lnSpc>
              <a:tabLst>
                <a:tab pos="1524000" algn="l"/>
              </a:tabLst>
            </a:pPr>
            <a:r>
              <a:rPr lang="it-IT" dirty="0" smtClean="0">
                <a:solidFill>
                  <a:schemeClr val="tx1">
                    <a:lumMod val="65000"/>
                  </a:schemeClr>
                </a:solidFill>
              </a:rPr>
              <a:t>assorbimento I</a:t>
            </a:r>
            <a:r>
              <a:rPr lang="en-US" dirty="0">
                <a:solidFill>
                  <a:schemeClr val="tx1">
                    <a:lumMod val="65000"/>
                  </a:schemeClr>
                </a:solidFill>
              </a:rPr>
              <a:t>M</a:t>
            </a:r>
            <a:r>
              <a:rPr lang="en-US" dirty="0" smtClean="0">
                <a:solidFill>
                  <a:schemeClr val="tx1">
                    <a:lumMod val="65000"/>
                  </a:schemeClr>
                </a:solidFill>
              </a:rPr>
              <a:t> </a:t>
            </a:r>
            <a:r>
              <a:rPr lang="it-IT" dirty="0" smtClean="0">
                <a:solidFill>
                  <a:schemeClr val="tx1">
                    <a:lumMod val="65000"/>
                  </a:schemeClr>
                </a:solidFill>
              </a:rPr>
              <a:t>erratico</a:t>
            </a:r>
          </a:p>
          <a:p>
            <a:pPr>
              <a:lnSpc>
                <a:spcPct val="120000"/>
              </a:lnSpc>
              <a:tabLst>
                <a:tab pos="1524000" algn="l"/>
              </a:tabLst>
            </a:pPr>
            <a:r>
              <a:rPr lang="en-US" dirty="0" smtClean="0">
                <a:solidFill>
                  <a:schemeClr val="tx1">
                    <a:lumMod val="65000"/>
                  </a:schemeClr>
                </a:solidFill>
              </a:rPr>
              <a:t>M</a:t>
            </a:r>
            <a:r>
              <a:rPr lang="it-IT" dirty="0" err="1" smtClean="0">
                <a:solidFill>
                  <a:schemeClr val="tx1">
                    <a:lumMod val="65000"/>
                  </a:schemeClr>
                </a:solidFill>
              </a:rPr>
              <a:t>etaboliti</a:t>
            </a:r>
            <a:r>
              <a:rPr lang="it-IT" dirty="0" smtClean="0">
                <a:solidFill>
                  <a:schemeClr val="tx1">
                    <a:lumMod val="65000"/>
                  </a:schemeClr>
                </a:solidFill>
              </a:rPr>
              <a:t> attivi con lunga emivita</a:t>
            </a:r>
          </a:p>
        </p:txBody>
      </p:sp>
      <p:sp>
        <p:nvSpPr>
          <p:cNvPr id="8" name="TextBox 7"/>
          <p:cNvSpPr txBox="1"/>
          <p:nvPr/>
        </p:nvSpPr>
        <p:spPr>
          <a:xfrm>
            <a:off x="5197787" y="4342256"/>
            <a:ext cx="3150209" cy="1449628"/>
          </a:xfrm>
          <a:prstGeom prst="rect">
            <a:avLst/>
          </a:prstGeom>
          <a:noFill/>
        </p:spPr>
        <p:txBody>
          <a:bodyPr wrap="none" rtlCol="0">
            <a:spAutoFit/>
          </a:bodyPr>
          <a:lstStyle/>
          <a:p>
            <a:r>
              <a:rPr lang="en-US" sz="2400" dirty="0" smtClean="0"/>
              <a:t>M</a:t>
            </a:r>
            <a:r>
              <a:rPr lang="it-IT" sz="2400" dirty="0" err="1" smtClean="0"/>
              <a:t>idazolam</a:t>
            </a:r>
            <a:r>
              <a:rPr lang="en-US" sz="2400" dirty="0" smtClean="0"/>
              <a:t>:</a:t>
            </a:r>
          </a:p>
          <a:p>
            <a:pPr>
              <a:lnSpc>
                <a:spcPct val="120000"/>
              </a:lnSpc>
              <a:tabLst>
                <a:tab pos="1524000" algn="l"/>
              </a:tabLst>
            </a:pPr>
            <a:r>
              <a:rPr lang="en-US" dirty="0" smtClean="0">
                <a:solidFill>
                  <a:schemeClr val="tx1">
                    <a:lumMod val="65000"/>
                  </a:schemeClr>
                </a:solidFill>
              </a:rPr>
              <a:t>R</a:t>
            </a:r>
            <a:r>
              <a:rPr lang="it-IT" dirty="0" err="1" smtClean="0">
                <a:solidFill>
                  <a:schemeClr val="tx1">
                    <a:lumMod val="65000"/>
                  </a:schemeClr>
                </a:solidFill>
              </a:rPr>
              <a:t>apido</a:t>
            </a:r>
            <a:r>
              <a:rPr lang="it-IT" dirty="0" smtClean="0">
                <a:solidFill>
                  <a:schemeClr val="tx1">
                    <a:lumMod val="65000"/>
                  </a:schemeClr>
                </a:solidFill>
              </a:rPr>
              <a:t> assorbimento ed effetto</a:t>
            </a:r>
          </a:p>
          <a:p>
            <a:pPr>
              <a:lnSpc>
                <a:spcPct val="120000"/>
              </a:lnSpc>
              <a:tabLst>
                <a:tab pos="1524000" algn="l"/>
              </a:tabLst>
            </a:pPr>
            <a:r>
              <a:rPr lang="en-US" dirty="0" smtClean="0">
                <a:solidFill>
                  <a:schemeClr val="tx1">
                    <a:lumMod val="65000"/>
                  </a:schemeClr>
                </a:solidFill>
              </a:rPr>
              <a:t>M</a:t>
            </a:r>
            <a:r>
              <a:rPr lang="it-IT" dirty="0" err="1" smtClean="0">
                <a:solidFill>
                  <a:schemeClr val="tx1">
                    <a:lumMod val="65000"/>
                  </a:schemeClr>
                </a:solidFill>
              </a:rPr>
              <a:t>olto</a:t>
            </a:r>
            <a:r>
              <a:rPr lang="it-IT" dirty="0" smtClean="0">
                <a:solidFill>
                  <a:schemeClr val="tx1">
                    <a:lumMod val="65000"/>
                  </a:schemeClr>
                </a:solidFill>
              </a:rPr>
              <a:t> sedativo</a:t>
            </a:r>
          </a:p>
          <a:p>
            <a:pPr>
              <a:lnSpc>
                <a:spcPct val="120000"/>
              </a:lnSpc>
              <a:tabLst>
                <a:tab pos="1524000" algn="l"/>
              </a:tabLst>
            </a:pPr>
            <a:r>
              <a:rPr lang="en-US" dirty="0" smtClean="0">
                <a:solidFill>
                  <a:schemeClr val="tx1">
                    <a:lumMod val="65000"/>
                  </a:schemeClr>
                </a:solidFill>
              </a:rPr>
              <a:t>B</a:t>
            </a:r>
            <a:r>
              <a:rPr lang="it-IT" dirty="0" err="1" smtClean="0">
                <a:solidFill>
                  <a:schemeClr val="tx1">
                    <a:lumMod val="65000"/>
                  </a:schemeClr>
                </a:solidFill>
              </a:rPr>
              <a:t>reve</a:t>
            </a:r>
            <a:r>
              <a:rPr lang="it-IT" dirty="0" smtClean="0">
                <a:solidFill>
                  <a:schemeClr val="tx1">
                    <a:lumMod val="65000"/>
                  </a:schemeClr>
                </a:solidFill>
              </a:rPr>
              <a:t> durata d’azione (1-2 h)</a:t>
            </a:r>
          </a:p>
        </p:txBody>
      </p:sp>
      <p:sp>
        <p:nvSpPr>
          <p:cNvPr id="9" name="TextBox 8"/>
          <p:cNvSpPr txBox="1"/>
          <p:nvPr/>
        </p:nvSpPr>
        <p:spPr>
          <a:xfrm>
            <a:off x="5197787" y="6067426"/>
            <a:ext cx="2736647" cy="461665"/>
          </a:xfrm>
          <a:prstGeom prst="rect">
            <a:avLst/>
          </a:prstGeom>
          <a:noFill/>
        </p:spPr>
        <p:txBody>
          <a:bodyPr wrap="none" rtlCol="0">
            <a:spAutoFit/>
          </a:bodyPr>
          <a:lstStyle/>
          <a:p>
            <a:r>
              <a:rPr lang="en-US" sz="2400" dirty="0" err="1" smtClean="0">
                <a:solidFill>
                  <a:srgbClr val="7F7F7F"/>
                </a:solidFill>
              </a:rPr>
              <a:t>Dosaggio</a:t>
            </a:r>
            <a:r>
              <a:rPr lang="en-US" sz="2400" dirty="0" smtClean="0">
                <a:solidFill>
                  <a:srgbClr val="7F7F7F"/>
                </a:solidFill>
              </a:rPr>
              <a:t>:</a:t>
            </a:r>
            <a:r>
              <a:rPr lang="en-US" sz="2400" dirty="0" smtClean="0"/>
              <a:t> 2,5-15 mg</a:t>
            </a:r>
          </a:p>
        </p:txBody>
      </p:sp>
    </p:spTree>
    <p:extLst>
      <p:ext uri="{BB962C8B-B14F-4D97-AF65-F5344CB8AC3E}">
        <p14:creationId xmlns:p14="http://schemas.microsoft.com/office/powerpoint/2010/main" val="29061582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fade">
                                      <p:cBhvr>
                                        <p:cTn id="11" dur="500"/>
                                        <p:tgtEl>
                                          <p:spTgt spid="12">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fade">
                                      <p:cBhvr>
                                        <p:cTn id="15" dur="500"/>
                                        <p:tgtEl>
                                          <p:spTgt spid="12">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fade">
                                      <p:cBhvr>
                                        <p:cTn id="28" dur="500"/>
                                        <p:tgtEl>
                                          <p:spTgt spid="8">
                                            <p:txEl>
                                              <p:pRg st="1" end="1"/>
                                            </p:txEl>
                                          </p:spTgt>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fade">
                                      <p:cBhvr>
                                        <p:cTn id="32" dur="500"/>
                                        <p:tgtEl>
                                          <p:spTgt spid="8">
                                            <p:txEl>
                                              <p:pRg st="2" end="2"/>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fade">
                                      <p:cBhvr>
                                        <p:cTn id="35" dur="500"/>
                                        <p:tgtEl>
                                          <p:spTgt spid="8">
                                            <p:txEl>
                                              <p:pRg st="3" end="3"/>
                                            </p:txEl>
                                          </p:spTgt>
                                        </p:tgtEl>
                                      </p:cBhvr>
                                    </p:animEffect>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build="allAtOnce"/>
      <p:bldP spid="8" grpId="0" build="allAtOnce"/>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Terapia</a:t>
            </a:r>
            <a:endParaRPr lang="en-US" dirty="0">
              <a:solidFill>
                <a:schemeClr val="tx1">
                  <a:lumMod val="85000"/>
                </a:schemeClr>
              </a:solidFill>
              <a:latin typeface="Corbel"/>
              <a:cs typeface="Corbel"/>
            </a:endParaRPr>
          </a:p>
        </p:txBody>
      </p:sp>
      <p:cxnSp>
        <p:nvCxnSpPr>
          <p:cNvPr id="6" name="Straight Connector 5"/>
          <p:cNvCxnSpPr/>
          <p:nvPr/>
        </p:nvCxnSpPr>
        <p:spPr>
          <a:xfrm>
            <a:off x="2936785" y="1311639"/>
            <a:ext cx="3270431" cy="0"/>
          </a:xfrm>
          <a:prstGeom prst="line">
            <a:avLst/>
          </a:prstGeom>
          <a:ln>
            <a:solidFill>
              <a:schemeClr val="bg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144366" y="1244211"/>
            <a:ext cx="2855269" cy="523220"/>
          </a:xfrm>
          <a:prstGeom prst="rect">
            <a:avLst/>
          </a:prstGeom>
          <a:noFill/>
          <a:ln>
            <a:noFill/>
          </a:ln>
        </p:spPr>
        <p:txBody>
          <a:bodyPr wrap="none" rtlCol="0">
            <a:spAutoFit/>
          </a:bodyPr>
          <a:lstStyle/>
          <a:p>
            <a:r>
              <a:rPr lang="en-US" sz="2800" dirty="0" err="1" smtClean="0">
                <a:solidFill>
                  <a:srgbClr val="D9D9D9"/>
                </a:solidFill>
              </a:rPr>
              <a:t>Comportamentale</a:t>
            </a:r>
            <a:endParaRPr lang="en-US" sz="2800" dirty="0">
              <a:solidFill>
                <a:srgbClr val="D9D9D9"/>
              </a:solidFill>
            </a:endParaRPr>
          </a:p>
        </p:txBody>
      </p:sp>
      <p:sp>
        <p:nvSpPr>
          <p:cNvPr id="3" name="TextBox 2"/>
          <p:cNvSpPr txBox="1"/>
          <p:nvPr/>
        </p:nvSpPr>
        <p:spPr>
          <a:xfrm>
            <a:off x="1767386" y="2055091"/>
            <a:ext cx="5609228" cy="3544560"/>
          </a:xfrm>
          <a:prstGeom prst="rect">
            <a:avLst/>
          </a:prstGeom>
          <a:noFill/>
        </p:spPr>
        <p:txBody>
          <a:bodyPr wrap="none" rtlCol="0">
            <a:spAutoFit/>
          </a:bodyPr>
          <a:lstStyle/>
          <a:p>
            <a:pPr marL="285750" indent="-285750">
              <a:lnSpc>
                <a:spcPct val="150000"/>
              </a:lnSpc>
              <a:buFont typeface="Wingdings" charset="2"/>
              <a:buChar char="§"/>
            </a:pPr>
            <a:r>
              <a:rPr lang="en-US" sz="2000" dirty="0" err="1" smtClean="0">
                <a:solidFill>
                  <a:schemeClr val="tx1">
                    <a:lumMod val="85000"/>
                  </a:schemeClr>
                </a:solidFill>
              </a:rPr>
              <a:t>Mantenere</a:t>
            </a:r>
            <a:r>
              <a:rPr lang="en-US" sz="2000" dirty="0" smtClean="0">
                <a:solidFill>
                  <a:schemeClr val="tx1">
                    <a:lumMod val="85000"/>
                  </a:schemeClr>
                </a:solidFill>
              </a:rPr>
              <a:t> un </a:t>
            </a:r>
            <a:r>
              <a:rPr lang="en-US" sz="2000" dirty="0" err="1">
                <a:solidFill>
                  <a:schemeClr val="tx1">
                    <a:lumMod val="85000"/>
                  </a:schemeClr>
                </a:solidFill>
              </a:rPr>
              <a:t>a</a:t>
            </a:r>
            <a:r>
              <a:rPr lang="en-US" sz="2000" dirty="0" err="1" smtClean="0">
                <a:solidFill>
                  <a:schemeClr val="tx1">
                    <a:lumMod val="85000"/>
                  </a:schemeClr>
                </a:solidFill>
              </a:rPr>
              <a:t>tteggiamento</a:t>
            </a:r>
            <a:r>
              <a:rPr lang="en-US" sz="2000" dirty="0" smtClean="0">
                <a:solidFill>
                  <a:schemeClr val="tx1">
                    <a:lumMod val="85000"/>
                  </a:schemeClr>
                </a:solidFill>
              </a:rPr>
              <a:t> </a:t>
            </a:r>
            <a:r>
              <a:rPr lang="en-US" sz="2000" dirty="0" err="1" smtClean="0">
                <a:solidFill>
                  <a:schemeClr val="tx1">
                    <a:lumMod val="85000"/>
                  </a:schemeClr>
                </a:solidFill>
              </a:rPr>
              <a:t>calmo</a:t>
            </a:r>
            <a:endParaRPr lang="en-US" sz="2000" dirty="0">
              <a:solidFill>
                <a:schemeClr val="tx1">
                  <a:lumMod val="85000"/>
                </a:schemeClr>
              </a:solidFill>
            </a:endParaRPr>
          </a:p>
          <a:p>
            <a:pPr marL="285750" indent="-285750">
              <a:lnSpc>
                <a:spcPct val="150000"/>
              </a:lnSpc>
              <a:buFont typeface="Wingdings" charset="2"/>
              <a:buChar char="§"/>
            </a:pPr>
            <a:r>
              <a:rPr lang="en-US" sz="2000" dirty="0" err="1" smtClean="0">
                <a:solidFill>
                  <a:schemeClr val="tx1">
                    <a:lumMod val="85000"/>
                  </a:schemeClr>
                </a:solidFill>
              </a:rPr>
              <a:t>Rassicurare</a:t>
            </a:r>
            <a:r>
              <a:rPr lang="en-US" sz="2000" dirty="0" smtClean="0">
                <a:solidFill>
                  <a:schemeClr val="tx1">
                    <a:lumMod val="85000"/>
                  </a:schemeClr>
                </a:solidFill>
              </a:rPr>
              <a:t> </a:t>
            </a:r>
            <a:r>
              <a:rPr lang="en-US" sz="2000" dirty="0" err="1" smtClean="0">
                <a:solidFill>
                  <a:schemeClr val="tx1">
                    <a:lumMod val="85000"/>
                  </a:schemeClr>
                </a:solidFill>
              </a:rPr>
              <a:t>il</a:t>
            </a:r>
            <a:r>
              <a:rPr lang="en-US" sz="2000" dirty="0" smtClean="0">
                <a:solidFill>
                  <a:schemeClr val="tx1">
                    <a:lumMod val="85000"/>
                  </a:schemeClr>
                </a:solidFill>
              </a:rPr>
              <a:t> </a:t>
            </a:r>
            <a:r>
              <a:rPr lang="en-US" sz="2000" dirty="0" err="1" smtClean="0">
                <a:solidFill>
                  <a:schemeClr val="tx1">
                    <a:lumMod val="85000"/>
                  </a:schemeClr>
                </a:solidFill>
              </a:rPr>
              <a:t>paziente</a:t>
            </a:r>
            <a:endParaRPr lang="en-US" sz="2000" dirty="0" smtClean="0">
              <a:solidFill>
                <a:schemeClr val="tx1">
                  <a:lumMod val="85000"/>
                </a:schemeClr>
              </a:solidFill>
            </a:endParaRPr>
          </a:p>
          <a:p>
            <a:pPr marL="285750" indent="-285750">
              <a:lnSpc>
                <a:spcPct val="150000"/>
              </a:lnSpc>
              <a:buFont typeface="Wingdings" charset="2"/>
              <a:buChar char="§"/>
            </a:pPr>
            <a:r>
              <a:rPr lang="en-US" sz="2000" dirty="0" err="1" smtClean="0">
                <a:solidFill>
                  <a:schemeClr val="tx1">
                    <a:lumMod val="85000"/>
                  </a:schemeClr>
                </a:solidFill>
              </a:rPr>
              <a:t>Parlare</a:t>
            </a:r>
            <a:r>
              <a:rPr lang="en-US" sz="2000" dirty="0" smtClean="0">
                <a:solidFill>
                  <a:schemeClr val="tx1">
                    <a:lumMod val="85000"/>
                  </a:schemeClr>
                </a:solidFill>
              </a:rPr>
              <a:t> in </a:t>
            </a:r>
            <a:r>
              <a:rPr lang="en-US" sz="2000" dirty="0" err="1" smtClean="0">
                <a:solidFill>
                  <a:schemeClr val="tx1">
                    <a:lumMod val="85000"/>
                  </a:schemeClr>
                </a:solidFill>
              </a:rPr>
              <a:t>tono</a:t>
            </a:r>
            <a:r>
              <a:rPr lang="en-US" sz="2000" dirty="0" smtClean="0">
                <a:solidFill>
                  <a:schemeClr val="tx1">
                    <a:lumMod val="85000"/>
                  </a:schemeClr>
                </a:solidFill>
              </a:rPr>
              <a:t> </a:t>
            </a:r>
            <a:r>
              <a:rPr lang="en-US" sz="2000" dirty="0" err="1" smtClean="0">
                <a:solidFill>
                  <a:schemeClr val="tx1">
                    <a:lumMod val="85000"/>
                  </a:schemeClr>
                </a:solidFill>
              </a:rPr>
              <a:t>calmo</a:t>
            </a:r>
            <a:r>
              <a:rPr lang="en-US" sz="2000" dirty="0" smtClean="0">
                <a:solidFill>
                  <a:schemeClr val="tx1">
                    <a:lumMod val="85000"/>
                  </a:schemeClr>
                </a:solidFill>
              </a:rPr>
              <a:t> e lentamente</a:t>
            </a:r>
            <a:endParaRPr lang="en-US" sz="2000" dirty="0">
              <a:solidFill>
                <a:schemeClr val="tx1">
                  <a:lumMod val="85000"/>
                </a:schemeClr>
              </a:solidFill>
            </a:endParaRPr>
          </a:p>
          <a:p>
            <a:pPr marL="285750" indent="-285750">
              <a:lnSpc>
                <a:spcPct val="150000"/>
              </a:lnSpc>
              <a:buFont typeface="Wingdings" charset="2"/>
              <a:buChar char="§"/>
            </a:pPr>
            <a:r>
              <a:rPr lang="en-US" sz="2000" dirty="0" err="1" smtClean="0">
                <a:solidFill>
                  <a:schemeClr val="tx1">
                    <a:lumMod val="85000"/>
                  </a:schemeClr>
                </a:solidFill>
              </a:rPr>
              <a:t>Operare</a:t>
            </a:r>
            <a:r>
              <a:rPr lang="en-US" sz="2000" dirty="0" smtClean="0">
                <a:solidFill>
                  <a:schemeClr val="tx1">
                    <a:lumMod val="85000"/>
                  </a:schemeClr>
                </a:solidFill>
              </a:rPr>
              <a:t> in un </a:t>
            </a:r>
            <a:r>
              <a:rPr lang="en-US" sz="2000" dirty="0" err="1" smtClean="0">
                <a:solidFill>
                  <a:schemeClr val="tx1">
                    <a:lumMod val="85000"/>
                  </a:schemeClr>
                </a:solidFill>
              </a:rPr>
              <a:t>ambiente</a:t>
            </a:r>
            <a:r>
              <a:rPr lang="en-US" sz="2000" dirty="0" smtClean="0">
                <a:solidFill>
                  <a:schemeClr val="tx1">
                    <a:lumMod val="85000"/>
                  </a:schemeClr>
                </a:solidFill>
              </a:rPr>
              <a:t> </a:t>
            </a:r>
            <a:r>
              <a:rPr lang="en-US" sz="2000" dirty="0" err="1" smtClean="0">
                <a:solidFill>
                  <a:schemeClr val="tx1">
                    <a:lumMod val="85000"/>
                  </a:schemeClr>
                </a:solidFill>
              </a:rPr>
              <a:t>confortevole</a:t>
            </a:r>
            <a:r>
              <a:rPr lang="en-US" sz="2000" dirty="0" smtClean="0">
                <a:solidFill>
                  <a:schemeClr val="tx1">
                    <a:lumMod val="85000"/>
                  </a:schemeClr>
                </a:solidFill>
              </a:rPr>
              <a:t> e tranquillo</a:t>
            </a:r>
            <a:endParaRPr lang="en-US" sz="2000" dirty="0">
              <a:solidFill>
                <a:schemeClr val="tx1">
                  <a:lumMod val="85000"/>
                </a:schemeClr>
              </a:solidFill>
            </a:endParaRPr>
          </a:p>
          <a:p>
            <a:pPr marL="285750" indent="-285750">
              <a:lnSpc>
                <a:spcPct val="150000"/>
              </a:lnSpc>
              <a:buFont typeface="Wingdings" charset="2"/>
              <a:buChar char="§"/>
            </a:pPr>
            <a:r>
              <a:rPr lang="en-US" sz="2000" dirty="0" err="1" smtClean="0">
                <a:solidFill>
                  <a:schemeClr val="tx1">
                    <a:lumMod val="85000"/>
                  </a:schemeClr>
                </a:solidFill>
              </a:rPr>
              <a:t>Valutare</a:t>
            </a:r>
            <a:r>
              <a:rPr lang="en-US" sz="2000" dirty="0" smtClean="0">
                <a:solidFill>
                  <a:schemeClr val="tx1">
                    <a:lumMod val="85000"/>
                  </a:schemeClr>
                </a:solidFill>
              </a:rPr>
              <a:t> </a:t>
            </a:r>
            <a:r>
              <a:rPr lang="en-US" sz="2000" dirty="0" err="1" smtClean="0">
                <a:solidFill>
                  <a:schemeClr val="tx1">
                    <a:lumMod val="85000"/>
                  </a:schemeClr>
                </a:solidFill>
              </a:rPr>
              <a:t>l’utilità</a:t>
            </a:r>
            <a:r>
              <a:rPr lang="en-US" sz="2000" dirty="0" smtClean="0">
                <a:solidFill>
                  <a:schemeClr val="tx1">
                    <a:lumMod val="85000"/>
                  </a:schemeClr>
                </a:solidFill>
              </a:rPr>
              <a:t> </a:t>
            </a:r>
            <a:r>
              <a:rPr lang="en-US" sz="2000" dirty="0" err="1" smtClean="0">
                <a:solidFill>
                  <a:schemeClr val="tx1">
                    <a:lumMod val="85000"/>
                  </a:schemeClr>
                </a:solidFill>
              </a:rPr>
              <a:t>della</a:t>
            </a:r>
            <a:r>
              <a:rPr lang="en-US" sz="2000" dirty="0" smtClean="0">
                <a:solidFill>
                  <a:schemeClr val="tx1">
                    <a:lumMod val="85000"/>
                  </a:schemeClr>
                </a:solidFill>
              </a:rPr>
              <a:t> </a:t>
            </a:r>
            <a:r>
              <a:rPr lang="en-US" sz="2000" dirty="0" err="1" smtClean="0">
                <a:solidFill>
                  <a:schemeClr val="tx1">
                    <a:lumMod val="85000"/>
                  </a:schemeClr>
                </a:solidFill>
              </a:rPr>
              <a:t>contenzione</a:t>
            </a:r>
            <a:endParaRPr lang="en-US" sz="2000" dirty="0">
              <a:solidFill>
                <a:schemeClr val="tx1">
                  <a:lumMod val="85000"/>
                </a:schemeClr>
              </a:solidFill>
            </a:endParaRPr>
          </a:p>
          <a:p>
            <a:pPr marL="285750" indent="-285750">
              <a:lnSpc>
                <a:spcPct val="150000"/>
              </a:lnSpc>
              <a:buFont typeface="Wingdings" charset="2"/>
              <a:buChar char="§"/>
            </a:pPr>
            <a:r>
              <a:rPr lang="en-US" sz="2000" dirty="0" err="1" smtClean="0">
                <a:solidFill>
                  <a:schemeClr val="tx1">
                    <a:lumMod val="85000"/>
                  </a:schemeClr>
                </a:solidFill>
              </a:rPr>
              <a:t>Correggere</a:t>
            </a:r>
            <a:r>
              <a:rPr lang="en-US" sz="2000" dirty="0" smtClean="0">
                <a:solidFill>
                  <a:schemeClr val="tx1">
                    <a:lumMod val="85000"/>
                  </a:schemeClr>
                </a:solidFill>
              </a:rPr>
              <a:t> </a:t>
            </a:r>
            <a:r>
              <a:rPr lang="en-US" sz="2000" dirty="0" err="1" smtClean="0">
                <a:solidFill>
                  <a:schemeClr val="tx1">
                    <a:lumMod val="85000"/>
                  </a:schemeClr>
                </a:solidFill>
              </a:rPr>
              <a:t>eventuali</a:t>
            </a:r>
            <a:r>
              <a:rPr lang="en-US" sz="2000" dirty="0" smtClean="0">
                <a:solidFill>
                  <a:schemeClr val="tx1">
                    <a:lumMod val="85000"/>
                  </a:schemeClr>
                </a:solidFill>
              </a:rPr>
              <a:t> deficit </a:t>
            </a:r>
            <a:r>
              <a:rPr lang="en-US" sz="2000" dirty="0" err="1" smtClean="0">
                <a:solidFill>
                  <a:schemeClr val="tx1">
                    <a:lumMod val="85000"/>
                  </a:schemeClr>
                </a:solidFill>
              </a:rPr>
              <a:t>percettivi</a:t>
            </a:r>
            <a:r>
              <a:rPr lang="en-US" sz="2000" dirty="0" smtClean="0">
                <a:solidFill>
                  <a:schemeClr val="tx1">
                    <a:lumMod val="85000"/>
                  </a:schemeClr>
                </a:solidFill>
              </a:rPr>
              <a:t> </a:t>
            </a:r>
          </a:p>
          <a:p>
            <a:r>
              <a:rPr lang="en-US" sz="1600" dirty="0" smtClean="0">
                <a:solidFill>
                  <a:schemeClr val="tx1">
                    <a:lumMod val="85000"/>
                  </a:schemeClr>
                </a:solidFill>
              </a:rPr>
              <a:t>	(</a:t>
            </a:r>
            <a:r>
              <a:rPr lang="en-US" sz="1600" dirty="0" err="1" smtClean="0">
                <a:solidFill>
                  <a:schemeClr val="tx1">
                    <a:lumMod val="85000"/>
                  </a:schemeClr>
                </a:solidFill>
              </a:rPr>
              <a:t>occhiali</a:t>
            </a:r>
            <a:r>
              <a:rPr lang="en-US" sz="1600" dirty="0" smtClean="0">
                <a:solidFill>
                  <a:schemeClr val="tx1">
                    <a:lumMod val="85000"/>
                  </a:schemeClr>
                </a:solidFill>
              </a:rPr>
              <a:t>, </a:t>
            </a:r>
            <a:r>
              <a:rPr lang="en-US" sz="1600" dirty="0" err="1" smtClean="0">
                <a:solidFill>
                  <a:schemeClr val="tx1">
                    <a:lumMod val="85000"/>
                  </a:schemeClr>
                </a:solidFill>
              </a:rPr>
              <a:t>protesi</a:t>
            </a:r>
            <a:r>
              <a:rPr lang="en-US" sz="1600" dirty="0" smtClean="0">
                <a:solidFill>
                  <a:schemeClr val="tx1">
                    <a:lumMod val="85000"/>
                  </a:schemeClr>
                </a:solidFill>
              </a:rPr>
              <a:t> </a:t>
            </a:r>
            <a:r>
              <a:rPr lang="en-US" sz="1600" dirty="0" err="1" smtClean="0">
                <a:solidFill>
                  <a:schemeClr val="tx1">
                    <a:lumMod val="85000"/>
                  </a:schemeClr>
                </a:solidFill>
              </a:rPr>
              <a:t>acustiche</a:t>
            </a:r>
            <a:r>
              <a:rPr lang="en-US" sz="1600" dirty="0" smtClean="0">
                <a:solidFill>
                  <a:schemeClr val="tx1">
                    <a:lumMod val="85000"/>
                  </a:schemeClr>
                </a:solidFill>
              </a:rPr>
              <a:t>, </a:t>
            </a:r>
            <a:r>
              <a:rPr lang="en-US" sz="1600" dirty="0" err="1" smtClean="0">
                <a:solidFill>
                  <a:schemeClr val="tx1">
                    <a:lumMod val="85000"/>
                  </a:schemeClr>
                </a:solidFill>
              </a:rPr>
              <a:t>dentiera</a:t>
            </a:r>
            <a:r>
              <a:rPr lang="en-US" sz="1600" dirty="0" smtClean="0">
                <a:solidFill>
                  <a:schemeClr val="tx1">
                    <a:lumMod val="85000"/>
                  </a:schemeClr>
                </a:solidFill>
              </a:rPr>
              <a:t>)</a:t>
            </a:r>
          </a:p>
          <a:p>
            <a:pPr marL="285750" indent="-285750">
              <a:lnSpc>
                <a:spcPct val="150000"/>
              </a:lnSpc>
              <a:buFont typeface="Wingdings" charset="2"/>
              <a:buChar char="§"/>
            </a:pPr>
            <a:r>
              <a:rPr lang="en-US" sz="2000" dirty="0" err="1" smtClean="0">
                <a:solidFill>
                  <a:schemeClr val="tx1">
                    <a:lumMod val="85000"/>
                  </a:schemeClr>
                </a:solidFill>
              </a:rPr>
              <a:t>Considerare</a:t>
            </a:r>
            <a:r>
              <a:rPr lang="en-US" sz="2000" dirty="0" smtClean="0">
                <a:solidFill>
                  <a:schemeClr val="tx1">
                    <a:lumMod val="85000"/>
                  </a:schemeClr>
                </a:solidFill>
              </a:rPr>
              <a:t> </a:t>
            </a:r>
            <a:r>
              <a:rPr lang="en-US" sz="2000" dirty="0" err="1" smtClean="0">
                <a:solidFill>
                  <a:schemeClr val="tx1">
                    <a:lumMod val="85000"/>
                  </a:schemeClr>
                </a:solidFill>
              </a:rPr>
              <a:t>l’aiuto</a:t>
            </a:r>
            <a:r>
              <a:rPr lang="en-US" sz="2000" dirty="0" smtClean="0">
                <a:solidFill>
                  <a:schemeClr val="tx1">
                    <a:lumMod val="85000"/>
                  </a:schemeClr>
                </a:solidFill>
              </a:rPr>
              <a:t> di </a:t>
            </a:r>
            <a:r>
              <a:rPr lang="en-US" sz="2000" dirty="0" err="1" smtClean="0">
                <a:solidFill>
                  <a:schemeClr val="tx1">
                    <a:lumMod val="85000"/>
                  </a:schemeClr>
                </a:solidFill>
              </a:rPr>
              <a:t>familiari</a:t>
            </a:r>
            <a:r>
              <a:rPr lang="en-US" sz="2000" dirty="0" smtClean="0">
                <a:solidFill>
                  <a:schemeClr val="tx1">
                    <a:lumMod val="85000"/>
                  </a:schemeClr>
                </a:solidFill>
              </a:rPr>
              <a:t> e amici  </a:t>
            </a:r>
            <a:endParaRPr lang="en-US" sz="2000" dirty="0">
              <a:solidFill>
                <a:schemeClr val="tx1">
                  <a:lumMod val="85000"/>
                </a:schemeClr>
              </a:solidFill>
            </a:endParaRPr>
          </a:p>
        </p:txBody>
      </p:sp>
    </p:spTree>
    <p:extLst>
      <p:ext uri="{BB962C8B-B14F-4D97-AF65-F5344CB8AC3E}">
        <p14:creationId xmlns:p14="http://schemas.microsoft.com/office/powerpoint/2010/main" val="17857494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Terapia</a:t>
            </a:r>
            <a:endParaRPr lang="en-US" dirty="0">
              <a:solidFill>
                <a:schemeClr val="tx1">
                  <a:lumMod val="85000"/>
                </a:schemeClr>
              </a:solidFill>
              <a:latin typeface="Corbel"/>
              <a:cs typeface="Corbel"/>
            </a:endParaRPr>
          </a:p>
        </p:txBody>
      </p:sp>
      <p:graphicFrame>
        <p:nvGraphicFramePr>
          <p:cNvPr id="3" name="Table 2"/>
          <p:cNvGraphicFramePr>
            <a:graphicFrameLocks noGrp="1"/>
          </p:cNvGraphicFramePr>
          <p:nvPr>
            <p:extLst>
              <p:ext uri="{D42A27DB-BD31-4B8C-83A1-F6EECF244321}">
                <p14:modId xmlns:p14="http://schemas.microsoft.com/office/powerpoint/2010/main" val="908926181"/>
              </p:ext>
            </p:extLst>
          </p:nvPr>
        </p:nvGraphicFramePr>
        <p:xfrm>
          <a:off x="876610" y="1397000"/>
          <a:ext cx="7394995" cy="4323079"/>
        </p:xfrm>
        <a:graphic>
          <a:graphicData uri="http://schemas.openxmlformats.org/drawingml/2006/table">
            <a:tbl>
              <a:tblPr firstRow="1" bandRow="1">
                <a:tableStyleId>{793D81CF-94F2-401A-BA57-92F5A7B2D0C5}</a:tableStyleId>
              </a:tblPr>
              <a:tblGrid>
                <a:gridCol w="3079375"/>
                <a:gridCol w="4315620"/>
              </a:tblGrid>
              <a:tr h="370840">
                <a:tc gridSpan="2">
                  <a:txBody>
                    <a:bodyPr/>
                    <a:lstStyle/>
                    <a:p>
                      <a:pPr algn="ctr"/>
                      <a:r>
                        <a:rPr lang="en-US" sz="2400" dirty="0" err="1" smtClean="0">
                          <a:solidFill>
                            <a:schemeClr val="tx1">
                              <a:lumMod val="95000"/>
                            </a:schemeClr>
                          </a:solidFill>
                        </a:rPr>
                        <a:t>Farmaci</a:t>
                      </a:r>
                      <a:r>
                        <a:rPr lang="en-US" sz="2400" dirty="0" smtClean="0">
                          <a:solidFill>
                            <a:schemeClr val="tx1">
                              <a:lumMod val="95000"/>
                            </a:schemeClr>
                          </a:solidFill>
                        </a:rPr>
                        <a:t> </a:t>
                      </a:r>
                      <a:r>
                        <a:rPr lang="en-US" sz="2400" dirty="0" err="1" smtClean="0">
                          <a:solidFill>
                            <a:schemeClr val="tx1">
                              <a:lumMod val="95000"/>
                            </a:schemeClr>
                          </a:solidFill>
                        </a:rPr>
                        <a:t>Disponibili</a:t>
                      </a:r>
                      <a:r>
                        <a:rPr lang="en-US" sz="2400" dirty="0" smtClean="0">
                          <a:solidFill>
                            <a:schemeClr val="tx1">
                              <a:lumMod val="95000"/>
                            </a:schemeClr>
                          </a:solidFill>
                        </a:rPr>
                        <a:t> per </a:t>
                      </a:r>
                      <a:r>
                        <a:rPr lang="en-US" sz="2400" dirty="0" err="1" smtClean="0">
                          <a:solidFill>
                            <a:schemeClr val="tx1">
                              <a:lumMod val="95000"/>
                            </a:schemeClr>
                          </a:solidFill>
                        </a:rPr>
                        <a:t>il</a:t>
                      </a:r>
                      <a:r>
                        <a:rPr lang="en-US" sz="2400" dirty="0" smtClean="0">
                          <a:solidFill>
                            <a:schemeClr val="tx1">
                              <a:lumMod val="95000"/>
                            </a:schemeClr>
                          </a:solidFill>
                        </a:rPr>
                        <a:t> </a:t>
                      </a:r>
                      <a:r>
                        <a:rPr lang="en-US" sz="2400" dirty="0" err="1" smtClean="0">
                          <a:solidFill>
                            <a:schemeClr val="tx1">
                              <a:lumMod val="95000"/>
                            </a:schemeClr>
                          </a:solidFill>
                        </a:rPr>
                        <a:t>trattamento</a:t>
                      </a:r>
                      <a:r>
                        <a:rPr lang="en-US" sz="2400" dirty="0" smtClean="0">
                          <a:solidFill>
                            <a:schemeClr val="tx1">
                              <a:lumMod val="95000"/>
                            </a:schemeClr>
                          </a:solidFill>
                        </a:rPr>
                        <a:t> </a:t>
                      </a:r>
                      <a:r>
                        <a:rPr lang="en-US" sz="2400" dirty="0" err="1" smtClean="0">
                          <a:solidFill>
                            <a:schemeClr val="tx1">
                              <a:lumMod val="95000"/>
                            </a:schemeClr>
                          </a:solidFill>
                        </a:rPr>
                        <a:t>dell’agitazione</a:t>
                      </a:r>
                      <a:endParaRPr lang="en-US" sz="2400" dirty="0">
                        <a:solidFill>
                          <a:schemeClr val="tx1">
                            <a:lumMod val="95000"/>
                          </a:schemeClr>
                        </a:solidFill>
                      </a:endParaRPr>
                    </a:p>
                  </a:txBody>
                  <a:tcPr>
                    <a:lnT w="381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bg1"/>
                    </a:solidFill>
                  </a:tcPr>
                </a:tc>
                <a:tc hMerge="1">
                  <a:txBody>
                    <a:bodyPr/>
                    <a:lstStyle/>
                    <a:p>
                      <a:endParaRPr lang="en-US" dirty="0"/>
                    </a:p>
                  </a:txBody>
                  <a:tcPr/>
                </a:tc>
              </a:tr>
              <a:tr h="370840">
                <a:tc>
                  <a:txBody>
                    <a:bodyPr/>
                    <a:lstStyle/>
                    <a:p>
                      <a:pPr algn="l"/>
                      <a:r>
                        <a:rPr lang="en-US" dirty="0" err="1" smtClean="0">
                          <a:solidFill>
                            <a:srgbClr val="BFBFBF"/>
                          </a:solidFill>
                        </a:rPr>
                        <a:t>Farmaco</a:t>
                      </a:r>
                      <a:endParaRPr lang="en-US" dirty="0">
                        <a:solidFill>
                          <a:srgbClr val="BFBFBF"/>
                        </a:solidFill>
                      </a:endParaRPr>
                    </a:p>
                  </a:txBody>
                  <a:tcPr>
                    <a:lnT w="12700" cap="flat" cmpd="sng" algn="ctr">
                      <a:solidFill>
                        <a:prstClr val="white"/>
                      </a:solidFill>
                      <a:prstDash val="solid"/>
                      <a:round/>
                      <a:headEnd type="none" w="med" len="med"/>
                      <a:tailEnd type="none" w="med" len="med"/>
                    </a:lnT>
                    <a:lnB w="38100" cap="flat" cmpd="sng" algn="ctr">
                      <a:solidFill>
                        <a:prstClr val="white"/>
                      </a:solidFill>
                      <a:prstDash val="solid"/>
                      <a:round/>
                      <a:headEnd type="none" w="med" len="med"/>
                      <a:tailEnd type="none" w="med" len="med"/>
                    </a:lnB>
                    <a:solidFill>
                      <a:schemeClr val="bg1"/>
                    </a:solidFill>
                  </a:tcPr>
                </a:tc>
                <a:tc>
                  <a:txBody>
                    <a:bodyPr/>
                    <a:lstStyle/>
                    <a:p>
                      <a:pPr marL="0" indent="0" algn="l">
                        <a:buFont typeface="Wingdings" charset="0"/>
                        <a:buNone/>
                      </a:pPr>
                      <a:r>
                        <a:rPr lang="en-US" dirty="0" err="1" smtClean="0">
                          <a:solidFill>
                            <a:schemeClr val="tx1">
                              <a:lumMod val="75000"/>
                            </a:schemeClr>
                          </a:solidFill>
                          <a:latin typeface="Corbel"/>
                          <a:ea typeface="Wingdings"/>
                          <a:cs typeface="Corbel"/>
                          <a:sym typeface="Wingdings"/>
                        </a:rPr>
                        <a:t>Meccanismo</a:t>
                      </a:r>
                      <a:r>
                        <a:rPr lang="en-US" dirty="0" smtClean="0">
                          <a:solidFill>
                            <a:schemeClr val="tx1">
                              <a:lumMod val="75000"/>
                            </a:schemeClr>
                          </a:solidFill>
                          <a:latin typeface="Corbel"/>
                          <a:ea typeface="Wingdings"/>
                          <a:cs typeface="Corbel"/>
                          <a:sym typeface="Wingdings"/>
                        </a:rPr>
                        <a:t> </a:t>
                      </a:r>
                      <a:r>
                        <a:rPr lang="en-US" dirty="0" err="1" smtClean="0">
                          <a:solidFill>
                            <a:schemeClr val="tx1">
                              <a:lumMod val="75000"/>
                            </a:schemeClr>
                          </a:solidFill>
                          <a:latin typeface="Corbel"/>
                          <a:ea typeface="Wingdings"/>
                          <a:cs typeface="Corbel"/>
                          <a:sym typeface="Wingdings"/>
                        </a:rPr>
                        <a:t>d’azione</a:t>
                      </a:r>
                      <a:endParaRPr lang="en-US" dirty="0" smtClean="0">
                        <a:solidFill>
                          <a:schemeClr val="tx1">
                            <a:lumMod val="75000"/>
                          </a:schemeClr>
                        </a:solidFill>
                        <a:latin typeface="Corbel"/>
                        <a:ea typeface="Wingdings"/>
                        <a:cs typeface="Corbel"/>
                        <a:sym typeface="Wingdings"/>
                      </a:endParaRPr>
                    </a:p>
                  </a:txBody>
                  <a:tcPr>
                    <a:lnT w="12700" cap="flat" cmpd="sng" algn="ctr">
                      <a:solidFill>
                        <a:prstClr val="white"/>
                      </a:solidFill>
                      <a:prstDash val="solid"/>
                      <a:round/>
                      <a:headEnd type="none" w="med" len="med"/>
                      <a:tailEnd type="none" w="med" len="med"/>
                    </a:lnT>
                    <a:lnB w="38100" cap="flat" cmpd="sng" algn="ctr">
                      <a:solidFill>
                        <a:prstClr val="white"/>
                      </a:solidFill>
                      <a:prstDash val="solid"/>
                      <a:round/>
                      <a:headEnd type="none" w="med" len="med"/>
                      <a:tailEnd type="none" w="med" len="med"/>
                    </a:lnB>
                    <a:solidFill>
                      <a:schemeClr val="bg1"/>
                    </a:solidFill>
                  </a:tcPr>
                </a:tc>
              </a:tr>
              <a:tr h="370840">
                <a:tc>
                  <a:txBody>
                    <a:bodyPr/>
                    <a:lstStyle/>
                    <a:p>
                      <a:r>
                        <a:rPr lang="en-US" dirty="0" err="1" smtClean="0">
                          <a:solidFill>
                            <a:schemeClr val="bg1">
                              <a:lumMod val="75000"/>
                              <a:lumOff val="25000"/>
                            </a:schemeClr>
                          </a:solidFill>
                        </a:rPr>
                        <a:t>Antispicotici</a:t>
                      </a:r>
                      <a:r>
                        <a:rPr lang="en-US" dirty="0" smtClean="0">
                          <a:solidFill>
                            <a:schemeClr val="bg1">
                              <a:lumMod val="75000"/>
                              <a:lumOff val="25000"/>
                            </a:schemeClr>
                          </a:solidFill>
                        </a:rPr>
                        <a:t> </a:t>
                      </a:r>
                      <a:r>
                        <a:rPr lang="en-US" dirty="0" err="1" smtClean="0">
                          <a:solidFill>
                            <a:schemeClr val="bg1">
                              <a:lumMod val="75000"/>
                              <a:lumOff val="25000"/>
                            </a:schemeClr>
                          </a:solidFill>
                        </a:rPr>
                        <a:t>tipici</a:t>
                      </a:r>
                      <a:endParaRPr lang="en-US" dirty="0">
                        <a:solidFill>
                          <a:schemeClr val="bg1">
                            <a:lumMod val="75000"/>
                            <a:lumOff val="25000"/>
                          </a:schemeClr>
                        </a:solidFill>
                      </a:endParaRPr>
                    </a:p>
                  </a:txBody>
                  <a:tcPr>
                    <a:lnT w="381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BFBFBF"/>
                    </a:solidFill>
                  </a:tcPr>
                </a:tc>
                <a:tc>
                  <a:txBody>
                    <a:bodyPr/>
                    <a:lstStyle/>
                    <a:p>
                      <a:r>
                        <a:rPr lang="it-IT" dirty="0" smtClean="0">
                          <a:solidFill>
                            <a:schemeClr val="bg1">
                              <a:lumMod val="75000"/>
                              <a:lumOff val="25000"/>
                            </a:schemeClr>
                          </a:solidFill>
                          <a:sym typeface="Wingdings"/>
                        </a:rPr>
                        <a:t>Antagonisti </a:t>
                      </a:r>
                      <a:r>
                        <a:rPr lang="en-US" dirty="0" err="1" smtClean="0">
                          <a:solidFill>
                            <a:schemeClr val="bg1">
                              <a:lumMod val="75000"/>
                              <a:lumOff val="25000"/>
                            </a:schemeClr>
                          </a:solidFill>
                          <a:sym typeface="Wingdings"/>
                        </a:rPr>
                        <a:t>dopaminergici</a:t>
                      </a:r>
                      <a:endParaRPr lang="en-US" dirty="0">
                        <a:solidFill>
                          <a:schemeClr val="bg1">
                            <a:lumMod val="75000"/>
                            <a:lumOff val="25000"/>
                          </a:schemeClr>
                        </a:solidFill>
                        <a:latin typeface="Corbel"/>
                        <a:cs typeface="Corbel"/>
                      </a:endParaRPr>
                    </a:p>
                  </a:txBody>
                  <a:tcPr>
                    <a:lnT w="381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BFBFBF"/>
                    </a:solidFill>
                  </a:tcPr>
                </a:tc>
              </a:tr>
              <a:tr h="370840">
                <a:tc>
                  <a:txBody>
                    <a:bodyPr/>
                    <a:lstStyle/>
                    <a:p>
                      <a:r>
                        <a:rPr lang="en-US" dirty="0" err="1" smtClean="0">
                          <a:solidFill>
                            <a:schemeClr val="bg1">
                              <a:lumMod val="75000"/>
                              <a:lumOff val="25000"/>
                            </a:schemeClr>
                          </a:solidFill>
                        </a:rPr>
                        <a:t>Antipsicotici</a:t>
                      </a:r>
                      <a:r>
                        <a:rPr lang="en-US" dirty="0" smtClean="0">
                          <a:solidFill>
                            <a:schemeClr val="bg1">
                              <a:lumMod val="75000"/>
                              <a:lumOff val="25000"/>
                            </a:schemeClr>
                          </a:solidFill>
                        </a:rPr>
                        <a:t> </a:t>
                      </a:r>
                      <a:r>
                        <a:rPr lang="en-US" dirty="0" err="1" smtClean="0">
                          <a:solidFill>
                            <a:schemeClr val="bg1">
                              <a:lumMod val="75000"/>
                              <a:lumOff val="25000"/>
                            </a:schemeClr>
                          </a:solidFill>
                        </a:rPr>
                        <a:t>atipici</a:t>
                      </a:r>
                      <a:endParaRPr lang="en-US" dirty="0">
                        <a:solidFill>
                          <a:schemeClr val="bg1">
                            <a:lumMod val="75000"/>
                            <a:lumOff val="25000"/>
                          </a:schemeClr>
                        </a:solidFill>
                      </a:endParaRPr>
                    </a:p>
                  </a:txBody>
                  <a:tcP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 typeface="Wingdings" charset="0"/>
                        <a:buNone/>
                        <a:tabLst/>
                        <a:defRPr/>
                      </a:pPr>
                      <a:r>
                        <a:rPr lang="en-US" dirty="0" err="1" smtClean="0">
                          <a:solidFill>
                            <a:schemeClr val="bg1">
                              <a:lumMod val="75000"/>
                              <a:lumOff val="25000"/>
                            </a:schemeClr>
                          </a:solidFill>
                          <a:latin typeface="Corbel"/>
                          <a:ea typeface="Wingdings"/>
                          <a:cs typeface="Corbel"/>
                          <a:sym typeface="Wingdings"/>
                        </a:rPr>
                        <a:t>Antagonisti</a:t>
                      </a:r>
                      <a:r>
                        <a:rPr lang="en-US" dirty="0" smtClean="0">
                          <a:solidFill>
                            <a:schemeClr val="bg1">
                              <a:lumMod val="75000"/>
                              <a:lumOff val="25000"/>
                            </a:schemeClr>
                          </a:solidFill>
                          <a:latin typeface="Corbel"/>
                          <a:ea typeface="Wingdings"/>
                          <a:cs typeface="Corbel"/>
                          <a:sym typeface="Wingdings"/>
                        </a:rPr>
                        <a:t> </a:t>
                      </a:r>
                      <a:r>
                        <a:rPr lang="en-US" baseline="0" dirty="0" err="1" smtClean="0">
                          <a:solidFill>
                            <a:schemeClr val="bg1">
                              <a:lumMod val="75000"/>
                              <a:lumOff val="25000"/>
                            </a:schemeClr>
                          </a:solidFill>
                          <a:latin typeface="Corbel"/>
                          <a:ea typeface="Wingdings"/>
                          <a:cs typeface="Corbel"/>
                          <a:sym typeface="Wingdings"/>
                        </a:rPr>
                        <a:t>serotoninergici</a:t>
                      </a:r>
                      <a:r>
                        <a:rPr lang="en-US" baseline="0" dirty="0" smtClean="0">
                          <a:solidFill>
                            <a:schemeClr val="bg1">
                              <a:lumMod val="75000"/>
                              <a:lumOff val="25000"/>
                            </a:schemeClr>
                          </a:solidFill>
                          <a:latin typeface="Corbel"/>
                          <a:ea typeface="Wingdings"/>
                          <a:cs typeface="Corbel"/>
                          <a:sym typeface="Wingdings"/>
                        </a:rPr>
                        <a:t> e </a:t>
                      </a:r>
                      <a:r>
                        <a:rPr lang="en-US" baseline="0" dirty="0" err="1" smtClean="0">
                          <a:solidFill>
                            <a:schemeClr val="bg1">
                              <a:lumMod val="75000"/>
                              <a:lumOff val="25000"/>
                            </a:schemeClr>
                          </a:solidFill>
                          <a:latin typeface="Corbel"/>
                          <a:ea typeface="Wingdings"/>
                          <a:cs typeface="Corbel"/>
                          <a:sym typeface="Wingdings"/>
                        </a:rPr>
                        <a:t>dopaminergici</a:t>
                      </a:r>
                      <a:endParaRPr lang="en-US" dirty="0" smtClean="0">
                        <a:solidFill>
                          <a:schemeClr val="bg1">
                            <a:lumMod val="75000"/>
                            <a:lumOff val="25000"/>
                          </a:schemeClr>
                        </a:solidFill>
                        <a:latin typeface="Corbel"/>
                        <a:ea typeface="Wingdings"/>
                        <a:cs typeface="Corbel"/>
                        <a:sym typeface="Wingdings"/>
                      </a:endParaRPr>
                    </a:p>
                  </a:txBody>
                  <a:tcP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r>
              <a:tr h="370840">
                <a:tc>
                  <a:txBody>
                    <a:bodyPr/>
                    <a:lstStyle/>
                    <a:p>
                      <a:r>
                        <a:rPr lang="en-US" dirty="0" smtClean="0">
                          <a:solidFill>
                            <a:schemeClr val="bg1">
                              <a:lumMod val="75000"/>
                              <a:lumOff val="25000"/>
                            </a:schemeClr>
                          </a:solidFill>
                        </a:rPr>
                        <a:t>Benzodiazepine</a:t>
                      </a:r>
                      <a:endParaRPr lang="en-US" dirty="0">
                        <a:solidFill>
                          <a:schemeClr val="bg1">
                            <a:lumMod val="75000"/>
                            <a:lumOff val="25000"/>
                          </a:schemeClr>
                        </a:solidFill>
                      </a:endParaRPr>
                    </a:p>
                  </a:txBody>
                  <a:tcP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charset="0"/>
                        <a:buNone/>
                        <a:tabLst/>
                        <a:defRPr/>
                      </a:pPr>
                      <a:r>
                        <a:rPr lang="en-US" dirty="0" smtClean="0">
                          <a:solidFill>
                            <a:schemeClr val="bg1">
                              <a:lumMod val="75000"/>
                              <a:lumOff val="25000"/>
                            </a:schemeClr>
                          </a:solidFill>
                          <a:latin typeface="Corbel"/>
                          <a:ea typeface="Wingdings"/>
                          <a:cs typeface="Corbel"/>
                          <a:sym typeface="Wingdings"/>
                        </a:rPr>
                        <a:t>Co-</a:t>
                      </a:r>
                      <a:r>
                        <a:rPr lang="en-US" dirty="0" err="1" smtClean="0">
                          <a:solidFill>
                            <a:schemeClr val="bg1">
                              <a:lumMod val="75000"/>
                              <a:lumOff val="25000"/>
                            </a:schemeClr>
                          </a:solidFill>
                          <a:latin typeface="Corbel"/>
                          <a:ea typeface="Wingdings"/>
                          <a:cs typeface="Corbel"/>
                          <a:sym typeface="Wingdings"/>
                        </a:rPr>
                        <a:t>agonisti</a:t>
                      </a:r>
                      <a:r>
                        <a:rPr lang="en-US" dirty="0" smtClean="0">
                          <a:solidFill>
                            <a:schemeClr val="bg1">
                              <a:lumMod val="75000"/>
                              <a:lumOff val="25000"/>
                            </a:schemeClr>
                          </a:solidFill>
                          <a:latin typeface="Corbel"/>
                          <a:ea typeface="Wingdings"/>
                          <a:cs typeface="Corbel"/>
                          <a:sym typeface="Wingdings"/>
                        </a:rPr>
                        <a:t> GABA-</a:t>
                      </a:r>
                      <a:r>
                        <a:rPr lang="en-US" dirty="0" err="1" smtClean="0">
                          <a:solidFill>
                            <a:schemeClr val="bg1">
                              <a:lumMod val="75000"/>
                              <a:lumOff val="25000"/>
                            </a:schemeClr>
                          </a:solidFill>
                          <a:latin typeface="Corbel"/>
                          <a:ea typeface="Wingdings"/>
                          <a:cs typeface="Corbel"/>
                          <a:sym typeface="Wingdings"/>
                        </a:rPr>
                        <a:t>ergici</a:t>
                      </a:r>
                      <a:endParaRPr lang="en-US" dirty="0" smtClean="0">
                        <a:solidFill>
                          <a:schemeClr val="bg1">
                            <a:lumMod val="75000"/>
                            <a:lumOff val="25000"/>
                          </a:schemeClr>
                        </a:solidFill>
                        <a:latin typeface="Corbel"/>
                        <a:ea typeface="Wingdings"/>
                        <a:cs typeface="Corbel"/>
                        <a:sym typeface="Wingdings"/>
                      </a:endParaRPr>
                    </a:p>
                  </a:txBody>
                  <a:tcP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1">
                        <a:lumMod val="75000"/>
                      </a:schemeClr>
                    </a:solidFill>
                  </a:tcPr>
                </a:tc>
              </a:tr>
              <a:tr h="370840">
                <a:tc>
                  <a:txBody>
                    <a:bodyPr/>
                    <a:lstStyle/>
                    <a:p>
                      <a:r>
                        <a:rPr lang="it-IT" dirty="0" smtClean="0">
                          <a:solidFill>
                            <a:schemeClr val="bg1">
                              <a:lumMod val="75000"/>
                              <a:lumOff val="25000"/>
                            </a:schemeClr>
                          </a:solidFill>
                        </a:rPr>
                        <a:t>Inibitori re-</a:t>
                      </a:r>
                      <a:r>
                        <a:rPr lang="it-IT" dirty="0" err="1" smtClean="0">
                          <a:solidFill>
                            <a:schemeClr val="bg1">
                              <a:lumMod val="75000"/>
                              <a:lumOff val="25000"/>
                            </a:schemeClr>
                          </a:solidFill>
                        </a:rPr>
                        <a:t>uptake</a:t>
                      </a:r>
                      <a:r>
                        <a:rPr lang="it-IT" dirty="0" smtClean="0">
                          <a:solidFill>
                            <a:schemeClr val="bg1">
                              <a:lumMod val="75000"/>
                              <a:lumOff val="25000"/>
                            </a:schemeClr>
                          </a:solidFill>
                        </a:rPr>
                        <a:t> Serotonina</a:t>
                      </a:r>
                      <a:endParaRPr lang="en-US" dirty="0">
                        <a:solidFill>
                          <a:schemeClr val="bg1">
                            <a:lumMod val="75000"/>
                            <a:lumOff val="25000"/>
                          </a:schemeClr>
                        </a:solidFill>
                      </a:endParaRPr>
                    </a:p>
                  </a:txBody>
                  <a:tcP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solidFill>
                            <a:schemeClr val="bg1">
                              <a:lumMod val="75000"/>
                              <a:lumOff val="25000"/>
                            </a:schemeClr>
                          </a:solidFill>
                        </a:rPr>
                        <a:t>Inibizione re-</a:t>
                      </a:r>
                      <a:r>
                        <a:rPr lang="it-IT" dirty="0" err="1" smtClean="0">
                          <a:solidFill>
                            <a:schemeClr val="bg1">
                              <a:lumMod val="75000"/>
                              <a:lumOff val="25000"/>
                            </a:schemeClr>
                          </a:solidFill>
                        </a:rPr>
                        <a:t>uptake</a:t>
                      </a:r>
                      <a:r>
                        <a:rPr lang="it-IT" dirty="0" smtClean="0">
                          <a:solidFill>
                            <a:schemeClr val="bg1">
                              <a:lumMod val="75000"/>
                              <a:lumOff val="25000"/>
                            </a:schemeClr>
                          </a:solidFill>
                        </a:rPr>
                        <a:t> Serotonina</a:t>
                      </a:r>
                      <a:r>
                        <a:rPr lang="en-US" baseline="0" dirty="0" smtClean="0">
                          <a:solidFill>
                            <a:schemeClr val="bg1">
                              <a:lumMod val="75000"/>
                              <a:lumOff val="25000"/>
                            </a:schemeClr>
                          </a:solidFill>
                          <a:sym typeface="Wingdings"/>
                        </a:rPr>
                        <a:t> (!)</a:t>
                      </a:r>
                      <a:endParaRPr lang="en-US" dirty="0" smtClean="0">
                        <a:solidFill>
                          <a:schemeClr val="bg1">
                            <a:lumMod val="75000"/>
                            <a:lumOff val="25000"/>
                          </a:schemeClr>
                        </a:solidFill>
                      </a:endParaRPr>
                    </a:p>
                  </a:txBody>
                  <a:tcP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r>
              <a:tr h="370840">
                <a:tc>
                  <a:txBody>
                    <a:bodyPr/>
                    <a:lstStyle/>
                    <a:p>
                      <a:r>
                        <a:rPr lang="en-US" dirty="0" err="1" smtClean="0">
                          <a:solidFill>
                            <a:schemeClr val="bg1">
                              <a:lumMod val="75000"/>
                              <a:lumOff val="25000"/>
                            </a:schemeClr>
                          </a:solidFill>
                        </a:rPr>
                        <a:t>Altri</a:t>
                      </a:r>
                      <a:r>
                        <a:rPr lang="en-US" baseline="0" dirty="0" smtClean="0">
                          <a:solidFill>
                            <a:schemeClr val="bg1">
                              <a:lumMod val="75000"/>
                              <a:lumOff val="25000"/>
                            </a:schemeClr>
                          </a:solidFill>
                        </a:rPr>
                        <a:t> </a:t>
                      </a:r>
                    </a:p>
                    <a:p>
                      <a:pPr marL="0" indent="360363"/>
                      <a:r>
                        <a:rPr lang="en-US" dirty="0" err="1" smtClean="0">
                          <a:solidFill>
                            <a:schemeClr val="bg1">
                              <a:lumMod val="75000"/>
                              <a:lumOff val="25000"/>
                            </a:schemeClr>
                          </a:solidFill>
                        </a:rPr>
                        <a:t>Propofol</a:t>
                      </a:r>
                      <a:endParaRPr lang="en-US" dirty="0" smtClean="0">
                        <a:solidFill>
                          <a:schemeClr val="bg1">
                            <a:lumMod val="75000"/>
                            <a:lumOff val="25000"/>
                          </a:schemeClr>
                        </a:solidFill>
                      </a:endParaRPr>
                    </a:p>
                    <a:p>
                      <a:pPr marL="0" indent="360363"/>
                      <a:r>
                        <a:rPr lang="en-US" dirty="0" err="1" smtClean="0">
                          <a:solidFill>
                            <a:schemeClr val="bg1">
                              <a:lumMod val="75000"/>
                              <a:lumOff val="25000"/>
                            </a:schemeClr>
                          </a:solidFill>
                        </a:rPr>
                        <a:t>Desmedetomidina</a:t>
                      </a:r>
                      <a:endParaRPr lang="en-US" dirty="0" smtClean="0">
                        <a:solidFill>
                          <a:schemeClr val="bg1">
                            <a:lumMod val="75000"/>
                            <a:lumOff val="25000"/>
                          </a:schemeClr>
                        </a:solidFill>
                      </a:endParaRPr>
                    </a:p>
                    <a:p>
                      <a:pPr marL="0" indent="360363"/>
                      <a:r>
                        <a:rPr lang="en-US" dirty="0" err="1" smtClean="0">
                          <a:solidFill>
                            <a:schemeClr val="bg1">
                              <a:lumMod val="75000"/>
                              <a:lumOff val="25000"/>
                            </a:schemeClr>
                          </a:solidFill>
                        </a:rPr>
                        <a:t>Antistaminici</a:t>
                      </a:r>
                      <a:endParaRPr lang="en-US" dirty="0" smtClean="0">
                        <a:solidFill>
                          <a:schemeClr val="bg1">
                            <a:lumMod val="75000"/>
                            <a:lumOff val="25000"/>
                          </a:schemeClr>
                        </a:solidFill>
                      </a:endParaRPr>
                    </a:p>
                    <a:p>
                      <a:pPr marL="0" indent="360363"/>
                      <a:r>
                        <a:rPr lang="en-US" dirty="0" err="1" smtClean="0">
                          <a:solidFill>
                            <a:schemeClr val="bg1">
                              <a:lumMod val="75000"/>
                              <a:lumOff val="25000"/>
                            </a:schemeClr>
                          </a:solidFill>
                        </a:rPr>
                        <a:t>Anticolinestarasici</a:t>
                      </a:r>
                      <a:endParaRPr lang="en-US" dirty="0" smtClean="0">
                        <a:solidFill>
                          <a:schemeClr val="bg1">
                            <a:lumMod val="75000"/>
                            <a:lumOff val="25000"/>
                          </a:schemeClr>
                        </a:solidFill>
                      </a:endParaRPr>
                    </a:p>
                    <a:p>
                      <a:pPr marL="0" indent="360363"/>
                      <a:r>
                        <a:rPr lang="en-US" dirty="0" err="1" smtClean="0">
                          <a:solidFill>
                            <a:schemeClr val="bg1">
                              <a:lumMod val="75000"/>
                              <a:lumOff val="25000"/>
                            </a:schemeClr>
                          </a:solidFill>
                        </a:rPr>
                        <a:t>Memantina</a:t>
                      </a:r>
                      <a:endParaRPr lang="en-US" dirty="0" smtClean="0">
                        <a:solidFill>
                          <a:schemeClr val="bg1">
                            <a:lumMod val="75000"/>
                            <a:lumOff val="25000"/>
                          </a:schemeClr>
                        </a:solidFill>
                      </a:endParaRPr>
                    </a:p>
                    <a:p>
                      <a:pPr marL="0" indent="360363"/>
                      <a:r>
                        <a:rPr lang="en-US" dirty="0" smtClean="0">
                          <a:solidFill>
                            <a:schemeClr val="bg1">
                              <a:lumMod val="75000"/>
                              <a:lumOff val="25000"/>
                            </a:schemeClr>
                          </a:solidFill>
                        </a:rPr>
                        <a:t>…</a:t>
                      </a:r>
                      <a:endParaRPr lang="en-US" dirty="0">
                        <a:solidFill>
                          <a:schemeClr val="bg1">
                            <a:lumMod val="75000"/>
                            <a:lumOff val="25000"/>
                          </a:schemeClr>
                        </a:solidFill>
                      </a:endParaRPr>
                    </a:p>
                  </a:txBody>
                  <a:tcP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BFBFBF"/>
                    </a:solidFill>
                  </a:tcPr>
                </a:tc>
                <a:tc>
                  <a:txBody>
                    <a:bodyPr/>
                    <a:lstStyle/>
                    <a:p>
                      <a:endParaRPr lang="en-US" dirty="0" smtClean="0">
                        <a:solidFill>
                          <a:schemeClr val="bg1">
                            <a:lumMod val="75000"/>
                            <a:lumOff val="25000"/>
                          </a:schemeClr>
                        </a:solidFill>
                        <a:sym typeface="Wingdings"/>
                      </a:endParaRPr>
                    </a:p>
                    <a:p>
                      <a:r>
                        <a:rPr lang="en-US" sz="1800" kern="1200" dirty="0" err="1" smtClean="0">
                          <a:solidFill>
                            <a:schemeClr val="bg1">
                              <a:lumMod val="75000"/>
                              <a:lumOff val="25000"/>
                            </a:schemeClr>
                          </a:solidFill>
                          <a:latin typeface="Corbel"/>
                          <a:ea typeface="Wingdings"/>
                          <a:cs typeface="Corbel"/>
                          <a:sym typeface="Wingdings"/>
                        </a:rPr>
                        <a:t>Potenziamento</a:t>
                      </a:r>
                      <a:r>
                        <a:rPr lang="en-US" sz="1800" kern="1200" dirty="0" smtClean="0">
                          <a:solidFill>
                            <a:schemeClr val="bg1">
                              <a:lumMod val="75000"/>
                              <a:lumOff val="25000"/>
                            </a:schemeClr>
                          </a:solidFill>
                          <a:latin typeface="Corbel"/>
                          <a:ea typeface="Wingdings"/>
                          <a:cs typeface="Corbel"/>
                          <a:sym typeface="Wingdings"/>
                        </a:rPr>
                        <a:t> </a:t>
                      </a:r>
                      <a:r>
                        <a:rPr lang="en-US" sz="1800" kern="1200" dirty="0" err="1" smtClean="0">
                          <a:solidFill>
                            <a:schemeClr val="bg1">
                              <a:lumMod val="75000"/>
                              <a:lumOff val="25000"/>
                            </a:schemeClr>
                          </a:solidFill>
                          <a:latin typeface="Corbel"/>
                          <a:ea typeface="Wingdings"/>
                          <a:cs typeface="Corbel"/>
                          <a:sym typeface="Wingdings"/>
                        </a:rPr>
                        <a:t>stimolazione</a:t>
                      </a:r>
                      <a:r>
                        <a:rPr lang="en-US" sz="1800" kern="1200" baseline="0" dirty="0" smtClean="0">
                          <a:solidFill>
                            <a:schemeClr val="bg1">
                              <a:lumMod val="75000"/>
                              <a:lumOff val="25000"/>
                            </a:schemeClr>
                          </a:solidFill>
                          <a:latin typeface="Corbel"/>
                          <a:ea typeface="Wingdings"/>
                          <a:cs typeface="Corbel"/>
                          <a:sym typeface="Wingdings"/>
                        </a:rPr>
                        <a:t> GABA-</a:t>
                      </a:r>
                      <a:r>
                        <a:rPr lang="en-US" sz="1800" kern="1200" baseline="0" dirty="0" err="1" smtClean="0">
                          <a:solidFill>
                            <a:schemeClr val="bg1">
                              <a:lumMod val="75000"/>
                              <a:lumOff val="25000"/>
                            </a:schemeClr>
                          </a:solidFill>
                          <a:latin typeface="Corbel"/>
                          <a:ea typeface="Wingdings"/>
                          <a:cs typeface="Corbel"/>
                          <a:sym typeface="Wingdings"/>
                        </a:rPr>
                        <a:t>ergica</a:t>
                      </a:r>
                      <a:endParaRPr lang="en-US" sz="1800" kern="1200" dirty="0" smtClean="0">
                        <a:solidFill>
                          <a:schemeClr val="bg1">
                            <a:lumMod val="75000"/>
                            <a:lumOff val="25000"/>
                          </a:schemeClr>
                        </a:solidFill>
                        <a:latin typeface="Corbel"/>
                        <a:ea typeface="+mn-ea"/>
                        <a:cs typeface="Corbel"/>
                        <a:sym typeface="Wingdings"/>
                      </a:endParaRPr>
                    </a:p>
                    <a:p>
                      <a:r>
                        <a:rPr lang="en-US" dirty="0" err="1" smtClean="0">
                          <a:solidFill>
                            <a:schemeClr val="bg1">
                              <a:lumMod val="75000"/>
                              <a:lumOff val="25000"/>
                            </a:schemeClr>
                          </a:solidFill>
                          <a:sym typeface="Wingdings"/>
                        </a:rPr>
                        <a:t>Agonista</a:t>
                      </a:r>
                      <a:r>
                        <a:rPr lang="en-US" dirty="0" smtClean="0">
                          <a:solidFill>
                            <a:schemeClr val="bg1">
                              <a:lumMod val="75000"/>
                              <a:lumOff val="25000"/>
                            </a:schemeClr>
                          </a:solidFill>
                          <a:sym typeface="Wingdings"/>
                        </a:rPr>
                        <a:t> α</a:t>
                      </a:r>
                      <a:r>
                        <a:rPr lang="en-US" baseline="-25000" dirty="0" smtClean="0">
                          <a:solidFill>
                            <a:schemeClr val="bg1">
                              <a:lumMod val="75000"/>
                              <a:lumOff val="25000"/>
                            </a:schemeClr>
                          </a:solidFill>
                          <a:sym typeface="Wingdings"/>
                        </a:rPr>
                        <a:t>2 </a:t>
                      </a:r>
                      <a:r>
                        <a:rPr lang="en-US" baseline="0" dirty="0" smtClean="0">
                          <a:solidFill>
                            <a:schemeClr val="bg1">
                              <a:lumMod val="75000"/>
                              <a:lumOff val="25000"/>
                            </a:schemeClr>
                          </a:solidFill>
                          <a:sym typeface="Wingdings"/>
                        </a:rPr>
                        <a:t>(Locus </a:t>
                      </a:r>
                      <a:r>
                        <a:rPr lang="en-US" baseline="0" dirty="0" err="1" smtClean="0">
                          <a:solidFill>
                            <a:schemeClr val="bg1">
                              <a:lumMod val="75000"/>
                              <a:lumOff val="25000"/>
                            </a:schemeClr>
                          </a:solidFill>
                          <a:sym typeface="Wingdings"/>
                        </a:rPr>
                        <a:t>Coeruleus</a:t>
                      </a:r>
                      <a:r>
                        <a:rPr lang="en-US" baseline="0" dirty="0" smtClean="0">
                          <a:solidFill>
                            <a:schemeClr val="bg1">
                              <a:lumMod val="75000"/>
                              <a:lumOff val="25000"/>
                            </a:schemeClr>
                          </a:solidFill>
                          <a:sym typeface="Wingdings"/>
                        </a:rPr>
                        <a:t>)</a:t>
                      </a:r>
                    </a:p>
                    <a:p>
                      <a:r>
                        <a:rPr lang="en-US" baseline="0" dirty="0" err="1" smtClean="0">
                          <a:solidFill>
                            <a:schemeClr val="bg1">
                              <a:lumMod val="75000"/>
                              <a:lumOff val="25000"/>
                            </a:schemeClr>
                          </a:solidFill>
                          <a:latin typeface="Corbel"/>
                          <a:cs typeface="Corbel"/>
                          <a:sym typeface="Wingdings"/>
                        </a:rPr>
                        <a:t>Antagonisti</a:t>
                      </a:r>
                      <a:r>
                        <a:rPr lang="en-US" baseline="0" dirty="0" smtClean="0">
                          <a:solidFill>
                            <a:schemeClr val="bg1">
                              <a:lumMod val="75000"/>
                              <a:lumOff val="25000"/>
                            </a:schemeClr>
                          </a:solidFill>
                          <a:latin typeface="Corbel"/>
                          <a:cs typeface="Corbel"/>
                          <a:sym typeface="Wingdings"/>
                        </a:rPr>
                        <a:t> H</a:t>
                      </a:r>
                      <a:r>
                        <a:rPr lang="en-US" baseline="-25000" dirty="0" smtClean="0">
                          <a:solidFill>
                            <a:schemeClr val="bg1">
                              <a:lumMod val="75000"/>
                              <a:lumOff val="25000"/>
                            </a:schemeClr>
                          </a:solidFill>
                          <a:latin typeface="Corbel"/>
                          <a:cs typeface="Corbel"/>
                          <a:sym typeface="Wingdings"/>
                        </a:rPr>
                        <a:t>2</a:t>
                      </a:r>
                    </a:p>
                    <a:p>
                      <a:r>
                        <a:rPr lang="en-US" baseline="0" dirty="0" err="1" smtClean="0">
                          <a:solidFill>
                            <a:schemeClr val="bg1">
                              <a:lumMod val="75000"/>
                              <a:lumOff val="25000"/>
                            </a:schemeClr>
                          </a:solidFill>
                          <a:latin typeface="Corbel"/>
                          <a:cs typeface="Corbel"/>
                          <a:sym typeface="Wingdings"/>
                        </a:rPr>
                        <a:t>Aumento</a:t>
                      </a:r>
                      <a:r>
                        <a:rPr lang="en-US" baseline="0" dirty="0" smtClean="0">
                          <a:solidFill>
                            <a:schemeClr val="bg1">
                              <a:lumMod val="75000"/>
                              <a:lumOff val="25000"/>
                            </a:schemeClr>
                          </a:solidFill>
                          <a:latin typeface="Corbel"/>
                          <a:cs typeface="Corbel"/>
                          <a:sym typeface="Wingdings"/>
                        </a:rPr>
                        <a:t> </a:t>
                      </a:r>
                      <a:r>
                        <a:rPr lang="en-US" baseline="0" dirty="0" err="1" smtClean="0">
                          <a:solidFill>
                            <a:schemeClr val="bg1">
                              <a:lumMod val="75000"/>
                              <a:lumOff val="25000"/>
                            </a:schemeClr>
                          </a:solidFill>
                          <a:latin typeface="Corbel"/>
                          <a:cs typeface="Corbel"/>
                          <a:sym typeface="Wingdings"/>
                        </a:rPr>
                        <a:t>concentrazione</a:t>
                      </a:r>
                      <a:r>
                        <a:rPr lang="en-US" baseline="0" dirty="0" smtClean="0">
                          <a:solidFill>
                            <a:schemeClr val="bg1">
                              <a:lumMod val="75000"/>
                              <a:lumOff val="25000"/>
                            </a:schemeClr>
                          </a:solidFill>
                          <a:latin typeface="Corbel"/>
                          <a:cs typeface="Corbel"/>
                          <a:sym typeface="Wingdings"/>
                        </a:rPr>
                        <a:t> </a:t>
                      </a:r>
                      <a:r>
                        <a:rPr lang="en-US" baseline="0" dirty="0" err="1" smtClean="0">
                          <a:solidFill>
                            <a:schemeClr val="bg1">
                              <a:lumMod val="75000"/>
                              <a:lumOff val="25000"/>
                            </a:schemeClr>
                          </a:solidFill>
                          <a:latin typeface="Corbel"/>
                          <a:cs typeface="Corbel"/>
                          <a:sym typeface="Wingdings"/>
                        </a:rPr>
                        <a:t>acetilcolina</a:t>
                      </a:r>
                      <a:endParaRPr lang="en-US" baseline="0" dirty="0" smtClean="0">
                        <a:solidFill>
                          <a:schemeClr val="bg1">
                            <a:lumMod val="75000"/>
                            <a:lumOff val="25000"/>
                          </a:schemeClr>
                        </a:solidFill>
                        <a:latin typeface="Corbel"/>
                        <a:cs typeface="Corbel"/>
                        <a:sym typeface="Wingdings"/>
                      </a:endParaRPr>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solidFill>
                            <a:schemeClr val="bg1">
                              <a:lumMod val="75000"/>
                              <a:lumOff val="25000"/>
                            </a:schemeClr>
                          </a:solidFill>
                          <a:latin typeface="Corbel"/>
                          <a:cs typeface="Corbel"/>
                        </a:rPr>
                        <a:t>antagonista non competitivo NMDA-R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chemeClr val="bg1">
                              <a:lumMod val="75000"/>
                              <a:lumOff val="25000"/>
                            </a:schemeClr>
                          </a:solidFill>
                          <a:latin typeface="Corbel"/>
                          <a:cs typeface="Corbel"/>
                        </a:rPr>
                        <a:t>…</a:t>
                      </a:r>
                    </a:p>
                  </a:txBody>
                  <a:tcP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BFBFBF"/>
                    </a:solidFill>
                  </a:tcPr>
                </a:tc>
              </a:tr>
            </a:tbl>
          </a:graphicData>
        </a:graphic>
      </p:graphicFrame>
    </p:spTree>
    <p:extLst>
      <p:ext uri="{BB962C8B-B14F-4D97-AF65-F5344CB8AC3E}">
        <p14:creationId xmlns:p14="http://schemas.microsoft.com/office/powerpoint/2010/main" val="347586984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198533884"/>
              </p:ext>
            </p:extLst>
          </p:nvPr>
        </p:nvGraphicFramePr>
        <p:xfrm>
          <a:off x="92364" y="46181"/>
          <a:ext cx="8936181" cy="68118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3" name="Straight Connector 3"/>
          <p:cNvSpPr/>
          <p:nvPr/>
        </p:nvSpPr>
        <p:spPr>
          <a:xfrm flipH="1">
            <a:off x="3743042" y="2724730"/>
            <a:ext cx="166285" cy="934350"/>
          </a:xfrm>
          <a:custGeom>
            <a:avLst/>
            <a:gdLst/>
            <a:ahLst/>
            <a:cxnLst/>
            <a:rect l="0" t="0" r="0" b="0"/>
            <a:pathLst>
              <a:path>
                <a:moveTo>
                  <a:pt x="0" y="0"/>
                </a:moveTo>
                <a:lnTo>
                  <a:pt x="0" y="644904"/>
                </a:lnTo>
                <a:lnTo>
                  <a:pt x="166285" y="644904"/>
                </a:lnTo>
              </a:path>
            </a:pathLst>
          </a:custGeom>
          <a:noFill/>
          <a:ln w="34925">
            <a:solidFill>
              <a:schemeClr val="tx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4" name="TextBox 43"/>
          <p:cNvSpPr txBox="1"/>
          <p:nvPr/>
        </p:nvSpPr>
        <p:spPr>
          <a:xfrm>
            <a:off x="3893845" y="6500044"/>
            <a:ext cx="5250155" cy="276999"/>
          </a:xfrm>
          <a:prstGeom prst="rect">
            <a:avLst/>
          </a:prstGeom>
          <a:noFill/>
        </p:spPr>
        <p:txBody>
          <a:bodyPr wrap="none" rtlCol="0">
            <a:spAutoFit/>
          </a:bodyPr>
          <a:lstStyle/>
          <a:p>
            <a:r>
              <a:rPr lang="en-US" sz="1200" dirty="0" smtClean="0">
                <a:solidFill>
                  <a:schemeClr val="bg1">
                    <a:lumMod val="65000"/>
                    <a:lumOff val="35000"/>
                  </a:schemeClr>
                </a:solidFill>
              </a:rPr>
              <a:t>Modified from </a:t>
            </a:r>
            <a:r>
              <a:rPr lang="en-US" sz="1200" dirty="0">
                <a:solidFill>
                  <a:schemeClr val="bg1">
                    <a:lumMod val="65000"/>
                    <a:lumOff val="35000"/>
                  </a:schemeClr>
                </a:solidFill>
              </a:rPr>
              <a:t>Workgroup of the American Association for Emergency Psychiatry </a:t>
            </a:r>
            <a:r>
              <a:rPr lang="en-US" sz="1200" dirty="0" smtClean="0">
                <a:solidFill>
                  <a:schemeClr val="bg1">
                    <a:lumMod val="65000"/>
                    <a:lumOff val="35000"/>
                  </a:schemeClr>
                </a:solidFill>
              </a:rPr>
              <a:t> </a:t>
            </a:r>
            <a:endParaRPr lang="en-US" sz="1200" dirty="0">
              <a:solidFill>
                <a:schemeClr val="bg1">
                  <a:lumMod val="65000"/>
                  <a:lumOff val="35000"/>
                </a:schemeClr>
              </a:solidFill>
            </a:endParaRPr>
          </a:p>
        </p:txBody>
      </p:sp>
    </p:spTree>
    <p:extLst>
      <p:ext uri="{BB962C8B-B14F-4D97-AF65-F5344CB8AC3E}">
        <p14:creationId xmlns:p14="http://schemas.microsoft.com/office/powerpoint/2010/main" val="42113297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graphicEl>
                                              <a:dgm id="{D44040AE-6A10-414E-A243-73D5AF725574}"/>
                                            </p:graphicEl>
                                          </p:spTgt>
                                        </p:tgtEl>
                                        <p:attrNameLst>
                                          <p:attrName>style.visibility</p:attrName>
                                        </p:attrNameLst>
                                      </p:cBhvr>
                                      <p:to>
                                        <p:strVal val="visible"/>
                                      </p:to>
                                    </p:set>
                                    <p:animEffect transition="in" filter="fade">
                                      <p:cBhvr>
                                        <p:cTn id="7" dur="300"/>
                                        <p:tgtEl>
                                          <p:spTgt spid="3">
                                            <p:graphicEl>
                                              <a:dgm id="{D44040AE-6A10-414E-A243-73D5AF725574}"/>
                                            </p:graphicEl>
                                          </p:spTgt>
                                        </p:tgtEl>
                                      </p:cBhvr>
                                    </p:animEffect>
                                  </p:childTnLst>
                                </p:cTn>
                              </p:par>
                            </p:childTnLst>
                          </p:cTn>
                        </p:par>
                        <p:par>
                          <p:cTn id="8" fill="hold">
                            <p:stCondLst>
                              <p:cond delay="300"/>
                            </p:stCondLst>
                            <p:childTnLst>
                              <p:par>
                                <p:cTn id="9" presetID="10" presetClass="entr" presetSubtype="0" fill="hold" grpId="0" nodeType="afterEffect">
                                  <p:stCondLst>
                                    <p:cond delay="0"/>
                                  </p:stCondLst>
                                  <p:childTnLst>
                                    <p:set>
                                      <p:cBhvr>
                                        <p:cTn id="10" dur="1" fill="hold">
                                          <p:stCondLst>
                                            <p:cond delay="0"/>
                                          </p:stCondLst>
                                        </p:cTn>
                                        <p:tgtEl>
                                          <p:spTgt spid="3">
                                            <p:graphicEl>
                                              <a:dgm id="{E6251D82-65E8-4748-8076-24BC46980CD2}"/>
                                            </p:graphicEl>
                                          </p:spTgt>
                                        </p:tgtEl>
                                        <p:attrNameLst>
                                          <p:attrName>style.visibility</p:attrName>
                                        </p:attrNameLst>
                                      </p:cBhvr>
                                      <p:to>
                                        <p:strVal val="visible"/>
                                      </p:to>
                                    </p:set>
                                    <p:animEffect transition="in" filter="fade">
                                      <p:cBhvr>
                                        <p:cTn id="11" dur="300"/>
                                        <p:tgtEl>
                                          <p:spTgt spid="3">
                                            <p:graphicEl>
                                              <a:dgm id="{E6251D82-65E8-4748-8076-24BC46980CD2}"/>
                                            </p:graphic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graphicEl>
                                              <a:dgm id="{438C0155-7216-FA48-A10E-DA487E81A1A5}"/>
                                            </p:graphicEl>
                                          </p:spTgt>
                                        </p:tgtEl>
                                        <p:attrNameLst>
                                          <p:attrName>style.visibility</p:attrName>
                                        </p:attrNameLst>
                                      </p:cBhvr>
                                      <p:to>
                                        <p:strVal val="visible"/>
                                      </p:to>
                                    </p:set>
                                    <p:animEffect transition="in" filter="fade">
                                      <p:cBhvr>
                                        <p:cTn id="14" dur="300"/>
                                        <p:tgtEl>
                                          <p:spTgt spid="3">
                                            <p:graphicEl>
                                              <a:dgm id="{438C0155-7216-FA48-A10E-DA487E81A1A5}"/>
                                            </p:graphicEl>
                                          </p:spTgt>
                                        </p:tgtEl>
                                      </p:cBhvr>
                                    </p:animEffect>
                                  </p:childTnLst>
                                </p:cTn>
                              </p:par>
                            </p:childTnLst>
                          </p:cTn>
                        </p:par>
                        <p:par>
                          <p:cTn id="15" fill="hold">
                            <p:stCondLst>
                              <p:cond delay="600"/>
                            </p:stCondLst>
                            <p:childTnLst>
                              <p:par>
                                <p:cTn id="16" presetID="10" presetClass="entr" presetSubtype="0" fill="hold" grpId="0" nodeType="afterEffect">
                                  <p:stCondLst>
                                    <p:cond delay="0"/>
                                  </p:stCondLst>
                                  <p:childTnLst>
                                    <p:set>
                                      <p:cBhvr>
                                        <p:cTn id="17" dur="1" fill="hold">
                                          <p:stCondLst>
                                            <p:cond delay="0"/>
                                          </p:stCondLst>
                                        </p:cTn>
                                        <p:tgtEl>
                                          <p:spTgt spid="3">
                                            <p:graphicEl>
                                              <a:dgm id="{9F34EB26-E5B7-1744-9BE6-9ED174904FBF}"/>
                                            </p:graphicEl>
                                          </p:spTgt>
                                        </p:tgtEl>
                                        <p:attrNameLst>
                                          <p:attrName>style.visibility</p:attrName>
                                        </p:attrNameLst>
                                      </p:cBhvr>
                                      <p:to>
                                        <p:strVal val="visible"/>
                                      </p:to>
                                    </p:set>
                                    <p:animEffect transition="in" filter="fade">
                                      <p:cBhvr>
                                        <p:cTn id="18" dur="300"/>
                                        <p:tgtEl>
                                          <p:spTgt spid="3">
                                            <p:graphicEl>
                                              <a:dgm id="{9F34EB26-E5B7-1744-9BE6-9ED174904FBF}"/>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graphicEl>
                                              <a:dgm id="{2F8CF05E-0F4F-3540-B541-4FD5DB21DEE0}"/>
                                            </p:graphicEl>
                                          </p:spTgt>
                                        </p:tgtEl>
                                        <p:attrNameLst>
                                          <p:attrName>style.visibility</p:attrName>
                                        </p:attrNameLst>
                                      </p:cBhvr>
                                      <p:to>
                                        <p:strVal val="visible"/>
                                      </p:to>
                                    </p:set>
                                    <p:animEffect transition="in" filter="fade">
                                      <p:cBhvr>
                                        <p:cTn id="21" dur="300"/>
                                        <p:tgtEl>
                                          <p:spTgt spid="3">
                                            <p:graphicEl>
                                              <a:dgm id="{2F8CF05E-0F4F-3540-B541-4FD5DB21DEE0}"/>
                                            </p:graphicEl>
                                          </p:spTgt>
                                        </p:tgtEl>
                                      </p:cBhvr>
                                    </p:animEffect>
                                  </p:childTnLst>
                                </p:cTn>
                              </p:par>
                            </p:childTnLst>
                          </p:cTn>
                        </p:par>
                        <p:par>
                          <p:cTn id="22" fill="hold">
                            <p:stCondLst>
                              <p:cond delay="900"/>
                            </p:stCondLst>
                            <p:childTnLst>
                              <p:par>
                                <p:cTn id="23" presetID="10" presetClass="entr" presetSubtype="0" fill="hold" grpId="0" nodeType="afterEffect">
                                  <p:stCondLst>
                                    <p:cond delay="0"/>
                                  </p:stCondLst>
                                  <p:childTnLst>
                                    <p:set>
                                      <p:cBhvr>
                                        <p:cTn id="24" dur="1" fill="hold">
                                          <p:stCondLst>
                                            <p:cond delay="0"/>
                                          </p:stCondLst>
                                        </p:cTn>
                                        <p:tgtEl>
                                          <p:spTgt spid="3">
                                            <p:graphicEl>
                                              <a:dgm id="{823F0064-96AB-C241-B564-055A2CE4A925}"/>
                                            </p:graphicEl>
                                          </p:spTgt>
                                        </p:tgtEl>
                                        <p:attrNameLst>
                                          <p:attrName>style.visibility</p:attrName>
                                        </p:attrNameLst>
                                      </p:cBhvr>
                                      <p:to>
                                        <p:strVal val="visible"/>
                                      </p:to>
                                    </p:set>
                                    <p:animEffect transition="in" filter="fade">
                                      <p:cBhvr>
                                        <p:cTn id="25" dur="300"/>
                                        <p:tgtEl>
                                          <p:spTgt spid="3">
                                            <p:graphicEl>
                                              <a:dgm id="{823F0064-96AB-C241-B564-055A2CE4A925}"/>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graphicEl>
                                              <a:dgm id="{938A5F14-B6EA-1C4C-898B-1B382E8B335F}"/>
                                            </p:graphicEl>
                                          </p:spTgt>
                                        </p:tgtEl>
                                        <p:attrNameLst>
                                          <p:attrName>style.visibility</p:attrName>
                                        </p:attrNameLst>
                                      </p:cBhvr>
                                      <p:to>
                                        <p:strVal val="visible"/>
                                      </p:to>
                                    </p:set>
                                    <p:animEffect transition="in" filter="fade">
                                      <p:cBhvr>
                                        <p:cTn id="28" dur="300"/>
                                        <p:tgtEl>
                                          <p:spTgt spid="3">
                                            <p:graphicEl>
                                              <a:dgm id="{938A5F14-B6EA-1C4C-898B-1B382E8B335F}"/>
                                            </p:graphicEl>
                                          </p:spTgt>
                                        </p:tgtEl>
                                      </p:cBhvr>
                                    </p:animEffect>
                                  </p:childTnLst>
                                </p:cTn>
                              </p:par>
                            </p:childTnLst>
                          </p:cTn>
                        </p:par>
                        <p:par>
                          <p:cTn id="29" fill="hold">
                            <p:stCondLst>
                              <p:cond delay="1200"/>
                            </p:stCondLst>
                            <p:childTnLst>
                              <p:par>
                                <p:cTn id="30" presetID="10" presetClass="entr" presetSubtype="0" fill="hold" grpId="0" nodeType="afterEffect">
                                  <p:stCondLst>
                                    <p:cond delay="0"/>
                                  </p:stCondLst>
                                  <p:childTnLst>
                                    <p:set>
                                      <p:cBhvr>
                                        <p:cTn id="31" dur="1" fill="hold">
                                          <p:stCondLst>
                                            <p:cond delay="0"/>
                                          </p:stCondLst>
                                        </p:cTn>
                                        <p:tgtEl>
                                          <p:spTgt spid="3">
                                            <p:graphicEl>
                                              <a:dgm id="{D59835ED-CCA9-AB4A-BFF9-390A2B4120AF}"/>
                                            </p:graphicEl>
                                          </p:spTgt>
                                        </p:tgtEl>
                                        <p:attrNameLst>
                                          <p:attrName>style.visibility</p:attrName>
                                        </p:attrNameLst>
                                      </p:cBhvr>
                                      <p:to>
                                        <p:strVal val="visible"/>
                                      </p:to>
                                    </p:set>
                                    <p:animEffect transition="in" filter="fade">
                                      <p:cBhvr>
                                        <p:cTn id="32" dur="300"/>
                                        <p:tgtEl>
                                          <p:spTgt spid="3">
                                            <p:graphicEl>
                                              <a:dgm id="{D59835ED-CCA9-AB4A-BFF9-390A2B4120AF}"/>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graphicEl>
                                              <a:dgm id="{ECF72975-6707-0744-ADFC-A18446000436}"/>
                                            </p:graphicEl>
                                          </p:spTgt>
                                        </p:tgtEl>
                                        <p:attrNameLst>
                                          <p:attrName>style.visibility</p:attrName>
                                        </p:attrNameLst>
                                      </p:cBhvr>
                                      <p:to>
                                        <p:strVal val="visible"/>
                                      </p:to>
                                    </p:set>
                                    <p:animEffect transition="in" filter="fade">
                                      <p:cBhvr>
                                        <p:cTn id="35" dur="300"/>
                                        <p:tgtEl>
                                          <p:spTgt spid="3">
                                            <p:graphicEl>
                                              <a:dgm id="{ECF72975-6707-0744-ADFC-A18446000436}"/>
                                            </p:graphicEl>
                                          </p:spTgt>
                                        </p:tgtEl>
                                      </p:cBhvr>
                                    </p:animEffect>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3">
                                            <p:graphicEl>
                                              <a:dgm id="{0E76F078-55BA-AB4B-A470-4E87F646CF45}"/>
                                            </p:graphicEl>
                                          </p:spTgt>
                                        </p:tgtEl>
                                        <p:attrNameLst>
                                          <p:attrName>style.visibility</p:attrName>
                                        </p:attrNameLst>
                                      </p:cBhvr>
                                      <p:to>
                                        <p:strVal val="visible"/>
                                      </p:to>
                                    </p:set>
                                    <p:animEffect transition="in" filter="fade">
                                      <p:cBhvr>
                                        <p:cTn id="39" dur="300"/>
                                        <p:tgtEl>
                                          <p:spTgt spid="3">
                                            <p:graphicEl>
                                              <a:dgm id="{0E76F078-55BA-AB4B-A470-4E87F646CF45}"/>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graphicEl>
                                              <a:dgm id="{903C9BC4-CBA4-5A45-9045-37D479E445FD}"/>
                                            </p:graphicEl>
                                          </p:spTgt>
                                        </p:tgtEl>
                                        <p:attrNameLst>
                                          <p:attrName>style.visibility</p:attrName>
                                        </p:attrNameLst>
                                      </p:cBhvr>
                                      <p:to>
                                        <p:strVal val="visible"/>
                                      </p:to>
                                    </p:set>
                                    <p:animEffect transition="in" filter="fade">
                                      <p:cBhvr>
                                        <p:cTn id="42" dur="300"/>
                                        <p:tgtEl>
                                          <p:spTgt spid="3">
                                            <p:graphicEl>
                                              <a:dgm id="{903C9BC4-CBA4-5A45-9045-37D479E445FD}"/>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graphicEl>
                                              <a:dgm id="{8DCAC488-4768-D04E-97E0-87D6864B838B}"/>
                                            </p:graphicEl>
                                          </p:spTgt>
                                        </p:tgtEl>
                                        <p:attrNameLst>
                                          <p:attrName>style.visibility</p:attrName>
                                        </p:attrNameLst>
                                      </p:cBhvr>
                                      <p:to>
                                        <p:strVal val="visible"/>
                                      </p:to>
                                    </p:set>
                                    <p:animEffect transition="in" filter="fade">
                                      <p:cBhvr>
                                        <p:cTn id="47" dur="300"/>
                                        <p:tgtEl>
                                          <p:spTgt spid="3">
                                            <p:graphicEl>
                                              <a:dgm id="{8DCAC488-4768-D04E-97E0-87D6864B838B}"/>
                                            </p:graphic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graphicEl>
                                              <a:dgm id="{5D77193B-33AF-2141-AE8F-5A5B1EA6ABAC}"/>
                                            </p:graphicEl>
                                          </p:spTgt>
                                        </p:tgtEl>
                                        <p:attrNameLst>
                                          <p:attrName>style.visibility</p:attrName>
                                        </p:attrNameLst>
                                      </p:cBhvr>
                                      <p:to>
                                        <p:strVal val="visible"/>
                                      </p:to>
                                    </p:set>
                                    <p:animEffect transition="in" filter="fade">
                                      <p:cBhvr>
                                        <p:cTn id="50" dur="300"/>
                                        <p:tgtEl>
                                          <p:spTgt spid="3">
                                            <p:graphicEl>
                                              <a:dgm id="{5D77193B-33AF-2141-AE8F-5A5B1EA6ABAC}"/>
                                            </p:graphicEl>
                                          </p:spTgt>
                                        </p:tgtEl>
                                      </p:cBhvr>
                                    </p:animEffect>
                                  </p:childTnLst>
                                </p:cTn>
                              </p:par>
                            </p:childTnLst>
                          </p:cTn>
                        </p:par>
                        <p:par>
                          <p:cTn id="51" fill="hold">
                            <p:stCondLst>
                              <p:cond delay="300"/>
                            </p:stCondLst>
                            <p:childTnLst>
                              <p:par>
                                <p:cTn id="52" presetID="10" presetClass="entr" presetSubtype="0" fill="hold" grpId="0" nodeType="afterEffect">
                                  <p:stCondLst>
                                    <p:cond delay="0"/>
                                  </p:stCondLst>
                                  <p:childTnLst>
                                    <p:set>
                                      <p:cBhvr>
                                        <p:cTn id="53" dur="1" fill="hold">
                                          <p:stCondLst>
                                            <p:cond delay="0"/>
                                          </p:stCondLst>
                                        </p:cTn>
                                        <p:tgtEl>
                                          <p:spTgt spid="3">
                                            <p:graphicEl>
                                              <a:dgm id="{661E70A4-F132-DB4F-BD79-3EE021DA882B}"/>
                                            </p:graphicEl>
                                          </p:spTgt>
                                        </p:tgtEl>
                                        <p:attrNameLst>
                                          <p:attrName>style.visibility</p:attrName>
                                        </p:attrNameLst>
                                      </p:cBhvr>
                                      <p:to>
                                        <p:strVal val="visible"/>
                                      </p:to>
                                    </p:set>
                                    <p:animEffect transition="in" filter="fade">
                                      <p:cBhvr>
                                        <p:cTn id="54" dur="300"/>
                                        <p:tgtEl>
                                          <p:spTgt spid="3">
                                            <p:graphicEl>
                                              <a:dgm id="{661E70A4-F132-DB4F-BD79-3EE021DA882B}"/>
                                            </p:graphic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
                                            <p:graphicEl>
                                              <a:dgm id="{CDAF19C8-8C4A-CE4B-84DE-1228BE3D22B6}"/>
                                            </p:graphicEl>
                                          </p:spTgt>
                                        </p:tgtEl>
                                        <p:attrNameLst>
                                          <p:attrName>style.visibility</p:attrName>
                                        </p:attrNameLst>
                                      </p:cBhvr>
                                      <p:to>
                                        <p:strVal val="visible"/>
                                      </p:to>
                                    </p:set>
                                    <p:animEffect transition="in" filter="fade">
                                      <p:cBhvr>
                                        <p:cTn id="57" dur="300"/>
                                        <p:tgtEl>
                                          <p:spTgt spid="3">
                                            <p:graphicEl>
                                              <a:dgm id="{CDAF19C8-8C4A-CE4B-84DE-1228BE3D22B6}"/>
                                            </p:graphicEl>
                                          </p:spTgt>
                                        </p:tgtEl>
                                      </p:cBhvr>
                                    </p:animEffect>
                                  </p:childTnLst>
                                </p:cTn>
                              </p:par>
                            </p:childTnLst>
                          </p:cTn>
                        </p:par>
                        <p:par>
                          <p:cTn id="58" fill="hold">
                            <p:stCondLst>
                              <p:cond delay="600"/>
                            </p:stCondLst>
                            <p:childTnLst>
                              <p:par>
                                <p:cTn id="59" presetID="10" presetClass="entr" presetSubtype="0" fill="hold" grpId="0" nodeType="afterEffect">
                                  <p:stCondLst>
                                    <p:cond delay="0"/>
                                  </p:stCondLst>
                                  <p:childTnLst>
                                    <p:set>
                                      <p:cBhvr>
                                        <p:cTn id="60" dur="1" fill="hold">
                                          <p:stCondLst>
                                            <p:cond delay="0"/>
                                          </p:stCondLst>
                                        </p:cTn>
                                        <p:tgtEl>
                                          <p:spTgt spid="3">
                                            <p:graphicEl>
                                              <a:dgm id="{27E6BBCC-B005-3846-AD82-C25727C65550}"/>
                                            </p:graphicEl>
                                          </p:spTgt>
                                        </p:tgtEl>
                                        <p:attrNameLst>
                                          <p:attrName>style.visibility</p:attrName>
                                        </p:attrNameLst>
                                      </p:cBhvr>
                                      <p:to>
                                        <p:strVal val="visible"/>
                                      </p:to>
                                    </p:set>
                                    <p:animEffect transition="in" filter="fade">
                                      <p:cBhvr>
                                        <p:cTn id="61" dur="300"/>
                                        <p:tgtEl>
                                          <p:spTgt spid="3">
                                            <p:graphicEl>
                                              <a:dgm id="{27E6BBCC-B005-3846-AD82-C25727C65550}"/>
                                            </p:graphicEl>
                                          </p:spTgt>
                                        </p:tgtEl>
                                      </p:cBhvr>
                                    </p:animEffect>
                                  </p:childTnLst>
                                </p:cTn>
                              </p:par>
                            </p:childTnLst>
                          </p:cTn>
                        </p:par>
                        <p:par>
                          <p:cTn id="62" fill="hold">
                            <p:stCondLst>
                              <p:cond delay="900"/>
                            </p:stCondLst>
                            <p:childTnLst>
                              <p:par>
                                <p:cTn id="63" presetID="10" presetClass="entr" presetSubtype="0" fill="hold" nodeType="after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fade">
                                      <p:cBhvr>
                                        <p:cTn id="65" dur="300"/>
                                        <p:tgtEl>
                                          <p:spTgt spid="4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
                                            <p:graphicEl>
                                              <a:dgm id="{84164358-C93B-414A-A994-215FF8063656}"/>
                                            </p:graphicEl>
                                          </p:spTgt>
                                        </p:tgtEl>
                                        <p:attrNameLst>
                                          <p:attrName>style.visibility</p:attrName>
                                        </p:attrNameLst>
                                      </p:cBhvr>
                                      <p:to>
                                        <p:strVal val="visible"/>
                                      </p:to>
                                    </p:set>
                                    <p:animEffect transition="in" filter="fade">
                                      <p:cBhvr>
                                        <p:cTn id="68" dur="300"/>
                                        <p:tgtEl>
                                          <p:spTgt spid="3">
                                            <p:graphicEl>
                                              <a:dgm id="{84164358-C93B-414A-A994-215FF8063656}"/>
                                            </p:graphicEl>
                                          </p:spTgt>
                                        </p:tgtEl>
                                      </p:cBhvr>
                                    </p:animEffect>
                                  </p:childTnLst>
                                </p:cTn>
                              </p:par>
                            </p:childTnLst>
                          </p:cTn>
                        </p:par>
                        <p:par>
                          <p:cTn id="69" fill="hold">
                            <p:stCondLst>
                              <p:cond delay="1200"/>
                            </p:stCondLst>
                            <p:childTnLst>
                              <p:par>
                                <p:cTn id="70" presetID="10" presetClass="entr" presetSubtype="0" fill="hold" grpId="0" nodeType="afterEffect">
                                  <p:stCondLst>
                                    <p:cond delay="0"/>
                                  </p:stCondLst>
                                  <p:childTnLst>
                                    <p:set>
                                      <p:cBhvr>
                                        <p:cTn id="71" dur="1" fill="hold">
                                          <p:stCondLst>
                                            <p:cond delay="0"/>
                                          </p:stCondLst>
                                        </p:cTn>
                                        <p:tgtEl>
                                          <p:spTgt spid="3">
                                            <p:graphicEl>
                                              <a:dgm id="{B5A8C01E-D2BB-274D-A813-DB54608D83D4}"/>
                                            </p:graphicEl>
                                          </p:spTgt>
                                        </p:tgtEl>
                                        <p:attrNameLst>
                                          <p:attrName>style.visibility</p:attrName>
                                        </p:attrNameLst>
                                      </p:cBhvr>
                                      <p:to>
                                        <p:strVal val="visible"/>
                                      </p:to>
                                    </p:set>
                                    <p:animEffect transition="in" filter="fade">
                                      <p:cBhvr>
                                        <p:cTn id="72" dur="300"/>
                                        <p:tgtEl>
                                          <p:spTgt spid="3">
                                            <p:graphicEl>
                                              <a:dgm id="{B5A8C01E-D2BB-274D-A813-DB54608D83D4}"/>
                                            </p:graphicEl>
                                          </p:spTgt>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
                                            <p:graphicEl>
                                              <a:dgm id="{371F9DD3-DFED-F440-A930-CD2F48BEC323}"/>
                                            </p:graphicEl>
                                          </p:spTgt>
                                        </p:tgtEl>
                                        <p:attrNameLst>
                                          <p:attrName>style.visibility</p:attrName>
                                        </p:attrNameLst>
                                      </p:cBhvr>
                                      <p:to>
                                        <p:strVal val="visible"/>
                                      </p:to>
                                    </p:set>
                                    <p:animEffect transition="in" filter="fade">
                                      <p:cBhvr>
                                        <p:cTn id="75" dur="300"/>
                                        <p:tgtEl>
                                          <p:spTgt spid="3">
                                            <p:graphicEl>
                                              <a:dgm id="{371F9DD3-DFED-F440-A930-CD2F48BEC323}"/>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
                                            <p:graphicEl>
                                              <a:dgm id="{FFD485F5-03E2-AB4A-93FD-33E08A70B848}"/>
                                            </p:graphicEl>
                                          </p:spTgt>
                                        </p:tgtEl>
                                        <p:attrNameLst>
                                          <p:attrName>style.visibility</p:attrName>
                                        </p:attrNameLst>
                                      </p:cBhvr>
                                      <p:to>
                                        <p:strVal val="visible"/>
                                      </p:to>
                                    </p:set>
                                    <p:animEffect transition="in" filter="fade">
                                      <p:cBhvr>
                                        <p:cTn id="80" dur="300"/>
                                        <p:tgtEl>
                                          <p:spTgt spid="3">
                                            <p:graphicEl>
                                              <a:dgm id="{FFD485F5-03E2-AB4A-93FD-33E08A70B848}"/>
                                            </p:graphicEl>
                                          </p:spTgt>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
                                            <p:graphicEl>
                                              <a:dgm id="{D67BDB29-FC28-C54C-8179-93C8D82978B4}"/>
                                            </p:graphicEl>
                                          </p:spTgt>
                                        </p:tgtEl>
                                        <p:attrNameLst>
                                          <p:attrName>style.visibility</p:attrName>
                                        </p:attrNameLst>
                                      </p:cBhvr>
                                      <p:to>
                                        <p:strVal val="visible"/>
                                      </p:to>
                                    </p:set>
                                    <p:animEffect transition="in" filter="fade">
                                      <p:cBhvr>
                                        <p:cTn id="83" dur="300"/>
                                        <p:tgtEl>
                                          <p:spTgt spid="3">
                                            <p:graphicEl>
                                              <a:dgm id="{D67BDB29-FC28-C54C-8179-93C8D82978B4}"/>
                                            </p:graphicEl>
                                          </p:spTgt>
                                        </p:tgtEl>
                                      </p:cBhvr>
                                    </p:animEffect>
                                  </p:childTnLst>
                                </p:cTn>
                              </p:par>
                            </p:childTnLst>
                          </p:cTn>
                        </p:par>
                        <p:par>
                          <p:cTn id="84" fill="hold">
                            <p:stCondLst>
                              <p:cond delay="300"/>
                            </p:stCondLst>
                            <p:childTnLst>
                              <p:par>
                                <p:cTn id="85" presetID="10" presetClass="entr" presetSubtype="0" fill="hold" grpId="0" nodeType="afterEffect">
                                  <p:stCondLst>
                                    <p:cond delay="0"/>
                                  </p:stCondLst>
                                  <p:childTnLst>
                                    <p:set>
                                      <p:cBhvr>
                                        <p:cTn id="86" dur="1" fill="hold">
                                          <p:stCondLst>
                                            <p:cond delay="0"/>
                                          </p:stCondLst>
                                        </p:cTn>
                                        <p:tgtEl>
                                          <p:spTgt spid="3">
                                            <p:graphicEl>
                                              <a:dgm id="{36F2311C-EC97-2545-AA14-B61BC0BEB053}"/>
                                            </p:graphicEl>
                                          </p:spTgt>
                                        </p:tgtEl>
                                        <p:attrNameLst>
                                          <p:attrName>style.visibility</p:attrName>
                                        </p:attrNameLst>
                                      </p:cBhvr>
                                      <p:to>
                                        <p:strVal val="visible"/>
                                      </p:to>
                                    </p:set>
                                    <p:animEffect transition="in" filter="fade">
                                      <p:cBhvr>
                                        <p:cTn id="87" dur="300"/>
                                        <p:tgtEl>
                                          <p:spTgt spid="3">
                                            <p:graphicEl>
                                              <a:dgm id="{36F2311C-EC97-2545-AA14-B61BC0BEB053}"/>
                                            </p:graphicEl>
                                          </p:spTgt>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
                                            <p:graphicEl>
                                              <a:dgm id="{439262D1-E4C3-0349-8BFA-CC6DC3F4DA74}"/>
                                            </p:graphicEl>
                                          </p:spTgt>
                                        </p:tgtEl>
                                        <p:attrNameLst>
                                          <p:attrName>style.visibility</p:attrName>
                                        </p:attrNameLst>
                                      </p:cBhvr>
                                      <p:to>
                                        <p:strVal val="visible"/>
                                      </p:to>
                                    </p:set>
                                    <p:animEffect transition="in" filter="fade">
                                      <p:cBhvr>
                                        <p:cTn id="90" dur="300"/>
                                        <p:tgtEl>
                                          <p:spTgt spid="3">
                                            <p:graphicEl>
                                              <a:dgm id="{439262D1-E4C3-0349-8BFA-CC6DC3F4DA74}"/>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
                                            <p:graphicEl>
                                              <a:dgm id="{20E9CFF9-F52C-2246-8CC3-8B96B532B852}"/>
                                            </p:graphicEl>
                                          </p:spTgt>
                                        </p:tgtEl>
                                        <p:attrNameLst>
                                          <p:attrName>style.visibility</p:attrName>
                                        </p:attrNameLst>
                                      </p:cBhvr>
                                      <p:to>
                                        <p:strVal val="visible"/>
                                      </p:to>
                                    </p:set>
                                    <p:animEffect transition="in" filter="fade">
                                      <p:cBhvr>
                                        <p:cTn id="95" dur="300"/>
                                        <p:tgtEl>
                                          <p:spTgt spid="3">
                                            <p:graphicEl>
                                              <a:dgm id="{20E9CFF9-F52C-2246-8CC3-8B96B532B852}"/>
                                            </p:graphicEl>
                                          </p:spTgt>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
                                            <p:graphicEl>
                                              <a:dgm id="{4B5296B5-82C3-A646-BA7E-B378AA805D53}"/>
                                            </p:graphicEl>
                                          </p:spTgt>
                                        </p:tgtEl>
                                        <p:attrNameLst>
                                          <p:attrName>style.visibility</p:attrName>
                                        </p:attrNameLst>
                                      </p:cBhvr>
                                      <p:to>
                                        <p:strVal val="visible"/>
                                      </p:to>
                                    </p:set>
                                    <p:animEffect transition="in" filter="fade">
                                      <p:cBhvr>
                                        <p:cTn id="98" dur="300"/>
                                        <p:tgtEl>
                                          <p:spTgt spid="3">
                                            <p:graphicEl>
                                              <a:dgm id="{4B5296B5-82C3-A646-BA7E-B378AA805D53}"/>
                                            </p:graphicEl>
                                          </p:spTgt>
                                        </p:tgtEl>
                                      </p:cBhvr>
                                    </p:animEffect>
                                  </p:childTnLst>
                                </p:cTn>
                              </p:par>
                            </p:childTnLst>
                          </p:cTn>
                        </p:par>
                        <p:par>
                          <p:cTn id="99" fill="hold">
                            <p:stCondLst>
                              <p:cond delay="300"/>
                            </p:stCondLst>
                            <p:childTnLst>
                              <p:par>
                                <p:cTn id="100" presetID="10" presetClass="entr" presetSubtype="0" fill="hold" grpId="0" nodeType="afterEffect">
                                  <p:stCondLst>
                                    <p:cond delay="0"/>
                                  </p:stCondLst>
                                  <p:childTnLst>
                                    <p:set>
                                      <p:cBhvr>
                                        <p:cTn id="101" dur="1" fill="hold">
                                          <p:stCondLst>
                                            <p:cond delay="0"/>
                                          </p:stCondLst>
                                        </p:cTn>
                                        <p:tgtEl>
                                          <p:spTgt spid="3">
                                            <p:graphicEl>
                                              <a:dgm id="{5E0AF139-8DBC-BF45-A2F0-4F9B14D49C49}"/>
                                            </p:graphicEl>
                                          </p:spTgt>
                                        </p:tgtEl>
                                        <p:attrNameLst>
                                          <p:attrName>style.visibility</p:attrName>
                                        </p:attrNameLst>
                                      </p:cBhvr>
                                      <p:to>
                                        <p:strVal val="visible"/>
                                      </p:to>
                                    </p:set>
                                    <p:animEffect transition="in" filter="fade">
                                      <p:cBhvr>
                                        <p:cTn id="102" dur="300"/>
                                        <p:tgtEl>
                                          <p:spTgt spid="3">
                                            <p:graphicEl>
                                              <a:dgm id="{5E0AF139-8DBC-BF45-A2F0-4F9B14D49C49}"/>
                                            </p:graphicEl>
                                          </p:spTgt>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3">
                                            <p:graphicEl>
                                              <a:dgm id="{F85085B2-0FA0-3244-A990-35A295B4B3AA}"/>
                                            </p:graphicEl>
                                          </p:spTgt>
                                        </p:tgtEl>
                                        <p:attrNameLst>
                                          <p:attrName>style.visibility</p:attrName>
                                        </p:attrNameLst>
                                      </p:cBhvr>
                                      <p:to>
                                        <p:strVal val="visible"/>
                                      </p:to>
                                    </p:set>
                                    <p:animEffect transition="in" filter="fade">
                                      <p:cBhvr>
                                        <p:cTn id="105" dur="300"/>
                                        <p:tgtEl>
                                          <p:spTgt spid="3">
                                            <p:graphicEl>
                                              <a:dgm id="{F85085B2-0FA0-3244-A990-35A295B4B3AA}"/>
                                            </p:graphicEl>
                                          </p:spTgt>
                                        </p:tgtEl>
                                      </p:cBhvr>
                                    </p:animEffect>
                                  </p:childTnLst>
                                </p:cTn>
                              </p:par>
                            </p:childTnLst>
                          </p:cTn>
                        </p:par>
                        <p:par>
                          <p:cTn id="106" fill="hold">
                            <p:stCondLst>
                              <p:cond delay="600"/>
                            </p:stCondLst>
                            <p:childTnLst>
                              <p:par>
                                <p:cTn id="107" presetID="10" presetClass="entr" presetSubtype="0" fill="hold" grpId="0" nodeType="afterEffect">
                                  <p:stCondLst>
                                    <p:cond delay="0"/>
                                  </p:stCondLst>
                                  <p:childTnLst>
                                    <p:set>
                                      <p:cBhvr>
                                        <p:cTn id="108" dur="1" fill="hold">
                                          <p:stCondLst>
                                            <p:cond delay="0"/>
                                          </p:stCondLst>
                                        </p:cTn>
                                        <p:tgtEl>
                                          <p:spTgt spid="3">
                                            <p:graphicEl>
                                              <a:dgm id="{A0E3E73F-F1DA-B04E-A69F-E44FAF28F09B}"/>
                                            </p:graphicEl>
                                          </p:spTgt>
                                        </p:tgtEl>
                                        <p:attrNameLst>
                                          <p:attrName>style.visibility</p:attrName>
                                        </p:attrNameLst>
                                      </p:cBhvr>
                                      <p:to>
                                        <p:strVal val="visible"/>
                                      </p:to>
                                    </p:set>
                                    <p:animEffect transition="in" filter="fade">
                                      <p:cBhvr>
                                        <p:cTn id="109" dur="300"/>
                                        <p:tgtEl>
                                          <p:spTgt spid="3">
                                            <p:graphicEl>
                                              <a:dgm id="{A0E3E73F-F1DA-B04E-A69F-E44FAF28F09B}"/>
                                            </p:graphicEl>
                                          </p:spTgt>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3">
                                            <p:graphicEl>
                                              <a:dgm id="{CBC7019D-5E34-8342-8FFD-6CE16AE28814}"/>
                                            </p:graphicEl>
                                          </p:spTgt>
                                        </p:tgtEl>
                                        <p:attrNameLst>
                                          <p:attrName>style.visibility</p:attrName>
                                        </p:attrNameLst>
                                      </p:cBhvr>
                                      <p:to>
                                        <p:strVal val="visible"/>
                                      </p:to>
                                    </p:set>
                                    <p:animEffect transition="in" filter="fade">
                                      <p:cBhvr>
                                        <p:cTn id="112" dur="300"/>
                                        <p:tgtEl>
                                          <p:spTgt spid="3">
                                            <p:graphicEl>
                                              <a:dgm id="{CBC7019D-5E34-8342-8FFD-6CE16AE2881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Conclusioni</a:t>
            </a:r>
            <a:endParaRPr lang="en-US" dirty="0">
              <a:solidFill>
                <a:schemeClr val="tx1">
                  <a:lumMod val="85000"/>
                </a:schemeClr>
              </a:solidFill>
              <a:latin typeface="Corbel"/>
              <a:cs typeface="Corbel"/>
            </a:endParaRPr>
          </a:p>
        </p:txBody>
      </p:sp>
      <p:sp>
        <p:nvSpPr>
          <p:cNvPr id="4" name="TextBox 3"/>
          <p:cNvSpPr txBox="1"/>
          <p:nvPr/>
        </p:nvSpPr>
        <p:spPr>
          <a:xfrm>
            <a:off x="1441601" y="1376782"/>
            <a:ext cx="2545889" cy="1154162"/>
          </a:xfrm>
          <a:prstGeom prst="rect">
            <a:avLst/>
          </a:prstGeom>
          <a:noFill/>
        </p:spPr>
        <p:txBody>
          <a:bodyPr wrap="none" rtlCol="0">
            <a:spAutoFit/>
          </a:bodyPr>
          <a:lstStyle/>
          <a:p>
            <a:r>
              <a:rPr lang="en-US" sz="2400" dirty="0" err="1" smtClean="0">
                <a:solidFill>
                  <a:schemeClr val="tx1">
                    <a:lumMod val="50000"/>
                  </a:schemeClr>
                </a:solidFill>
              </a:rPr>
              <a:t>L’agitazione</a:t>
            </a:r>
            <a:r>
              <a:rPr lang="en-US" sz="2400" dirty="0" smtClean="0">
                <a:solidFill>
                  <a:schemeClr val="tx1">
                    <a:lumMod val="50000"/>
                  </a:schemeClr>
                </a:solidFill>
              </a:rPr>
              <a:t>  </a:t>
            </a:r>
          </a:p>
          <a:p>
            <a:pPr marL="342900" indent="-163513">
              <a:buFont typeface="Wingdings" charset="2"/>
              <a:buChar char="§"/>
            </a:pPr>
            <a:r>
              <a:rPr lang="en-US" sz="2000" dirty="0" err="1" smtClean="0"/>
              <a:t>Rallenta</a:t>
            </a:r>
            <a:r>
              <a:rPr lang="en-US" sz="2000" dirty="0" smtClean="0"/>
              <a:t> la </a:t>
            </a:r>
            <a:r>
              <a:rPr lang="en-US" sz="2000" dirty="0" err="1" smtClean="0"/>
              <a:t>diagnosi</a:t>
            </a:r>
            <a:r>
              <a:rPr lang="en-US" sz="2000" dirty="0" smtClean="0"/>
              <a:t> </a:t>
            </a:r>
          </a:p>
          <a:p>
            <a:pPr marL="342900" indent="-163513">
              <a:lnSpc>
                <a:spcPct val="130000"/>
              </a:lnSpc>
              <a:buFont typeface="Wingdings" charset="2"/>
              <a:buChar char="§"/>
            </a:pPr>
            <a:r>
              <a:rPr lang="en-US" sz="2000" dirty="0" err="1" smtClean="0"/>
              <a:t>Peggiora</a:t>
            </a:r>
            <a:r>
              <a:rPr lang="en-US" sz="2000" dirty="0" smtClean="0"/>
              <a:t> </a:t>
            </a:r>
            <a:r>
              <a:rPr lang="en-US" sz="2000" dirty="0" err="1" smtClean="0"/>
              <a:t>l’outcome</a:t>
            </a:r>
            <a:endParaRPr lang="en-US" sz="2000" dirty="0"/>
          </a:p>
        </p:txBody>
      </p:sp>
      <p:sp>
        <p:nvSpPr>
          <p:cNvPr id="5" name="TextBox 4"/>
          <p:cNvSpPr txBox="1"/>
          <p:nvPr/>
        </p:nvSpPr>
        <p:spPr>
          <a:xfrm>
            <a:off x="1441601" y="2563274"/>
            <a:ext cx="3020378" cy="769441"/>
          </a:xfrm>
          <a:prstGeom prst="rect">
            <a:avLst/>
          </a:prstGeom>
          <a:noFill/>
        </p:spPr>
        <p:txBody>
          <a:bodyPr wrap="none" rtlCol="0">
            <a:spAutoFit/>
          </a:bodyPr>
          <a:lstStyle/>
          <a:p>
            <a:r>
              <a:rPr lang="en-US" sz="2400" dirty="0" err="1">
                <a:solidFill>
                  <a:srgbClr val="7F7F7F"/>
                </a:solidFill>
              </a:rPr>
              <a:t>O</a:t>
            </a:r>
            <a:r>
              <a:rPr lang="en-US" sz="2400" dirty="0" err="1" smtClean="0">
                <a:solidFill>
                  <a:srgbClr val="7F7F7F"/>
                </a:solidFill>
              </a:rPr>
              <a:t>biettivo</a:t>
            </a:r>
            <a:r>
              <a:rPr lang="en-US" sz="2400" dirty="0" smtClean="0">
                <a:solidFill>
                  <a:srgbClr val="7F7F7F"/>
                </a:solidFill>
              </a:rPr>
              <a:t> </a:t>
            </a:r>
            <a:r>
              <a:rPr lang="en-US" sz="2400" dirty="0" err="1" smtClean="0">
                <a:solidFill>
                  <a:srgbClr val="7F7F7F"/>
                </a:solidFill>
              </a:rPr>
              <a:t>terapeutico</a:t>
            </a:r>
            <a:endParaRPr lang="en-US" sz="2400" dirty="0">
              <a:solidFill>
                <a:srgbClr val="7F7F7F"/>
              </a:solidFill>
            </a:endParaRPr>
          </a:p>
          <a:p>
            <a:pPr marL="285750" indent="-106363">
              <a:buFont typeface="Wingdings" charset="2"/>
              <a:buChar char="§"/>
            </a:pPr>
            <a:r>
              <a:rPr lang="en-US" sz="2000" dirty="0" smtClean="0"/>
              <a:t> </a:t>
            </a:r>
            <a:r>
              <a:rPr lang="en-US" sz="2000" dirty="0" err="1"/>
              <a:t>R</a:t>
            </a:r>
            <a:r>
              <a:rPr lang="en-US" sz="2000" dirty="0" err="1" smtClean="0"/>
              <a:t>apida</a:t>
            </a:r>
            <a:r>
              <a:rPr lang="en-US" sz="2000" dirty="0" smtClean="0"/>
              <a:t> </a:t>
            </a:r>
            <a:r>
              <a:rPr lang="en-US" sz="2000" dirty="0" err="1" smtClean="0"/>
              <a:t>tranquillizazione</a:t>
            </a:r>
            <a:endParaRPr lang="en-US" sz="2000" dirty="0"/>
          </a:p>
        </p:txBody>
      </p:sp>
      <p:sp>
        <p:nvSpPr>
          <p:cNvPr id="6" name="TextBox 5"/>
          <p:cNvSpPr txBox="1"/>
          <p:nvPr/>
        </p:nvSpPr>
        <p:spPr>
          <a:xfrm>
            <a:off x="1441601" y="3402473"/>
            <a:ext cx="5384106" cy="461665"/>
          </a:xfrm>
          <a:prstGeom prst="rect">
            <a:avLst/>
          </a:prstGeom>
          <a:noFill/>
        </p:spPr>
        <p:txBody>
          <a:bodyPr wrap="none" rtlCol="0">
            <a:spAutoFit/>
          </a:bodyPr>
          <a:lstStyle/>
          <a:p>
            <a:r>
              <a:rPr lang="en-US" sz="2400" dirty="0" err="1" smtClean="0">
                <a:solidFill>
                  <a:srgbClr val="7F7F7F"/>
                </a:solidFill>
              </a:rPr>
              <a:t>Trattare</a:t>
            </a:r>
            <a:r>
              <a:rPr lang="en-US" sz="2400" dirty="0" smtClean="0">
                <a:solidFill>
                  <a:srgbClr val="7F7F7F"/>
                </a:solidFill>
              </a:rPr>
              <a:t> al </a:t>
            </a:r>
            <a:r>
              <a:rPr lang="en-US" sz="2400" dirty="0" err="1" smtClean="0">
                <a:solidFill>
                  <a:srgbClr val="7F7F7F"/>
                </a:solidFill>
              </a:rPr>
              <a:t>più</a:t>
            </a:r>
            <a:r>
              <a:rPr lang="en-US" sz="2400" dirty="0" smtClean="0">
                <a:solidFill>
                  <a:srgbClr val="7F7F7F"/>
                </a:solidFill>
              </a:rPr>
              <a:t> presto la </a:t>
            </a:r>
            <a:r>
              <a:rPr lang="en-US" sz="2400" dirty="0" err="1" smtClean="0">
                <a:solidFill>
                  <a:srgbClr val="7F7F7F"/>
                </a:solidFill>
              </a:rPr>
              <a:t>causa</a:t>
            </a:r>
            <a:r>
              <a:rPr lang="en-US" sz="2400" dirty="0" smtClean="0">
                <a:solidFill>
                  <a:srgbClr val="7F7F7F"/>
                </a:solidFill>
              </a:rPr>
              <a:t> </a:t>
            </a:r>
            <a:r>
              <a:rPr lang="en-US" sz="2400" dirty="0" err="1" smtClean="0">
                <a:solidFill>
                  <a:srgbClr val="7F7F7F"/>
                </a:solidFill>
              </a:rPr>
              <a:t>sottostante</a:t>
            </a:r>
            <a:endParaRPr lang="en-US" sz="2400" dirty="0" smtClean="0">
              <a:solidFill>
                <a:srgbClr val="7F7F7F"/>
              </a:solidFill>
            </a:endParaRPr>
          </a:p>
        </p:txBody>
      </p:sp>
      <p:sp>
        <p:nvSpPr>
          <p:cNvPr id="7" name="TextBox 6"/>
          <p:cNvSpPr txBox="1"/>
          <p:nvPr/>
        </p:nvSpPr>
        <p:spPr>
          <a:xfrm>
            <a:off x="1441601" y="3957306"/>
            <a:ext cx="6904078" cy="2662267"/>
          </a:xfrm>
          <a:prstGeom prst="rect">
            <a:avLst/>
          </a:prstGeom>
          <a:noFill/>
        </p:spPr>
        <p:txBody>
          <a:bodyPr wrap="square" rtlCol="0">
            <a:spAutoFit/>
          </a:bodyPr>
          <a:lstStyle/>
          <a:p>
            <a:r>
              <a:rPr lang="en-US" sz="2400" dirty="0" err="1">
                <a:solidFill>
                  <a:srgbClr val="7F7F7F"/>
                </a:solidFill>
              </a:rPr>
              <a:t>T</a:t>
            </a:r>
            <a:r>
              <a:rPr lang="en-US" sz="2400" dirty="0" err="1" smtClean="0">
                <a:solidFill>
                  <a:srgbClr val="7F7F7F"/>
                </a:solidFill>
              </a:rPr>
              <a:t>rattamento</a:t>
            </a:r>
            <a:r>
              <a:rPr lang="en-US" sz="2400" dirty="0" smtClean="0">
                <a:solidFill>
                  <a:srgbClr val="7F7F7F"/>
                </a:solidFill>
              </a:rPr>
              <a:t> </a:t>
            </a:r>
            <a:r>
              <a:rPr lang="en-US" sz="2400" dirty="0" err="1" smtClean="0">
                <a:solidFill>
                  <a:srgbClr val="7F7F7F"/>
                </a:solidFill>
              </a:rPr>
              <a:t>sintomatico</a:t>
            </a:r>
            <a:r>
              <a:rPr lang="en-US" sz="2400" dirty="0" smtClean="0">
                <a:solidFill>
                  <a:srgbClr val="7F7F7F"/>
                </a:solidFill>
              </a:rPr>
              <a:t>:</a:t>
            </a:r>
          </a:p>
          <a:p>
            <a:pPr marL="342900" indent="-163513">
              <a:buFont typeface="Wingdings" charset="2"/>
              <a:buChar char="§"/>
            </a:pPr>
            <a:r>
              <a:rPr lang="en-US" sz="2000" dirty="0" err="1" smtClean="0"/>
              <a:t>Terapia</a:t>
            </a:r>
            <a:r>
              <a:rPr lang="en-US" sz="2000" dirty="0" smtClean="0"/>
              <a:t> </a:t>
            </a:r>
            <a:r>
              <a:rPr lang="en-US" sz="2000" dirty="0" err="1" smtClean="0"/>
              <a:t>comportamentale</a:t>
            </a:r>
            <a:endParaRPr lang="en-US" sz="2000" dirty="0" smtClean="0"/>
          </a:p>
          <a:p>
            <a:pPr marL="342900" indent="-163513">
              <a:lnSpc>
                <a:spcPct val="130000"/>
              </a:lnSpc>
              <a:buFont typeface="Wingdings" charset="2"/>
              <a:buChar char="§"/>
            </a:pPr>
            <a:r>
              <a:rPr lang="en-US" sz="2000" dirty="0" err="1"/>
              <a:t>Eseguire</a:t>
            </a:r>
            <a:r>
              <a:rPr lang="en-US" sz="2000" dirty="0"/>
              <a:t> ECG prima </a:t>
            </a:r>
            <a:r>
              <a:rPr lang="en-US" sz="2000" dirty="0" err="1"/>
              <a:t>della</a:t>
            </a:r>
            <a:r>
              <a:rPr lang="en-US" sz="2000" dirty="0"/>
              <a:t> </a:t>
            </a:r>
            <a:r>
              <a:rPr lang="en-US" sz="2000" dirty="0" err="1"/>
              <a:t>terapia</a:t>
            </a:r>
            <a:endParaRPr lang="en-US" sz="2000" dirty="0"/>
          </a:p>
          <a:p>
            <a:pPr marL="342900" indent="-163513">
              <a:lnSpc>
                <a:spcPct val="130000"/>
              </a:lnSpc>
              <a:buFont typeface="Wingdings" charset="2"/>
              <a:buChar char="§"/>
            </a:pPr>
            <a:r>
              <a:rPr lang="en-US" sz="2000" dirty="0" err="1" smtClean="0"/>
              <a:t>Preferire</a:t>
            </a:r>
            <a:r>
              <a:rPr lang="en-US" sz="2000" dirty="0" smtClean="0"/>
              <a:t> </a:t>
            </a:r>
            <a:r>
              <a:rPr lang="en-US" sz="2000" dirty="0" err="1" smtClean="0"/>
              <a:t>gli</a:t>
            </a:r>
            <a:r>
              <a:rPr lang="en-US" sz="2000" dirty="0" smtClean="0"/>
              <a:t> AP </a:t>
            </a:r>
            <a:r>
              <a:rPr lang="en-US" sz="2000" dirty="0" err="1" smtClean="0"/>
              <a:t>tipici</a:t>
            </a:r>
            <a:r>
              <a:rPr lang="en-US" sz="2000" dirty="0" smtClean="0"/>
              <a:t> ad alto-</a:t>
            </a:r>
            <a:r>
              <a:rPr lang="en-US" sz="2000" dirty="0" err="1" smtClean="0"/>
              <a:t>potenza</a:t>
            </a:r>
            <a:r>
              <a:rPr lang="en-US" sz="2000" dirty="0" smtClean="0"/>
              <a:t> o </a:t>
            </a:r>
            <a:r>
              <a:rPr lang="en-US" sz="2000" dirty="0" err="1" smtClean="0"/>
              <a:t>gli</a:t>
            </a:r>
            <a:r>
              <a:rPr lang="en-US" sz="2000" dirty="0" smtClean="0"/>
              <a:t> </a:t>
            </a:r>
            <a:r>
              <a:rPr lang="en-US" sz="2000" dirty="0" err="1" smtClean="0"/>
              <a:t>atipici</a:t>
            </a:r>
            <a:endParaRPr lang="en-US" sz="2000" dirty="0" smtClean="0"/>
          </a:p>
          <a:p>
            <a:pPr marL="342900" indent="-163513">
              <a:lnSpc>
                <a:spcPct val="130000"/>
              </a:lnSpc>
              <a:buFont typeface="Wingdings" charset="2"/>
              <a:buChar char="§"/>
            </a:pPr>
            <a:r>
              <a:rPr lang="en-US" sz="2000" dirty="0" smtClean="0"/>
              <a:t>Se </a:t>
            </a:r>
            <a:r>
              <a:rPr lang="en-US" sz="2000" dirty="0" err="1" smtClean="0"/>
              <a:t>possibile</a:t>
            </a:r>
            <a:r>
              <a:rPr lang="en-US" sz="2000" dirty="0" smtClean="0"/>
              <a:t> per OS prima </a:t>
            </a:r>
            <a:r>
              <a:rPr lang="en-US" sz="2000" dirty="0" err="1" smtClean="0"/>
              <a:t>delle</a:t>
            </a:r>
            <a:r>
              <a:rPr lang="en-US" sz="2000" dirty="0" smtClean="0"/>
              <a:t> </a:t>
            </a:r>
            <a:r>
              <a:rPr lang="en-US" sz="2000" dirty="0" err="1" smtClean="0"/>
              <a:t>somministrazioni</a:t>
            </a:r>
            <a:r>
              <a:rPr lang="en-US" sz="2000" dirty="0" smtClean="0"/>
              <a:t> </a:t>
            </a:r>
            <a:r>
              <a:rPr lang="en-US" sz="2000" dirty="0" err="1" smtClean="0"/>
              <a:t>parenterali</a:t>
            </a:r>
            <a:endParaRPr lang="en-US" sz="2000" dirty="0" smtClean="0"/>
          </a:p>
          <a:p>
            <a:pPr marL="342900" indent="-163513">
              <a:spcBef>
                <a:spcPts val="600"/>
              </a:spcBef>
              <a:buFont typeface="Wingdings" charset="2"/>
              <a:buChar char="§"/>
            </a:pPr>
            <a:r>
              <a:rPr lang="en-US" sz="2000" dirty="0" smtClean="0"/>
              <a:t>BDZ </a:t>
            </a:r>
            <a:r>
              <a:rPr lang="en-US" sz="2000" dirty="0" err="1" smtClean="0"/>
              <a:t>nel</a:t>
            </a:r>
            <a:r>
              <a:rPr lang="en-US" sz="2000" dirty="0" smtClean="0"/>
              <a:t> </a:t>
            </a:r>
            <a:r>
              <a:rPr lang="en-US" sz="2000" dirty="0" err="1" smtClean="0"/>
              <a:t>trattamento</a:t>
            </a:r>
            <a:r>
              <a:rPr lang="en-US" sz="2000" dirty="0" smtClean="0"/>
              <a:t> di </a:t>
            </a:r>
            <a:r>
              <a:rPr lang="en-US" sz="2000" dirty="0" err="1" smtClean="0"/>
              <a:t>astinenza</a:t>
            </a:r>
            <a:r>
              <a:rPr lang="en-US" sz="2000" dirty="0" smtClean="0"/>
              <a:t> da </a:t>
            </a:r>
            <a:r>
              <a:rPr lang="en-US" sz="2000" dirty="0" err="1" smtClean="0"/>
              <a:t>alcol</a:t>
            </a:r>
            <a:r>
              <a:rPr lang="en-US" sz="2000" dirty="0" smtClean="0"/>
              <a:t> e/o </a:t>
            </a:r>
            <a:r>
              <a:rPr lang="en-US" sz="2000" dirty="0" err="1" smtClean="0"/>
              <a:t>sedativi</a:t>
            </a:r>
            <a:r>
              <a:rPr lang="en-US" sz="2000" dirty="0" smtClean="0"/>
              <a:t>, </a:t>
            </a:r>
            <a:r>
              <a:rPr lang="en-US" sz="2000" dirty="0" err="1" smtClean="0"/>
              <a:t>abuso</a:t>
            </a:r>
            <a:r>
              <a:rPr lang="en-US" sz="2000" dirty="0" smtClean="0"/>
              <a:t> di </a:t>
            </a:r>
            <a:r>
              <a:rPr lang="en-US" sz="2000" dirty="0" err="1" smtClean="0"/>
              <a:t>stimolanti</a:t>
            </a:r>
            <a:endParaRPr lang="en-US" sz="2000" dirty="0"/>
          </a:p>
        </p:txBody>
      </p:sp>
    </p:spTree>
    <p:extLst>
      <p:ext uri="{BB962C8B-B14F-4D97-AF65-F5344CB8AC3E}">
        <p14:creationId xmlns:p14="http://schemas.microsoft.com/office/powerpoint/2010/main" val="7726643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500"/>
                                        <p:tgtEl>
                                          <p:spTgt spid="5">
                                            <p:txEl>
                                              <p:pRg st="1" end="1"/>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fade">
                                      <p:cBhvr>
                                        <p:cTn id="31" dur="500"/>
                                        <p:tgtEl>
                                          <p:spTgt spid="7">
                                            <p:txEl>
                                              <p:pRg st="0" end="0"/>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Effect transition="in" filter="fade">
                                      <p:cBhvr>
                                        <p:cTn id="35" dur="500"/>
                                        <p:tgtEl>
                                          <p:spTgt spid="7">
                                            <p:txEl>
                                              <p:pRg st="1" end="1"/>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fade">
                                      <p:cBhvr>
                                        <p:cTn id="39" dur="500"/>
                                        <p:tgtEl>
                                          <p:spTgt spid="7">
                                            <p:txEl>
                                              <p:pRg st="2" end="2"/>
                                            </p:tx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animEffect transition="in" filter="fade">
                                      <p:cBhvr>
                                        <p:cTn id="43" dur="500"/>
                                        <p:tgtEl>
                                          <p:spTgt spid="7">
                                            <p:txEl>
                                              <p:pRg st="3" end="3"/>
                                            </p:tx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7">
                                            <p:txEl>
                                              <p:pRg st="4" end="4"/>
                                            </p:txEl>
                                          </p:spTgt>
                                        </p:tgtEl>
                                        <p:attrNameLst>
                                          <p:attrName>style.visibility</p:attrName>
                                        </p:attrNameLst>
                                      </p:cBhvr>
                                      <p:to>
                                        <p:strVal val="visible"/>
                                      </p:to>
                                    </p:set>
                                    <p:animEffect transition="in" filter="fade">
                                      <p:cBhvr>
                                        <p:cTn id="47" dur="500"/>
                                        <p:tgtEl>
                                          <p:spTgt spid="7">
                                            <p:txEl>
                                              <p:pRg st="4" end="4"/>
                                            </p:tx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animEffect transition="in" filter="fade">
                                      <p:cBhvr>
                                        <p:cTn id="51"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p:bldP spid="7"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onnolenza-cause-rimedi.jpg"/>
          <p:cNvPicPr>
            <a:picLocks noChangeAspect="1"/>
          </p:cNvPicPr>
          <p:nvPr/>
        </p:nvPicPr>
        <p:blipFill>
          <a:blip r:embed="rId2">
            <a:extLst>
              <a:ext uri="{BEBA8EAE-BF5A-486C-A8C5-ECC9F3942E4B}">
                <a14:imgProps xmlns:a14="http://schemas.microsoft.com/office/drawing/2010/main">
                  <a14:imgLayer r:embed="rId3">
                    <a14:imgEffect>
                      <a14:backgroundRemoval t="0" b="99711" l="9920" r="89920"/>
                    </a14:imgEffect>
                  </a14:imgLayer>
                </a14:imgProps>
              </a:ext>
              <a:ext uri="{28A0092B-C50C-407E-A947-70E740481C1C}">
                <a14:useLocalDpi xmlns:a14="http://schemas.microsoft.com/office/drawing/2010/main" val="0"/>
              </a:ext>
            </a:extLst>
          </a:blip>
          <a:stretch>
            <a:fillRect/>
          </a:stretch>
        </p:blipFill>
        <p:spPr>
          <a:xfrm>
            <a:off x="3891269" y="3544219"/>
            <a:ext cx="5252731" cy="2907912"/>
          </a:xfrm>
          <a:prstGeom prst="rect">
            <a:avLst/>
          </a:prstGeom>
        </p:spPr>
      </p:pic>
      <p:sp>
        <p:nvSpPr>
          <p:cNvPr id="4" name="TextBox 3"/>
          <p:cNvSpPr txBox="1"/>
          <p:nvPr/>
        </p:nvSpPr>
        <p:spPr>
          <a:xfrm>
            <a:off x="234966" y="2781876"/>
            <a:ext cx="8762885" cy="1200329"/>
          </a:xfrm>
          <a:prstGeom prst="rect">
            <a:avLst/>
          </a:prstGeom>
          <a:noFill/>
        </p:spPr>
        <p:txBody>
          <a:bodyPr wrap="none" rtlCol="0">
            <a:spAutoFit/>
          </a:bodyPr>
          <a:lstStyle/>
          <a:p>
            <a:r>
              <a:rPr lang="en-US" sz="7200" dirty="0" smtClean="0">
                <a:latin typeface="Corbel"/>
                <a:cs typeface="Corbel"/>
              </a:rPr>
              <a:t>Grazie per </a:t>
            </a:r>
            <a:r>
              <a:rPr lang="en-US" sz="7200" dirty="0" err="1" smtClean="0">
                <a:latin typeface="Corbel"/>
                <a:cs typeface="Corbel"/>
              </a:rPr>
              <a:t>l’attenzione</a:t>
            </a:r>
            <a:endParaRPr lang="en-US" sz="7200" dirty="0">
              <a:latin typeface="Corbel"/>
              <a:cs typeface="Corbel"/>
            </a:endParaRPr>
          </a:p>
        </p:txBody>
      </p:sp>
      <p:pic>
        <p:nvPicPr>
          <p:cNvPr id="5" name="Picture 4" descr="dormire-poc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0005" y="157331"/>
            <a:ext cx="3280681" cy="2624545"/>
          </a:xfrm>
          <a:prstGeom prst="rect">
            <a:avLst/>
          </a:prstGeom>
        </p:spPr>
      </p:pic>
      <p:pic>
        <p:nvPicPr>
          <p:cNvPr id="6" name="Picture 5" descr="sbadiglio-300x200.jpg"/>
          <p:cNvPicPr>
            <a:picLocks noChangeAspect="1"/>
          </p:cNvPicPr>
          <p:nvPr/>
        </p:nvPicPr>
        <p:blipFill>
          <a:blip r:embed="rId5">
            <a:extLst>
              <a:ext uri="{BEBA8EAE-BF5A-486C-A8C5-ECC9F3942E4B}">
                <a14:imgProps xmlns:a14="http://schemas.microsoft.com/office/drawing/2010/main">
                  <a14:imgLayer r:embed="rId6">
                    <a14:imgEffect>
                      <a14:backgroundRemoval t="1000" b="99000" l="0" r="100000">
                        <a14:foregroundMark x1="47667" y1="69500" x2="47667" y2="69500"/>
                        <a14:foregroundMark x1="39333" y1="58500" x2="39333" y2="58500"/>
                        <a14:foregroundMark x1="39000" y1="51500" x2="39000" y2="51500"/>
                        <a14:foregroundMark x1="43333" y1="73000" x2="43333" y2="73000"/>
                        <a14:foregroundMark x1="53667" y1="75000" x2="53667" y2="75000"/>
                        <a14:foregroundMark x1="56667" y1="66500" x2="56667" y2="66500"/>
                        <a14:foregroundMark x1="45667" y1="42000" x2="45667" y2="42000"/>
                        <a14:foregroundMark x1="38333" y1="73000" x2="45667" y2="90000"/>
                        <a14:foregroundMark x1="57667" y1="72000" x2="48667" y2="91500"/>
                        <a14:foregroundMark x1="11667" y1="46000" x2="14000" y2="70500"/>
                        <a14:foregroundMark x1="26000" y1="48000" x2="23000" y2="53500"/>
                        <a14:foregroundMark x1="24333" y1="67000" x2="18000" y2="67000"/>
                        <a14:foregroundMark x1="4667" y1="90000" x2="35000" y2="74500"/>
                        <a14:foregroundMark x1="68667" y1="77500" x2="68667" y2="77500"/>
                        <a14:foregroundMark x1="72667" y1="79000" x2="88667" y2="92500"/>
                        <a14:foregroundMark x1="73333" y1="65000" x2="78000" y2="68500"/>
                        <a14:foregroundMark x1="70000" y1="43500" x2="73667" y2="51000"/>
                        <a14:foregroundMark x1="75667" y1="47000" x2="75667" y2="47000"/>
                        <a14:foregroundMark x1="77667" y1="47500" x2="77667" y2="47500"/>
                        <a14:foregroundMark x1="76000" y1="40000" x2="79000" y2="49000"/>
                        <a14:foregroundMark x1="80333" y1="38500" x2="82000" y2="43500"/>
                        <a14:backgroundMark x1="7000" y1="76000" x2="7000" y2="76000"/>
                        <a14:backgroundMark x1="31000" y1="61000" x2="31000" y2="61000"/>
                        <a14:backgroundMark x1="6333" y1="79000" x2="16000" y2="73000"/>
                        <a14:backgroundMark x1="65667" y1="50500" x2="63667" y2="67500"/>
                        <a14:backgroundMark x1="77000" y1="73000" x2="89333" y2="83500"/>
                        <a14:backgroundMark x1="78333" y1="42500" x2="80333" y2="46000"/>
                      </a14:backgroundRemoval>
                    </a14:imgEffect>
                  </a14:imgLayer>
                </a14:imgProps>
              </a:ext>
              <a:ext uri="{28A0092B-C50C-407E-A947-70E740481C1C}">
                <a14:useLocalDpi xmlns:a14="http://schemas.microsoft.com/office/drawing/2010/main" val="0"/>
              </a:ext>
            </a:extLst>
          </a:blip>
          <a:stretch>
            <a:fillRect/>
          </a:stretch>
        </p:blipFill>
        <p:spPr>
          <a:xfrm>
            <a:off x="11242" y="3386886"/>
            <a:ext cx="4361868" cy="2907912"/>
          </a:xfrm>
          <a:prstGeom prst="rect">
            <a:avLst/>
          </a:prstGeom>
        </p:spPr>
      </p:pic>
    </p:spTree>
    <p:extLst>
      <p:ext uri="{BB962C8B-B14F-4D97-AF65-F5344CB8AC3E}">
        <p14:creationId xmlns:p14="http://schemas.microsoft.com/office/powerpoint/2010/main" val="17167720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Definizione</a:t>
            </a:r>
            <a:endParaRPr lang="en-US" dirty="0">
              <a:solidFill>
                <a:schemeClr val="tx1">
                  <a:lumMod val="85000"/>
                </a:schemeClr>
              </a:solidFill>
              <a:latin typeface="Corbel"/>
              <a:cs typeface="Corbel"/>
            </a:endParaRPr>
          </a:p>
        </p:txBody>
      </p:sp>
      <p:sp>
        <p:nvSpPr>
          <p:cNvPr id="3" name="Content Placeholder 2"/>
          <p:cNvSpPr>
            <a:spLocks noGrp="1"/>
          </p:cNvSpPr>
          <p:nvPr>
            <p:ph idx="1"/>
          </p:nvPr>
        </p:nvSpPr>
        <p:spPr>
          <a:xfrm>
            <a:off x="1016000" y="1605541"/>
            <a:ext cx="7319818" cy="4684827"/>
          </a:xfrm>
        </p:spPr>
        <p:txBody>
          <a:bodyPr>
            <a:normAutofit/>
          </a:bodyPr>
          <a:lstStyle/>
          <a:p>
            <a:pPr marL="0" indent="0" algn="just">
              <a:buNone/>
            </a:pPr>
            <a:r>
              <a:rPr lang="en-US" sz="2800" dirty="0" smtClean="0">
                <a:solidFill>
                  <a:schemeClr val="tx1">
                    <a:lumMod val="95000"/>
                  </a:schemeClr>
                </a:solidFill>
                <a:latin typeface="Corbel"/>
                <a:cs typeface="Corbel"/>
              </a:rPr>
              <a:t>Core Features</a:t>
            </a:r>
          </a:p>
          <a:p>
            <a:pPr marL="450850" indent="-266700" algn="just">
              <a:buFont typeface="Wingdings" charset="2"/>
              <a:buChar char="§"/>
            </a:pPr>
            <a:r>
              <a:rPr lang="en-US" sz="2400" dirty="0" err="1" smtClean="0">
                <a:latin typeface="Corbel"/>
                <a:cs typeface="Corbel"/>
              </a:rPr>
              <a:t>Attività</a:t>
            </a:r>
            <a:r>
              <a:rPr lang="en-US" sz="2400" dirty="0" smtClean="0">
                <a:latin typeface="Corbel"/>
                <a:cs typeface="Corbel"/>
              </a:rPr>
              <a:t> </a:t>
            </a:r>
            <a:r>
              <a:rPr lang="en-US" sz="2400" dirty="0" err="1" smtClean="0">
                <a:latin typeface="Corbel"/>
                <a:cs typeface="Corbel"/>
              </a:rPr>
              <a:t>motoria</a:t>
            </a:r>
            <a:r>
              <a:rPr lang="en-US" sz="2400" dirty="0" smtClean="0">
                <a:latin typeface="Corbel"/>
                <a:cs typeface="Corbel"/>
              </a:rPr>
              <a:t> continua</a:t>
            </a:r>
          </a:p>
          <a:p>
            <a:pPr marL="450850" indent="-266700" algn="just">
              <a:buFont typeface="Wingdings" charset="2"/>
              <a:buChar char="§"/>
            </a:pPr>
            <a:r>
              <a:rPr lang="en-US" sz="2400" dirty="0" err="1" smtClean="0">
                <a:latin typeface="Corbel"/>
                <a:cs typeface="Corbel"/>
              </a:rPr>
              <a:t>Attività</a:t>
            </a:r>
            <a:r>
              <a:rPr lang="en-US" sz="2400" dirty="0" smtClean="0">
                <a:latin typeface="Corbel"/>
                <a:cs typeface="Corbel"/>
              </a:rPr>
              <a:t> </a:t>
            </a:r>
            <a:r>
              <a:rPr lang="en-US" sz="2400" dirty="0" err="1" smtClean="0">
                <a:latin typeface="Corbel"/>
                <a:cs typeface="Corbel"/>
              </a:rPr>
              <a:t>verbale</a:t>
            </a:r>
            <a:r>
              <a:rPr lang="en-US" sz="2400" dirty="0" smtClean="0">
                <a:latin typeface="Corbel"/>
                <a:cs typeface="Corbel"/>
              </a:rPr>
              <a:t> e </a:t>
            </a:r>
            <a:r>
              <a:rPr lang="en-US" sz="2400" dirty="0" err="1" smtClean="0">
                <a:latin typeface="Corbel"/>
                <a:cs typeface="Corbel"/>
              </a:rPr>
              <a:t>motoria</a:t>
            </a:r>
            <a:r>
              <a:rPr lang="en-US" sz="2400" dirty="0" smtClean="0">
                <a:latin typeface="Corbel"/>
                <a:cs typeface="Corbel"/>
              </a:rPr>
              <a:t> </a:t>
            </a:r>
            <a:r>
              <a:rPr lang="en-US" sz="2400" dirty="0" err="1" smtClean="0">
                <a:latin typeface="Corbel"/>
                <a:cs typeface="Corbel"/>
              </a:rPr>
              <a:t>inappropiata</a:t>
            </a:r>
            <a:r>
              <a:rPr lang="en-US" sz="2400" dirty="0" smtClean="0">
                <a:latin typeface="Corbel"/>
                <a:cs typeface="Corbel"/>
              </a:rPr>
              <a:t> e </a:t>
            </a:r>
            <a:r>
              <a:rPr lang="en-US" sz="2400" dirty="0" err="1" smtClean="0">
                <a:latin typeface="Corbel"/>
                <a:cs typeface="Corbel"/>
              </a:rPr>
              <a:t>afinalistica</a:t>
            </a:r>
            <a:endParaRPr lang="en-US" sz="2400" dirty="0" smtClean="0">
              <a:latin typeface="Corbel"/>
              <a:cs typeface="Corbel"/>
            </a:endParaRPr>
          </a:p>
          <a:p>
            <a:pPr marL="450850" indent="-266700" algn="just">
              <a:buFont typeface="Wingdings" charset="2"/>
              <a:buChar char="§"/>
            </a:pPr>
            <a:r>
              <a:rPr lang="en-US" sz="2400" dirty="0" err="1" smtClean="0">
                <a:latin typeface="Corbel"/>
                <a:cs typeface="Corbel"/>
              </a:rPr>
              <a:t>Aumentata</a:t>
            </a:r>
            <a:r>
              <a:rPr lang="en-US" sz="2400" dirty="0" smtClean="0">
                <a:latin typeface="Corbel"/>
                <a:cs typeface="Corbel"/>
              </a:rPr>
              <a:t> </a:t>
            </a:r>
            <a:r>
              <a:rPr lang="en-US" sz="2400" dirty="0" err="1" smtClean="0">
                <a:latin typeface="Corbel"/>
                <a:cs typeface="Corbel"/>
              </a:rPr>
              <a:t>responsività</a:t>
            </a:r>
            <a:r>
              <a:rPr lang="en-US" sz="2400" dirty="0" smtClean="0">
                <a:latin typeface="Corbel"/>
                <a:cs typeface="Corbel"/>
              </a:rPr>
              <a:t> a </a:t>
            </a:r>
            <a:r>
              <a:rPr lang="en-US" sz="2400" dirty="0" err="1" smtClean="0">
                <a:latin typeface="Corbel"/>
                <a:cs typeface="Corbel"/>
              </a:rPr>
              <a:t>stimoli</a:t>
            </a:r>
            <a:r>
              <a:rPr lang="en-US" sz="2400" dirty="0" smtClean="0">
                <a:latin typeface="Corbel"/>
                <a:cs typeface="Corbel"/>
              </a:rPr>
              <a:t> </a:t>
            </a:r>
            <a:r>
              <a:rPr lang="en-US" sz="2400" dirty="0" err="1" smtClean="0">
                <a:latin typeface="Corbel"/>
                <a:cs typeface="Corbel"/>
              </a:rPr>
              <a:t>interni</a:t>
            </a:r>
            <a:r>
              <a:rPr lang="en-US" sz="2400" dirty="0" smtClean="0">
                <a:latin typeface="Corbel"/>
                <a:cs typeface="Corbel"/>
              </a:rPr>
              <a:t> </a:t>
            </a:r>
            <a:r>
              <a:rPr lang="en-US" sz="2400" dirty="0" err="1" smtClean="0">
                <a:latin typeface="Corbel"/>
                <a:cs typeface="Corbel"/>
              </a:rPr>
              <a:t>ed</a:t>
            </a:r>
            <a:r>
              <a:rPr lang="en-US" sz="2400" dirty="0" smtClean="0">
                <a:latin typeface="Corbel"/>
                <a:cs typeface="Corbel"/>
              </a:rPr>
              <a:t> </a:t>
            </a:r>
            <a:r>
              <a:rPr lang="en-US" sz="2400" dirty="0" err="1" smtClean="0">
                <a:latin typeface="Corbel"/>
                <a:cs typeface="Corbel"/>
              </a:rPr>
              <a:t>esterni</a:t>
            </a:r>
            <a:endParaRPr lang="en-US" sz="2400" dirty="0" smtClean="0">
              <a:latin typeface="Corbel"/>
              <a:cs typeface="Corbel"/>
            </a:endParaRPr>
          </a:p>
          <a:p>
            <a:pPr marL="450850" indent="-266700" algn="just">
              <a:buFont typeface="Wingdings" charset="2"/>
              <a:buChar char="§"/>
            </a:pPr>
            <a:r>
              <a:rPr lang="en-US" sz="2400" dirty="0" err="1" smtClean="0">
                <a:latin typeface="Corbel"/>
                <a:cs typeface="Corbel"/>
              </a:rPr>
              <a:t>Irritabilità</a:t>
            </a:r>
            <a:endParaRPr lang="en-US" sz="2400" dirty="0" smtClean="0">
              <a:latin typeface="Corbel"/>
              <a:cs typeface="Corbel"/>
            </a:endParaRPr>
          </a:p>
          <a:p>
            <a:pPr marL="450850" indent="-266700" algn="just">
              <a:buFont typeface="Wingdings" charset="2"/>
              <a:buChar char="§"/>
            </a:pPr>
            <a:r>
              <a:rPr lang="en-US" sz="2400" dirty="0" err="1" smtClean="0">
                <a:latin typeface="Corbel"/>
                <a:cs typeface="Corbel"/>
              </a:rPr>
              <a:t>Scarsa</a:t>
            </a:r>
            <a:r>
              <a:rPr lang="en-US" sz="2400" dirty="0" smtClean="0">
                <a:latin typeface="Corbel"/>
                <a:cs typeface="Corbel"/>
              </a:rPr>
              <a:t> o </a:t>
            </a:r>
            <a:r>
              <a:rPr lang="en-US" sz="2400" dirty="0" err="1" smtClean="0">
                <a:latin typeface="Corbel"/>
                <a:cs typeface="Corbel"/>
              </a:rPr>
              <a:t>nulla</a:t>
            </a:r>
            <a:r>
              <a:rPr lang="en-US" sz="2400" dirty="0" smtClean="0">
                <a:latin typeface="Corbel"/>
                <a:cs typeface="Corbel"/>
              </a:rPr>
              <a:t> </a:t>
            </a:r>
            <a:r>
              <a:rPr lang="en-US" sz="2400" dirty="0" err="1" smtClean="0">
                <a:latin typeface="Corbel"/>
                <a:cs typeface="Corbel"/>
              </a:rPr>
              <a:t>cooperazione</a:t>
            </a:r>
            <a:endParaRPr lang="en-US" sz="2400" dirty="0" smtClean="0">
              <a:latin typeface="Corbel"/>
              <a:cs typeface="Corbel"/>
            </a:endParaRPr>
          </a:p>
          <a:p>
            <a:pPr marL="450850" indent="-266700" algn="just">
              <a:buFont typeface="Wingdings" charset="2"/>
              <a:buChar char="§"/>
            </a:pPr>
            <a:r>
              <a:rPr lang="en-US" sz="2400" dirty="0" smtClean="0">
                <a:latin typeface="Corbel"/>
                <a:cs typeface="Corbel"/>
              </a:rPr>
              <a:t>D</a:t>
            </a:r>
            <a:r>
              <a:rPr lang="it-IT" sz="2400" dirty="0" err="1" smtClean="0">
                <a:latin typeface="Corbel"/>
                <a:cs typeface="Corbel"/>
              </a:rPr>
              <a:t>isturbi</a:t>
            </a:r>
            <a:r>
              <a:rPr lang="it-IT" sz="2400" dirty="0" smtClean="0">
                <a:latin typeface="Corbel"/>
                <a:cs typeface="Corbel"/>
              </a:rPr>
              <a:t> del sonno</a:t>
            </a:r>
          </a:p>
          <a:p>
            <a:pPr marL="450850" indent="-266700" algn="just">
              <a:buFont typeface="Wingdings" charset="2"/>
              <a:buChar char="§"/>
            </a:pPr>
            <a:r>
              <a:rPr lang="en-US" sz="2400" dirty="0" smtClean="0">
                <a:latin typeface="Corbel"/>
                <a:cs typeface="Corbel"/>
              </a:rPr>
              <a:t>S</a:t>
            </a:r>
            <a:r>
              <a:rPr lang="it-IT" sz="2400" dirty="0" err="1" smtClean="0">
                <a:latin typeface="Corbel"/>
                <a:cs typeface="Corbel"/>
              </a:rPr>
              <a:t>intomatologia</a:t>
            </a:r>
            <a:r>
              <a:rPr lang="it-IT" sz="2400" dirty="0" smtClean="0">
                <a:latin typeface="Corbel"/>
                <a:cs typeface="Corbel"/>
              </a:rPr>
              <a:t> fluttuante</a:t>
            </a:r>
            <a:endParaRPr lang="en-US" sz="2400" dirty="0" smtClean="0">
              <a:latin typeface="Corbel"/>
              <a:cs typeface="Corbel"/>
            </a:endParaRPr>
          </a:p>
          <a:p>
            <a:pPr marL="0" indent="0" algn="just">
              <a:buNone/>
            </a:pPr>
            <a:endParaRPr lang="en-US" sz="2400" dirty="0">
              <a:solidFill>
                <a:schemeClr val="tx1">
                  <a:lumMod val="75000"/>
                </a:schemeClr>
              </a:solidFill>
              <a:latin typeface="Corbel"/>
              <a:cs typeface="Corbel"/>
            </a:endParaRPr>
          </a:p>
        </p:txBody>
      </p:sp>
    </p:spTree>
    <p:extLst>
      <p:ext uri="{BB962C8B-B14F-4D97-AF65-F5344CB8AC3E}">
        <p14:creationId xmlns:p14="http://schemas.microsoft.com/office/powerpoint/2010/main" val="42884185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Definizione</a:t>
            </a:r>
            <a:endParaRPr lang="en-US" dirty="0">
              <a:solidFill>
                <a:schemeClr val="tx1">
                  <a:lumMod val="85000"/>
                </a:schemeClr>
              </a:solidFill>
              <a:latin typeface="Corbel"/>
              <a:cs typeface="Corbel"/>
            </a:endParaRPr>
          </a:p>
        </p:txBody>
      </p:sp>
      <p:graphicFrame>
        <p:nvGraphicFramePr>
          <p:cNvPr id="5" name="Diagram 4"/>
          <p:cNvGraphicFramePr/>
          <p:nvPr>
            <p:extLst>
              <p:ext uri="{D42A27DB-BD31-4B8C-83A1-F6EECF244321}">
                <p14:modId xmlns:p14="http://schemas.microsoft.com/office/powerpoint/2010/main" val="438188536"/>
              </p:ext>
            </p:extLst>
          </p:nvPr>
        </p:nvGraphicFramePr>
        <p:xfrm>
          <a:off x="150092" y="1316182"/>
          <a:ext cx="8832272" cy="520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83547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85000"/>
                  </a:schemeClr>
                </a:solidFill>
                <a:latin typeface="Corbel"/>
                <a:cs typeface="Corbel"/>
              </a:rPr>
              <a:t>Definizione</a:t>
            </a:r>
            <a:endParaRPr lang="en-US" dirty="0">
              <a:solidFill>
                <a:schemeClr val="tx1">
                  <a:lumMod val="85000"/>
                </a:schemeClr>
              </a:solidFill>
              <a:latin typeface="Corbel"/>
              <a:cs typeface="Corbel"/>
            </a:endParaRPr>
          </a:p>
        </p:txBody>
      </p:sp>
      <p:sp>
        <p:nvSpPr>
          <p:cNvPr id="3" name="Content Placeholder 2"/>
          <p:cNvSpPr>
            <a:spLocks noGrp="1"/>
          </p:cNvSpPr>
          <p:nvPr>
            <p:ph idx="1"/>
          </p:nvPr>
        </p:nvSpPr>
        <p:spPr>
          <a:xfrm>
            <a:off x="1119908" y="1858818"/>
            <a:ext cx="7031183" cy="4431550"/>
          </a:xfrm>
        </p:spPr>
        <p:txBody>
          <a:bodyPr>
            <a:normAutofit/>
          </a:bodyPr>
          <a:lstStyle/>
          <a:p>
            <a:pPr marL="0" indent="0" algn="just">
              <a:buNone/>
            </a:pPr>
            <a:r>
              <a:rPr lang="en-US" dirty="0" err="1" smtClean="0">
                <a:solidFill>
                  <a:schemeClr val="tx1">
                    <a:lumMod val="95000"/>
                  </a:schemeClr>
                </a:solidFill>
                <a:latin typeface="Corbel"/>
                <a:cs typeface="Corbel"/>
              </a:rPr>
              <a:t>Classificazione</a:t>
            </a:r>
            <a:r>
              <a:rPr lang="en-US" dirty="0" smtClean="0">
                <a:solidFill>
                  <a:schemeClr val="tx1">
                    <a:lumMod val="95000"/>
                  </a:schemeClr>
                </a:solidFill>
                <a:latin typeface="Corbel"/>
                <a:cs typeface="Corbel"/>
              </a:rPr>
              <a:t> in </a:t>
            </a:r>
            <a:r>
              <a:rPr lang="en-US" dirty="0" err="1" smtClean="0">
                <a:solidFill>
                  <a:schemeClr val="tx1">
                    <a:lumMod val="95000"/>
                  </a:schemeClr>
                </a:solidFill>
                <a:latin typeface="Corbel"/>
                <a:cs typeface="Corbel"/>
              </a:rPr>
              <a:t>sottotipi</a:t>
            </a:r>
            <a:r>
              <a:rPr lang="en-US" dirty="0" smtClean="0">
                <a:solidFill>
                  <a:schemeClr val="tx1">
                    <a:lumMod val="95000"/>
                  </a:schemeClr>
                </a:solidFill>
                <a:latin typeface="Corbel"/>
                <a:cs typeface="Corbel"/>
              </a:rPr>
              <a:t>:</a:t>
            </a:r>
          </a:p>
          <a:p>
            <a:pPr marL="450850" indent="-266700" algn="just">
              <a:buFont typeface="Wingdings" charset="2"/>
              <a:buChar char="§"/>
            </a:pPr>
            <a:r>
              <a:rPr lang="en-US" sz="2400" dirty="0" err="1" smtClean="0">
                <a:solidFill>
                  <a:schemeClr val="tx1">
                    <a:lumMod val="75000"/>
                  </a:schemeClr>
                </a:solidFill>
                <a:latin typeface="Corbel"/>
                <a:cs typeface="Corbel"/>
              </a:rPr>
              <a:t>Aggressività</a:t>
            </a:r>
            <a:r>
              <a:rPr lang="en-US" sz="2400" dirty="0" smtClean="0">
                <a:solidFill>
                  <a:schemeClr val="tx1">
                    <a:lumMod val="75000"/>
                  </a:schemeClr>
                </a:solidFill>
                <a:latin typeface="Corbel"/>
                <a:cs typeface="Corbel"/>
              </a:rPr>
              <a:t> </a:t>
            </a:r>
            <a:r>
              <a:rPr lang="en-US" sz="2400" dirty="0" err="1" smtClean="0">
                <a:solidFill>
                  <a:schemeClr val="tx1">
                    <a:lumMod val="75000"/>
                  </a:schemeClr>
                </a:solidFill>
                <a:latin typeface="Corbel"/>
                <a:cs typeface="Corbel"/>
              </a:rPr>
              <a:t>fisica</a:t>
            </a:r>
            <a:r>
              <a:rPr lang="en-US" sz="2400" dirty="0" smtClean="0">
                <a:solidFill>
                  <a:schemeClr val="tx1">
                    <a:lumMod val="75000"/>
                  </a:schemeClr>
                </a:solidFill>
                <a:latin typeface="Corbel"/>
                <a:cs typeface="Corbel"/>
              </a:rPr>
              <a:t> </a:t>
            </a:r>
            <a:r>
              <a:rPr lang="en-US" sz="2000" dirty="0" smtClean="0">
                <a:solidFill>
                  <a:schemeClr val="tx1">
                    <a:lumMod val="75000"/>
                  </a:schemeClr>
                </a:solidFill>
                <a:latin typeface="Corbel"/>
                <a:cs typeface="Corbel"/>
              </a:rPr>
              <a:t>(</a:t>
            </a:r>
            <a:r>
              <a:rPr lang="en-US" sz="2000" dirty="0" err="1" smtClean="0">
                <a:solidFill>
                  <a:schemeClr val="tx1">
                    <a:lumMod val="75000"/>
                  </a:schemeClr>
                </a:solidFill>
                <a:latin typeface="Corbel"/>
                <a:cs typeface="Corbel"/>
              </a:rPr>
              <a:t>picchiare</a:t>
            </a:r>
            <a:r>
              <a:rPr lang="en-US" sz="2000" dirty="0" smtClean="0">
                <a:solidFill>
                  <a:schemeClr val="tx1">
                    <a:lumMod val="75000"/>
                  </a:schemeClr>
                </a:solidFill>
                <a:latin typeface="Corbel"/>
                <a:cs typeface="Corbel"/>
              </a:rPr>
              <a:t>, </a:t>
            </a:r>
            <a:r>
              <a:rPr lang="en-US" sz="2000" dirty="0" err="1" smtClean="0">
                <a:solidFill>
                  <a:schemeClr val="tx1">
                    <a:lumMod val="75000"/>
                  </a:schemeClr>
                </a:solidFill>
                <a:latin typeface="Corbel"/>
                <a:cs typeface="Corbel"/>
              </a:rPr>
              <a:t>lanciare</a:t>
            </a:r>
            <a:r>
              <a:rPr lang="en-US" sz="2000" dirty="0" smtClean="0">
                <a:solidFill>
                  <a:schemeClr val="tx1">
                    <a:lumMod val="75000"/>
                  </a:schemeClr>
                </a:solidFill>
                <a:latin typeface="Corbel"/>
                <a:cs typeface="Corbel"/>
              </a:rPr>
              <a:t>, </a:t>
            </a:r>
            <a:r>
              <a:rPr lang="en-US" sz="2000" dirty="0" err="1" smtClean="0">
                <a:solidFill>
                  <a:schemeClr val="tx1">
                    <a:lumMod val="75000"/>
                  </a:schemeClr>
                </a:solidFill>
                <a:latin typeface="Corbel"/>
                <a:cs typeface="Corbel"/>
              </a:rPr>
              <a:t>graffiare</a:t>
            </a:r>
            <a:r>
              <a:rPr lang="en-US" sz="2000" dirty="0" smtClean="0">
                <a:solidFill>
                  <a:schemeClr val="tx1">
                    <a:lumMod val="75000"/>
                  </a:schemeClr>
                </a:solidFill>
                <a:latin typeface="Corbel"/>
                <a:cs typeface="Corbel"/>
              </a:rPr>
              <a:t>)</a:t>
            </a:r>
            <a:endParaRPr lang="en-US" sz="2400" dirty="0" smtClean="0">
              <a:solidFill>
                <a:schemeClr val="tx1">
                  <a:lumMod val="75000"/>
                </a:schemeClr>
              </a:solidFill>
              <a:latin typeface="Corbel"/>
              <a:cs typeface="Corbel"/>
            </a:endParaRPr>
          </a:p>
          <a:p>
            <a:pPr marL="450850" indent="-266700" algn="just">
              <a:buFont typeface="Wingdings" charset="2"/>
              <a:buChar char="§"/>
            </a:pPr>
            <a:r>
              <a:rPr lang="en-US" sz="2400" dirty="0" err="1" smtClean="0">
                <a:solidFill>
                  <a:schemeClr val="tx1">
                    <a:lumMod val="75000"/>
                  </a:schemeClr>
                </a:solidFill>
                <a:latin typeface="Corbel"/>
                <a:cs typeface="Corbel"/>
              </a:rPr>
              <a:t>Aggressività</a:t>
            </a:r>
            <a:r>
              <a:rPr lang="en-US" sz="2400" dirty="0" smtClean="0">
                <a:solidFill>
                  <a:schemeClr val="tx1">
                    <a:lumMod val="75000"/>
                  </a:schemeClr>
                </a:solidFill>
                <a:latin typeface="Corbel"/>
                <a:cs typeface="Corbel"/>
              </a:rPr>
              <a:t> </a:t>
            </a:r>
            <a:r>
              <a:rPr lang="en-US" sz="2400" dirty="0" err="1" smtClean="0">
                <a:solidFill>
                  <a:schemeClr val="tx1">
                    <a:lumMod val="75000"/>
                  </a:schemeClr>
                </a:solidFill>
                <a:latin typeface="Corbel"/>
                <a:cs typeface="Corbel"/>
              </a:rPr>
              <a:t>verbale</a:t>
            </a:r>
            <a:r>
              <a:rPr lang="en-US" sz="2400" dirty="0" smtClean="0">
                <a:solidFill>
                  <a:schemeClr val="tx1">
                    <a:lumMod val="75000"/>
                  </a:schemeClr>
                </a:solidFill>
                <a:latin typeface="Corbel"/>
                <a:cs typeface="Corbel"/>
              </a:rPr>
              <a:t> </a:t>
            </a:r>
            <a:r>
              <a:rPr lang="en-US" sz="2000" dirty="0" smtClean="0">
                <a:solidFill>
                  <a:schemeClr val="tx1">
                    <a:lumMod val="75000"/>
                  </a:schemeClr>
                </a:solidFill>
                <a:latin typeface="Corbel"/>
                <a:cs typeface="Corbel"/>
              </a:rPr>
              <a:t>(</a:t>
            </a:r>
            <a:r>
              <a:rPr lang="en-US" sz="2000" dirty="0" err="1" smtClean="0">
                <a:solidFill>
                  <a:schemeClr val="tx1">
                    <a:lumMod val="75000"/>
                  </a:schemeClr>
                </a:solidFill>
                <a:latin typeface="Corbel"/>
                <a:cs typeface="Corbel"/>
              </a:rPr>
              <a:t>imprecare</a:t>
            </a:r>
            <a:r>
              <a:rPr lang="en-US" sz="2000" dirty="0" smtClean="0">
                <a:solidFill>
                  <a:schemeClr val="tx1">
                    <a:lumMod val="75000"/>
                  </a:schemeClr>
                </a:solidFill>
                <a:latin typeface="Corbel"/>
                <a:cs typeface="Corbel"/>
              </a:rPr>
              <a:t>, </a:t>
            </a:r>
            <a:r>
              <a:rPr lang="en-US" sz="2000" dirty="0" err="1" smtClean="0">
                <a:solidFill>
                  <a:schemeClr val="tx1">
                    <a:lumMod val="75000"/>
                  </a:schemeClr>
                </a:solidFill>
                <a:latin typeface="Corbel"/>
                <a:cs typeface="Corbel"/>
              </a:rPr>
              <a:t>urlare</a:t>
            </a:r>
            <a:r>
              <a:rPr lang="en-US" sz="2000" dirty="0" smtClean="0">
                <a:solidFill>
                  <a:schemeClr val="tx1">
                    <a:lumMod val="75000"/>
                  </a:schemeClr>
                </a:solidFill>
                <a:latin typeface="Corbel"/>
                <a:cs typeface="Corbel"/>
              </a:rPr>
              <a:t>, </a:t>
            </a:r>
            <a:r>
              <a:rPr lang="en-US" sz="2000" dirty="0" err="1" smtClean="0">
                <a:solidFill>
                  <a:schemeClr val="tx1">
                    <a:lumMod val="75000"/>
                  </a:schemeClr>
                </a:solidFill>
                <a:latin typeface="Corbel"/>
                <a:cs typeface="Corbel"/>
              </a:rPr>
              <a:t>insultare</a:t>
            </a:r>
            <a:r>
              <a:rPr lang="en-US" sz="2000" dirty="0" smtClean="0">
                <a:solidFill>
                  <a:schemeClr val="tx1">
                    <a:lumMod val="75000"/>
                  </a:schemeClr>
                </a:solidFill>
                <a:latin typeface="Corbel"/>
                <a:cs typeface="Corbel"/>
              </a:rPr>
              <a:t>)</a:t>
            </a:r>
            <a:endParaRPr lang="en-US" sz="2400" dirty="0" smtClean="0">
              <a:solidFill>
                <a:schemeClr val="tx1">
                  <a:lumMod val="75000"/>
                </a:schemeClr>
              </a:solidFill>
              <a:latin typeface="Corbel"/>
              <a:cs typeface="Corbel"/>
            </a:endParaRPr>
          </a:p>
          <a:p>
            <a:pPr marL="450850" indent="-266700" algn="just">
              <a:buFont typeface="Wingdings" charset="2"/>
              <a:buChar char="§"/>
            </a:pPr>
            <a:r>
              <a:rPr lang="en-US" sz="2400" dirty="0" smtClean="0">
                <a:solidFill>
                  <a:schemeClr val="tx1">
                    <a:lumMod val="75000"/>
                  </a:schemeClr>
                </a:solidFill>
                <a:latin typeface="Corbel"/>
                <a:cs typeface="Corbel"/>
              </a:rPr>
              <a:t>I</a:t>
            </a:r>
            <a:r>
              <a:rPr lang="it-IT" sz="2400" dirty="0" err="1" smtClean="0">
                <a:solidFill>
                  <a:schemeClr val="tx1">
                    <a:lumMod val="75000"/>
                  </a:schemeClr>
                </a:solidFill>
                <a:latin typeface="Corbel"/>
                <a:cs typeface="Corbel"/>
              </a:rPr>
              <a:t>perattività</a:t>
            </a:r>
            <a:r>
              <a:rPr lang="it-IT" sz="2400" dirty="0" smtClean="0">
                <a:solidFill>
                  <a:schemeClr val="tx1">
                    <a:lumMod val="75000"/>
                  </a:schemeClr>
                </a:solidFill>
                <a:latin typeface="Corbel"/>
                <a:cs typeface="Corbel"/>
              </a:rPr>
              <a:t> </a:t>
            </a:r>
            <a:r>
              <a:rPr lang="en-US" sz="2400" dirty="0" err="1" smtClean="0">
                <a:solidFill>
                  <a:schemeClr val="tx1">
                    <a:lumMod val="75000"/>
                  </a:schemeClr>
                </a:solidFill>
                <a:latin typeface="Corbel"/>
                <a:cs typeface="Corbel"/>
              </a:rPr>
              <a:t>fisica</a:t>
            </a:r>
            <a:r>
              <a:rPr lang="en-US" sz="2400" dirty="0" smtClean="0">
                <a:solidFill>
                  <a:schemeClr val="tx1">
                    <a:lumMod val="75000"/>
                  </a:schemeClr>
                </a:solidFill>
                <a:latin typeface="Corbel"/>
                <a:cs typeface="Corbel"/>
              </a:rPr>
              <a:t> non </a:t>
            </a:r>
            <a:r>
              <a:rPr lang="en-US" sz="2400" dirty="0" err="1" smtClean="0">
                <a:solidFill>
                  <a:schemeClr val="tx1">
                    <a:lumMod val="75000"/>
                  </a:schemeClr>
                </a:solidFill>
                <a:latin typeface="Corbel"/>
                <a:cs typeface="Corbel"/>
              </a:rPr>
              <a:t>aggressiva</a:t>
            </a:r>
            <a:r>
              <a:rPr lang="en-US" sz="2400" dirty="0" smtClean="0">
                <a:solidFill>
                  <a:schemeClr val="tx1">
                    <a:lumMod val="75000"/>
                  </a:schemeClr>
                </a:solidFill>
                <a:latin typeface="Corbel"/>
                <a:cs typeface="Corbel"/>
              </a:rPr>
              <a:t> </a:t>
            </a:r>
            <a:r>
              <a:rPr lang="en-US" sz="2000" dirty="0" smtClean="0">
                <a:solidFill>
                  <a:schemeClr val="tx1">
                    <a:lumMod val="75000"/>
                  </a:schemeClr>
                </a:solidFill>
                <a:latin typeface="Corbel"/>
                <a:cs typeface="Corbel"/>
              </a:rPr>
              <a:t>(</a:t>
            </a:r>
            <a:r>
              <a:rPr lang="en-US" sz="2000" dirty="0" err="1" smtClean="0">
                <a:solidFill>
                  <a:schemeClr val="tx1">
                    <a:lumMod val="75000"/>
                  </a:schemeClr>
                </a:solidFill>
                <a:latin typeface="Corbel"/>
                <a:cs typeface="Corbel"/>
              </a:rPr>
              <a:t>camminare</a:t>
            </a:r>
            <a:r>
              <a:rPr lang="en-US" sz="2000" dirty="0" smtClean="0">
                <a:solidFill>
                  <a:schemeClr val="tx1">
                    <a:lumMod val="75000"/>
                  </a:schemeClr>
                </a:solidFill>
                <a:latin typeface="Corbel"/>
                <a:cs typeface="Corbel"/>
              </a:rPr>
              <a:t>)</a:t>
            </a:r>
          </a:p>
          <a:p>
            <a:pPr marL="450850" indent="-266700" algn="just">
              <a:buFont typeface="Wingdings" charset="2"/>
              <a:buChar char="§"/>
            </a:pPr>
            <a:r>
              <a:rPr lang="en-US" sz="2400" dirty="0" err="1" smtClean="0">
                <a:solidFill>
                  <a:schemeClr val="tx1">
                    <a:lumMod val="75000"/>
                  </a:schemeClr>
                </a:solidFill>
                <a:latin typeface="Corbel"/>
                <a:cs typeface="Corbel"/>
              </a:rPr>
              <a:t>Ip</a:t>
            </a:r>
            <a:r>
              <a:rPr lang="it-IT" sz="2400" dirty="0" err="1" smtClean="0">
                <a:solidFill>
                  <a:schemeClr val="tx1">
                    <a:lumMod val="75000"/>
                  </a:schemeClr>
                </a:solidFill>
                <a:latin typeface="Corbel"/>
                <a:cs typeface="Corbel"/>
              </a:rPr>
              <a:t>erattività</a:t>
            </a:r>
            <a:r>
              <a:rPr lang="it-IT" sz="2400" dirty="0" smtClean="0">
                <a:solidFill>
                  <a:schemeClr val="tx1">
                    <a:lumMod val="75000"/>
                  </a:schemeClr>
                </a:solidFill>
                <a:latin typeface="Corbel"/>
                <a:cs typeface="Corbel"/>
              </a:rPr>
              <a:t> verbale non aggressiva </a:t>
            </a:r>
          </a:p>
          <a:p>
            <a:pPr marL="450850" indent="-266700" algn="just">
              <a:lnSpc>
                <a:spcPct val="60000"/>
              </a:lnSpc>
              <a:buNone/>
              <a:tabLst>
                <a:tab pos="365125" algn="l"/>
              </a:tabLst>
            </a:pPr>
            <a:r>
              <a:rPr lang="it-IT" sz="2000" dirty="0">
                <a:solidFill>
                  <a:schemeClr val="tx1">
                    <a:lumMod val="75000"/>
                  </a:schemeClr>
                </a:solidFill>
                <a:latin typeface="Corbel"/>
                <a:cs typeface="Corbel"/>
              </a:rPr>
              <a:t>	</a:t>
            </a:r>
            <a:r>
              <a:rPr lang="it-IT" sz="2000" dirty="0" smtClean="0">
                <a:solidFill>
                  <a:schemeClr val="tx1">
                    <a:lumMod val="75000"/>
                  </a:schemeClr>
                </a:solidFill>
                <a:latin typeface="Corbel"/>
                <a:cs typeface="Corbel"/>
              </a:rPr>
              <a:t>        (domande insistenti, logorrea)</a:t>
            </a:r>
            <a:endParaRPr lang="en-US" sz="2400" dirty="0" smtClean="0">
              <a:solidFill>
                <a:schemeClr val="tx1">
                  <a:lumMod val="75000"/>
                </a:schemeClr>
              </a:solidFill>
              <a:latin typeface="Corbel"/>
              <a:cs typeface="Corbel"/>
            </a:endParaRPr>
          </a:p>
        </p:txBody>
      </p:sp>
    </p:spTree>
    <p:extLst>
      <p:ext uri="{BB962C8B-B14F-4D97-AF65-F5344CB8AC3E}">
        <p14:creationId xmlns:p14="http://schemas.microsoft.com/office/powerpoint/2010/main" val="33231760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85000"/>
                  </a:schemeClr>
                </a:solidFill>
                <a:latin typeface="Corbel"/>
                <a:cs typeface="Corbel"/>
              </a:rPr>
              <a:t>Agenda</a:t>
            </a:r>
            <a:endParaRPr lang="en-US" dirty="0">
              <a:solidFill>
                <a:schemeClr val="tx1">
                  <a:lumMod val="85000"/>
                </a:schemeClr>
              </a:solidFill>
              <a:latin typeface="Corbel"/>
              <a:cs typeface="Corbel"/>
            </a:endParaRPr>
          </a:p>
        </p:txBody>
      </p:sp>
      <p:sp>
        <p:nvSpPr>
          <p:cNvPr id="3" name="Content Placeholder 2"/>
          <p:cNvSpPr>
            <a:spLocks noGrp="1"/>
          </p:cNvSpPr>
          <p:nvPr>
            <p:ph idx="1"/>
          </p:nvPr>
        </p:nvSpPr>
        <p:spPr/>
        <p:txBody>
          <a:bodyPr/>
          <a:lstStyle/>
          <a:p>
            <a:r>
              <a:rPr lang="en-US" dirty="0" err="1" smtClean="0">
                <a:solidFill>
                  <a:schemeClr val="tx1">
                    <a:lumMod val="85000"/>
                  </a:schemeClr>
                </a:solidFill>
                <a:latin typeface="Corbel"/>
                <a:cs typeface="Corbel"/>
              </a:rPr>
              <a:t>Definizione</a:t>
            </a:r>
            <a:endParaRPr lang="en-US" dirty="0" smtClean="0">
              <a:solidFill>
                <a:schemeClr val="tx1">
                  <a:lumMod val="85000"/>
                </a:schemeClr>
              </a:solidFill>
              <a:latin typeface="Corbel"/>
              <a:cs typeface="Corbel"/>
            </a:endParaRPr>
          </a:p>
          <a:p>
            <a:r>
              <a:rPr lang="en-US" dirty="0" err="1" smtClean="0">
                <a:solidFill>
                  <a:schemeClr val="tx1">
                    <a:lumMod val="85000"/>
                  </a:schemeClr>
                </a:solidFill>
                <a:latin typeface="Corbel"/>
                <a:cs typeface="Corbel"/>
              </a:rPr>
              <a:t>Inquadramento</a:t>
            </a:r>
            <a:r>
              <a:rPr lang="en-US" dirty="0" smtClean="0">
                <a:solidFill>
                  <a:schemeClr val="tx1">
                    <a:lumMod val="85000"/>
                  </a:schemeClr>
                </a:solidFill>
                <a:latin typeface="Corbel"/>
                <a:cs typeface="Corbel"/>
              </a:rPr>
              <a:t> e </a:t>
            </a:r>
            <a:r>
              <a:rPr lang="en-US" dirty="0" err="1" smtClean="0">
                <a:solidFill>
                  <a:schemeClr val="tx1">
                    <a:lumMod val="85000"/>
                  </a:schemeClr>
                </a:solidFill>
                <a:latin typeface="Corbel"/>
                <a:cs typeface="Corbel"/>
              </a:rPr>
              <a:t>implicazioni</a:t>
            </a:r>
            <a:r>
              <a:rPr lang="en-US" dirty="0" smtClean="0">
                <a:solidFill>
                  <a:schemeClr val="tx1">
                    <a:lumMod val="85000"/>
                  </a:schemeClr>
                </a:solidFill>
                <a:latin typeface="Corbel"/>
                <a:cs typeface="Corbel"/>
              </a:rPr>
              <a:t> </a:t>
            </a:r>
            <a:r>
              <a:rPr lang="en-US" dirty="0" err="1" smtClean="0">
                <a:solidFill>
                  <a:schemeClr val="tx1">
                    <a:lumMod val="85000"/>
                  </a:schemeClr>
                </a:solidFill>
                <a:latin typeface="Corbel"/>
                <a:cs typeface="Corbel"/>
              </a:rPr>
              <a:t>prognostiche</a:t>
            </a:r>
            <a:endParaRPr lang="en-US" dirty="0" smtClean="0">
              <a:solidFill>
                <a:schemeClr val="tx1">
                  <a:lumMod val="85000"/>
                </a:schemeClr>
              </a:solidFill>
              <a:latin typeface="Corbel"/>
              <a:cs typeface="Corbel"/>
            </a:endParaRPr>
          </a:p>
          <a:p>
            <a:r>
              <a:rPr lang="en-US" dirty="0" err="1" smtClean="0">
                <a:solidFill>
                  <a:schemeClr val="tx1">
                    <a:lumMod val="85000"/>
                  </a:schemeClr>
                </a:solidFill>
                <a:latin typeface="Corbel"/>
                <a:cs typeface="Corbel"/>
              </a:rPr>
              <a:t>Terapia</a:t>
            </a:r>
            <a:r>
              <a:rPr lang="en-US" dirty="0" smtClean="0">
                <a:solidFill>
                  <a:schemeClr val="tx1">
                    <a:lumMod val="85000"/>
                  </a:schemeClr>
                </a:solidFill>
                <a:latin typeface="Corbel"/>
                <a:cs typeface="Corbel"/>
              </a:rPr>
              <a:t> </a:t>
            </a:r>
          </a:p>
          <a:p>
            <a:r>
              <a:rPr lang="en-US" dirty="0" err="1" smtClean="0">
                <a:solidFill>
                  <a:schemeClr val="tx1">
                    <a:lumMod val="85000"/>
                  </a:schemeClr>
                </a:solidFill>
                <a:latin typeface="Corbel"/>
                <a:cs typeface="Corbel"/>
              </a:rPr>
              <a:t>Conclusioni</a:t>
            </a:r>
            <a:endParaRPr lang="en-US" dirty="0">
              <a:solidFill>
                <a:schemeClr val="tx1">
                  <a:lumMod val="85000"/>
                </a:schemeClr>
              </a:solidFill>
              <a:latin typeface="Corbel"/>
              <a:cs typeface="Corbel"/>
            </a:endParaRPr>
          </a:p>
        </p:txBody>
      </p:sp>
    </p:spTree>
    <p:extLst>
      <p:ext uri="{BB962C8B-B14F-4D97-AF65-F5344CB8AC3E}">
        <p14:creationId xmlns:p14="http://schemas.microsoft.com/office/powerpoint/2010/main" val="3701719078"/>
      </p:ext>
    </p:ext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xmlns:p14="http://schemas.microsoft.com/office/powerpoint/2010/main" spd="med" advClick="0" advTm="0">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FF0000"/>
          </a:solid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2.thmx</Template>
  <TotalTime>11082</TotalTime>
  <Words>2395</Words>
  <Application>Microsoft Macintosh PowerPoint</Application>
  <PresentationFormat>On-screen Show (4:3)</PresentationFormat>
  <Paragraphs>813</Paragraphs>
  <Slides>55</Slides>
  <Notes>8</Notes>
  <HiddenSlides>0</HiddenSlides>
  <MMClips>3</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2</vt:lpstr>
      <vt:lpstr>L’agitazione psicomotoria acuta</vt:lpstr>
      <vt:lpstr>Agenda</vt:lpstr>
      <vt:lpstr>Agenda</vt:lpstr>
      <vt:lpstr>Definizione</vt:lpstr>
      <vt:lpstr>Definizione</vt:lpstr>
      <vt:lpstr>Definizione</vt:lpstr>
      <vt:lpstr>Definizione</vt:lpstr>
      <vt:lpstr>Definizione</vt:lpstr>
      <vt:lpstr>Agenda</vt:lpstr>
      <vt:lpstr>Agenda</vt:lpstr>
      <vt:lpstr>Inquadramento</vt:lpstr>
      <vt:lpstr>Inquadramento</vt:lpstr>
      <vt:lpstr>Inquadramento</vt:lpstr>
      <vt:lpstr>Inquadramento</vt:lpstr>
      <vt:lpstr>Inquadramento</vt:lpstr>
      <vt:lpstr>Inquadramento</vt:lpstr>
      <vt:lpstr>Inquadramento</vt:lpstr>
      <vt:lpstr>Agenda</vt:lpstr>
      <vt:lpstr>Agenda</vt:lpstr>
      <vt:lpstr>Terapia</vt:lpstr>
      <vt:lpstr>Terapia</vt:lpstr>
      <vt:lpstr>Terapia</vt:lpstr>
      <vt:lpstr>Terapia</vt:lpstr>
      <vt:lpstr>Terapia</vt:lpstr>
      <vt:lpstr>Terapia</vt:lpstr>
      <vt:lpstr>Terapia</vt:lpstr>
      <vt:lpstr>PowerPoint Presentation</vt:lpstr>
      <vt:lpstr>PowerPoint Presentation</vt:lpstr>
      <vt:lpstr>Terapia</vt:lpstr>
      <vt:lpstr>Terapia</vt:lpstr>
      <vt:lpstr>Terapia</vt:lpstr>
      <vt:lpstr>Terapia</vt:lpstr>
      <vt:lpstr>Terapia</vt:lpstr>
      <vt:lpstr>Terapia</vt:lpstr>
      <vt:lpstr>Terapia</vt:lpstr>
      <vt:lpstr>Terapia</vt:lpstr>
      <vt:lpstr>Terapia</vt:lpstr>
      <vt:lpstr>Terapia</vt:lpstr>
      <vt:lpstr>Terapia</vt:lpstr>
      <vt:lpstr>Terapia</vt:lpstr>
      <vt:lpstr>Terapia</vt:lpstr>
      <vt:lpstr>Terapia</vt:lpstr>
      <vt:lpstr>Terapia</vt:lpstr>
      <vt:lpstr>Terapia</vt:lpstr>
      <vt:lpstr>Terapia</vt:lpstr>
      <vt:lpstr>Terapia</vt:lpstr>
      <vt:lpstr>Terapia</vt:lpstr>
      <vt:lpstr>Terapia</vt:lpstr>
      <vt:lpstr>Terapia</vt:lpstr>
      <vt:lpstr>Terapia</vt:lpstr>
      <vt:lpstr>Terapia</vt:lpstr>
      <vt:lpstr>Terapia</vt:lpstr>
      <vt:lpstr>PowerPoint Presentation</vt:lpstr>
      <vt:lpstr>Conclusioni</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L’agitazione psicomotoria acuta</dc:title>
  <dc:creator>Aldo</dc:creator>
  <cp:lastModifiedBy>Aldo</cp:lastModifiedBy>
  <cp:revision>866</cp:revision>
  <dcterms:created xsi:type="dcterms:W3CDTF">2015-02-13T08:54:17Z</dcterms:created>
  <dcterms:modified xsi:type="dcterms:W3CDTF">2015-03-02T12:49:52Z</dcterms:modified>
</cp:coreProperties>
</file>