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Default Extension="ppt" ContentType="application/vnd.ms-powerpoint"/>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0"/>
  </p:notesMasterIdLst>
  <p:sldIdLst>
    <p:sldId id="321" r:id="rId2"/>
    <p:sldId id="388" r:id="rId3"/>
    <p:sldId id="789" r:id="rId4"/>
    <p:sldId id="790" r:id="rId5"/>
    <p:sldId id="791" r:id="rId6"/>
    <p:sldId id="792" r:id="rId7"/>
    <p:sldId id="793" r:id="rId8"/>
    <p:sldId id="794" r:id="rId9"/>
    <p:sldId id="276" r:id="rId10"/>
    <p:sldId id="297" r:id="rId11"/>
    <p:sldId id="383" r:id="rId12"/>
    <p:sldId id="355" r:id="rId13"/>
    <p:sldId id="700" r:id="rId14"/>
    <p:sldId id="701" r:id="rId15"/>
    <p:sldId id="356" r:id="rId16"/>
    <p:sldId id="702" r:id="rId17"/>
    <p:sldId id="795" r:id="rId18"/>
    <p:sldId id="796" r:id="rId19"/>
    <p:sldId id="365" r:id="rId20"/>
    <p:sldId id="294" r:id="rId21"/>
    <p:sldId id="266" r:id="rId22"/>
    <p:sldId id="267" r:id="rId23"/>
    <p:sldId id="386" r:id="rId24"/>
    <p:sldId id="269"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89" r:id="rId38"/>
    <p:sldId id="390" r:id="rId39"/>
    <p:sldId id="391" r:id="rId40"/>
    <p:sldId id="392" r:id="rId41"/>
    <p:sldId id="393" r:id="rId42"/>
    <p:sldId id="797" r:id="rId43"/>
    <p:sldId id="798" r:id="rId44"/>
    <p:sldId id="799" r:id="rId45"/>
    <p:sldId id="403" r:id="rId46"/>
    <p:sldId id="404" r:id="rId47"/>
    <p:sldId id="405" r:id="rId48"/>
    <p:sldId id="408" r:id="rId49"/>
    <p:sldId id="409" r:id="rId50"/>
    <p:sldId id="410" r:id="rId51"/>
    <p:sldId id="412" r:id="rId52"/>
    <p:sldId id="801" r:id="rId53"/>
    <p:sldId id="802" r:id="rId54"/>
    <p:sldId id="421" r:id="rId55"/>
    <p:sldId id="414" r:id="rId56"/>
    <p:sldId id="413" r:id="rId57"/>
    <p:sldId id="747" r:id="rId58"/>
    <p:sldId id="420" r:id="rId59"/>
    <p:sldId id="422" r:id="rId60"/>
    <p:sldId id="423" r:id="rId61"/>
    <p:sldId id="424" r:id="rId62"/>
    <p:sldId id="748" r:id="rId63"/>
    <p:sldId id="427" r:id="rId64"/>
    <p:sldId id="428" r:id="rId65"/>
    <p:sldId id="426" r:id="rId66"/>
    <p:sldId id="429" r:id="rId67"/>
    <p:sldId id="430" r:id="rId68"/>
    <p:sldId id="803" r:id="rId69"/>
    <p:sldId id="804" r:id="rId70"/>
    <p:sldId id="431" r:id="rId71"/>
    <p:sldId id="432" r:id="rId72"/>
    <p:sldId id="433" r:id="rId73"/>
    <p:sldId id="788" r:id="rId74"/>
    <p:sldId id="443" r:id="rId75"/>
    <p:sldId id="444" r:id="rId76"/>
    <p:sldId id="445" r:id="rId77"/>
    <p:sldId id="446" r:id="rId78"/>
    <p:sldId id="447" r:id="rId79"/>
    <p:sldId id="450" r:id="rId80"/>
    <p:sldId id="452" r:id="rId81"/>
    <p:sldId id="453" r:id="rId82"/>
    <p:sldId id="454" r:id="rId83"/>
    <p:sldId id="457" r:id="rId84"/>
    <p:sldId id="458" r:id="rId85"/>
    <p:sldId id="459" r:id="rId86"/>
    <p:sldId id="460" r:id="rId87"/>
    <p:sldId id="461" r:id="rId88"/>
    <p:sldId id="462" r:id="rId89"/>
    <p:sldId id="463" r:id="rId90"/>
    <p:sldId id="464" r:id="rId91"/>
    <p:sldId id="465" r:id="rId92"/>
    <p:sldId id="467" r:id="rId93"/>
    <p:sldId id="468" r:id="rId94"/>
    <p:sldId id="469" r:id="rId95"/>
    <p:sldId id="800" r:id="rId96"/>
    <p:sldId id="471" r:id="rId97"/>
    <p:sldId id="472" r:id="rId98"/>
    <p:sldId id="473" r:id="rId99"/>
    <p:sldId id="475" r:id="rId100"/>
    <p:sldId id="477" r:id="rId101"/>
    <p:sldId id="601" r:id="rId102"/>
    <p:sldId id="749" r:id="rId103"/>
    <p:sldId id="602" r:id="rId104"/>
    <p:sldId id="603" r:id="rId105"/>
    <p:sldId id="605" r:id="rId106"/>
    <p:sldId id="606" r:id="rId107"/>
    <p:sldId id="607" r:id="rId108"/>
    <p:sldId id="610" r:id="rId109"/>
    <p:sldId id="611" r:id="rId110"/>
    <p:sldId id="612" r:id="rId111"/>
    <p:sldId id="613" r:id="rId112"/>
    <p:sldId id="614" r:id="rId113"/>
    <p:sldId id="615" r:id="rId114"/>
    <p:sldId id="616" r:id="rId115"/>
    <p:sldId id="617" r:id="rId116"/>
    <p:sldId id="618" r:id="rId117"/>
    <p:sldId id="619" r:id="rId118"/>
    <p:sldId id="620" r:id="rId119"/>
    <p:sldId id="621" r:id="rId120"/>
    <p:sldId id="622" r:id="rId121"/>
    <p:sldId id="623" r:id="rId122"/>
    <p:sldId id="624" r:id="rId123"/>
    <p:sldId id="625" r:id="rId124"/>
    <p:sldId id="626" r:id="rId125"/>
    <p:sldId id="627" r:id="rId126"/>
    <p:sldId id="630" r:id="rId127"/>
    <p:sldId id="631" r:id="rId128"/>
    <p:sldId id="632" r:id="rId129"/>
    <p:sldId id="633" r:id="rId130"/>
    <p:sldId id="634" r:id="rId131"/>
    <p:sldId id="635" r:id="rId132"/>
    <p:sldId id="636" r:id="rId133"/>
    <p:sldId id="637" r:id="rId134"/>
    <p:sldId id="640" r:id="rId135"/>
    <p:sldId id="763" r:id="rId136"/>
    <p:sldId id="750" r:id="rId137"/>
    <p:sldId id="751" r:id="rId138"/>
    <p:sldId id="752" r:id="rId139"/>
    <p:sldId id="753" r:id="rId140"/>
    <p:sldId id="754" r:id="rId141"/>
    <p:sldId id="755" r:id="rId142"/>
    <p:sldId id="756" r:id="rId143"/>
    <p:sldId id="757" r:id="rId144"/>
    <p:sldId id="758" r:id="rId145"/>
    <p:sldId id="759" r:id="rId146"/>
    <p:sldId id="760" r:id="rId147"/>
    <p:sldId id="761" r:id="rId148"/>
    <p:sldId id="762" r:id="rId149"/>
    <p:sldId id="645" r:id="rId150"/>
    <p:sldId id="764" r:id="rId151"/>
    <p:sldId id="765" r:id="rId152"/>
    <p:sldId id="766" r:id="rId153"/>
    <p:sldId id="767" r:id="rId154"/>
    <p:sldId id="768" r:id="rId155"/>
    <p:sldId id="769" r:id="rId156"/>
    <p:sldId id="643" r:id="rId157"/>
    <p:sldId id="644" r:id="rId158"/>
    <p:sldId id="772" r:id="rId159"/>
    <p:sldId id="646" r:id="rId160"/>
    <p:sldId id="773" r:id="rId161"/>
    <p:sldId id="774" r:id="rId162"/>
    <p:sldId id="775" r:id="rId163"/>
    <p:sldId id="770" r:id="rId164"/>
    <p:sldId id="771" r:id="rId165"/>
    <p:sldId id="651" r:id="rId166"/>
    <p:sldId id="776" r:id="rId167"/>
    <p:sldId id="777" r:id="rId168"/>
    <p:sldId id="778" r:id="rId169"/>
    <p:sldId id="779" r:id="rId170"/>
    <p:sldId id="780" r:id="rId171"/>
    <p:sldId id="781" r:id="rId172"/>
    <p:sldId id="782" r:id="rId173"/>
    <p:sldId id="784" r:id="rId174"/>
    <p:sldId id="698" r:id="rId175"/>
    <p:sldId id="699" r:id="rId176"/>
    <p:sldId id="656" r:id="rId177"/>
    <p:sldId id="690" r:id="rId178"/>
    <p:sldId id="657" r:id="rId179"/>
    <p:sldId id="658" r:id="rId180"/>
    <p:sldId id="662" r:id="rId181"/>
    <p:sldId id="664" r:id="rId182"/>
    <p:sldId id="478" r:id="rId183"/>
    <p:sldId id="479" r:id="rId184"/>
    <p:sldId id="480" r:id="rId185"/>
    <p:sldId id="481" r:id="rId186"/>
    <p:sldId id="482" r:id="rId187"/>
    <p:sldId id="483" r:id="rId188"/>
    <p:sldId id="484" r:id="rId189"/>
    <p:sldId id="486" r:id="rId190"/>
    <p:sldId id="487" r:id="rId191"/>
    <p:sldId id="488" r:id="rId192"/>
    <p:sldId id="489" r:id="rId193"/>
    <p:sldId id="490" r:id="rId194"/>
    <p:sldId id="491" r:id="rId195"/>
    <p:sldId id="492" r:id="rId196"/>
    <p:sldId id="493" r:id="rId197"/>
    <p:sldId id="494" r:id="rId198"/>
    <p:sldId id="495" r:id="rId199"/>
    <p:sldId id="496" r:id="rId200"/>
    <p:sldId id="497" r:id="rId201"/>
    <p:sldId id="498" r:id="rId202"/>
    <p:sldId id="499" r:id="rId203"/>
    <p:sldId id="500" r:id="rId204"/>
    <p:sldId id="501" r:id="rId205"/>
    <p:sldId id="502" r:id="rId206"/>
    <p:sldId id="503" r:id="rId207"/>
    <p:sldId id="504" r:id="rId208"/>
    <p:sldId id="505" r:id="rId209"/>
    <p:sldId id="506" r:id="rId210"/>
    <p:sldId id="507" r:id="rId211"/>
    <p:sldId id="508" r:id="rId212"/>
    <p:sldId id="509" r:id="rId213"/>
    <p:sldId id="510" r:id="rId214"/>
    <p:sldId id="511" r:id="rId215"/>
    <p:sldId id="512" r:id="rId216"/>
    <p:sldId id="513" r:id="rId217"/>
    <p:sldId id="514" r:id="rId218"/>
    <p:sldId id="515" r:id="rId219"/>
    <p:sldId id="516" r:id="rId220"/>
    <p:sldId id="517" r:id="rId221"/>
    <p:sldId id="518" r:id="rId222"/>
    <p:sldId id="519" r:id="rId223"/>
    <p:sldId id="520" r:id="rId224"/>
    <p:sldId id="521" r:id="rId225"/>
    <p:sldId id="522" r:id="rId226"/>
    <p:sldId id="523" r:id="rId227"/>
    <p:sldId id="524" r:id="rId228"/>
    <p:sldId id="525" r:id="rId229"/>
    <p:sldId id="526" r:id="rId230"/>
    <p:sldId id="529" r:id="rId231"/>
    <p:sldId id="530" r:id="rId232"/>
    <p:sldId id="531" r:id="rId233"/>
    <p:sldId id="532" r:id="rId234"/>
    <p:sldId id="533" r:id="rId235"/>
    <p:sldId id="534" r:id="rId236"/>
    <p:sldId id="535" r:id="rId237"/>
    <p:sldId id="536" r:id="rId238"/>
    <p:sldId id="537" r:id="rId239"/>
    <p:sldId id="538" r:id="rId240"/>
    <p:sldId id="540" r:id="rId241"/>
    <p:sldId id="543" r:id="rId242"/>
    <p:sldId id="544" r:id="rId243"/>
    <p:sldId id="545" r:id="rId244"/>
    <p:sldId id="546" r:id="rId245"/>
    <p:sldId id="547" r:id="rId246"/>
    <p:sldId id="548" r:id="rId247"/>
    <p:sldId id="549" r:id="rId248"/>
    <p:sldId id="550" r:id="rId249"/>
    <p:sldId id="552" r:id="rId250"/>
    <p:sldId id="553" r:id="rId251"/>
    <p:sldId id="554" r:id="rId252"/>
    <p:sldId id="555" r:id="rId253"/>
    <p:sldId id="556" r:id="rId254"/>
    <p:sldId id="557" r:id="rId255"/>
    <p:sldId id="558" r:id="rId256"/>
    <p:sldId id="559" r:id="rId257"/>
    <p:sldId id="562" r:id="rId258"/>
    <p:sldId id="563" r:id="rId259"/>
    <p:sldId id="564" r:id="rId260"/>
    <p:sldId id="565" r:id="rId261"/>
    <p:sldId id="566" r:id="rId262"/>
    <p:sldId id="567" r:id="rId263"/>
    <p:sldId id="568" r:id="rId264"/>
    <p:sldId id="570" r:id="rId265"/>
    <p:sldId id="571" r:id="rId266"/>
    <p:sldId id="572" r:id="rId267"/>
    <p:sldId id="573" r:id="rId268"/>
    <p:sldId id="574" r:id="rId269"/>
    <p:sldId id="575" r:id="rId270"/>
    <p:sldId id="576" r:id="rId271"/>
    <p:sldId id="577" r:id="rId272"/>
    <p:sldId id="578" r:id="rId273"/>
    <p:sldId id="579" r:id="rId274"/>
    <p:sldId id="580" r:id="rId275"/>
    <p:sldId id="581" r:id="rId276"/>
    <p:sldId id="582" r:id="rId277"/>
    <p:sldId id="584" r:id="rId278"/>
    <p:sldId id="585" r:id="rId279"/>
    <p:sldId id="586" r:id="rId280"/>
    <p:sldId id="587" r:id="rId281"/>
    <p:sldId id="588" r:id="rId282"/>
    <p:sldId id="589" r:id="rId283"/>
    <p:sldId id="590" r:id="rId284"/>
    <p:sldId id="591" r:id="rId285"/>
    <p:sldId id="592" r:id="rId286"/>
    <p:sldId id="593" r:id="rId287"/>
    <p:sldId id="594" r:id="rId288"/>
    <p:sldId id="595" r:id="rId289"/>
    <p:sldId id="596" r:id="rId290"/>
    <p:sldId id="785" r:id="rId291"/>
    <p:sldId id="703" r:id="rId292"/>
    <p:sldId id="787" r:id="rId293"/>
    <p:sldId id="705" r:id="rId294"/>
    <p:sldId id="706" r:id="rId295"/>
    <p:sldId id="707" r:id="rId296"/>
    <p:sldId id="708" r:id="rId297"/>
    <p:sldId id="709" r:id="rId298"/>
    <p:sldId id="710" r:id="rId299"/>
    <p:sldId id="711" r:id="rId300"/>
    <p:sldId id="712" r:id="rId301"/>
    <p:sldId id="713" r:id="rId302"/>
    <p:sldId id="714" r:id="rId303"/>
    <p:sldId id="715" r:id="rId304"/>
    <p:sldId id="717" r:id="rId305"/>
    <p:sldId id="718" r:id="rId306"/>
    <p:sldId id="719" r:id="rId307"/>
    <p:sldId id="720" r:id="rId308"/>
    <p:sldId id="721" r:id="rId309"/>
    <p:sldId id="722" r:id="rId310"/>
    <p:sldId id="723" r:id="rId311"/>
    <p:sldId id="724" r:id="rId312"/>
    <p:sldId id="725" r:id="rId313"/>
    <p:sldId id="726" r:id="rId314"/>
    <p:sldId id="727" r:id="rId315"/>
    <p:sldId id="728" r:id="rId316"/>
    <p:sldId id="729" r:id="rId317"/>
    <p:sldId id="730" r:id="rId318"/>
    <p:sldId id="731" r:id="rId319"/>
    <p:sldId id="732" r:id="rId320"/>
    <p:sldId id="733" r:id="rId321"/>
    <p:sldId id="734" r:id="rId322"/>
    <p:sldId id="735" r:id="rId323"/>
    <p:sldId id="736" r:id="rId324"/>
    <p:sldId id="737" r:id="rId325"/>
    <p:sldId id="738" r:id="rId326"/>
    <p:sldId id="740" r:id="rId327"/>
    <p:sldId id="741" r:id="rId328"/>
    <p:sldId id="600" r:id="rId329"/>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66FF66"/>
    <a:srgbClr val="00FFFF"/>
    <a:srgbClr val="FFCCFF"/>
    <a:srgbClr val="FFFF66"/>
    <a:srgbClr val="33CCFF"/>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90" autoAdjust="0"/>
    <p:restoredTop sz="90929"/>
  </p:normalViewPr>
  <p:slideViewPr>
    <p:cSldViewPr>
      <p:cViewPr>
        <p:scale>
          <a:sx n="78" d="100"/>
          <a:sy n="78" d="100"/>
        </p:scale>
        <p:origin x="-151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832"/>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notesMaster" Target="notesMasters/notesMaster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82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F60964A-1998-4274-8024-FF38D7FF1083}"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AA49E37-A484-49B7-B409-656F043A0776}" type="slidenum">
              <a:rPr lang="it-IT" smtClean="0"/>
              <a:pPr/>
              <a:t>9</a:t>
            </a:fld>
            <a:endParaRPr lang="it-IT" smtClean="0"/>
          </a:p>
        </p:txBody>
      </p:sp>
      <p:sp>
        <p:nvSpPr>
          <p:cNvPr id="83971" name="Rectangle 2"/>
          <p:cNvSpPr>
            <a:spLocks noGrp="1" noRot="1" noChangeAspect="1" noChangeArrowheads="1" noTextEdit="1"/>
          </p:cNvSpPr>
          <p:nvPr>
            <p:ph type="sldImg"/>
          </p:nvPr>
        </p:nvSpPr>
        <p:spPr>
          <a:xfrm>
            <a:off x="1111250" y="655638"/>
            <a:ext cx="4648200" cy="3486150"/>
          </a:xfrm>
          <a:solidFill>
            <a:srgbClr val="FFFFFF"/>
          </a:solidFill>
          <a:ln/>
        </p:spPr>
      </p:sp>
      <p:sp>
        <p:nvSpPr>
          <p:cNvPr id="83972" name="Rectangle 3"/>
          <p:cNvSpPr>
            <a:spLocks noGrp="1" noChangeArrowheads="1"/>
          </p:cNvSpPr>
          <p:nvPr>
            <p:ph type="body" idx="1"/>
          </p:nvPr>
        </p:nvSpPr>
        <p:spPr>
          <a:xfrm>
            <a:off x="930275" y="4360863"/>
            <a:ext cx="5010150" cy="4068762"/>
          </a:xfrm>
          <a:solidFill>
            <a:srgbClr val="FFFFFF"/>
          </a:solidFill>
          <a:ln>
            <a:solidFill>
              <a:srgbClr val="000000"/>
            </a:solidFill>
          </a:ln>
        </p:spPr>
        <p:txBody>
          <a:bodyPr lIns="90562" tIns="45281" rIns="90562" bIns="45281"/>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B8D2BD19-6705-45B5-B237-5474E49E5050}" type="slidenum">
              <a:rPr lang="it-IT" smtClean="0"/>
              <a:pPr/>
              <a:t>29</a:t>
            </a:fld>
            <a:endParaRPr lang="it-IT"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heterogenous heart tissue makes reentry more likely, due to pathways with different conduction properties, plus some electrically isolating center around which a sustained signal can travel.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DB92E43-7EEA-4054-974D-29BFFCDC3191}" type="slidenum">
              <a:rPr lang="it-IT" smtClean="0"/>
              <a:pPr/>
              <a:t>30</a:t>
            </a:fld>
            <a:endParaRPr lang="it-IT"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includes acute ischemia, metabolic dissarrays, old infarct, cardiomyopathy; also possible in normal heart but less likely.  heart mass may be critical, though, since VERY hard to generate reentry is small mammal hearts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E3C84BB-B6B0-4A68-9A24-FDCB036A0BF1}" type="slidenum">
              <a:rPr lang="it-IT" smtClean="0"/>
              <a:pPr/>
              <a:t>31</a:t>
            </a:fld>
            <a:endParaRPr lang="it-IT"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so side "B" has increased refractory time, but it can't be too long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607F113-BBBB-440C-9CB6-651520998A51}" type="slidenum">
              <a:rPr lang="it-IT" smtClean="0"/>
              <a:pPr/>
              <a:t>32</a:t>
            </a:fld>
            <a:endParaRPr lang="it-IT" smtClean="0"/>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if it isn't reset after the time it takes for one cycle, the reentrant signal is blocked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762431A-76E5-4B98-9DA7-4E42F5EE5561}" type="slidenum">
              <a:rPr lang="it-IT" smtClean="0"/>
              <a:pPr/>
              <a:t>33</a:t>
            </a:fld>
            <a:endParaRPr lang="it-IT" smtClean="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if a normal pacemaker signal occurs next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13716D5-E24D-46AF-B358-9C94C3A25AFF}" type="slidenum">
              <a:rPr lang="it-IT" smtClean="0"/>
              <a:pPr/>
              <a:t>34</a:t>
            </a:fld>
            <a:endParaRPr lang="it-IT" smtClean="0"/>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side "B" is now reset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A5545DF-7DAB-46E6-83A7-187BFC16F25F}" type="slidenum">
              <a:rPr lang="it-IT" smtClean="0"/>
              <a:pPr/>
              <a:t>35</a:t>
            </a:fld>
            <a:endParaRPr lang="it-IT" smtClean="0"/>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and normal conduction patterns can resume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A481F9A3-1FDB-4348-B254-7356CDDE3340}" type="slidenum">
              <a:rPr lang="it-IT" smtClean="0"/>
              <a:pPr/>
              <a:t>36</a:t>
            </a:fld>
            <a:endParaRPr lang="it-IT"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although if you haven't done anything to correct an underlying cause, the reentrant rhythm can of course recur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0F12FA0-1C4C-4A10-941D-113EC146EEEC}" type="slidenum">
              <a:rPr lang="it-IT" smtClean="0"/>
              <a:pPr/>
              <a:t>42</a:t>
            </a:fld>
            <a:endParaRPr lang="it-IT" smtClean="0"/>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46BCC09-70BC-49FA-8ECA-68F174FA493E}" type="slidenum">
              <a:rPr lang="it-IT" smtClean="0"/>
              <a:pPr/>
              <a:t>43</a:t>
            </a:fld>
            <a:endParaRPr lang="it-IT"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E054E20C-74B8-4C00-A270-C7BE21BE1A5A}" type="slidenum">
              <a:rPr lang="it-IT" smtClean="0"/>
              <a:pPr/>
              <a:t>44</a:t>
            </a:fld>
            <a:endParaRPr lang="it-IT" smtClean="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0BEB2-6FF0-4CAA-AA06-1C09547FE04A}" type="slidenum">
              <a:rPr lang="it-IT"/>
              <a:pPr/>
              <a:t>103</a:t>
            </a:fld>
            <a:endParaRPr lang="it-IT"/>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1DA30-9166-4682-866A-054378EF1315}" type="slidenum">
              <a:rPr lang="it-IT"/>
              <a:pPr/>
              <a:t>107</a:t>
            </a:fld>
            <a:endParaRPr lang="it-IT"/>
          </a:p>
        </p:txBody>
      </p:sp>
      <p:sp>
        <p:nvSpPr>
          <p:cNvPr id="159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Here we can see the LAO and RAO projections of the heart.  The crista terminalis is seen in the LAO projection here, and then in the RAO projection as the lateral wall is peeled away, you can see it’s continuation as the eustachian ridge  on the floor of the annulus.  Once the crista terminalis is blocked, then electrical impulses cannot traverse the crista, and thus are forced to move in a circular fashion around the tricuspid annulus, giving rise to atrial flutter.  How does the Crista become blocked - Initially it was felt that teh Crista was a zone of permanent block, and that conduction could never cross it.  This was later proved incorrect (and is still an area of great contention among some electrophysiologists) - but currently, the majority of evidence suggests that it occurs either as a result of isolated PACs (which is unusual) or from a short burst of atrial tachycardia or atrial fibrillation.  Usually, the type of atrial flutter that occurs rotates around the tricuspid annulus in a counterclockwise fashion in the LAO projection, giving rise to the typical sawtoothed pattern on the surface ECG.  It  is important to remember, that for typical CCW AFL, the flutter waves should have a consistent beat to beat morphology, with minimal variation and cycle length, and should be negative in the inferior leads, positive in V1, and progressively more negative across the precordial leads.  However, atrial flutter can go in the clockwise direction as well, giving a different, appearance to the ECG.  Because most of the P-wave axis seems to be determined by activation of the IAS and atrial roof, flutter waves in the CW direction are exactly the opposite of the CCW direction - positive in the inferior leads, negative in V1, and progressively more positive across the precordial leads.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53B8804-D682-4B60-BC9D-C1E28DEF8087}" type="slidenum">
              <a:rPr lang="it-IT" smtClean="0"/>
              <a:pPr/>
              <a:t>153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29027" name="Text Box 3"/>
          <p:cNvSpPr>
            <a:spLocks noGrp="1" noChangeArrowheads="1"/>
          </p:cNvSpPr>
          <p:nvPr>
            <p:ph type="body"/>
          </p:nvPr>
        </p:nvSpPr>
        <p:spPr>
          <a:xfrm>
            <a:off x="1046163" y="4352925"/>
            <a:ext cx="4770437" cy="3478213"/>
          </a:xfrm>
          <a:noFill/>
          <a:ln/>
        </p:spPr>
        <p:txBody>
          <a:bodyPr lIns="0" tIns="0" rIns="0" bIns="0"/>
          <a:lstStyle/>
          <a:p>
            <a:pPr marL="85725" indent="-85725" defTabSz="457200"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smtClean="0">
                <a:latin typeface="Arial" pitchFamily="34" charset="0"/>
              </a:rPr>
              <a:t>Concordant pattern. The left panel shows a VT arising in the apical area of the left ventricle resulting in negative concordancy of all precordial leads. In the right panel ventricular activation starts in the left posterior area, resulting in positive concordancy of all precordial leads. The latter can be found in left posterior VT but also in SVT with AV conduction over a left posterior accessory pathway.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CCB7DC1-6417-47CA-B102-8E9E4D667021}" type="slidenum">
              <a:rPr lang="it-IT" smtClean="0"/>
              <a:pPr/>
              <a:t>211</a:t>
            </a:fld>
            <a:endParaRPr lang="it-IT" smtClean="0"/>
          </a:p>
        </p:txBody>
      </p:sp>
      <p:sp>
        <p:nvSpPr>
          <p:cNvPr id="130051" name="Text Box 1"/>
          <p:cNvSpPr txBox="1">
            <a:spLocks noChangeArrowheads="1"/>
          </p:cNvSpPr>
          <p:nvPr/>
        </p:nvSpPr>
        <p:spPr bwMode="auto">
          <a:xfrm>
            <a:off x="3886200" y="8686800"/>
            <a:ext cx="2967038" cy="452438"/>
          </a:xfrm>
          <a:prstGeom prst="rect">
            <a:avLst/>
          </a:prstGeom>
          <a:noFill/>
          <a:ln w="9525">
            <a:noFill/>
            <a:round/>
            <a:headEnd/>
            <a:tailEnd/>
          </a:ln>
        </p:spPr>
        <p:txBody>
          <a:bodyPr lIns="90000" tIns="46800" rIns="90000" bIns="46800" anchor="b"/>
          <a:lstStyle/>
          <a:p>
            <a:pPr algn="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E267616-B71E-4D67-B950-A08F21C1D050}" type="slidenum">
              <a:rPr lang="it-IT" sz="1200">
                <a:solidFill>
                  <a:srgbClr val="000000"/>
                </a:solidFill>
                <a:ea typeface="Arial Unicode MS" pitchFamily="34" charset="-128"/>
                <a:cs typeface="Arial Unicode MS" pitchFamily="34" charset="-128"/>
              </a:rPr>
              <a:pPr algn="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211</a:t>
            </a:fld>
            <a:endParaRPr lang="it-IT" sz="1200">
              <a:solidFill>
                <a:srgbClr val="000000"/>
              </a:solidFill>
              <a:ea typeface="Arial Unicode MS" pitchFamily="34" charset="-128"/>
              <a:cs typeface="Arial Unicode MS" pitchFamily="34" charset="-128"/>
            </a:endParaRPr>
          </a:p>
        </p:txBody>
      </p:sp>
      <p:sp>
        <p:nvSpPr>
          <p:cNvPr id="13005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130053" name="Rectangle 3"/>
          <p:cNvSpPr>
            <a:spLocks noGrp="1" noChangeArrowheads="1"/>
          </p:cNvSpPr>
          <p:nvPr>
            <p:ph type="body"/>
          </p:nvPr>
        </p:nvSpPr>
        <p:spPr>
          <a:xfrm>
            <a:off x="914400" y="4343400"/>
            <a:ext cx="5021263" cy="4106863"/>
          </a:xfrm>
          <a:noFill/>
          <a:ln/>
        </p:spPr>
        <p:txBody>
          <a:bodyPr wrap="none" anchor="ct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buFont typeface="Arial" pitchFamily="34" charset="0"/>
              <a:buNone/>
            </a:pPr>
            <a:fld id="{6A6D1296-EBAC-4201-83DD-5FEDCF021F52}" type="slidenum">
              <a:rPr lang="it-IT" sz="1200">
                <a:latin typeface="Arial" pitchFamily="34" charset="0"/>
                <a:ea typeface="Arial Unicode MS" pitchFamily="34" charset="-128"/>
                <a:cs typeface="Arial Unicode MS" pitchFamily="34" charset="-128"/>
              </a:rPr>
              <a:pPr algn="r">
                <a:buFont typeface="Arial" pitchFamily="34" charset="0"/>
                <a:buNone/>
              </a:pPr>
              <a:t>223</a:t>
            </a:fld>
            <a:endParaRPr lang="it-IT" sz="1200">
              <a:latin typeface="Arial" pitchFamily="34" charset="0"/>
              <a:ea typeface="Arial Unicode MS" pitchFamily="34" charset="-128"/>
              <a:cs typeface="Arial Unicode MS" pitchFamily="34" charset="-128"/>
            </a:endParaRPr>
          </a:p>
        </p:txBody>
      </p:sp>
      <p:sp>
        <p:nvSpPr>
          <p:cNvPr id="131075" name="Text Box 1"/>
          <p:cNvSpPr txBox="1">
            <a:spLocks noChangeArrowheads="1"/>
          </p:cNvSpPr>
          <p:nvPr/>
        </p:nvSpPr>
        <p:spPr bwMode="auto">
          <a:xfrm>
            <a:off x="3886200" y="8686800"/>
            <a:ext cx="2967038" cy="452438"/>
          </a:xfrm>
          <a:prstGeom prst="rect">
            <a:avLst/>
          </a:prstGeom>
          <a:noFill/>
          <a:ln w="9525">
            <a:noFill/>
            <a:round/>
            <a:headEnd/>
            <a:tailEnd/>
          </a:ln>
        </p:spPr>
        <p:txBody>
          <a:bodyPr lIns="90000" tIns="46800" rIns="90000" bIns="46800" anchor="b"/>
          <a:lstStyle/>
          <a:p>
            <a:pPr algn="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A466E21-A7AB-4FFF-B056-61F1275BB243}" type="slidenum">
              <a:rPr lang="it-IT" sz="1200">
                <a:solidFill>
                  <a:srgbClr val="000000"/>
                </a:solidFill>
                <a:ea typeface="Arial Unicode MS" pitchFamily="34" charset="-128"/>
                <a:cs typeface="Arial Unicode MS" pitchFamily="34" charset="-128"/>
              </a:rPr>
              <a:pPr algn="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223</a:t>
            </a:fld>
            <a:endParaRPr lang="it-IT" sz="1200">
              <a:solidFill>
                <a:srgbClr val="000000"/>
              </a:solidFill>
              <a:ea typeface="Arial Unicode MS" pitchFamily="34" charset="-128"/>
              <a:cs typeface="Arial Unicode MS" pitchFamily="34" charset="-128"/>
            </a:endParaRPr>
          </a:p>
        </p:txBody>
      </p:sp>
      <p:sp>
        <p:nvSpPr>
          <p:cNvPr id="13107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it-IT" sz="2400"/>
          </a:p>
        </p:txBody>
      </p:sp>
      <p:sp>
        <p:nvSpPr>
          <p:cNvPr id="131077" name="Rectangle 3"/>
          <p:cNvSpPr>
            <a:spLocks noGrp="1" noChangeArrowheads="1"/>
          </p:cNvSpPr>
          <p:nvPr>
            <p:ph type="body"/>
          </p:nvPr>
        </p:nvSpPr>
        <p:spPr>
          <a:xfrm>
            <a:off x="914400" y="4343400"/>
            <a:ext cx="5021263" cy="4106863"/>
          </a:xfrm>
          <a:noFill/>
          <a:ln/>
        </p:spPr>
        <p:txBody>
          <a:bodyPr wrap="none" anchor="ct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3E76705-2ED3-4117-8F00-D5676F36D3CC}" type="slidenum">
              <a:rPr lang="it-IT" sz="1200"/>
              <a:pPr algn="r"/>
              <a:t>229</a:t>
            </a:fld>
            <a:endParaRPr lang="it-IT" sz="1200"/>
          </a:p>
        </p:txBody>
      </p:sp>
      <p:sp>
        <p:nvSpPr>
          <p:cNvPr id="132099" name="Segnaposto immagine diapositiva 1"/>
          <p:cNvSpPr>
            <a:spLocks noGrp="1" noRot="1" noChangeAspect="1" noTextEdit="1"/>
          </p:cNvSpPr>
          <p:nvPr>
            <p:ph type="sldImg"/>
          </p:nvPr>
        </p:nvSpPr>
        <p:spPr>
          <a:xfrm>
            <a:off x="1143000" y="685800"/>
            <a:ext cx="4570413" cy="3427413"/>
          </a:xfrm>
          <a:ln/>
        </p:spPr>
      </p:sp>
      <p:sp>
        <p:nvSpPr>
          <p:cNvPr id="132100" name="Segnaposto note 2"/>
          <p:cNvSpPr>
            <a:spLocks noGrp="1"/>
          </p:cNvSpPr>
          <p:nvPr>
            <p:ph type="body" idx="1"/>
          </p:nvPr>
        </p:nvSpPr>
        <p:spPr>
          <a:xfrm>
            <a:off x="685800" y="4343400"/>
            <a:ext cx="5484813" cy="4113213"/>
          </a:xfrm>
          <a:noFill/>
          <a:ln/>
        </p:spPr>
        <p:txBody>
          <a:bodyPr lIns="90000" tIns="46800" rIns="90000" bIns="46800"/>
          <a:lstStyle/>
          <a:p>
            <a:pPr eaLnBrk="1" hangingPunct="1"/>
            <a:endParaRPr lang="it-IT" smtClean="0"/>
          </a:p>
        </p:txBody>
      </p:sp>
      <p:sp>
        <p:nvSpPr>
          <p:cNvPr id="132101" name="Segnaposto numero diapositiva 3"/>
          <p:cNvSpPr txBox="1">
            <a:spLocks noGrp="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defTabSz="449263">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544DF83-77D9-48ED-95D9-15BBC1BDD5A8}" type="slidenum">
              <a:rPr lang="it-IT" sz="1200" i="1">
                <a:solidFill>
                  <a:srgbClr val="000000"/>
                </a:solidFill>
                <a:latin typeface="Arial" pitchFamily="34" charset="0"/>
                <a:ea typeface="Arial Unicode MS" pitchFamily="34" charset="-128"/>
                <a:cs typeface="Arial Unicode MS" pitchFamily="34" charset="-128"/>
              </a:rPr>
              <a:pPr algn="r" defTabSz="449263">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229</a:t>
            </a:fld>
            <a:endParaRPr lang="it-IT" sz="1200" i="1">
              <a:solidFill>
                <a:srgbClr val="000000"/>
              </a:solidFill>
              <a:latin typeface="Arial" pitchFamily="34" charset="0"/>
              <a:ea typeface="Arial Unicode MS" pitchFamily="34" charset="-128"/>
              <a:cs typeface="Arial Unicode MS"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15AD4610-7389-4EF8-B816-8A14A5690A01}" type="slidenum">
              <a:rPr lang="it-IT" smtClean="0"/>
              <a:pPr/>
              <a:t>264</a:t>
            </a:fld>
            <a:endParaRPr lang="it-IT" smtClean="0"/>
          </a:p>
        </p:txBody>
      </p:sp>
      <p:sp>
        <p:nvSpPr>
          <p:cNvPr id="133123" name="Text Box 1"/>
          <p:cNvSpPr txBox="1">
            <a:spLocks noChangeArrowheads="1"/>
          </p:cNvSpPr>
          <p:nvPr/>
        </p:nvSpPr>
        <p:spPr bwMode="auto">
          <a:xfrm>
            <a:off x="3886200" y="8686800"/>
            <a:ext cx="2967038" cy="452438"/>
          </a:xfrm>
          <a:prstGeom prst="rect">
            <a:avLst/>
          </a:prstGeom>
          <a:noFill/>
          <a:ln w="9525">
            <a:noFill/>
            <a:round/>
            <a:headEnd/>
            <a:tailEnd/>
          </a:ln>
        </p:spPr>
        <p:txBody>
          <a:bodyPr lIns="90000" tIns="46800" rIns="90000" bIns="46800" anchor="b"/>
          <a:lstStyle/>
          <a:p>
            <a:pPr algn="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15FFC6B-6EE7-4C7F-BC72-4E44F032C0F7}" type="slidenum">
              <a:rPr lang="it-IT" sz="1200">
                <a:solidFill>
                  <a:srgbClr val="000000"/>
                </a:solidFill>
                <a:ea typeface="Arial Unicode MS" pitchFamily="34" charset="-128"/>
                <a:cs typeface="Arial Unicode MS" pitchFamily="34" charset="-128"/>
              </a:rPr>
              <a:pPr algn="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264</a:t>
            </a:fld>
            <a:endParaRPr lang="it-IT" sz="1200">
              <a:solidFill>
                <a:srgbClr val="000000"/>
              </a:solidFill>
              <a:ea typeface="Arial Unicode MS" pitchFamily="34" charset="-128"/>
              <a:cs typeface="Arial Unicode MS" pitchFamily="34" charset="-128"/>
            </a:endParaRPr>
          </a:p>
        </p:txBody>
      </p:sp>
      <p:sp>
        <p:nvSpPr>
          <p:cNvPr id="13312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133125" name="Rectangle 3"/>
          <p:cNvSpPr>
            <a:spLocks noGrp="1" noChangeArrowheads="1"/>
          </p:cNvSpPr>
          <p:nvPr>
            <p:ph type="body"/>
          </p:nvPr>
        </p:nvSpPr>
        <p:spPr>
          <a:xfrm>
            <a:off x="914400" y="4343400"/>
            <a:ext cx="5021263" cy="4106863"/>
          </a:xfrm>
          <a:noFill/>
          <a:ln/>
        </p:spPr>
        <p:txBody>
          <a:bodyPr wrap="none" anchor="ct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0961F947-C45B-432A-8F23-6E47FC0A4FFD}" type="slidenum">
              <a:rPr lang="it-IT" smtClean="0"/>
              <a:pPr/>
              <a:t>289</a:t>
            </a:fld>
            <a:endParaRPr lang="it-IT"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it-IT" smtClean="0"/>
              <a:t>Questo è un esempio di intervento inappropriato in paziente portatore di AICD per prevenzione primaria. </a:t>
            </a:r>
          </a:p>
          <a:p>
            <a:pPr eaLnBrk="1" hangingPunct="1"/>
            <a:r>
              <a:rPr lang="it-IT" smtClean="0"/>
              <a:t>Come potete vedere dall’analisi delle EGM, un’aritmia sopraventricolare rapida e regolare viene erroneamente interpretata come TV, per cui si ha un primo intervento del device con DC shock che fa degenerare la tachicardia in FV e quindi un secondo DC shock che finalmente porta al ripristino del ritmo sinusale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solidFill>
            <a:srgbClr val="FFFFFF"/>
          </a:solidFill>
          <a:ln/>
        </p:spPr>
      </p:sp>
      <p:sp>
        <p:nvSpPr>
          <p:cNvPr id="1044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AA49E37-A484-49B7-B409-656F043A0776}" type="slidenum">
              <a:rPr lang="it-IT" smtClean="0"/>
              <a:pPr/>
              <a:t>292</a:t>
            </a:fld>
            <a:endParaRPr lang="it-IT" smtClean="0"/>
          </a:p>
        </p:txBody>
      </p:sp>
      <p:sp>
        <p:nvSpPr>
          <p:cNvPr id="83971" name="Rectangle 2"/>
          <p:cNvSpPr>
            <a:spLocks noGrp="1" noRot="1" noChangeAspect="1" noChangeArrowheads="1" noTextEdit="1"/>
          </p:cNvSpPr>
          <p:nvPr>
            <p:ph type="sldImg"/>
          </p:nvPr>
        </p:nvSpPr>
        <p:spPr>
          <a:xfrm>
            <a:off x="1111250" y="655638"/>
            <a:ext cx="4648200" cy="3486150"/>
          </a:xfrm>
          <a:solidFill>
            <a:srgbClr val="FFFFFF"/>
          </a:solidFill>
          <a:ln/>
        </p:spPr>
      </p:sp>
      <p:sp>
        <p:nvSpPr>
          <p:cNvPr id="83972" name="Rectangle 3"/>
          <p:cNvSpPr>
            <a:spLocks noGrp="1" noChangeArrowheads="1"/>
          </p:cNvSpPr>
          <p:nvPr>
            <p:ph type="body" idx="1"/>
          </p:nvPr>
        </p:nvSpPr>
        <p:spPr>
          <a:xfrm>
            <a:off x="930275" y="4360863"/>
            <a:ext cx="5010150" cy="4068762"/>
          </a:xfrm>
          <a:solidFill>
            <a:srgbClr val="FFFFFF"/>
          </a:solidFill>
          <a:ln>
            <a:solidFill>
              <a:srgbClr val="000000"/>
            </a:solidFill>
          </a:ln>
        </p:spPr>
        <p:txBody>
          <a:bodyPr lIns="90562" tIns="45281" rIns="90562" bIns="45281"/>
          <a:lstStyle/>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0D97446B-10AB-496C-9360-2416647238B7}" type="slidenum">
              <a:rPr lang="it-IT" smtClean="0"/>
              <a:pPr/>
              <a:t>25</a:t>
            </a:fld>
            <a:endParaRPr lang="it-IT" smtClean="0"/>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re-entry is not only the mechanism for AVNRT, but for monomorphic VT as well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5F5DF87D-A248-4CB9-9BAE-BE43BFFB13C4}" type="slidenum">
              <a:rPr lang="it-IT" smtClean="0"/>
              <a:pPr/>
              <a:t>26</a:t>
            </a:fld>
            <a:endParaRPr lang="it-IT"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no longer refractory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3F724EB-4825-477D-895B-BFF77B74A906}" type="slidenum">
              <a:rPr lang="it-IT" smtClean="0"/>
              <a:pPr/>
              <a:t>27</a:t>
            </a:fld>
            <a:endParaRPr lang="it-IT" smtClean="0"/>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so the signal continues around the circuit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E51E6DB5-5509-4C90-A60E-731FDD88D116}" type="slidenum">
              <a:rPr lang="it-IT" smtClean="0"/>
              <a:pPr/>
              <a:t>28</a:t>
            </a:fld>
            <a:endParaRPr lang="it-IT"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in addition to continued depolarization in the re-entrant circuit itself, it can send of wavefronts of depolarization that propagate to the rest of the ventricular tissue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91DDB1D-2F2C-4F71-BE30-177DC4CD6D9D}"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CBC63B5-0A04-4109-A2E6-B6E2AFB71E78}"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41F23E3-AA91-481B-8BEF-9881E5AD6FE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6F121CE-BF10-474F-A227-9191FD0BD0F1}"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5C01599-D178-4B0D-8623-43696CCE25AF}"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olo e contenuto sopra tes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858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half" idx="3"/>
          </p:nvPr>
        </p:nvSpPr>
        <p:spPr>
          <a:xfrm>
            <a:off x="685800" y="4114800"/>
            <a:ext cx="77724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CFFC4F8D-B2E1-4191-9485-36B8AA2AA5DE}"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6D39AE5-9C5A-4094-B327-9B6DA429ABC8}"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463B7F7-38B2-4D26-81C8-18CB967EFE68}"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A94F6D7-90DA-46FC-9C8E-E11DD972CFA0}"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846EE5D-1A81-4BD5-AE5C-5C0BBC09E263}"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CEB45A5A-B6B9-4DF6-A4B4-4B3B76851CE2}"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6647191-3DBF-4867-B35A-9E08198B8D3B}"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EB87C42-AF14-43F0-9ACE-0338A3E4D463}"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CA61893-17EA-4B44-B31B-7D16E523FFB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79E0E48-6BBB-4819-9550-6911EF7B1A8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7451"/>
                <a:invGamma/>
              </a:schemeClr>
            </a:gs>
          </a:gsLst>
          <a:path path="rect">
            <a:fillToRect l="100000" b="10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88002FC-CEC5-42EA-9D47-1E34781C361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Presentazione_di_Microsoft_Office_PowerPoint_97-20031.ppt"/><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wmf"/></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56.wmf"/></Relationships>
</file>

<file path=ppt/slides/_rels/slide172.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166.gif"/><Relationship Id="rId4" Type="http://schemas.openxmlformats.org/officeDocument/2006/relationships/image" Target="../media/image165.gi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170.jpeg"/><Relationship Id="rId4" Type="http://schemas.openxmlformats.org/officeDocument/2006/relationships/image" Target="../media/image169.gif"/></Relationships>
</file>

<file path=ppt/slides/_rels/slide1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5" Type="http://schemas.openxmlformats.org/officeDocument/2006/relationships/image" Target="../media/image187.gif"/><Relationship Id="rId4" Type="http://schemas.openxmlformats.org/officeDocument/2006/relationships/hyperlink" Target="http://www.google.it/url?source=imgres&amp;ct=tbn&amp;q=http://109.168.127.170/images/95/9508932635.jpg&amp;sa=X&amp;ei=fGX_TevaHsW38gOWvJWDDA&amp;ved=0CAUQ8wc4Tw&amp;usg=AFQjCNGz21GLTAH-M3mGNoSOckXqkDxqW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wmf"/></Relationships>
</file>

<file path=ppt/slides/_rels/slide19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19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19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wmf"/><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wmf"/><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09.wmf"/><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1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wmf"/><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14.pn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22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22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219.jpeg"/><Relationship Id="rId4" Type="http://schemas.openxmlformats.org/officeDocument/2006/relationships/image" Target="../media/image218.png"/></Relationships>
</file>

<file path=ppt/slides/_rels/slide22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wmf"/><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232.x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wmf"/><Relationship Id="rId1" Type="http://schemas.openxmlformats.org/officeDocument/2006/relationships/slideLayout" Target="../slideLayouts/slideLayout7.xml"/><Relationship Id="rId5" Type="http://schemas.openxmlformats.org/officeDocument/2006/relationships/image" Target="../media/image237.wmf"/><Relationship Id="rId4" Type="http://schemas.openxmlformats.org/officeDocument/2006/relationships/image" Target="../media/image236.png"/></Relationships>
</file>

<file path=ppt/slides/_rels/slide24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24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244.jpeg"/></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wmf"/><Relationship Id="rId1" Type="http://schemas.openxmlformats.org/officeDocument/2006/relationships/slideLayout" Target="../slideLayouts/slideLayout7.xml"/><Relationship Id="rId5" Type="http://schemas.openxmlformats.org/officeDocument/2006/relationships/image" Target="../media/image237.wmf"/><Relationship Id="rId4" Type="http://schemas.openxmlformats.org/officeDocument/2006/relationships/image" Target="../media/image236.png"/></Relationships>
</file>

<file path=ppt/slides/_rels/slide25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261.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slideLayout" Target="../slideLayouts/slideLayout7.xml"/><Relationship Id="rId5" Type="http://schemas.openxmlformats.org/officeDocument/2006/relationships/image" Target="../media/image255.wmf"/><Relationship Id="rId4" Type="http://schemas.openxmlformats.org/officeDocument/2006/relationships/image" Target="../media/image254.wmf"/></Relationships>
</file>

<file path=ppt/slides/_rels/slide262.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file:///S:\NASPE\Scan10-50.pct" TargetMode="External"/><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58.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263.wmf"/><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259.wmf"/><Relationship Id="rId2" Type="http://schemas.openxmlformats.org/officeDocument/2006/relationships/image" Target="../media/image263.wmf"/><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jpeg"/><Relationship Id="rId1" Type="http://schemas.openxmlformats.org/officeDocument/2006/relationships/slideLayout" Target="../slideLayouts/slideLayout7.xml"/><Relationship Id="rId4" Type="http://schemas.openxmlformats.org/officeDocument/2006/relationships/image" Target="../media/image268.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28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314.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303.gif"/><Relationship Id="rId2" Type="http://schemas.openxmlformats.org/officeDocument/2006/relationships/image" Target="../media/image30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4" name="Rectangle 8"/>
          <p:cNvSpPr>
            <a:spLocks noChangeArrowheads="1"/>
          </p:cNvSpPr>
          <p:nvPr/>
        </p:nvSpPr>
        <p:spPr bwMode="auto">
          <a:xfrm>
            <a:off x="0" y="333375"/>
            <a:ext cx="5076056" cy="1754326"/>
          </a:xfrm>
          <a:prstGeom prst="rect">
            <a:avLst/>
          </a:prstGeom>
          <a:noFill/>
          <a:ln w="9525">
            <a:noFill/>
            <a:miter lim="800000"/>
            <a:headEnd/>
            <a:tailEnd/>
          </a:ln>
          <a:effectLst/>
        </p:spPr>
        <p:txBody>
          <a:bodyPr wrap="square">
            <a:spAutoFit/>
          </a:bodyPr>
          <a:lstStyle/>
          <a:p>
            <a:pPr algn="ctr">
              <a:defRPr/>
            </a:pPr>
            <a:r>
              <a:rPr lang="it-IT" sz="5400" b="1" dirty="0" smtClean="0">
                <a:solidFill>
                  <a:schemeClr val="bg1"/>
                </a:solidFill>
                <a:effectLst>
                  <a:outerShdw blurRad="38100" dist="38100" dir="2700000" algn="tl">
                    <a:srgbClr val="000000"/>
                  </a:outerShdw>
                </a:effectLst>
                <a:latin typeface="Comic Sans MS" pitchFamily="66" charset="0"/>
              </a:rPr>
              <a:t>Approccio alle aritmie </a:t>
            </a:r>
            <a:r>
              <a:rPr lang="it-IT" sz="5400" b="1" dirty="0">
                <a:solidFill>
                  <a:schemeClr val="bg1"/>
                </a:solidFill>
                <a:effectLst>
                  <a:outerShdw blurRad="38100" dist="38100" dir="2700000" algn="tl">
                    <a:srgbClr val="000000"/>
                  </a:outerShdw>
                </a:effectLst>
                <a:latin typeface="Comic Sans MS" pitchFamily="66" charset="0"/>
              </a:rPr>
              <a:t>i</a:t>
            </a:r>
            <a:r>
              <a:rPr lang="it-IT" sz="5400" b="1" dirty="0" smtClean="0">
                <a:solidFill>
                  <a:schemeClr val="bg1"/>
                </a:solidFill>
                <a:effectLst>
                  <a:outerShdw blurRad="38100" dist="38100" dir="2700000" algn="tl">
                    <a:srgbClr val="000000"/>
                  </a:outerShdw>
                </a:effectLst>
                <a:latin typeface="Comic Sans MS" pitchFamily="66" charset="0"/>
              </a:rPr>
              <a:t>n PS</a:t>
            </a:r>
            <a:endParaRPr lang="it-IT" sz="5400" b="1" dirty="0">
              <a:solidFill>
                <a:schemeClr val="bg1"/>
              </a:solidFill>
              <a:effectLst>
                <a:outerShdw blurRad="38100" dist="38100" dir="2700000" algn="tl">
                  <a:srgbClr val="000000"/>
                </a:outerShdw>
              </a:effectLst>
              <a:latin typeface="Comic Sans MS" pitchFamily="66" charset="0"/>
            </a:endParaRPr>
          </a:p>
        </p:txBody>
      </p:sp>
      <p:pic>
        <p:nvPicPr>
          <p:cNvPr id="10251" name="Picture 11" descr="http://ccnsorso.com/images/perugia.jpg"/>
          <p:cNvPicPr>
            <a:picLocks noChangeAspect="1" noChangeArrowheads="1"/>
          </p:cNvPicPr>
          <p:nvPr/>
        </p:nvPicPr>
        <p:blipFill>
          <a:blip r:embed="rId2" cstate="print"/>
          <a:srcRect/>
          <a:stretch>
            <a:fillRect/>
          </a:stretch>
        </p:blipFill>
        <p:spPr bwMode="auto">
          <a:xfrm>
            <a:off x="4211960" y="1988840"/>
            <a:ext cx="4656085" cy="3600400"/>
          </a:xfrm>
          <a:prstGeom prst="rect">
            <a:avLst/>
          </a:prstGeom>
          <a:noFill/>
        </p:spPr>
      </p:pic>
      <p:sp>
        <p:nvSpPr>
          <p:cNvPr id="9" name="Rettangolo 8"/>
          <p:cNvSpPr/>
          <p:nvPr/>
        </p:nvSpPr>
        <p:spPr>
          <a:xfrm>
            <a:off x="5220072" y="980728"/>
            <a:ext cx="3222357" cy="584775"/>
          </a:xfrm>
          <a:prstGeom prst="rect">
            <a:avLst/>
          </a:prstGeom>
          <a:noFill/>
        </p:spPr>
        <p:txBody>
          <a:bodyPr wrap="none" lIns="91440" tIns="45720" rIns="91440" bIns="45720">
            <a:spAutoFit/>
          </a:bodyPr>
          <a:lstStyle/>
          <a:p>
            <a:pPr algn="ctr"/>
            <a:r>
              <a:rPr lang="it-IT" sz="3200" b="1" cap="none" spc="0" dirty="0" smtClean="0">
                <a:ln w="10541" cmpd="sng">
                  <a:solidFill>
                    <a:schemeClr val="accent1">
                      <a:shade val="88000"/>
                      <a:satMod val="110000"/>
                    </a:schemeClr>
                  </a:solidFill>
                  <a:prstDash val="solid"/>
                </a:ln>
                <a:solidFill>
                  <a:srgbClr val="FFFF00"/>
                </a:solidFill>
                <a:effectLst/>
                <a:latin typeface="Comic Sans MS" pitchFamily="66" charset="0"/>
              </a:rPr>
              <a:t>23 marzo 2015</a:t>
            </a:r>
            <a:endParaRPr lang="it-IT" sz="3200" b="1" cap="none" spc="0" dirty="0">
              <a:ln w="10541" cmpd="sng">
                <a:solidFill>
                  <a:schemeClr val="accent1">
                    <a:shade val="88000"/>
                    <a:satMod val="110000"/>
                  </a:schemeClr>
                </a:solidFill>
                <a:prstDash val="solid"/>
              </a:ln>
              <a:solidFill>
                <a:srgbClr val="FFFF00"/>
              </a:solidFill>
              <a:effectLst/>
              <a:latin typeface="Comic Sans MS" pitchFamily="66" charset="0"/>
            </a:endParaRPr>
          </a:p>
        </p:txBody>
      </p:sp>
      <p:sp>
        <p:nvSpPr>
          <p:cNvPr id="10" name="CasellaDiTesto 9"/>
          <p:cNvSpPr txBox="1"/>
          <p:nvPr/>
        </p:nvSpPr>
        <p:spPr>
          <a:xfrm>
            <a:off x="755576" y="5733256"/>
            <a:ext cx="6882012" cy="830997"/>
          </a:xfrm>
          <a:prstGeom prst="rect">
            <a:avLst/>
          </a:prstGeom>
          <a:noFill/>
        </p:spPr>
        <p:txBody>
          <a:bodyPr wrap="none" rtlCol="0">
            <a:spAutoFit/>
          </a:bodyPr>
          <a:lstStyle/>
          <a:p>
            <a:pPr algn="ctr"/>
            <a:r>
              <a:rPr lang="it-IT" b="1" dirty="0" smtClean="0">
                <a:solidFill>
                  <a:srgbClr val="FFFF00"/>
                </a:solidFill>
                <a:latin typeface="Comic Sans MS" pitchFamily="66" charset="0"/>
              </a:rPr>
              <a:t>Mario Cavazza – Medicina d’Urgenza e PS </a:t>
            </a:r>
          </a:p>
          <a:p>
            <a:pPr algn="ctr"/>
            <a:r>
              <a:rPr lang="it-IT" b="1" dirty="0" smtClean="0">
                <a:solidFill>
                  <a:srgbClr val="FFFF00"/>
                </a:solidFill>
                <a:latin typeface="Comic Sans MS" pitchFamily="66" charset="0"/>
              </a:rPr>
              <a:t>Azienda Ospedaliero Universitaria di Bologna</a:t>
            </a:r>
            <a:endParaRPr lang="it-IT" b="1" dirty="0">
              <a:solidFill>
                <a:srgbClr val="FFFF00"/>
              </a:solidFill>
              <a:latin typeface="Comic Sans MS" pitchFamily="66" charset="0"/>
            </a:endParaRPr>
          </a:p>
        </p:txBody>
      </p:sp>
      <p:pic>
        <p:nvPicPr>
          <p:cNvPr id="7" name="Picture 8" descr="http://multimedia.quotidiano.net/data/images/gallery/2010/18821/visita_a.JPG"/>
          <p:cNvPicPr>
            <a:picLocks noChangeAspect="1" noChangeArrowheads="1"/>
          </p:cNvPicPr>
          <p:nvPr/>
        </p:nvPicPr>
        <p:blipFill>
          <a:blip r:embed="rId3" cstate="print"/>
          <a:srcRect/>
          <a:stretch>
            <a:fillRect/>
          </a:stretch>
        </p:blipFill>
        <p:spPr bwMode="auto">
          <a:xfrm>
            <a:off x="179512" y="2204864"/>
            <a:ext cx="3888432"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firing_sinoatrial_node"/>
          <p:cNvPicPr>
            <a:picLocks noGrp="1" noChangeAspect="1" noChangeArrowheads="1" noCrop="1"/>
          </p:cNvPicPr>
          <p:nvPr>
            <p:ph type="clipArt" sz="half" idx="2"/>
          </p:nvPr>
        </p:nvPicPr>
        <p:blipFill>
          <a:blip r:embed="rId2" cstate="print"/>
          <a:srcRect/>
          <a:stretch>
            <a:fillRect/>
          </a:stretch>
        </p:blipFill>
        <p:spPr>
          <a:xfrm>
            <a:off x="990600" y="533400"/>
            <a:ext cx="7467600" cy="5943600"/>
          </a:xfr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
          <p:cNvPicPr>
            <a:picLocks noChangeAspect="1" noChangeArrowheads="1"/>
          </p:cNvPicPr>
          <p:nvPr/>
        </p:nvPicPr>
        <p:blipFill>
          <a:blip r:embed="rId2" cstate="print"/>
          <a:srcRect/>
          <a:stretch>
            <a:fillRect/>
          </a:stretch>
        </p:blipFill>
        <p:spPr bwMode="auto">
          <a:xfrm>
            <a:off x="190500" y="509588"/>
            <a:ext cx="8761413" cy="5838825"/>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
          <p:cNvPicPr>
            <a:picLocks noChangeAspect="1" noChangeArrowheads="1"/>
          </p:cNvPicPr>
          <p:nvPr/>
        </p:nvPicPr>
        <p:blipFill>
          <a:blip r:embed="rId2" cstate="print"/>
          <a:srcRect/>
          <a:stretch>
            <a:fillRect/>
          </a:stretch>
        </p:blipFill>
        <p:spPr bwMode="auto">
          <a:xfrm>
            <a:off x="190500" y="509588"/>
            <a:ext cx="8761413" cy="5838825"/>
          </a:xfrm>
          <a:prstGeom prst="rect">
            <a:avLst/>
          </a:prstGeom>
          <a:noFill/>
          <a:ln w="9525">
            <a:solidFill>
              <a:srgbClr val="FF0000"/>
            </a:solidFill>
            <a:miter lim="800000"/>
            <a:headEnd/>
            <a:tailEnd/>
          </a:ln>
        </p:spPr>
      </p:pic>
      <p:sp>
        <p:nvSpPr>
          <p:cNvPr id="24579" name="Text Box 3"/>
          <p:cNvSpPr txBox="1">
            <a:spLocks noChangeArrowheads="1"/>
          </p:cNvSpPr>
          <p:nvPr/>
        </p:nvSpPr>
        <p:spPr bwMode="auto">
          <a:xfrm>
            <a:off x="1752600" y="1447800"/>
            <a:ext cx="5787162" cy="3046988"/>
          </a:xfrm>
          <a:prstGeom prst="rect">
            <a:avLst/>
          </a:prstGeom>
          <a:noFill/>
          <a:ln w="9525">
            <a:noFill/>
            <a:miter lim="800000"/>
            <a:headEnd/>
            <a:tailEnd/>
          </a:ln>
          <a:effectLst/>
        </p:spPr>
        <p:txBody>
          <a:bodyPr wrap="none">
            <a:spAutoFit/>
          </a:bodyPr>
          <a:lstStyle/>
          <a:p>
            <a:r>
              <a:rPr lang="it-IT" sz="9600" b="1" dirty="0">
                <a:solidFill>
                  <a:schemeClr val="bg1"/>
                </a:solidFill>
                <a:effectLst>
                  <a:outerShdw blurRad="38100" dist="38100" dir="2700000" algn="tl">
                    <a:srgbClr val="C0C0C0"/>
                  </a:outerShdw>
                </a:effectLst>
                <a:latin typeface="Comic Sans MS" pitchFamily="66" charset="0"/>
              </a:rPr>
              <a:t>FLUTTER</a:t>
            </a:r>
          </a:p>
          <a:p>
            <a:r>
              <a:rPr lang="it-IT" sz="9600" b="1" dirty="0">
                <a:solidFill>
                  <a:schemeClr val="bg1"/>
                </a:solidFill>
                <a:effectLst>
                  <a:outerShdw blurRad="38100" dist="38100" dir="2700000" algn="tl">
                    <a:srgbClr val="C0C0C0"/>
                  </a:outerShdw>
                </a:effectLst>
                <a:latin typeface="Comic Sans MS" pitchFamily="66" charset="0"/>
              </a:rPr>
              <a:t>ATRIALE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588" y="92075"/>
            <a:ext cx="9144000" cy="0"/>
          </a:xfrm>
          <a:prstGeom prst="rect">
            <a:avLst/>
          </a:prstGeom>
          <a:noFill/>
          <a:ln w="9525">
            <a:noFill/>
            <a:miter lim="800000"/>
            <a:headEnd/>
            <a:tailEnd/>
          </a:ln>
          <a:effectLst/>
        </p:spPr>
        <p:txBody>
          <a:bodyPr>
            <a:spAutoFit/>
          </a:bodyPr>
          <a:lstStyle/>
          <a:p>
            <a:endParaRPr lang="it-IT"/>
          </a:p>
        </p:txBody>
      </p:sp>
      <p:pic>
        <p:nvPicPr>
          <p:cNvPr id="63492" name="Picture 4" descr="img022"/>
          <p:cNvPicPr>
            <a:picLocks noChangeAspect="1" noChangeArrowheads="1"/>
          </p:cNvPicPr>
          <p:nvPr/>
        </p:nvPicPr>
        <p:blipFill>
          <a:blip r:embed="rId2" cstate="print"/>
          <a:srcRect/>
          <a:stretch>
            <a:fillRect/>
          </a:stretch>
        </p:blipFill>
        <p:spPr bwMode="auto">
          <a:xfrm>
            <a:off x="182563" y="138113"/>
            <a:ext cx="8778875" cy="6583362"/>
          </a:xfrm>
          <a:prstGeom prst="rect">
            <a:avLst/>
          </a:prstGeom>
          <a:noFill/>
        </p:spPr>
      </p:pic>
      <p:cxnSp>
        <p:nvCxnSpPr>
          <p:cNvPr id="5" name="Connettore 2 4"/>
          <p:cNvCxnSpPr/>
          <p:nvPr/>
        </p:nvCxnSpPr>
        <p:spPr>
          <a:xfrm>
            <a:off x="5004048" y="1124744"/>
            <a:ext cx="1296144" cy="2304256"/>
          </a:xfrm>
          <a:prstGeom prst="straightConnector1">
            <a:avLst/>
          </a:prstGeom>
          <a:ln w="76200">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solidFill>
                  <a:schemeClr val="bg1"/>
                </a:solidFill>
                <a:latin typeface="Comic Sans MS" pitchFamily="66" charset="0"/>
              </a:rPr>
              <a:t>Atrial Flutter</a:t>
            </a:r>
          </a:p>
        </p:txBody>
      </p:sp>
      <p:sp>
        <p:nvSpPr>
          <p:cNvPr id="161795" name="Rectangle 3"/>
          <p:cNvSpPr>
            <a:spLocks noGrp="1" noChangeArrowheads="1"/>
          </p:cNvSpPr>
          <p:nvPr>
            <p:ph type="body" idx="1"/>
          </p:nvPr>
        </p:nvSpPr>
        <p:spPr>
          <a:xfrm>
            <a:off x="685800" y="1981200"/>
            <a:ext cx="4800600" cy="4114800"/>
          </a:xfrm>
        </p:spPr>
        <p:txBody>
          <a:bodyPr/>
          <a:lstStyle/>
          <a:p>
            <a:r>
              <a:rPr lang="en-US">
                <a:solidFill>
                  <a:schemeClr val="bg1"/>
                </a:solidFill>
                <a:latin typeface="Comic Sans MS" pitchFamily="66" charset="0"/>
              </a:rPr>
              <a:t>Reentrant circuit localized to the RA </a:t>
            </a:r>
          </a:p>
          <a:p>
            <a:r>
              <a:rPr lang="en-US">
                <a:solidFill>
                  <a:schemeClr val="bg1"/>
                </a:solidFill>
                <a:latin typeface="Comic Sans MS" pitchFamily="66" charset="0"/>
              </a:rPr>
              <a:t>250-350 bpm</a:t>
            </a:r>
          </a:p>
          <a:p>
            <a:r>
              <a:rPr lang="en-US">
                <a:solidFill>
                  <a:schemeClr val="bg1"/>
                </a:solidFill>
                <a:latin typeface="Comic Sans MS" pitchFamily="66" charset="0"/>
              </a:rPr>
              <a:t>2:1 or variable AV block</a:t>
            </a:r>
          </a:p>
          <a:p>
            <a:r>
              <a:rPr lang="en-US">
                <a:solidFill>
                  <a:schemeClr val="bg1"/>
                </a:solidFill>
                <a:latin typeface="Comic Sans MS" pitchFamily="66" charset="0"/>
              </a:rPr>
              <a:t>Classic “saw-tooth” P waves</a:t>
            </a:r>
          </a:p>
        </p:txBody>
      </p:sp>
      <p:sp>
        <p:nvSpPr>
          <p:cNvPr id="161796" name="Rectangle 4">
            <a:hlinkClick r:id=""/>
          </p:cNvPr>
          <p:cNvSpPr>
            <a:spLocks noChangeArrowheads="1"/>
          </p:cNvSpPr>
          <p:nvPr/>
        </p:nvSpPr>
        <p:spPr bwMode="auto">
          <a:xfrm>
            <a:off x="2771775" y="1462088"/>
            <a:ext cx="9144000" cy="461665"/>
          </a:xfrm>
          <a:prstGeom prst="rect">
            <a:avLst/>
          </a:prstGeom>
          <a:noFill/>
          <a:ln w="9525">
            <a:noFill/>
            <a:miter lim="800000"/>
            <a:headEnd/>
            <a:tailEnd/>
          </a:ln>
          <a:effectLst/>
        </p:spPr>
        <p:txBody>
          <a:bodyPr>
            <a:spAutoFit/>
          </a:bodyPr>
          <a:lstStyle/>
          <a:p>
            <a:endParaRPr lang="it-IT">
              <a:solidFill>
                <a:schemeClr val="bg1"/>
              </a:solidFill>
              <a:latin typeface="Comic Sans MS" pitchFamily="66" charset="0"/>
            </a:endParaRPr>
          </a:p>
        </p:txBody>
      </p:sp>
      <p:pic>
        <p:nvPicPr>
          <p:cNvPr id="161797" name="Picture 5" descr="svt08">
            <a:hlinkClick r:id=""/>
          </p:cNvPr>
          <p:cNvPicPr>
            <a:picLocks noChangeAspect="1" noChangeArrowheads="1"/>
          </p:cNvPicPr>
          <p:nvPr/>
        </p:nvPicPr>
        <p:blipFill>
          <a:blip r:embed="rId3" cstate="print"/>
          <a:srcRect/>
          <a:stretch>
            <a:fillRect/>
          </a:stretch>
        </p:blipFill>
        <p:spPr bwMode="auto">
          <a:xfrm>
            <a:off x="5199063" y="1811338"/>
            <a:ext cx="3524250" cy="39338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5" name="Picture 5" descr="The anatomy of classic counterclockwise atrial fl..."/>
          <p:cNvPicPr>
            <a:picLocks noChangeAspect="1" noChangeArrowheads="1"/>
          </p:cNvPicPr>
          <p:nvPr/>
        </p:nvPicPr>
        <p:blipFill>
          <a:blip r:embed="rId2" cstate="print"/>
          <a:srcRect/>
          <a:stretch>
            <a:fillRect/>
          </a:stretch>
        </p:blipFill>
        <p:spPr bwMode="auto">
          <a:xfrm>
            <a:off x="250825" y="188913"/>
            <a:ext cx="8572500" cy="648335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026"/>
          <p:cNvSpPr txBox="1">
            <a:spLocks noChangeArrowheads="1"/>
          </p:cNvSpPr>
          <p:nvPr/>
        </p:nvSpPr>
        <p:spPr bwMode="auto">
          <a:xfrm>
            <a:off x="304800" y="1447800"/>
            <a:ext cx="8610600" cy="4483100"/>
          </a:xfrm>
          <a:prstGeom prst="rect">
            <a:avLst/>
          </a:prstGeom>
          <a:noFill/>
          <a:ln w="9525">
            <a:noFill/>
            <a:miter lim="800000"/>
            <a:headEnd/>
            <a:tailEnd/>
          </a:ln>
          <a:effectLst/>
        </p:spPr>
        <p:txBody>
          <a:bodyPr>
            <a:spAutoFit/>
          </a:bodyPr>
          <a:lstStyle/>
          <a:p>
            <a:pPr eaLnBrk="0" hangingPunct="0"/>
            <a:r>
              <a:rPr lang="en-GB" sz="4800" i="1" dirty="0" err="1">
                <a:solidFill>
                  <a:schemeClr val="bg1"/>
                </a:solidFill>
                <a:latin typeface="Comic Sans MS" pitchFamily="66" charset="0"/>
              </a:rPr>
              <a:t>Definizione</a:t>
            </a:r>
            <a:r>
              <a:rPr lang="en-GB" sz="4800" i="1" dirty="0">
                <a:solidFill>
                  <a:schemeClr val="bg1"/>
                </a:solidFill>
                <a:latin typeface="Comic Sans MS" pitchFamily="66" charset="0"/>
              </a:rPr>
              <a:t>:</a:t>
            </a:r>
          </a:p>
          <a:p>
            <a:pPr algn="ctr" eaLnBrk="0" hangingPunct="0"/>
            <a:r>
              <a:rPr lang="en-GB" sz="4800" dirty="0" err="1">
                <a:solidFill>
                  <a:schemeClr val="bg1"/>
                </a:solidFill>
                <a:latin typeface="Comic Sans MS" pitchFamily="66" charset="0"/>
              </a:rPr>
              <a:t>Tachicardia</a:t>
            </a:r>
            <a:r>
              <a:rPr lang="en-GB" sz="4800" dirty="0">
                <a:solidFill>
                  <a:schemeClr val="bg1"/>
                </a:solidFill>
                <a:latin typeface="Comic Sans MS" pitchFamily="66" charset="0"/>
              </a:rPr>
              <a:t> </a:t>
            </a:r>
            <a:r>
              <a:rPr lang="en-GB" sz="4800" dirty="0" err="1">
                <a:solidFill>
                  <a:schemeClr val="bg1"/>
                </a:solidFill>
                <a:latin typeface="Comic Sans MS" pitchFamily="66" charset="0"/>
              </a:rPr>
              <a:t>atriale</a:t>
            </a:r>
            <a:r>
              <a:rPr lang="en-GB" sz="4800" dirty="0">
                <a:solidFill>
                  <a:schemeClr val="bg1"/>
                </a:solidFill>
                <a:latin typeface="Comic Sans MS" pitchFamily="66" charset="0"/>
              </a:rPr>
              <a:t> </a:t>
            </a:r>
            <a:r>
              <a:rPr lang="en-GB" sz="4800" dirty="0" err="1">
                <a:solidFill>
                  <a:schemeClr val="bg1"/>
                </a:solidFill>
                <a:latin typeface="Comic Sans MS" pitchFamily="66" charset="0"/>
              </a:rPr>
              <a:t>da</a:t>
            </a:r>
            <a:r>
              <a:rPr lang="en-GB" sz="4800" dirty="0">
                <a:solidFill>
                  <a:schemeClr val="bg1"/>
                </a:solidFill>
                <a:latin typeface="Comic Sans MS" pitchFamily="66" charset="0"/>
              </a:rPr>
              <a:t>  </a:t>
            </a:r>
            <a:r>
              <a:rPr lang="en-GB" sz="4800" dirty="0" err="1">
                <a:solidFill>
                  <a:schemeClr val="bg1"/>
                </a:solidFill>
                <a:latin typeface="Comic Sans MS" pitchFamily="66" charset="0"/>
              </a:rPr>
              <a:t>rientro</a:t>
            </a:r>
            <a:r>
              <a:rPr lang="en-GB" sz="4800" dirty="0">
                <a:solidFill>
                  <a:schemeClr val="bg1"/>
                </a:solidFill>
                <a:latin typeface="Comic Sans MS" pitchFamily="66" charset="0"/>
              </a:rPr>
              <a:t> </a:t>
            </a:r>
            <a:r>
              <a:rPr lang="en-GB" sz="4800" dirty="0" err="1">
                <a:solidFill>
                  <a:schemeClr val="bg1"/>
                </a:solidFill>
                <a:latin typeface="Comic Sans MS" pitchFamily="66" charset="0"/>
              </a:rPr>
              <a:t>dovuta</a:t>
            </a:r>
            <a:r>
              <a:rPr lang="en-GB" sz="4800" dirty="0">
                <a:solidFill>
                  <a:schemeClr val="bg1"/>
                </a:solidFill>
                <a:latin typeface="Comic Sans MS" pitchFamily="66" charset="0"/>
              </a:rPr>
              <a:t>  ad  un  </a:t>
            </a:r>
            <a:r>
              <a:rPr lang="en-GB" sz="4800" dirty="0" err="1">
                <a:solidFill>
                  <a:schemeClr val="bg1"/>
                </a:solidFill>
                <a:latin typeface="Comic Sans MS" pitchFamily="66" charset="0"/>
              </a:rPr>
              <a:t>macrocircuito</a:t>
            </a:r>
            <a:r>
              <a:rPr lang="en-GB" sz="4800" dirty="0">
                <a:solidFill>
                  <a:schemeClr val="bg1"/>
                </a:solidFill>
                <a:latin typeface="Comic Sans MS" pitchFamily="66" charset="0"/>
              </a:rPr>
              <a:t> </a:t>
            </a:r>
            <a:r>
              <a:rPr lang="en-GB" sz="4800" dirty="0" err="1">
                <a:solidFill>
                  <a:schemeClr val="bg1"/>
                </a:solidFill>
                <a:latin typeface="Comic Sans MS" pitchFamily="66" charset="0"/>
              </a:rPr>
              <a:t>il</a:t>
            </a:r>
            <a:r>
              <a:rPr lang="en-GB" sz="4800" dirty="0">
                <a:solidFill>
                  <a:schemeClr val="bg1"/>
                </a:solidFill>
                <a:latin typeface="Comic Sans MS" pitchFamily="66" charset="0"/>
              </a:rPr>
              <a:t> </a:t>
            </a:r>
            <a:r>
              <a:rPr lang="en-GB" sz="4800" dirty="0" err="1">
                <a:solidFill>
                  <a:schemeClr val="bg1"/>
                </a:solidFill>
                <a:latin typeface="Comic Sans MS" pitchFamily="66" charset="0"/>
              </a:rPr>
              <a:t>più</a:t>
            </a:r>
            <a:r>
              <a:rPr lang="en-GB" sz="4800" dirty="0">
                <a:solidFill>
                  <a:schemeClr val="bg1"/>
                </a:solidFill>
                <a:latin typeface="Comic Sans MS" pitchFamily="66" charset="0"/>
              </a:rPr>
              <a:t> </a:t>
            </a:r>
            <a:r>
              <a:rPr lang="en-GB" sz="4800" dirty="0" err="1">
                <a:solidFill>
                  <a:schemeClr val="bg1"/>
                </a:solidFill>
                <a:latin typeface="Comic Sans MS" pitchFamily="66" charset="0"/>
              </a:rPr>
              <a:t>delle</a:t>
            </a:r>
            <a:r>
              <a:rPr lang="en-GB" sz="4800" dirty="0">
                <a:solidFill>
                  <a:schemeClr val="bg1"/>
                </a:solidFill>
                <a:latin typeface="Comic Sans MS" pitchFamily="66" charset="0"/>
              </a:rPr>
              <a:t> volte </a:t>
            </a:r>
            <a:r>
              <a:rPr lang="en-GB" sz="4800" dirty="0" err="1">
                <a:solidFill>
                  <a:schemeClr val="bg1"/>
                </a:solidFill>
                <a:latin typeface="Comic Sans MS" pitchFamily="66" charset="0"/>
              </a:rPr>
              <a:t>localizzato</a:t>
            </a:r>
            <a:r>
              <a:rPr lang="en-GB" sz="4800" dirty="0">
                <a:solidFill>
                  <a:schemeClr val="bg1"/>
                </a:solidFill>
                <a:latin typeface="Comic Sans MS" pitchFamily="66" charset="0"/>
              </a:rPr>
              <a:t> in </a:t>
            </a:r>
            <a:r>
              <a:rPr lang="en-GB" sz="4800" dirty="0" err="1">
                <a:solidFill>
                  <a:schemeClr val="bg1"/>
                </a:solidFill>
                <a:latin typeface="Comic Sans MS" pitchFamily="66" charset="0"/>
              </a:rPr>
              <a:t>atrio</a:t>
            </a:r>
            <a:r>
              <a:rPr lang="en-GB" sz="4800" dirty="0">
                <a:solidFill>
                  <a:schemeClr val="bg1"/>
                </a:solidFill>
                <a:latin typeface="Comic Sans MS" pitchFamily="66" charset="0"/>
              </a:rPr>
              <a:t> </a:t>
            </a:r>
            <a:r>
              <a:rPr lang="en-GB" sz="4800" dirty="0" err="1">
                <a:solidFill>
                  <a:schemeClr val="bg1"/>
                </a:solidFill>
                <a:latin typeface="Comic Sans MS" pitchFamily="66" charset="0"/>
              </a:rPr>
              <a:t>destro</a:t>
            </a:r>
            <a:r>
              <a:rPr lang="en-GB" sz="4800" dirty="0">
                <a:solidFill>
                  <a:schemeClr val="bg1"/>
                </a:solidFill>
                <a:latin typeface="Comic Sans MS" pitchFamily="66" charset="0"/>
              </a:rPr>
              <a:t>.</a:t>
            </a:r>
          </a:p>
        </p:txBody>
      </p:sp>
    </p:spTree>
  </p:cSld>
  <p:clrMapOvr>
    <a:masterClrMapping/>
  </p:clrMapOvr>
  <p:transition>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692150" y="285750"/>
            <a:ext cx="7620000" cy="1006475"/>
          </a:xfrm>
          <a:prstGeom prst="rect">
            <a:avLst/>
          </a:prstGeom>
          <a:solidFill>
            <a:schemeClr val="bg1"/>
          </a:solidFill>
          <a:ln w="28575">
            <a:noFill/>
            <a:miter lim="800000"/>
            <a:headEnd/>
            <a:tailEnd/>
          </a:ln>
          <a:effectLst/>
        </p:spPr>
        <p:txBody>
          <a:bodyPr>
            <a:spAutoFit/>
          </a:bodyPr>
          <a:lstStyle/>
          <a:p>
            <a:pPr algn="ctr" eaLnBrk="0" hangingPunct="0"/>
            <a:r>
              <a:rPr lang="en-US" sz="6000" b="1" dirty="0">
                <a:solidFill>
                  <a:schemeClr val="accent4"/>
                </a:solidFill>
                <a:latin typeface="Comic Sans MS" pitchFamily="66" charset="0"/>
              </a:rPr>
              <a:t>FLUTTER ATRIALE</a:t>
            </a:r>
          </a:p>
        </p:txBody>
      </p:sp>
      <p:sp>
        <p:nvSpPr>
          <p:cNvPr id="84995" name="Text Box 3"/>
          <p:cNvSpPr txBox="1">
            <a:spLocks noChangeArrowheads="1"/>
          </p:cNvSpPr>
          <p:nvPr/>
        </p:nvSpPr>
        <p:spPr bwMode="auto">
          <a:xfrm>
            <a:off x="152400" y="1828800"/>
            <a:ext cx="8991600" cy="4600575"/>
          </a:xfrm>
          <a:prstGeom prst="rect">
            <a:avLst/>
          </a:prstGeom>
          <a:solidFill>
            <a:schemeClr val="bg1"/>
          </a:solidFill>
          <a:ln w="9525">
            <a:solidFill>
              <a:schemeClr val="bg1"/>
            </a:solidFill>
            <a:miter lim="800000"/>
            <a:headEnd/>
            <a:tailEnd/>
          </a:ln>
          <a:effectLst/>
        </p:spPr>
        <p:txBody>
          <a:bodyPr>
            <a:spAutoFit/>
          </a:bodyPr>
          <a:lstStyle/>
          <a:p>
            <a:pPr eaLnBrk="0" hangingPunct="0">
              <a:lnSpc>
                <a:spcPct val="110000"/>
              </a:lnSpc>
            </a:pPr>
            <a:r>
              <a:rPr lang="en-US" sz="2800" b="1">
                <a:solidFill>
                  <a:srgbClr val="660033"/>
                </a:solidFill>
                <a:latin typeface="Comic Sans MS" pitchFamily="66" charset="0"/>
              </a:rPr>
              <a:t>Il Flutter Atriale </a:t>
            </a:r>
            <a:r>
              <a:rPr lang="en-US" sz="3600" b="1">
                <a:solidFill>
                  <a:srgbClr val="660033"/>
                </a:solidFill>
                <a:latin typeface="Comic Sans MS" pitchFamily="66" charset="0"/>
              </a:rPr>
              <a:t>TIPICO</a:t>
            </a:r>
            <a:r>
              <a:rPr lang="en-US" sz="2800" b="1">
                <a:solidFill>
                  <a:srgbClr val="660033"/>
                </a:solidFill>
                <a:latin typeface="Comic Sans MS" pitchFamily="66" charset="0"/>
              </a:rPr>
              <a:t>  (</a:t>
            </a:r>
            <a:r>
              <a:rPr lang="en-US" sz="2800" b="1" i="1">
                <a:solidFill>
                  <a:srgbClr val="660033"/>
                </a:solidFill>
                <a:latin typeface="Comic Sans MS" pitchFamily="66" charset="0"/>
              </a:rPr>
              <a:t>istmo-dipendente</a:t>
            </a:r>
            <a:r>
              <a:rPr lang="en-US" sz="2800" b="1">
                <a:solidFill>
                  <a:srgbClr val="660033"/>
                </a:solidFill>
                <a:latin typeface="Comic Sans MS" pitchFamily="66" charset="0"/>
              </a:rPr>
              <a:t>) </a:t>
            </a:r>
          </a:p>
          <a:p>
            <a:pPr eaLnBrk="0" hangingPunct="0">
              <a:lnSpc>
                <a:spcPct val="110000"/>
              </a:lnSpc>
            </a:pPr>
            <a:r>
              <a:rPr lang="en-US" sz="2800" b="1">
                <a:solidFill>
                  <a:srgbClr val="660033"/>
                </a:solidFill>
                <a:latin typeface="Comic Sans MS" pitchFamily="66" charset="0"/>
              </a:rPr>
              <a:t>è caratterizzato dal  “classico” circuito   atriale destro,  con   l’impulso che circola  attorno  agli  osti   delle   vene   cave,   percorrendo  il   setto  interatriale e la parete laterale dell’atrio destro.</a:t>
            </a:r>
          </a:p>
          <a:p>
            <a:pPr eaLnBrk="0" hangingPunct="0">
              <a:lnSpc>
                <a:spcPct val="110000"/>
              </a:lnSpc>
            </a:pPr>
            <a:endParaRPr lang="en-US" sz="2800" b="1">
              <a:solidFill>
                <a:srgbClr val="660033"/>
              </a:solidFill>
              <a:latin typeface="Comic Sans MS" pitchFamily="66" charset="0"/>
            </a:endParaRPr>
          </a:p>
          <a:p>
            <a:pPr eaLnBrk="0" hangingPunct="0">
              <a:lnSpc>
                <a:spcPct val="110000"/>
              </a:lnSpc>
            </a:pPr>
            <a:r>
              <a:rPr lang="en-US" sz="2800" b="1">
                <a:solidFill>
                  <a:srgbClr val="660033"/>
                </a:solidFill>
                <a:latin typeface="Comic Sans MS" pitchFamily="66" charset="0"/>
              </a:rPr>
              <a:t>Qualunque altra sede del circuito dà luogo a un flutter </a:t>
            </a:r>
            <a:r>
              <a:rPr lang="en-US" sz="3600" b="1">
                <a:solidFill>
                  <a:srgbClr val="660033"/>
                </a:solidFill>
                <a:latin typeface="Comic Sans MS" pitchFamily="66" charset="0"/>
              </a:rPr>
              <a:t>ATIPICO </a:t>
            </a:r>
            <a:r>
              <a:rPr lang="en-US" sz="2800" b="1" i="1">
                <a:solidFill>
                  <a:srgbClr val="660033"/>
                </a:solidFill>
                <a:latin typeface="Comic Sans MS" pitchFamily="66" charset="0"/>
              </a:rPr>
              <a:t>(istmo-indipendente).</a:t>
            </a:r>
            <a:endParaRPr lang="en-US" sz="3600" b="1">
              <a:solidFill>
                <a:srgbClr val="660033"/>
              </a:solidFill>
              <a:latin typeface="Comic Sans MS" pitchFamily="66" charset="0"/>
            </a:endParaRPr>
          </a:p>
        </p:txBody>
      </p:sp>
    </p:spTree>
  </p:cSld>
  <p:clrMapOvr>
    <a:masterClrMapping/>
  </p:clrMapOvr>
  <p:transition>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4925" y="304800"/>
            <a:ext cx="9144000" cy="838200"/>
          </a:xfrm>
          <a:solidFill>
            <a:schemeClr val="bg1"/>
          </a:solidFill>
        </p:spPr>
        <p:txBody>
          <a:bodyPr/>
          <a:lstStyle/>
          <a:p>
            <a:r>
              <a:rPr lang="en-US" dirty="0">
                <a:latin typeface="Comic Sans MS" pitchFamily="66" charset="0"/>
              </a:rPr>
              <a:t>Flutter </a:t>
            </a:r>
            <a:r>
              <a:rPr lang="en-US" dirty="0" err="1">
                <a:latin typeface="Comic Sans MS" pitchFamily="66" charset="0"/>
              </a:rPr>
              <a:t>Atriale</a:t>
            </a:r>
            <a:r>
              <a:rPr lang="en-US" dirty="0">
                <a:latin typeface="Comic Sans MS" pitchFamily="66" charset="0"/>
              </a:rPr>
              <a:t> : </a:t>
            </a:r>
            <a:r>
              <a:rPr lang="en-US" sz="4000" i="1" dirty="0" err="1">
                <a:solidFill>
                  <a:schemeClr val="tx1"/>
                </a:solidFill>
                <a:latin typeface="Comic Sans MS" pitchFamily="66" charset="0"/>
              </a:rPr>
              <a:t>istmo</a:t>
            </a:r>
            <a:r>
              <a:rPr lang="en-US" sz="4000" i="1" dirty="0">
                <a:solidFill>
                  <a:schemeClr val="tx1"/>
                </a:solidFill>
                <a:latin typeface="Comic Sans MS" pitchFamily="66" charset="0"/>
              </a:rPr>
              <a:t> </a:t>
            </a:r>
            <a:r>
              <a:rPr lang="en-US" sz="4000" i="1" dirty="0" err="1">
                <a:solidFill>
                  <a:schemeClr val="tx1"/>
                </a:solidFill>
                <a:latin typeface="Comic Sans MS" pitchFamily="66" charset="0"/>
              </a:rPr>
              <a:t>dipendente</a:t>
            </a:r>
            <a:endParaRPr lang="en-US" sz="4000" i="1" dirty="0">
              <a:solidFill>
                <a:schemeClr val="tx1"/>
              </a:solidFill>
              <a:latin typeface="Comic Sans MS" pitchFamily="66" charset="0"/>
            </a:endParaRPr>
          </a:p>
        </p:txBody>
      </p:sp>
      <p:pic>
        <p:nvPicPr>
          <p:cNvPr id="158723" name="Picture 3" descr="AFL Mayo schematic 2"/>
          <p:cNvPicPr>
            <a:picLocks noChangeAspect="1" noChangeArrowheads="1"/>
          </p:cNvPicPr>
          <p:nvPr/>
        </p:nvPicPr>
        <p:blipFill>
          <a:blip r:embed="rId3" cstate="print"/>
          <a:srcRect/>
          <a:stretch>
            <a:fillRect/>
          </a:stretch>
        </p:blipFill>
        <p:spPr bwMode="auto">
          <a:xfrm>
            <a:off x="371475" y="1535113"/>
            <a:ext cx="2857500" cy="2143125"/>
          </a:xfrm>
          <a:prstGeom prst="rect">
            <a:avLst/>
          </a:prstGeom>
          <a:noFill/>
          <a:ln w="25400">
            <a:solidFill>
              <a:schemeClr val="bg2"/>
            </a:solidFill>
            <a:miter lim="800000"/>
            <a:headEnd/>
            <a:tailEnd/>
          </a:ln>
        </p:spPr>
      </p:pic>
      <p:pic>
        <p:nvPicPr>
          <p:cNvPr id="158724" name="Picture 4" descr="AFL Mayo schematic 3"/>
          <p:cNvPicPr>
            <a:picLocks noChangeAspect="1" noChangeArrowheads="1"/>
          </p:cNvPicPr>
          <p:nvPr/>
        </p:nvPicPr>
        <p:blipFill>
          <a:blip r:embed="rId4" cstate="print"/>
          <a:srcRect/>
          <a:stretch>
            <a:fillRect/>
          </a:stretch>
        </p:blipFill>
        <p:spPr bwMode="auto">
          <a:xfrm>
            <a:off x="371475" y="3789363"/>
            <a:ext cx="2857500" cy="2143125"/>
          </a:xfrm>
          <a:prstGeom prst="rect">
            <a:avLst/>
          </a:prstGeom>
          <a:noFill/>
          <a:ln w="25400">
            <a:solidFill>
              <a:schemeClr val="bg2"/>
            </a:solidFill>
            <a:miter lim="800000"/>
            <a:headEnd/>
            <a:tailEnd/>
          </a:ln>
        </p:spPr>
      </p:pic>
      <p:sp>
        <p:nvSpPr>
          <p:cNvPr id="158725" name="Text Box 5"/>
          <p:cNvSpPr txBox="1">
            <a:spLocks noChangeArrowheads="1"/>
          </p:cNvSpPr>
          <p:nvPr/>
        </p:nvSpPr>
        <p:spPr bwMode="auto">
          <a:xfrm>
            <a:off x="2562225" y="2225675"/>
            <a:ext cx="692150" cy="396875"/>
          </a:xfrm>
          <a:prstGeom prst="rect">
            <a:avLst/>
          </a:prstGeom>
          <a:noFill/>
          <a:ln w="12700" cap="sq">
            <a:noFill/>
            <a:miter lim="800000"/>
            <a:headEnd/>
            <a:tailEnd/>
          </a:ln>
          <a:effectLst/>
        </p:spPr>
        <p:txBody>
          <a:bodyPr wrap="none">
            <a:spAutoFit/>
          </a:bodyPr>
          <a:lstStyle/>
          <a:p>
            <a:pPr eaLnBrk="0" hangingPunct="0"/>
            <a:r>
              <a:rPr lang="en-US" sz="2000">
                <a:solidFill>
                  <a:schemeClr val="bg2"/>
                </a:solidFill>
                <a:latin typeface="Tahoma" pitchFamily="34" charset="0"/>
              </a:rPr>
              <a:t>LAO</a:t>
            </a:r>
          </a:p>
        </p:txBody>
      </p:sp>
      <p:sp>
        <p:nvSpPr>
          <p:cNvPr id="158726" name="Text Box 6"/>
          <p:cNvSpPr txBox="1">
            <a:spLocks noChangeArrowheads="1"/>
          </p:cNvSpPr>
          <p:nvPr/>
        </p:nvSpPr>
        <p:spPr bwMode="auto">
          <a:xfrm>
            <a:off x="288925" y="4105275"/>
            <a:ext cx="735013" cy="396875"/>
          </a:xfrm>
          <a:prstGeom prst="rect">
            <a:avLst/>
          </a:prstGeom>
          <a:noFill/>
          <a:ln w="12700" cap="sq">
            <a:noFill/>
            <a:miter lim="800000"/>
            <a:headEnd/>
            <a:tailEnd/>
          </a:ln>
          <a:effectLst/>
        </p:spPr>
        <p:txBody>
          <a:bodyPr wrap="none">
            <a:spAutoFit/>
          </a:bodyPr>
          <a:lstStyle/>
          <a:p>
            <a:pPr eaLnBrk="0" hangingPunct="0"/>
            <a:r>
              <a:rPr lang="en-US" sz="2000">
                <a:solidFill>
                  <a:schemeClr val="bg2"/>
                </a:solidFill>
                <a:latin typeface="Tahoma" pitchFamily="34" charset="0"/>
              </a:rPr>
              <a:t>RAO</a:t>
            </a:r>
          </a:p>
        </p:txBody>
      </p:sp>
      <p:grpSp>
        <p:nvGrpSpPr>
          <p:cNvPr id="2" name="Group 8"/>
          <p:cNvGrpSpPr>
            <a:grpSpLocks/>
          </p:cNvGrpSpPr>
          <p:nvPr/>
        </p:nvGrpSpPr>
        <p:grpSpPr bwMode="auto">
          <a:xfrm>
            <a:off x="3649663" y="1811338"/>
            <a:ext cx="2398712" cy="4873625"/>
            <a:chOff x="2299" y="1141"/>
            <a:chExt cx="1511" cy="3070"/>
          </a:xfrm>
        </p:grpSpPr>
        <p:pic>
          <p:nvPicPr>
            <p:cNvPr id="158729" name="Picture 9"/>
            <p:cNvPicPr>
              <a:picLocks noChangeAspect="1" noChangeArrowheads="1"/>
            </p:cNvPicPr>
            <p:nvPr/>
          </p:nvPicPr>
          <p:blipFill>
            <a:blip r:embed="rId5" cstate="print"/>
            <a:srcRect l="19658" t="685" b="11353"/>
            <a:stretch>
              <a:fillRect/>
            </a:stretch>
          </p:blipFill>
          <p:spPr bwMode="auto">
            <a:xfrm>
              <a:off x="2578" y="1141"/>
              <a:ext cx="1232" cy="2786"/>
            </a:xfrm>
            <a:prstGeom prst="rect">
              <a:avLst/>
            </a:prstGeom>
            <a:noFill/>
            <a:ln w="25400" cap="sq">
              <a:solidFill>
                <a:schemeClr val="bg2"/>
              </a:solidFill>
              <a:miter lim="800000"/>
              <a:headEnd/>
              <a:tailEnd/>
            </a:ln>
            <a:effectLst/>
          </p:spPr>
        </p:pic>
        <p:grpSp>
          <p:nvGrpSpPr>
            <p:cNvPr id="3" name="Group 10"/>
            <p:cNvGrpSpPr>
              <a:grpSpLocks/>
            </p:cNvGrpSpPr>
            <p:nvPr/>
          </p:nvGrpSpPr>
          <p:grpSpPr bwMode="auto">
            <a:xfrm>
              <a:off x="2299" y="1405"/>
              <a:ext cx="296" cy="2473"/>
              <a:chOff x="2091" y="1405"/>
              <a:chExt cx="296" cy="2473"/>
            </a:xfrm>
          </p:grpSpPr>
          <p:sp>
            <p:nvSpPr>
              <p:cNvPr id="158731" name="Text Box 11"/>
              <p:cNvSpPr txBox="1">
                <a:spLocks noChangeArrowheads="1"/>
              </p:cNvSpPr>
              <p:nvPr/>
            </p:nvSpPr>
            <p:spPr bwMode="auto">
              <a:xfrm>
                <a:off x="2202" y="1405"/>
                <a:ext cx="156" cy="231"/>
              </a:xfrm>
              <a:prstGeom prst="rect">
                <a:avLst/>
              </a:prstGeom>
              <a:noFill/>
              <a:ln w="12700" cap="sq">
                <a:noFill/>
                <a:miter lim="800000"/>
                <a:headEnd/>
                <a:tailEnd/>
              </a:ln>
              <a:effectLst/>
            </p:spPr>
            <p:txBody>
              <a:bodyPr wrap="none">
                <a:spAutoFit/>
              </a:bodyPr>
              <a:lstStyle/>
              <a:p>
                <a:pPr eaLnBrk="0" hangingPunct="0"/>
                <a:r>
                  <a:rPr lang="en-US" sz="1800" dirty="0">
                    <a:latin typeface="Tahoma" pitchFamily="34" charset="0"/>
                  </a:rPr>
                  <a:t>I</a:t>
                </a:r>
              </a:p>
            </p:txBody>
          </p:sp>
          <p:sp>
            <p:nvSpPr>
              <p:cNvPr id="158732" name="Text Box 12"/>
              <p:cNvSpPr txBox="1">
                <a:spLocks noChangeArrowheads="1"/>
              </p:cNvSpPr>
              <p:nvPr/>
            </p:nvSpPr>
            <p:spPr bwMode="auto">
              <a:xfrm>
                <a:off x="2148" y="1602"/>
                <a:ext cx="19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II</a:t>
                </a:r>
              </a:p>
            </p:txBody>
          </p:sp>
          <p:sp>
            <p:nvSpPr>
              <p:cNvPr id="158733" name="Text Box 13"/>
              <p:cNvSpPr txBox="1">
                <a:spLocks noChangeArrowheads="1"/>
              </p:cNvSpPr>
              <p:nvPr/>
            </p:nvSpPr>
            <p:spPr bwMode="auto">
              <a:xfrm>
                <a:off x="2094" y="1806"/>
                <a:ext cx="23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III</a:t>
                </a:r>
              </a:p>
            </p:txBody>
          </p:sp>
          <p:sp>
            <p:nvSpPr>
              <p:cNvPr id="158734" name="Text Box 14"/>
              <p:cNvSpPr txBox="1">
                <a:spLocks noChangeArrowheads="1"/>
              </p:cNvSpPr>
              <p:nvPr/>
            </p:nvSpPr>
            <p:spPr bwMode="auto">
              <a:xfrm>
                <a:off x="2167" y="2018"/>
                <a:ext cx="220"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R</a:t>
                </a:r>
              </a:p>
            </p:txBody>
          </p:sp>
          <p:sp>
            <p:nvSpPr>
              <p:cNvPr id="158735" name="Text Box 15"/>
              <p:cNvSpPr txBox="1">
                <a:spLocks noChangeArrowheads="1"/>
              </p:cNvSpPr>
              <p:nvPr/>
            </p:nvSpPr>
            <p:spPr bwMode="auto">
              <a:xfrm>
                <a:off x="2184" y="2222"/>
                <a:ext cx="19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L</a:t>
                </a:r>
              </a:p>
            </p:txBody>
          </p:sp>
          <p:sp>
            <p:nvSpPr>
              <p:cNvPr id="158736" name="Text Box 16"/>
              <p:cNvSpPr txBox="1">
                <a:spLocks noChangeArrowheads="1"/>
              </p:cNvSpPr>
              <p:nvPr/>
            </p:nvSpPr>
            <p:spPr bwMode="auto">
              <a:xfrm>
                <a:off x="2181" y="2418"/>
                <a:ext cx="204"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F</a:t>
                </a:r>
              </a:p>
            </p:txBody>
          </p:sp>
          <p:sp>
            <p:nvSpPr>
              <p:cNvPr id="158737" name="Text Box 17"/>
              <p:cNvSpPr txBox="1">
                <a:spLocks noChangeArrowheads="1"/>
              </p:cNvSpPr>
              <p:nvPr/>
            </p:nvSpPr>
            <p:spPr bwMode="auto">
              <a:xfrm>
                <a:off x="2091" y="2621"/>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V1</a:t>
                </a:r>
              </a:p>
            </p:txBody>
          </p:sp>
          <p:sp>
            <p:nvSpPr>
              <p:cNvPr id="158738" name="Text Box 18"/>
              <p:cNvSpPr txBox="1">
                <a:spLocks noChangeArrowheads="1"/>
              </p:cNvSpPr>
              <p:nvPr/>
            </p:nvSpPr>
            <p:spPr bwMode="auto">
              <a:xfrm>
                <a:off x="2091" y="2833"/>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V2</a:t>
                </a:r>
              </a:p>
            </p:txBody>
          </p:sp>
          <p:sp>
            <p:nvSpPr>
              <p:cNvPr id="158739" name="Text Box 19"/>
              <p:cNvSpPr txBox="1">
                <a:spLocks noChangeArrowheads="1"/>
              </p:cNvSpPr>
              <p:nvPr/>
            </p:nvSpPr>
            <p:spPr bwMode="auto">
              <a:xfrm>
                <a:off x="2091" y="3037"/>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V3</a:t>
                </a:r>
              </a:p>
            </p:txBody>
          </p:sp>
          <p:sp>
            <p:nvSpPr>
              <p:cNvPr id="158740" name="Text Box 20"/>
              <p:cNvSpPr txBox="1">
                <a:spLocks noChangeArrowheads="1"/>
              </p:cNvSpPr>
              <p:nvPr/>
            </p:nvSpPr>
            <p:spPr bwMode="auto">
              <a:xfrm>
                <a:off x="2091" y="3440"/>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V5</a:t>
                </a:r>
              </a:p>
            </p:txBody>
          </p:sp>
          <p:sp>
            <p:nvSpPr>
              <p:cNvPr id="158741" name="Text Box 21"/>
              <p:cNvSpPr txBox="1">
                <a:spLocks noChangeArrowheads="1"/>
              </p:cNvSpPr>
              <p:nvPr/>
            </p:nvSpPr>
            <p:spPr bwMode="auto">
              <a:xfrm>
                <a:off x="2091" y="3233"/>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V4</a:t>
                </a:r>
              </a:p>
            </p:txBody>
          </p:sp>
          <p:sp>
            <p:nvSpPr>
              <p:cNvPr id="158742" name="Text Box 22"/>
              <p:cNvSpPr txBox="1">
                <a:spLocks noChangeArrowheads="1"/>
              </p:cNvSpPr>
              <p:nvPr/>
            </p:nvSpPr>
            <p:spPr bwMode="auto">
              <a:xfrm>
                <a:off x="2091" y="3647"/>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V6</a:t>
                </a:r>
              </a:p>
            </p:txBody>
          </p:sp>
        </p:grpSp>
        <p:sp>
          <p:nvSpPr>
            <p:cNvPr id="158743" name="Text Box 23"/>
            <p:cNvSpPr txBox="1">
              <a:spLocks noChangeArrowheads="1"/>
            </p:cNvSpPr>
            <p:nvPr/>
          </p:nvSpPr>
          <p:spPr bwMode="auto">
            <a:xfrm>
              <a:off x="2935" y="3923"/>
              <a:ext cx="575" cy="288"/>
            </a:xfrm>
            <a:prstGeom prst="rect">
              <a:avLst/>
            </a:prstGeom>
            <a:noFill/>
            <a:ln w="12700" cap="sq">
              <a:noFill/>
              <a:miter lim="800000"/>
              <a:headEnd/>
              <a:tailEnd/>
            </a:ln>
            <a:effectLst/>
          </p:spPr>
          <p:txBody>
            <a:bodyPr wrap="none">
              <a:spAutoFit/>
            </a:bodyPr>
            <a:lstStyle/>
            <a:p>
              <a:pPr eaLnBrk="0" hangingPunct="0"/>
              <a:r>
                <a:rPr lang="en-US">
                  <a:latin typeface="Tahoma" pitchFamily="34" charset="0"/>
                </a:rPr>
                <a:t>CCW</a:t>
              </a:r>
            </a:p>
          </p:txBody>
        </p:sp>
      </p:grpSp>
      <p:grpSp>
        <p:nvGrpSpPr>
          <p:cNvPr id="4" name="Group 24"/>
          <p:cNvGrpSpPr>
            <a:grpSpLocks/>
          </p:cNvGrpSpPr>
          <p:nvPr/>
        </p:nvGrpSpPr>
        <p:grpSpPr bwMode="auto">
          <a:xfrm>
            <a:off x="6529388" y="1814513"/>
            <a:ext cx="2330450" cy="4870450"/>
            <a:chOff x="4113" y="1143"/>
            <a:chExt cx="1468" cy="3068"/>
          </a:xfrm>
        </p:grpSpPr>
        <p:pic>
          <p:nvPicPr>
            <p:cNvPr id="158745" name="Picture 25"/>
            <p:cNvPicPr>
              <a:picLocks noChangeAspect="1" noChangeArrowheads="1"/>
            </p:cNvPicPr>
            <p:nvPr/>
          </p:nvPicPr>
          <p:blipFill>
            <a:blip r:embed="rId6" cstate="print"/>
            <a:srcRect l="8705" r="12274"/>
            <a:stretch>
              <a:fillRect/>
            </a:stretch>
          </p:blipFill>
          <p:spPr bwMode="auto">
            <a:xfrm>
              <a:off x="4401" y="1143"/>
              <a:ext cx="1180" cy="2784"/>
            </a:xfrm>
            <a:prstGeom prst="rect">
              <a:avLst/>
            </a:prstGeom>
            <a:noFill/>
            <a:ln w="25400" cap="sq">
              <a:solidFill>
                <a:schemeClr val="bg2"/>
              </a:solidFill>
              <a:miter lim="800000"/>
              <a:headEnd/>
              <a:tailEnd/>
            </a:ln>
            <a:effectLst/>
          </p:spPr>
        </p:pic>
        <p:grpSp>
          <p:nvGrpSpPr>
            <p:cNvPr id="5" name="Group 26"/>
            <p:cNvGrpSpPr>
              <a:grpSpLocks/>
            </p:cNvGrpSpPr>
            <p:nvPr/>
          </p:nvGrpSpPr>
          <p:grpSpPr bwMode="auto">
            <a:xfrm>
              <a:off x="4113" y="1421"/>
              <a:ext cx="296" cy="2473"/>
              <a:chOff x="2091" y="1405"/>
              <a:chExt cx="296" cy="2473"/>
            </a:xfrm>
          </p:grpSpPr>
          <p:sp>
            <p:nvSpPr>
              <p:cNvPr id="158747" name="Text Box 27"/>
              <p:cNvSpPr txBox="1">
                <a:spLocks noChangeArrowheads="1"/>
              </p:cNvSpPr>
              <p:nvPr/>
            </p:nvSpPr>
            <p:spPr bwMode="auto">
              <a:xfrm>
                <a:off x="2202" y="1405"/>
                <a:ext cx="15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I</a:t>
                </a:r>
              </a:p>
            </p:txBody>
          </p:sp>
          <p:sp>
            <p:nvSpPr>
              <p:cNvPr id="158748" name="Text Box 28"/>
              <p:cNvSpPr txBox="1">
                <a:spLocks noChangeArrowheads="1"/>
              </p:cNvSpPr>
              <p:nvPr/>
            </p:nvSpPr>
            <p:spPr bwMode="auto">
              <a:xfrm>
                <a:off x="2148" y="1602"/>
                <a:ext cx="19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II</a:t>
                </a:r>
              </a:p>
            </p:txBody>
          </p:sp>
          <p:sp>
            <p:nvSpPr>
              <p:cNvPr id="158749" name="Text Box 29"/>
              <p:cNvSpPr txBox="1">
                <a:spLocks noChangeArrowheads="1"/>
              </p:cNvSpPr>
              <p:nvPr/>
            </p:nvSpPr>
            <p:spPr bwMode="auto">
              <a:xfrm>
                <a:off x="2094" y="1806"/>
                <a:ext cx="23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III</a:t>
                </a:r>
              </a:p>
            </p:txBody>
          </p:sp>
          <p:sp>
            <p:nvSpPr>
              <p:cNvPr id="158750" name="Text Box 30"/>
              <p:cNvSpPr txBox="1">
                <a:spLocks noChangeArrowheads="1"/>
              </p:cNvSpPr>
              <p:nvPr/>
            </p:nvSpPr>
            <p:spPr bwMode="auto">
              <a:xfrm>
                <a:off x="2167" y="2018"/>
                <a:ext cx="220"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R</a:t>
                </a:r>
              </a:p>
            </p:txBody>
          </p:sp>
          <p:sp>
            <p:nvSpPr>
              <p:cNvPr id="158751" name="Text Box 31"/>
              <p:cNvSpPr txBox="1">
                <a:spLocks noChangeArrowheads="1"/>
              </p:cNvSpPr>
              <p:nvPr/>
            </p:nvSpPr>
            <p:spPr bwMode="auto">
              <a:xfrm>
                <a:off x="2184" y="2222"/>
                <a:ext cx="196"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L</a:t>
                </a:r>
              </a:p>
            </p:txBody>
          </p:sp>
          <p:sp>
            <p:nvSpPr>
              <p:cNvPr id="158752" name="Text Box 32"/>
              <p:cNvSpPr txBox="1">
                <a:spLocks noChangeArrowheads="1"/>
              </p:cNvSpPr>
              <p:nvPr/>
            </p:nvSpPr>
            <p:spPr bwMode="auto">
              <a:xfrm>
                <a:off x="2181" y="2418"/>
                <a:ext cx="204"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F</a:t>
                </a:r>
              </a:p>
            </p:txBody>
          </p:sp>
          <p:sp>
            <p:nvSpPr>
              <p:cNvPr id="158753" name="Text Box 33"/>
              <p:cNvSpPr txBox="1">
                <a:spLocks noChangeArrowheads="1"/>
              </p:cNvSpPr>
              <p:nvPr/>
            </p:nvSpPr>
            <p:spPr bwMode="auto">
              <a:xfrm>
                <a:off x="2091" y="2621"/>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V1</a:t>
                </a:r>
              </a:p>
            </p:txBody>
          </p:sp>
          <p:sp>
            <p:nvSpPr>
              <p:cNvPr id="158754" name="Text Box 34"/>
              <p:cNvSpPr txBox="1">
                <a:spLocks noChangeArrowheads="1"/>
              </p:cNvSpPr>
              <p:nvPr/>
            </p:nvSpPr>
            <p:spPr bwMode="auto">
              <a:xfrm>
                <a:off x="2091" y="2833"/>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V2</a:t>
                </a:r>
              </a:p>
            </p:txBody>
          </p:sp>
          <p:sp>
            <p:nvSpPr>
              <p:cNvPr id="158755" name="Text Box 35"/>
              <p:cNvSpPr txBox="1">
                <a:spLocks noChangeArrowheads="1"/>
              </p:cNvSpPr>
              <p:nvPr/>
            </p:nvSpPr>
            <p:spPr bwMode="auto">
              <a:xfrm>
                <a:off x="2091" y="3037"/>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V3</a:t>
                </a:r>
              </a:p>
            </p:txBody>
          </p:sp>
          <p:sp>
            <p:nvSpPr>
              <p:cNvPr id="158756" name="Text Box 36"/>
              <p:cNvSpPr txBox="1">
                <a:spLocks noChangeArrowheads="1"/>
              </p:cNvSpPr>
              <p:nvPr/>
            </p:nvSpPr>
            <p:spPr bwMode="auto">
              <a:xfrm>
                <a:off x="2091" y="3440"/>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V5</a:t>
                </a:r>
              </a:p>
            </p:txBody>
          </p:sp>
          <p:sp>
            <p:nvSpPr>
              <p:cNvPr id="158757" name="Text Box 37"/>
              <p:cNvSpPr txBox="1">
                <a:spLocks noChangeArrowheads="1"/>
              </p:cNvSpPr>
              <p:nvPr/>
            </p:nvSpPr>
            <p:spPr bwMode="auto">
              <a:xfrm>
                <a:off x="2091" y="3233"/>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V4</a:t>
                </a:r>
              </a:p>
            </p:txBody>
          </p:sp>
          <p:sp>
            <p:nvSpPr>
              <p:cNvPr id="158758" name="Text Box 38"/>
              <p:cNvSpPr txBox="1">
                <a:spLocks noChangeArrowheads="1"/>
              </p:cNvSpPr>
              <p:nvPr/>
            </p:nvSpPr>
            <p:spPr bwMode="auto">
              <a:xfrm>
                <a:off x="2091" y="3647"/>
                <a:ext cx="292" cy="231"/>
              </a:xfrm>
              <a:prstGeom prst="rect">
                <a:avLst/>
              </a:prstGeom>
              <a:noFill/>
              <a:ln w="12700" cap="sq">
                <a:noFill/>
                <a:miter lim="800000"/>
                <a:headEnd/>
                <a:tailEnd/>
              </a:ln>
              <a:effectLst/>
            </p:spPr>
            <p:txBody>
              <a:bodyPr wrap="none">
                <a:spAutoFit/>
              </a:bodyPr>
              <a:lstStyle/>
              <a:p>
                <a:pPr eaLnBrk="0" hangingPunct="0"/>
                <a:r>
                  <a:rPr lang="en-US" sz="1800">
                    <a:latin typeface="Tahoma" pitchFamily="34" charset="0"/>
                  </a:rPr>
                  <a:t>V6</a:t>
                </a:r>
              </a:p>
            </p:txBody>
          </p:sp>
        </p:grpSp>
        <p:sp>
          <p:nvSpPr>
            <p:cNvPr id="158759" name="Text Box 39"/>
            <p:cNvSpPr txBox="1">
              <a:spLocks noChangeArrowheads="1"/>
            </p:cNvSpPr>
            <p:nvPr/>
          </p:nvSpPr>
          <p:spPr bwMode="auto">
            <a:xfrm>
              <a:off x="4789" y="3923"/>
              <a:ext cx="436" cy="288"/>
            </a:xfrm>
            <a:prstGeom prst="rect">
              <a:avLst/>
            </a:prstGeom>
            <a:noFill/>
            <a:ln w="12700" cap="sq">
              <a:noFill/>
              <a:miter lim="800000"/>
              <a:headEnd/>
              <a:tailEnd/>
            </a:ln>
            <a:effectLst/>
          </p:spPr>
          <p:txBody>
            <a:bodyPr wrap="none">
              <a:spAutoFit/>
            </a:bodyPr>
            <a:lstStyle/>
            <a:p>
              <a:pPr eaLnBrk="0" hangingPunct="0"/>
              <a:r>
                <a:rPr lang="en-US">
                  <a:latin typeface="Tahoma" pitchFamily="34" charset="0"/>
                </a:rPr>
                <a:t>CW</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28600" y="1295400"/>
            <a:ext cx="8642350" cy="3751263"/>
          </a:xfrm>
          <a:prstGeom prst="rect">
            <a:avLst/>
          </a:prstGeom>
          <a:solidFill>
            <a:schemeClr val="bg1"/>
          </a:solidFill>
          <a:ln w="9525">
            <a:noFill/>
            <a:miter lim="800000"/>
            <a:headEnd/>
            <a:tailEnd/>
          </a:ln>
          <a:effectLst/>
        </p:spPr>
        <p:txBody>
          <a:bodyPr>
            <a:spAutoFit/>
          </a:bodyPr>
          <a:lstStyle/>
          <a:p>
            <a:pPr eaLnBrk="0" hangingPunct="0">
              <a:buFontTx/>
              <a:buChar char="•"/>
            </a:pPr>
            <a:r>
              <a:rPr lang="en-GB" sz="4800" dirty="0" err="1">
                <a:solidFill>
                  <a:srgbClr val="660033"/>
                </a:solidFill>
                <a:latin typeface="Comic Sans MS" pitchFamily="66" charset="0"/>
              </a:rPr>
              <a:t>Diagnosi</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Distinzione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dalla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tachicardia</a:t>
            </a:r>
            <a:endParaRPr lang="en-GB" sz="4800" dirty="0">
              <a:solidFill>
                <a:srgbClr val="660033"/>
              </a:solidFill>
              <a:latin typeface="Comic Sans MS" pitchFamily="66" charset="0"/>
            </a:endParaRPr>
          </a:p>
          <a:p>
            <a:pPr eaLnBrk="0" hangingPunct="0"/>
            <a:r>
              <a:rPr lang="en-GB" sz="4800" dirty="0">
                <a:solidFill>
                  <a:srgbClr val="660033"/>
                </a:solidFill>
                <a:latin typeface="Comic Sans MS" pitchFamily="66" charset="0"/>
              </a:rPr>
              <a:t> e </a:t>
            </a:r>
            <a:r>
              <a:rPr lang="en-GB" sz="4800" dirty="0" err="1">
                <a:solidFill>
                  <a:srgbClr val="660033"/>
                </a:solidFill>
                <a:latin typeface="Comic Sans MS" pitchFamily="66" charset="0"/>
              </a:rPr>
              <a:t>dalla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fibrillazione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atriale</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Conduzione</a:t>
            </a:r>
            <a:r>
              <a:rPr lang="en-GB" sz="4800" dirty="0">
                <a:solidFill>
                  <a:srgbClr val="660033"/>
                </a:solidFill>
                <a:latin typeface="Comic Sans MS" pitchFamily="66" charset="0"/>
              </a:rPr>
              <a:t> A-V</a:t>
            </a:r>
          </a:p>
          <a:p>
            <a:pPr eaLnBrk="0" hangingPunct="0">
              <a:buFontTx/>
              <a:buChar char="•"/>
            </a:pPr>
            <a:r>
              <a:rPr lang="en-GB" sz="4800" dirty="0" err="1">
                <a:solidFill>
                  <a:srgbClr val="660033"/>
                </a:solidFill>
                <a:latin typeface="Comic Sans MS" pitchFamily="66" charset="0"/>
              </a:rPr>
              <a:t>Conduzione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intraventricolare</a:t>
            </a:r>
            <a:endParaRPr lang="en-GB" sz="5400" dirty="0">
              <a:solidFill>
                <a:srgbClr val="660033"/>
              </a:solidFill>
              <a:latin typeface="Comic Sans MS" pitchFamily="66" charset="0"/>
            </a:endParaRPr>
          </a:p>
        </p:txBody>
      </p:sp>
      <p:sp>
        <p:nvSpPr>
          <p:cNvPr id="86019" name="Oval 3"/>
          <p:cNvSpPr>
            <a:spLocks noChangeArrowheads="1"/>
          </p:cNvSpPr>
          <p:nvPr/>
        </p:nvSpPr>
        <p:spPr bwMode="auto">
          <a:xfrm>
            <a:off x="184150" y="1219200"/>
            <a:ext cx="3319463" cy="1066800"/>
          </a:xfrm>
          <a:prstGeom prst="ellipse">
            <a:avLst/>
          </a:prstGeom>
          <a:noFill/>
          <a:ln w="28575">
            <a:solidFill>
              <a:srgbClr val="FF0000"/>
            </a:solidFill>
            <a:round/>
            <a:headEnd/>
            <a:tailEnd/>
          </a:ln>
          <a:effectLst/>
        </p:spPr>
        <p:txBody>
          <a:bodyPr wrap="none" anchor="ctr"/>
          <a:lstStyle/>
          <a:p>
            <a:endParaRPr lang="it-IT"/>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additive="base">
                                        <p:cTn id="7" dur="500" fill="hold"/>
                                        <p:tgtEl>
                                          <p:spTgt spid="86019"/>
                                        </p:tgtEl>
                                        <p:attrNameLst>
                                          <p:attrName>ppt_x</p:attrName>
                                        </p:attrNameLst>
                                      </p:cBhvr>
                                      <p:tavLst>
                                        <p:tav tm="0">
                                          <p:val>
                                            <p:strVal val="1+#ppt_w/2"/>
                                          </p:val>
                                        </p:tav>
                                        <p:tav tm="100000">
                                          <p:val>
                                            <p:strVal val="#ppt_x"/>
                                          </p:val>
                                        </p:tav>
                                      </p:tavLst>
                                    </p:anim>
                                    <p:anim calcmode="lin" valueType="num">
                                      <p:cBhvr additive="base">
                                        <p:cTn id="8" dur="500" fill="hold"/>
                                        <p:tgtEl>
                                          <p:spTgt spid="86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47650" y="685800"/>
            <a:ext cx="8610600" cy="4851400"/>
          </a:xfrm>
          <a:prstGeom prst="rect">
            <a:avLst/>
          </a:prstGeom>
          <a:solidFill>
            <a:schemeClr val="bg1"/>
          </a:solidFill>
          <a:ln w="9525">
            <a:solidFill>
              <a:schemeClr val="bg1"/>
            </a:solidFill>
            <a:miter lim="800000"/>
            <a:headEnd/>
            <a:tailEnd/>
          </a:ln>
          <a:effectLst/>
        </p:spPr>
        <p:txBody>
          <a:bodyPr>
            <a:spAutoFit/>
          </a:bodyPr>
          <a:lstStyle/>
          <a:p>
            <a:pPr algn="just" eaLnBrk="0" hangingPunct="0"/>
            <a:r>
              <a:rPr lang="en-US" sz="3200" b="1">
                <a:solidFill>
                  <a:srgbClr val="660033"/>
                </a:solidFill>
                <a:latin typeface="Comic Sans MS" pitchFamily="66" charset="0"/>
              </a:rPr>
              <a:t>1) </a:t>
            </a:r>
            <a:r>
              <a:rPr lang="en-US" b="1">
                <a:solidFill>
                  <a:srgbClr val="660033"/>
                </a:solidFill>
                <a:latin typeface="Comic Sans MS" pitchFamily="66" charset="0"/>
              </a:rPr>
              <a:t>Flutter</a:t>
            </a:r>
            <a:r>
              <a:rPr lang="en-US" sz="3200" b="1">
                <a:solidFill>
                  <a:srgbClr val="660033"/>
                </a:solidFill>
                <a:latin typeface="Comic Sans MS" pitchFamily="66" charset="0"/>
              </a:rPr>
              <a:t> TIPICO</a:t>
            </a:r>
            <a:r>
              <a:rPr lang="en-US" b="1">
                <a:solidFill>
                  <a:srgbClr val="660033"/>
                </a:solidFill>
                <a:latin typeface="Comic Sans MS" pitchFamily="66" charset="0"/>
              </a:rPr>
              <a:t>. Onde F </a:t>
            </a:r>
            <a:r>
              <a:rPr lang="en-US" b="1" i="1">
                <a:solidFill>
                  <a:srgbClr val="660033"/>
                </a:solidFill>
                <a:latin typeface="Comic Sans MS" pitchFamily="66" charset="0"/>
              </a:rPr>
              <a:t>a denti di sega</a:t>
            </a:r>
            <a:r>
              <a:rPr lang="en-US" b="1">
                <a:solidFill>
                  <a:srgbClr val="660033"/>
                </a:solidFill>
                <a:latin typeface="Comic Sans MS" pitchFamily="66" charset="0"/>
              </a:rPr>
              <a:t> nelle         derivazioni inferiori.</a:t>
            </a:r>
          </a:p>
          <a:p>
            <a:pPr algn="just" eaLnBrk="0" hangingPunct="0"/>
            <a:r>
              <a:rPr lang="en-US" b="1">
                <a:solidFill>
                  <a:srgbClr val="660033"/>
                </a:solidFill>
                <a:latin typeface="Comic Sans MS" pitchFamily="66" charset="0"/>
              </a:rPr>
              <a:t>a) </a:t>
            </a:r>
            <a:r>
              <a:rPr lang="en-US" sz="2800" b="1" i="1">
                <a:solidFill>
                  <a:srgbClr val="660033"/>
                </a:solidFill>
                <a:latin typeface="Comic Sans MS" pitchFamily="66" charset="0"/>
              </a:rPr>
              <a:t>COMUNE</a:t>
            </a:r>
            <a:r>
              <a:rPr lang="en-US" b="1">
                <a:solidFill>
                  <a:srgbClr val="660033"/>
                </a:solidFill>
                <a:latin typeface="Comic Sans MS" pitchFamily="66" charset="0"/>
              </a:rPr>
              <a:t>: denti di sega asimmetrici, con ascesa ripida e discesa lenta (eccetto nella parte finale, dove la pendenza aumenta bruscamente).</a:t>
            </a:r>
          </a:p>
          <a:p>
            <a:pPr algn="just" eaLnBrk="0" hangingPunct="0"/>
            <a:r>
              <a:rPr lang="en-US" b="1">
                <a:solidFill>
                  <a:srgbClr val="660033"/>
                </a:solidFill>
                <a:latin typeface="Comic Sans MS" pitchFamily="66" charset="0"/>
              </a:rPr>
              <a:t>b) </a:t>
            </a:r>
            <a:r>
              <a:rPr lang="en-US" sz="2800" b="1" i="1">
                <a:solidFill>
                  <a:srgbClr val="660033"/>
                </a:solidFill>
                <a:latin typeface="Comic Sans MS" pitchFamily="66" charset="0"/>
              </a:rPr>
              <a:t>NON COMUNE</a:t>
            </a:r>
            <a:r>
              <a:rPr lang="en-US" b="1">
                <a:solidFill>
                  <a:srgbClr val="660033"/>
                </a:solidFill>
                <a:latin typeface="Comic Sans MS" pitchFamily="66" charset="0"/>
              </a:rPr>
              <a:t>: denti di sega simmetrici, con ascesa e discesa di uguale pendenza. </a:t>
            </a:r>
          </a:p>
          <a:p>
            <a:pPr algn="just" eaLnBrk="0" hangingPunct="0"/>
            <a:endParaRPr lang="en-US" b="1">
              <a:solidFill>
                <a:srgbClr val="660033"/>
              </a:solidFill>
              <a:latin typeface="Comic Sans MS" pitchFamily="66" charset="0"/>
            </a:endParaRPr>
          </a:p>
          <a:p>
            <a:pPr algn="just" eaLnBrk="0" hangingPunct="0"/>
            <a:r>
              <a:rPr lang="en-US" sz="3200" b="1">
                <a:solidFill>
                  <a:srgbClr val="660033"/>
                </a:solidFill>
                <a:latin typeface="Comic Sans MS" pitchFamily="66" charset="0"/>
              </a:rPr>
              <a:t>2) </a:t>
            </a:r>
            <a:r>
              <a:rPr lang="en-US" b="1">
                <a:solidFill>
                  <a:srgbClr val="660033"/>
                </a:solidFill>
                <a:latin typeface="Comic Sans MS" pitchFamily="66" charset="0"/>
              </a:rPr>
              <a:t>Flutter</a:t>
            </a:r>
            <a:r>
              <a:rPr lang="en-US" sz="3200" b="1">
                <a:solidFill>
                  <a:srgbClr val="660033"/>
                </a:solidFill>
                <a:latin typeface="Comic Sans MS" pitchFamily="66" charset="0"/>
              </a:rPr>
              <a:t> ATIPICO</a:t>
            </a:r>
            <a:r>
              <a:rPr lang="en-US" b="1">
                <a:solidFill>
                  <a:srgbClr val="660033"/>
                </a:solidFill>
                <a:latin typeface="Comic Sans MS" pitchFamily="66" charset="0"/>
              </a:rPr>
              <a:t>. Onde F </a:t>
            </a:r>
            <a:r>
              <a:rPr lang="en-US" b="1" i="1">
                <a:solidFill>
                  <a:srgbClr val="660033"/>
                </a:solidFill>
                <a:latin typeface="Comic Sans MS" pitchFamily="66" charset="0"/>
              </a:rPr>
              <a:t>non a denti di sega</a:t>
            </a:r>
            <a:r>
              <a:rPr lang="en-US" b="1">
                <a:solidFill>
                  <a:srgbClr val="660033"/>
                </a:solidFill>
                <a:latin typeface="Comic Sans MS" pitchFamily="66" charset="0"/>
              </a:rPr>
              <a:t> nelle derivazioni inferiori (ogni altra configurazione è possibile).</a:t>
            </a:r>
          </a:p>
          <a:p>
            <a:pPr algn="just" eaLnBrk="0" hangingPunct="0"/>
            <a:endParaRPr lang="en-US" b="1">
              <a:solidFill>
                <a:srgbClr val="660033"/>
              </a:solidFill>
              <a:latin typeface="Comic Sans MS" pitchFamily="66" charset="0"/>
            </a:endParaRP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a:stretch>
            <a:fillRect/>
          </a:stretch>
        </p:blipFill>
        <p:spPr bwMode="auto">
          <a:xfrm rot="5400000">
            <a:off x="1273969" y="-761206"/>
            <a:ext cx="6669087" cy="8569325"/>
          </a:xfrm>
          <a:prstGeom prst="rect">
            <a:avLst/>
          </a:prstGeom>
          <a:noFill/>
          <a:ln w="9525">
            <a:noFill/>
            <a:miter lim="800000"/>
            <a:headEnd/>
            <a:tailEnd/>
          </a:ln>
        </p:spPr>
      </p:pic>
      <p:sp>
        <p:nvSpPr>
          <p:cNvPr id="211973" name="AutoShape 5"/>
          <p:cNvSpPr>
            <a:spLocks noChangeArrowheads="1"/>
          </p:cNvSpPr>
          <p:nvPr/>
        </p:nvSpPr>
        <p:spPr bwMode="auto">
          <a:xfrm>
            <a:off x="611188" y="2492375"/>
            <a:ext cx="2016125" cy="504825"/>
          </a:xfrm>
          <a:prstGeom prst="rightArrow">
            <a:avLst>
              <a:gd name="adj1" fmla="val 50000"/>
              <a:gd name="adj2" fmla="val 99843"/>
            </a:avLst>
          </a:prstGeom>
          <a:solidFill>
            <a:schemeClr val="accent1"/>
          </a:solidFill>
          <a:ln w="9525">
            <a:solidFill>
              <a:schemeClr val="tx1"/>
            </a:solidFill>
            <a:miter lim="800000"/>
            <a:headEnd/>
            <a:tailEnd/>
          </a:ln>
        </p:spPr>
        <p:txBody>
          <a:bodyPr wrap="none" anchor="ctr"/>
          <a:lstStyle/>
          <a:p>
            <a:endParaRPr lang="it-IT"/>
          </a:p>
        </p:txBody>
      </p:sp>
      <p:sp>
        <p:nvSpPr>
          <p:cNvPr id="211974" name="AutoShape 6"/>
          <p:cNvSpPr>
            <a:spLocks noChangeArrowheads="1"/>
          </p:cNvSpPr>
          <p:nvPr/>
        </p:nvSpPr>
        <p:spPr bwMode="auto">
          <a:xfrm>
            <a:off x="6011863" y="1916113"/>
            <a:ext cx="2447925" cy="649287"/>
          </a:xfrm>
          <a:prstGeom prst="leftArrow">
            <a:avLst>
              <a:gd name="adj1" fmla="val 50000"/>
              <a:gd name="adj2" fmla="val 94254"/>
            </a:avLst>
          </a:prstGeom>
          <a:solidFill>
            <a:srgbClr val="333399"/>
          </a:solidFill>
          <a:ln w="9525">
            <a:solidFill>
              <a:schemeClr val="tx1"/>
            </a:solidFill>
            <a:miter lim="800000"/>
            <a:headEnd/>
            <a:tailEnd/>
          </a:ln>
        </p:spPr>
        <p:txBody>
          <a:bodyPr wrap="none" anchor="ctr"/>
          <a:lstStyle/>
          <a:p>
            <a:endParaRPr lang="it-IT"/>
          </a:p>
        </p:txBody>
      </p:sp>
      <p:sp>
        <p:nvSpPr>
          <p:cNvPr id="211976" name="AutoShape 8"/>
          <p:cNvSpPr>
            <a:spLocks noChangeArrowheads="1"/>
          </p:cNvSpPr>
          <p:nvPr/>
        </p:nvSpPr>
        <p:spPr bwMode="auto">
          <a:xfrm>
            <a:off x="4211638" y="1700213"/>
            <a:ext cx="647700" cy="2305050"/>
          </a:xfrm>
          <a:prstGeom prst="downArrow">
            <a:avLst>
              <a:gd name="adj1" fmla="val 50000"/>
              <a:gd name="adj2" fmla="val 88971"/>
            </a:avLst>
          </a:prstGeom>
          <a:solidFill>
            <a:srgbClr val="333399"/>
          </a:solidFill>
          <a:ln w="9525">
            <a:solidFill>
              <a:schemeClr val="tx1"/>
            </a:solidFill>
            <a:miter lim="800000"/>
            <a:headEnd/>
            <a:tailEnd/>
          </a:ln>
        </p:spPr>
        <p:txBody>
          <a:bodyPr wrap="none" anchor="ctr"/>
          <a:lstStyle/>
          <a:p>
            <a:endParaRPr lang="it-IT"/>
          </a:p>
        </p:txBody>
      </p:sp>
      <p:sp>
        <p:nvSpPr>
          <p:cNvPr id="211977" name="AutoShape 9"/>
          <p:cNvSpPr>
            <a:spLocks noChangeArrowheads="1"/>
          </p:cNvSpPr>
          <p:nvPr/>
        </p:nvSpPr>
        <p:spPr bwMode="auto">
          <a:xfrm>
            <a:off x="2843213" y="2205038"/>
            <a:ext cx="504825" cy="2016125"/>
          </a:xfrm>
          <a:prstGeom prst="downArrow">
            <a:avLst>
              <a:gd name="adj1" fmla="val 50000"/>
              <a:gd name="adj2" fmla="val 99843"/>
            </a:avLst>
          </a:prstGeom>
          <a:solidFill>
            <a:schemeClr val="accent1"/>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animEffect transition="in" filter="strips(downLeft)">
                                      <p:cBhvr>
                                        <p:cTn id="7" dur="500"/>
                                        <p:tgtEl>
                                          <p:spTgt spid="21197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1977"/>
                                        </p:tgtEl>
                                        <p:attrNameLst>
                                          <p:attrName>style.visibility</p:attrName>
                                        </p:attrNameLst>
                                      </p:cBhvr>
                                      <p:to>
                                        <p:strVal val="visible"/>
                                      </p:to>
                                    </p:set>
                                    <p:animEffect transition="in" filter="strips(downLeft)">
                                      <p:cBhvr>
                                        <p:cTn id="12" dur="500"/>
                                        <p:tgtEl>
                                          <p:spTgt spid="21197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1974"/>
                                        </p:tgtEl>
                                        <p:attrNameLst>
                                          <p:attrName>style.visibility</p:attrName>
                                        </p:attrNameLst>
                                      </p:cBhvr>
                                      <p:to>
                                        <p:strVal val="visible"/>
                                      </p:to>
                                    </p:set>
                                    <p:anim calcmode="lin" valueType="num">
                                      <p:cBhvr additive="base">
                                        <p:cTn id="17" dur="500" fill="hold"/>
                                        <p:tgtEl>
                                          <p:spTgt spid="211974"/>
                                        </p:tgtEl>
                                        <p:attrNameLst>
                                          <p:attrName>ppt_x</p:attrName>
                                        </p:attrNameLst>
                                      </p:cBhvr>
                                      <p:tavLst>
                                        <p:tav tm="0">
                                          <p:val>
                                            <p:strVal val="#ppt_x"/>
                                          </p:val>
                                        </p:tav>
                                        <p:tav tm="100000">
                                          <p:val>
                                            <p:strVal val="#ppt_x"/>
                                          </p:val>
                                        </p:tav>
                                      </p:tavLst>
                                    </p:anim>
                                    <p:anim calcmode="lin" valueType="num">
                                      <p:cBhvr additive="base">
                                        <p:cTn id="18" dur="500" fill="hold"/>
                                        <p:tgtEl>
                                          <p:spTgt spid="21197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1976"/>
                                        </p:tgtEl>
                                        <p:attrNameLst>
                                          <p:attrName>style.visibility</p:attrName>
                                        </p:attrNameLst>
                                      </p:cBhvr>
                                      <p:to>
                                        <p:strVal val="visible"/>
                                      </p:to>
                                    </p:set>
                                    <p:anim calcmode="lin" valueType="num">
                                      <p:cBhvr additive="base">
                                        <p:cTn id="23" dur="500" fill="hold"/>
                                        <p:tgtEl>
                                          <p:spTgt spid="211976"/>
                                        </p:tgtEl>
                                        <p:attrNameLst>
                                          <p:attrName>ppt_x</p:attrName>
                                        </p:attrNameLst>
                                      </p:cBhvr>
                                      <p:tavLst>
                                        <p:tav tm="0">
                                          <p:val>
                                            <p:strVal val="#ppt_x"/>
                                          </p:val>
                                        </p:tav>
                                        <p:tav tm="100000">
                                          <p:val>
                                            <p:strVal val="#ppt_x"/>
                                          </p:val>
                                        </p:tav>
                                      </p:tavLst>
                                    </p:anim>
                                    <p:anim calcmode="lin" valueType="num">
                                      <p:cBhvr additive="base">
                                        <p:cTn id="24" dur="500" fill="hold"/>
                                        <p:tgtEl>
                                          <p:spTgt spid="2119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animBg="1"/>
      <p:bldP spid="211974" grpId="0" animBg="1"/>
      <p:bldP spid="211976" grpId="0" animBg="1"/>
      <p:bldP spid="21197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LUTT"/>
          <p:cNvPicPr>
            <a:picLocks noChangeAspect="1" noChangeArrowheads="1"/>
          </p:cNvPicPr>
          <p:nvPr/>
        </p:nvPicPr>
        <p:blipFill>
          <a:blip r:embed="rId2" cstate="print"/>
          <a:srcRect l="75833" t="36578" r="5556" b="54445"/>
          <a:stretch>
            <a:fillRect/>
          </a:stretch>
        </p:blipFill>
        <p:spPr bwMode="auto">
          <a:xfrm>
            <a:off x="3670300" y="2693988"/>
            <a:ext cx="4559300" cy="1649412"/>
          </a:xfrm>
          <a:prstGeom prst="rect">
            <a:avLst/>
          </a:prstGeom>
          <a:noFill/>
        </p:spPr>
      </p:pic>
      <p:pic>
        <p:nvPicPr>
          <p:cNvPr id="90115" name="Picture 3" descr="FLUTT"/>
          <p:cNvPicPr>
            <a:picLocks noChangeAspect="1" noChangeArrowheads="1"/>
          </p:cNvPicPr>
          <p:nvPr/>
        </p:nvPicPr>
        <p:blipFill>
          <a:blip r:embed="rId2" cstate="print"/>
          <a:srcRect l="23334" t="35606" r="58333" b="57004"/>
          <a:stretch>
            <a:fillRect/>
          </a:stretch>
        </p:blipFill>
        <p:spPr bwMode="auto">
          <a:xfrm>
            <a:off x="3632200" y="1125538"/>
            <a:ext cx="4597400" cy="1389062"/>
          </a:xfrm>
          <a:prstGeom prst="rect">
            <a:avLst/>
          </a:prstGeom>
          <a:noFill/>
        </p:spPr>
      </p:pic>
      <p:pic>
        <p:nvPicPr>
          <p:cNvPr id="90116" name="Picture 4" descr="FLUTTATI"/>
          <p:cNvPicPr>
            <a:picLocks noChangeAspect="1" noChangeArrowheads="1"/>
          </p:cNvPicPr>
          <p:nvPr/>
        </p:nvPicPr>
        <p:blipFill>
          <a:blip r:embed="rId3" cstate="print"/>
          <a:srcRect l="20763" t="51909" r="67734" b="40489"/>
          <a:stretch>
            <a:fillRect/>
          </a:stretch>
        </p:blipFill>
        <p:spPr bwMode="auto">
          <a:xfrm>
            <a:off x="3581400" y="4500563"/>
            <a:ext cx="4648200" cy="1824037"/>
          </a:xfrm>
          <a:prstGeom prst="rect">
            <a:avLst/>
          </a:prstGeom>
          <a:noFill/>
        </p:spPr>
      </p:pic>
      <p:sp>
        <p:nvSpPr>
          <p:cNvPr id="90117" name="Text Box 5"/>
          <p:cNvSpPr txBox="1">
            <a:spLocks noChangeArrowheads="1"/>
          </p:cNvSpPr>
          <p:nvPr/>
        </p:nvSpPr>
        <p:spPr bwMode="auto">
          <a:xfrm>
            <a:off x="1058863" y="1536700"/>
            <a:ext cx="1547812" cy="457200"/>
          </a:xfrm>
          <a:prstGeom prst="rect">
            <a:avLst/>
          </a:prstGeom>
          <a:noFill/>
          <a:ln w="9525">
            <a:noFill/>
            <a:miter lim="800000"/>
            <a:headEnd/>
            <a:tailEnd/>
          </a:ln>
          <a:effectLst/>
        </p:spPr>
        <p:txBody>
          <a:bodyPr wrap="none">
            <a:spAutoFit/>
          </a:bodyPr>
          <a:lstStyle/>
          <a:p>
            <a:pPr algn="ctr" eaLnBrk="0" hangingPunct="0">
              <a:spcBef>
                <a:spcPct val="50000"/>
              </a:spcBef>
            </a:pPr>
            <a:r>
              <a:rPr lang="it-IT" b="1" dirty="0">
                <a:solidFill>
                  <a:schemeClr val="bg1"/>
                </a:solidFill>
                <a:latin typeface="Comic Sans MS" pitchFamily="66" charset="0"/>
              </a:rPr>
              <a:t>COMUNE</a:t>
            </a:r>
          </a:p>
        </p:txBody>
      </p:sp>
      <p:sp>
        <p:nvSpPr>
          <p:cNvPr id="90118" name="Text Box 6"/>
          <p:cNvSpPr txBox="1">
            <a:spLocks noChangeArrowheads="1"/>
          </p:cNvSpPr>
          <p:nvPr/>
        </p:nvSpPr>
        <p:spPr bwMode="auto">
          <a:xfrm>
            <a:off x="1009650" y="3289300"/>
            <a:ext cx="2417763" cy="457200"/>
          </a:xfrm>
          <a:prstGeom prst="rect">
            <a:avLst/>
          </a:prstGeom>
          <a:noFill/>
          <a:ln w="9525">
            <a:noFill/>
            <a:miter lim="800000"/>
            <a:headEnd/>
            <a:tailEnd/>
          </a:ln>
          <a:effectLst/>
        </p:spPr>
        <p:txBody>
          <a:bodyPr wrap="none">
            <a:spAutoFit/>
          </a:bodyPr>
          <a:lstStyle/>
          <a:p>
            <a:pPr algn="ctr" eaLnBrk="0" hangingPunct="0">
              <a:spcBef>
                <a:spcPct val="50000"/>
              </a:spcBef>
            </a:pPr>
            <a:r>
              <a:rPr lang="it-IT" b="1" dirty="0">
                <a:solidFill>
                  <a:schemeClr val="bg1"/>
                </a:solidFill>
                <a:latin typeface="Comic Sans MS" pitchFamily="66" charset="0"/>
              </a:rPr>
              <a:t>NON COMUNE</a:t>
            </a:r>
          </a:p>
        </p:txBody>
      </p:sp>
      <p:sp>
        <p:nvSpPr>
          <p:cNvPr id="90119" name="Text Box 7"/>
          <p:cNvSpPr txBox="1">
            <a:spLocks noChangeArrowheads="1"/>
          </p:cNvSpPr>
          <p:nvPr/>
        </p:nvSpPr>
        <p:spPr bwMode="auto">
          <a:xfrm>
            <a:off x="1127125" y="5118100"/>
            <a:ext cx="1546225" cy="457200"/>
          </a:xfrm>
          <a:prstGeom prst="rect">
            <a:avLst/>
          </a:prstGeom>
          <a:noFill/>
          <a:ln w="9525">
            <a:noFill/>
            <a:miter lim="800000"/>
            <a:headEnd/>
            <a:tailEnd/>
          </a:ln>
          <a:effectLst/>
        </p:spPr>
        <p:txBody>
          <a:bodyPr wrap="none">
            <a:spAutoFit/>
          </a:bodyPr>
          <a:lstStyle/>
          <a:p>
            <a:pPr algn="ctr" eaLnBrk="0" hangingPunct="0">
              <a:spcBef>
                <a:spcPct val="50000"/>
              </a:spcBef>
            </a:pPr>
            <a:r>
              <a:rPr lang="it-IT" b="1" dirty="0">
                <a:solidFill>
                  <a:schemeClr val="bg1"/>
                </a:solidFill>
                <a:latin typeface="Comic Sans MS" pitchFamily="66" charset="0"/>
              </a:rPr>
              <a:t>ATIPICO</a:t>
            </a:r>
          </a:p>
        </p:txBody>
      </p:sp>
      <p:sp>
        <p:nvSpPr>
          <p:cNvPr id="90120" name="Text Box 8"/>
          <p:cNvSpPr txBox="1">
            <a:spLocks noChangeArrowheads="1"/>
          </p:cNvSpPr>
          <p:nvPr/>
        </p:nvSpPr>
        <p:spPr bwMode="auto">
          <a:xfrm>
            <a:off x="4643438" y="393700"/>
            <a:ext cx="2627312" cy="457200"/>
          </a:xfrm>
          <a:prstGeom prst="rect">
            <a:avLst/>
          </a:prstGeom>
          <a:noFill/>
          <a:ln w="9525">
            <a:noFill/>
            <a:miter lim="800000"/>
            <a:headEnd/>
            <a:tailEnd/>
          </a:ln>
          <a:effectLst/>
        </p:spPr>
        <p:txBody>
          <a:bodyPr wrap="none">
            <a:spAutoFit/>
          </a:bodyPr>
          <a:lstStyle/>
          <a:p>
            <a:pPr algn="ctr" eaLnBrk="0" hangingPunct="0">
              <a:spcBef>
                <a:spcPct val="50000"/>
              </a:spcBef>
            </a:pPr>
            <a:r>
              <a:rPr lang="it-IT" b="1" dirty="0">
                <a:solidFill>
                  <a:schemeClr val="bg1"/>
                </a:solidFill>
                <a:latin typeface="Comic Sans MS" pitchFamily="66" charset="0"/>
              </a:rPr>
              <a:t>III  Derivazione</a:t>
            </a:r>
          </a:p>
        </p:txBody>
      </p:sp>
    </p:spTree>
  </p:cSld>
  <p:clrMapOvr>
    <a:masterClrMapping/>
  </p:clrMapOvr>
  <p:transition>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82" name="Group 46"/>
          <p:cNvGraphicFramePr>
            <a:graphicFrameLocks noGrp="1"/>
          </p:cNvGraphicFramePr>
          <p:nvPr/>
        </p:nvGraphicFramePr>
        <p:xfrm>
          <a:off x="755650" y="1571625"/>
          <a:ext cx="7620000" cy="4954906"/>
        </p:xfrm>
        <a:graphic>
          <a:graphicData uri="http://schemas.openxmlformats.org/drawingml/2006/table">
            <a:tbl>
              <a:tblPr/>
              <a:tblGrid>
                <a:gridCol w="4038600"/>
                <a:gridCol w="1752600"/>
                <a:gridCol w="1828800"/>
              </a:tblGrid>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660033"/>
                          </a:solidFill>
                          <a:effectLst/>
                          <a:latin typeface="Comic Sans MS" pitchFamily="66" charset="0"/>
                        </a:rPr>
                        <a:t>CARATTERI DELLE ONDE 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FLUTTER COMUNE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660033"/>
                          </a:solidFill>
                          <a:effectLst/>
                          <a:latin typeface="Comic Sans MS" pitchFamily="66" charset="0"/>
                        </a:rPr>
                        <a:t>FLUTTER NON COMUNE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Denti di sega in II, III, aVF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Isoelettrica assente in II, III, aVF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Onde F in II, III, aVF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Asimmetriche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Simmetriche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Onde F con incisura sulla cuspide superiore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Onde F in I derivazione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Isoelettriche o bifasiche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Rapporto F in AVF/F in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sym typeface="Symbol" pitchFamily="18" charset="2"/>
                        </a:rPr>
                        <a:t> 2,5</a:t>
                      </a:r>
                      <a:endParaRPr kumimoji="0" lang="it-IT" sz="1600" b="1" i="0" u="none" strike="noStrike" cap="none" normalizeH="0" baseline="0" smtClean="0">
                        <a:ln>
                          <a:noFill/>
                        </a:ln>
                        <a:solidFill>
                          <a:srgbClr val="660033"/>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&lt;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Onde F in V1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rgbClr val="660033"/>
                          </a:solidFill>
                          <a:effectLst/>
                          <a:latin typeface="Comic Sans MS" pitchFamily="66" charset="0"/>
                        </a:rPr>
                        <a:t>Onde F in V6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rgbClr val="660033"/>
                          </a:solidFill>
                          <a:effectLst/>
                          <a:latin typeface="Comic Sans MS" pitchFamily="66" charset="0"/>
                        </a:rPr>
                        <a:t>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smtClean="0">
                          <a:ln>
                            <a:noFill/>
                          </a:ln>
                          <a:solidFill>
                            <a:srgbClr val="660033"/>
                          </a:solidFill>
                          <a:effectLst/>
                          <a:latin typeface="Comic Sans MS" pitchFamily="66" charset="0"/>
                        </a:rPr>
                        <a:t>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1180" name="Text Box 44"/>
          <p:cNvSpPr txBox="1">
            <a:spLocks noChangeArrowheads="1"/>
          </p:cNvSpPr>
          <p:nvPr/>
        </p:nvSpPr>
        <p:spPr bwMode="auto">
          <a:xfrm>
            <a:off x="717590" y="330200"/>
            <a:ext cx="7673896" cy="1015663"/>
          </a:xfrm>
          <a:prstGeom prst="rect">
            <a:avLst/>
          </a:prstGeom>
          <a:solidFill>
            <a:schemeClr val="bg1"/>
          </a:solidFill>
          <a:ln w="9525">
            <a:noFill/>
            <a:miter lim="800000"/>
            <a:headEnd/>
            <a:tailEnd/>
          </a:ln>
          <a:effectLst/>
        </p:spPr>
        <p:txBody>
          <a:bodyPr wrap="none">
            <a:spAutoFit/>
          </a:bodyPr>
          <a:lstStyle/>
          <a:p>
            <a:pPr algn="ctr" eaLnBrk="0" hangingPunct="0">
              <a:spcBef>
                <a:spcPct val="50000"/>
              </a:spcBef>
            </a:pPr>
            <a:r>
              <a:rPr lang="it-IT" b="1" dirty="0">
                <a:solidFill>
                  <a:srgbClr val="0070C0"/>
                </a:solidFill>
                <a:latin typeface="Comic Sans MS" pitchFamily="66" charset="0"/>
              </a:rPr>
              <a:t>Distinzione all’ECG tra </a:t>
            </a:r>
            <a:r>
              <a:rPr lang="it-IT" b="1" dirty="0" err="1">
                <a:solidFill>
                  <a:srgbClr val="0070C0"/>
                </a:solidFill>
                <a:latin typeface="Comic Sans MS" pitchFamily="66" charset="0"/>
              </a:rPr>
              <a:t>Flutter</a:t>
            </a:r>
            <a:r>
              <a:rPr lang="it-IT" b="1" dirty="0">
                <a:solidFill>
                  <a:srgbClr val="0070C0"/>
                </a:solidFill>
                <a:latin typeface="Comic Sans MS" pitchFamily="66" charset="0"/>
              </a:rPr>
              <a:t> comune (antiorario)</a:t>
            </a:r>
          </a:p>
          <a:p>
            <a:pPr algn="ctr" eaLnBrk="0" hangingPunct="0">
              <a:spcBef>
                <a:spcPct val="50000"/>
              </a:spcBef>
            </a:pPr>
            <a:r>
              <a:rPr lang="it-IT" b="1" dirty="0">
                <a:solidFill>
                  <a:srgbClr val="0070C0"/>
                </a:solidFill>
                <a:latin typeface="Comic Sans MS" pitchFamily="66" charset="0"/>
              </a:rPr>
              <a:t>e </a:t>
            </a:r>
            <a:r>
              <a:rPr lang="it-IT" b="1" dirty="0" err="1">
                <a:solidFill>
                  <a:srgbClr val="0070C0"/>
                </a:solidFill>
                <a:latin typeface="Comic Sans MS" pitchFamily="66" charset="0"/>
              </a:rPr>
              <a:t>Flutter</a:t>
            </a:r>
            <a:r>
              <a:rPr lang="it-IT" b="1" dirty="0">
                <a:solidFill>
                  <a:srgbClr val="0070C0"/>
                </a:solidFill>
                <a:latin typeface="Comic Sans MS" pitchFamily="66" charset="0"/>
              </a:rPr>
              <a:t> non comune (orario)</a:t>
            </a:r>
          </a:p>
        </p:txBody>
      </p:sp>
      <p:sp>
        <p:nvSpPr>
          <p:cNvPr id="91181" name="Rectangle 45"/>
          <p:cNvSpPr>
            <a:spLocks noChangeArrowheads="1"/>
          </p:cNvSpPr>
          <p:nvPr/>
        </p:nvSpPr>
        <p:spPr bwMode="auto">
          <a:xfrm>
            <a:off x="571500" y="304800"/>
            <a:ext cx="8001000" cy="1066800"/>
          </a:xfrm>
          <a:prstGeom prst="rect">
            <a:avLst/>
          </a:prstGeom>
          <a:noFill/>
          <a:ln w="28575">
            <a:noFill/>
            <a:miter lim="800000"/>
            <a:headEnd/>
            <a:tailEnd/>
          </a:ln>
          <a:effectLst/>
        </p:spPr>
        <p:txBody>
          <a:bodyPr anchor="ctr">
            <a:spAutoFit/>
          </a:bodyPr>
          <a:lstStyle/>
          <a:p>
            <a:endParaRPr lang="it-IT"/>
          </a:p>
        </p:txBody>
      </p:sp>
      <p:sp>
        <p:nvSpPr>
          <p:cNvPr id="91183" name="Oval 47"/>
          <p:cNvSpPr>
            <a:spLocks noChangeArrowheads="1"/>
          </p:cNvSpPr>
          <p:nvPr/>
        </p:nvSpPr>
        <p:spPr bwMode="auto">
          <a:xfrm>
            <a:off x="4876800" y="3505200"/>
            <a:ext cx="1676400" cy="457200"/>
          </a:xfrm>
          <a:prstGeom prst="ellipse">
            <a:avLst/>
          </a:prstGeom>
          <a:noFill/>
          <a:ln w="57150">
            <a:solidFill>
              <a:srgbClr val="FF0000"/>
            </a:solidFill>
            <a:round/>
            <a:headEnd/>
            <a:tailEnd/>
          </a:ln>
          <a:effectLst/>
        </p:spPr>
        <p:txBody>
          <a:bodyPr wrap="none" anchor="ctr"/>
          <a:lstStyle/>
          <a:p>
            <a:endParaRPr lang="it-IT"/>
          </a:p>
        </p:txBody>
      </p:sp>
      <p:sp>
        <p:nvSpPr>
          <p:cNvPr id="91184" name="Oval 48"/>
          <p:cNvSpPr>
            <a:spLocks noChangeArrowheads="1"/>
          </p:cNvSpPr>
          <p:nvPr/>
        </p:nvSpPr>
        <p:spPr bwMode="auto">
          <a:xfrm>
            <a:off x="6629400" y="3505200"/>
            <a:ext cx="1676400" cy="457200"/>
          </a:xfrm>
          <a:prstGeom prst="ellipse">
            <a:avLst/>
          </a:prstGeom>
          <a:noFill/>
          <a:ln w="57150">
            <a:solidFill>
              <a:srgbClr val="FF0000"/>
            </a:solidFill>
            <a:round/>
            <a:headEnd/>
            <a:tailEnd/>
          </a:ln>
          <a:effectLst/>
        </p:spPr>
        <p:txBody>
          <a:bodyPr wrap="none" anchor="ctr"/>
          <a:lstStyle/>
          <a:p>
            <a:endParaRPr lang="it-IT"/>
          </a:p>
        </p:txBody>
      </p:sp>
      <p:sp>
        <p:nvSpPr>
          <p:cNvPr id="91185" name="Oval 49"/>
          <p:cNvSpPr>
            <a:spLocks noChangeArrowheads="1"/>
          </p:cNvSpPr>
          <p:nvPr/>
        </p:nvSpPr>
        <p:spPr bwMode="auto">
          <a:xfrm>
            <a:off x="4800600" y="5562600"/>
            <a:ext cx="1676400" cy="914400"/>
          </a:xfrm>
          <a:prstGeom prst="ellipse">
            <a:avLst/>
          </a:prstGeom>
          <a:noFill/>
          <a:ln w="57150">
            <a:solidFill>
              <a:srgbClr val="FF0000"/>
            </a:solidFill>
            <a:round/>
            <a:headEnd/>
            <a:tailEnd/>
          </a:ln>
          <a:effectLst/>
        </p:spPr>
        <p:txBody>
          <a:bodyPr wrap="none" anchor="ctr"/>
          <a:lstStyle/>
          <a:p>
            <a:endParaRPr lang="it-IT"/>
          </a:p>
        </p:txBody>
      </p:sp>
      <p:sp>
        <p:nvSpPr>
          <p:cNvPr id="91186" name="Oval 50"/>
          <p:cNvSpPr>
            <a:spLocks noChangeArrowheads="1"/>
          </p:cNvSpPr>
          <p:nvPr/>
        </p:nvSpPr>
        <p:spPr bwMode="auto">
          <a:xfrm>
            <a:off x="6553200" y="5562600"/>
            <a:ext cx="1676400" cy="914400"/>
          </a:xfrm>
          <a:prstGeom prst="ellipse">
            <a:avLst/>
          </a:prstGeom>
          <a:noFill/>
          <a:ln w="57150">
            <a:solidFill>
              <a:srgbClr val="FF0000"/>
            </a:solidFill>
            <a:round/>
            <a:headEnd/>
            <a:tailEnd/>
          </a:ln>
          <a:effectLst/>
        </p:spPr>
        <p:txBody>
          <a:bodyPr wrap="none" anchor="ctr"/>
          <a:lstStyle/>
          <a:p>
            <a:endParaRPr lang="it-IT"/>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1183"/>
                                        </p:tgtEl>
                                        <p:attrNameLst>
                                          <p:attrName>style.visibility</p:attrName>
                                        </p:attrNameLst>
                                      </p:cBhvr>
                                      <p:to>
                                        <p:strVal val="visible"/>
                                      </p:to>
                                    </p:set>
                                    <p:anim calcmode="lin" valueType="num">
                                      <p:cBhvr additive="base">
                                        <p:cTn id="7" dur="500" fill="hold"/>
                                        <p:tgtEl>
                                          <p:spTgt spid="91183"/>
                                        </p:tgtEl>
                                        <p:attrNameLst>
                                          <p:attrName>ppt_x</p:attrName>
                                        </p:attrNameLst>
                                      </p:cBhvr>
                                      <p:tavLst>
                                        <p:tav tm="0">
                                          <p:val>
                                            <p:strVal val="1+#ppt_w/2"/>
                                          </p:val>
                                        </p:tav>
                                        <p:tav tm="100000">
                                          <p:val>
                                            <p:strVal val="#ppt_x"/>
                                          </p:val>
                                        </p:tav>
                                      </p:tavLst>
                                    </p:anim>
                                    <p:anim calcmode="lin" valueType="num">
                                      <p:cBhvr additive="base">
                                        <p:cTn id="8" dur="500" fill="hold"/>
                                        <p:tgtEl>
                                          <p:spTgt spid="911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184"/>
                                        </p:tgtEl>
                                        <p:attrNameLst>
                                          <p:attrName>style.visibility</p:attrName>
                                        </p:attrNameLst>
                                      </p:cBhvr>
                                      <p:to>
                                        <p:strVal val="visible"/>
                                      </p:to>
                                    </p:set>
                                    <p:anim calcmode="lin" valueType="num">
                                      <p:cBhvr additive="base">
                                        <p:cTn id="13" dur="500" fill="hold"/>
                                        <p:tgtEl>
                                          <p:spTgt spid="91184"/>
                                        </p:tgtEl>
                                        <p:attrNameLst>
                                          <p:attrName>ppt_x</p:attrName>
                                        </p:attrNameLst>
                                      </p:cBhvr>
                                      <p:tavLst>
                                        <p:tav tm="0">
                                          <p:val>
                                            <p:strVal val="0-#ppt_w/2"/>
                                          </p:val>
                                        </p:tav>
                                        <p:tav tm="100000">
                                          <p:val>
                                            <p:strVal val="#ppt_x"/>
                                          </p:val>
                                        </p:tav>
                                      </p:tavLst>
                                    </p:anim>
                                    <p:anim calcmode="lin" valueType="num">
                                      <p:cBhvr additive="base">
                                        <p:cTn id="14" dur="500" fill="hold"/>
                                        <p:tgtEl>
                                          <p:spTgt spid="9118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185"/>
                                        </p:tgtEl>
                                        <p:attrNameLst>
                                          <p:attrName>style.visibility</p:attrName>
                                        </p:attrNameLst>
                                      </p:cBhvr>
                                      <p:to>
                                        <p:strVal val="visible"/>
                                      </p:to>
                                    </p:set>
                                    <p:anim calcmode="lin" valueType="num">
                                      <p:cBhvr additive="base">
                                        <p:cTn id="19" dur="500" fill="hold"/>
                                        <p:tgtEl>
                                          <p:spTgt spid="91185"/>
                                        </p:tgtEl>
                                        <p:attrNameLst>
                                          <p:attrName>ppt_x</p:attrName>
                                        </p:attrNameLst>
                                      </p:cBhvr>
                                      <p:tavLst>
                                        <p:tav tm="0">
                                          <p:val>
                                            <p:strVal val="0-#ppt_w/2"/>
                                          </p:val>
                                        </p:tav>
                                        <p:tav tm="100000">
                                          <p:val>
                                            <p:strVal val="#ppt_x"/>
                                          </p:val>
                                        </p:tav>
                                      </p:tavLst>
                                    </p:anim>
                                    <p:anim calcmode="lin" valueType="num">
                                      <p:cBhvr additive="base">
                                        <p:cTn id="20" dur="500" fill="hold"/>
                                        <p:tgtEl>
                                          <p:spTgt spid="9118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1186"/>
                                        </p:tgtEl>
                                        <p:attrNameLst>
                                          <p:attrName>style.visibility</p:attrName>
                                        </p:attrNameLst>
                                      </p:cBhvr>
                                      <p:to>
                                        <p:strVal val="visible"/>
                                      </p:to>
                                    </p:set>
                                    <p:anim calcmode="lin" valueType="num">
                                      <p:cBhvr additive="base">
                                        <p:cTn id="25" dur="500" fill="hold"/>
                                        <p:tgtEl>
                                          <p:spTgt spid="91186"/>
                                        </p:tgtEl>
                                        <p:attrNameLst>
                                          <p:attrName>ppt_x</p:attrName>
                                        </p:attrNameLst>
                                      </p:cBhvr>
                                      <p:tavLst>
                                        <p:tav tm="0">
                                          <p:val>
                                            <p:strVal val="1+#ppt_w/2"/>
                                          </p:val>
                                        </p:tav>
                                        <p:tav tm="100000">
                                          <p:val>
                                            <p:strVal val="#ppt_x"/>
                                          </p:val>
                                        </p:tav>
                                      </p:tavLst>
                                    </p:anim>
                                    <p:anim calcmode="lin" valueType="num">
                                      <p:cBhvr additive="base">
                                        <p:cTn id="26" dur="500" fill="hold"/>
                                        <p:tgtEl>
                                          <p:spTgt spid="91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83" grpId="0" animBg="1"/>
      <p:bldP spid="91184" grpId="0" animBg="1"/>
      <p:bldP spid="91185" grpId="0" animBg="1"/>
      <p:bldP spid="9118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Trento9"/>
          <p:cNvPicPr>
            <a:picLocks noChangeAspect="1" noChangeArrowheads="1"/>
          </p:cNvPicPr>
          <p:nvPr/>
        </p:nvPicPr>
        <p:blipFill>
          <a:blip r:embed="rId2" cstate="print"/>
          <a:srcRect/>
          <a:stretch>
            <a:fillRect/>
          </a:stretch>
        </p:blipFill>
        <p:spPr bwMode="auto">
          <a:xfrm>
            <a:off x="0" y="685800"/>
            <a:ext cx="9144000" cy="5472113"/>
          </a:xfrm>
          <a:prstGeom prst="rect">
            <a:avLst/>
          </a:prstGeom>
          <a:noFill/>
        </p:spPr>
      </p:pic>
    </p:spTree>
  </p:cSld>
  <p:clrMapOvr>
    <a:masterClrMapping/>
  </p:clrMapOvr>
  <p:transition>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LUT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9091" name="Picture 3" descr="FLUTT"/>
          <p:cNvPicPr>
            <a:picLocks noChangeAspect="1" noChangeArrowheads="1"/>
          </p:cNvPicPr>
          <p:nvPr/>
        </p:nvPicPr>
        <p:blipFill>
          <a:blip r:embed="rId2" cstate="print"/>
          <a:srcRect l="28334" t="23334" r="59999" b="70000"/>
          <a:stretch>
            <a:fillRect/>
          </a:stretch>
        </p:blipFill>
        <p:spPr bwMode="auto">
          <a:xfrm>
            <a:off x="1752600" y="44450"/>
            <a:ext cx="2743200" cy="1174750"/>
          </a:xfrm>
          <a:prstGeom prst="rect">
            <a:avLst/>
          </a:prstGeom>
          <a:noFill/>
        </p:spPr>
      </p:pic>
      <p:pic>
        <p:nvPicPr>
          <p:cNvPr id="89092" name="Picture 4" descr="FLUTT"/>
          <p:cNvPicPr>
            <a:picLocks noChangeAspect="1" noChangeArrowheads="1"/>
          </p:cNvPicPr>
          <p:nvPr/>
        </p:nvPicPr>
        <p:blipFill>
          <a:blip r:embed="rId2" cstate="print"/>
          <a:srcRect l="78334" t="23334" r="9999" b="70000"/>
          <a:stretch>
            <a:fillRect/>
          </a:stretch>
        </p:blipFill>
        <p:spPr bwMode="auto">
          <a:xfrm>
            <a:off x="6172200" y="22225"/>
            <a:ext cx="2971800" cy="1273175"/>
          </a:xfrm>
          <a:prstGeom prst="rect">
            <a:avLst/>
          </a:prstGeom>
          <a:noFill/>
        </p:spPr>
      </p:pic>
      <p:sp>
        <p:nvSpPr>
          <p:cNvPr id="89093" name="Text Box 5"/>
          <p:cNvSpPr txBox="1">
            <a:spLocks noChangeArrowheads="1"/>
          </p:cNvSpPr>
          <p:nvPr/>
        </p:nvSpPr>
        <p:spPr bwMode="auto">
          <a:xfrm>
            <a:off x="857250" y="-117475"/>
            <a:ext cx="458788" cy="641350"/>
          </a:xfrm>
          <a:prstGeom prst="rect">
            <a:avLst/>
          </a:prstGeom>
          <a:noFill/>
          <a:ln w="9525">
            <a:noFill/>
            <a:miter lim="800000"/>
            <a:headEnd/>
            <a:tailEnd/>
          </a:ln>
          <a:effectLst/>
        </p:spPr>
        <p:txBody>
          <a:bodyPr wrap="none">
            <a:spAutoFit/>
          </a:bodyPr>
          <a:lstStyle/>
          <a:p>
            <a:pPr eaLnBrk="0" hangingPunct="0"/>
            <a:r>
              <a:rPr lang="it-IT" sz="3600">
                <a:solidFill>
                  <a:schemeClr val="tx2"/>
                </a:solidFill>
                <a:latin typeface="Tahoma" pitchFamily="34" charset="0"/>
              </a:rPr>
              <a:t>A</a:t>
            </a:r>
            <a:endParaRPr lang="it-IT">
              <a:latin typeface="Tahoma" pitchFamily="34" charset="0"/>
            </a:endParaRPr>
          </a:p>
        </p:txBody>
      </p:sp>
      <p:sp>
        <p:nvSpPr>
          <p:cNvPr id="89094" name="Text Box 6"/>
          <p:cNvSpPr txBox="1">
            <a:spLocks noChangeArrowheads="1"/>
          </p:cNvSpPr>
          <p:nvPr/>
        </p:nvSpPr>
        <p:spPr bwMode="auto">
          <a:xfrm>
            <a:off x="5562600" y="-117475"/>
            <a:ext cx="454025" cy="641350"/>
          </a:xfrm>
          <a:prstGeom prst="rect">
            <a:avLst/>
          </a:prstGeom>
          <a:noFill/>
          <a:ln w="9525">
            <a:noFill/>
            <a:miter lim="800000"/>
            <a:headEnd/>
            <a:tailEnd/>
          </a:ln>
          <a:effectLst/>
        </p:spPr>
        <p:txBody>
          <a:bodyPr wrap="none">
            <a:spAutoFit/>
          </a:bodyPr>
          <a:lstStyle/>
          <a:p>
            <a:pPr eaLnBrk="0" hangingPunct="0"/>
            <a:r>
              <a:rPr lang="it-IT" sz="3600">
                <a:latin typeface="Tahoma" pitchFamily="34" charset="0"/>
              </a:rPr>
              <a:t>B</a:t>
            </a:r>
            <a:endParaRPr lang="it-IT">
              <a:latin typeface="Tahoma" pitchFamily="34" charset="0"/>
            </a:endParaRPr>
          </a:p>
        </p:txBody>
      </p:sp>
    </p:spTree>
  </p:cSld>
  <p:clrMapOvr>
    <a:masterClrMapping/>
  </p:clrMapOvr>
  <p:transition>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LUTTATI"/>
          <p:cNvPicPr>
            <a:picLocks noChangeAspect="1" noChangeArrowheads="1"/>
          </p:cNvPicPr>
          <p:nvPr/>
        </p:nvPicPr>
        <p:blipFill>
          <a:blip r:embed="rId2" cstate="print"/>
          <a:srcRect/>
          <a:stretch>
            <a:fillRect/>
          </a:stretch>
        </p:blipFill>
        <p:spPr bwMode="auto">
          <a:xfrm>
            <a:off x="0" y="0"/>
            <a:ext cx="9067800" cy="5389563"/>
          </a:xfrm>
          <a:prstGeom prst="rect">
            <a:avLst/>
          </a:prstGeom>
          <a:noFill/>
        </p:spPr>
      </p:pic>
      <p:pic>
        <p:nvPicPr>
          <p:cNvPr id="93187" name="Picture 3" descr="FLUTTATI"/>
          <p:cNvPicPr>
            <a:picLocks noChangeAspect="1" noChangeArrowheads="1"/>
          </p:cNvPicPr>
          <p:nvPr/>
        </p:nvPicPr>
        <p:blipFill>
          <a:blip r:embed="rId2" cstate="print"/>
          <a:srcRect l="27713" t="12724" r="65547" b="80206"/>
          <a:stretch>
            <a:fillRect/>
          </a:stretch>
        </p:blipFill>
        <p:spPr bwMode="auto">
          <a:xfrm>
            <a:off x="0" y="5480050"/>
            <a:ext cx="2209800" cy="1377950"/>
          </a:xfrm>
          <a:prstGeom prst="rect">
            <a:avLst/>
          </a:prstGeom>
          <a:noFill/>
        </p:spPr>
      </p:pic>
      <p:pic>
        <p:nvPicPr>
          <p:cNvPr id="93188" name="Picture 4" descr="FLUTTATI"/>
          <p:cNvPicPr>
            <a:picLocks noChangeAspect="1" noChangeArrowheads="1"/>
          </p:cNvPicPr>
          <p:nvPr/>
        </p:nvPicPr>
        <p:blipFill>
          <a:blip r:embed="rId2" cstate="print"/>
          <a:srcRect l="27367" t="32518" r="65547" b="59000"/>
          <a:stretch>
            <a:fillRect/>
          </a:stretch>
        </p:blipFill>
        <p:spPr bwMode="auto">
          <a:xfrm>
            <a:off x="2362200" y="5448300"/>
            <a:ext cx="1981200" cy="1409700"/>
          </a:xfrm>
          <a:prstGeom prst="rect">
            <a:avLst/>
          </a:prstGeom>
          <a:noFill/>
        </p:spPr>
      </p:pic>
      <p:pic>
        <p:nvPicPr>
          <p:cNvPr id="93189" name="Picture 5" descr="FLUTTATI"/>
          <p:cNvPicPr>
            <a:picLocks noChangeAspect="1" noChangeArrowheads="1"/>
          </p:cNvPicPr>
          <p:nvPr/>
        </p:nvPicPr>
        <p:blipFill>
          <a:blip r:embed="rId2" cstate="print"/>
          <a:srcRect l="27266" t="50899" r="65547" b="40619"/>
          <a:stretch>
            <a:fillRect/>
          </a:stretch>
        </p:blipFill>
        <p:spPr bwMode="auto">
          <a:xfrm>
            <a:off x="4495800" y="5416550"/>
            <a:ext cx="2057400" cy="1441450"/>
          </a:xfrm>
          <a:prstGeom prst="rect">
            <a:avLst/>
          </a:prstGeom>
          <a:noFill/>
        </p:spPr>
      </p:pic>
      <p:pic>
        <p:nvPicPr>
          <p:cNvPr id="93190" name="Picture 6" descr="FLUTTATI"/>
          <p:cNvPicPr>
            <a:picLocks noChangeAspect="1" noChangeArrowheads="1"/>
          </p:cNvPicPr>
          <p:nvPr/>
        </p:nvPicPr>
        <p:blipFill>
          <a:blip r:embed="rId2" cstate="print"/>
          <a:srcRect l="25714" t="80589" r="67004" b="12341"/>
          <a:stretch>
            <a:fillRect/>
          </a:stretch>
        </p:blipFill>
        <p:spPr bwMode="auto">
          <a:xfrm>
            <a:off x="6705600" y="5441950"/>
            <a:ext cx="2362200" cy="1363663"/>
          </a:xfrm>
          <a:prstGeom prst="rect">
            <a:avLst/>
          </a:prstGeom>
          <a:noFill/>
        </p:spPr>
      </p:pic>
      <p:sp>
        <p:nvSpPr>
          <p:cNvPr id="93191" name="Text Box 7"/>
          <p:cNvSpPr txBox="1">
            <a:spLocks noChangeArrowheads="1"/>
          </p:cNvSpPr>
          <p:nvPr/>
        </p:nvSpPr>
        <p:spPr bwMode="auto">
          <a:xfrm>
            <a:off x="0" y="5380038"/>
            <a:ext cx="373063" cy="701675"/>
          </a:xfrm>
          <a:prstGeom prst="rect">
            <a:avLst/>
          </a:prstGeom>
          <a:noFill/>
          <a:ln w="9525">
            <a:noFill/>
            <a:miter lim="800000"/>
            <a:headEnd/>
            <a:tailEnd/>
          </a:ln>
          <a:effectLst/>
        </p:spPr>
        <p:txBody>
          <a:bodyPr wrap="none">
            <a:spAutoFit/>
          </a:bodyPr>
          <a:lstStyle/>
          <a:p>
            <a:pPr eaLnBrk="0" hangingPunct="0"/>
            <a:r>
              <a:rPr lang="it-IT" sz="4000">
                <a:solidFill>
                  <a:schemeClr val="tx2"/>
                </a:solidFill>
                <a:latin typeface="Tahoma" pitchFamily="34" charset="0"/>
              </a:rPr>
              <a:t>I</a:t>
            </a:r>
            <a:endParaRPr lang="it-IT">
              <a:latin typeface="Tahoma" pitchFamily="34" charset="0"/>
            </a:endParaRPr>
          </a:p>
        </p:txBody>
      </p:sp>
      <p:sp>
        <p:nvSpPr>
          <p:cNvPr id="93192" name="Text Box 8"/>
          <p:cNvSpPr txBox="1">
            <a:spLocks noChangeArrowheads="1"/>
          </p:cNvSpPr>
          <p:nvPr/>
        </p:nvSpPr>
        <p:spPr bwMode="auto">
          <a:xfrm>
            <a:off x="2286000" y="5380038"/>
            <a:ext cx="561975" cy="701675"/>
          </a:xfrm>
          <a:prstGeom prst="rect">
            <a:avLst/>
          </a:prstGeom>
          <a:noFill/>
          <a:ln w="9525">
            <a:noFill/>
            <a:miter lim="800000"/>
            <a:headEnd/>
            <a:tailEnd/>
          </a:ln>
          <a:effectLst/>
        </p:spPr>
        <p:txBody>
          <a:bodyPr wrap="none">
            <a:spAutoFit/>
          </a:bodyPr>
          <a:lstStyle/>
          <a:p>
            <a:pPr eaLnBrk="0" hangingPunct="0"/>
            <a:r>
              <a:rPr lang="it-IT" sz="4000">
                <a:latin typeface="Tahoma" pitchFamily="34" charset="0"/>
              </a:rPr>
              <a:t>II</a:t>
            </a:r>
            <a:endParaRPr lang="it-IT">
              <a:latin typeface="Tahoma" pitchFamily="34" charset="0"/>
            </a:endParaRPr>
          </a:p>
        </p:txBody>
      </p:sp>
      <p:sp>
        <p:nvSpPr>
          <p:cNvPr id="93193" name="Text Box 9"/>
          <p:cNvSpPr txBox="1">
            <a:spLocks noChangeArrowheads="1"/>
          </p:cNvSpPr>
          <p:nvPr/>
        </p:nvSpPr>
        <p:spPr bwMode="auto">
          <a:xfrm>
            <a:off x="4419600" y="5380038"/>
            <a:ext cx="750888" cy="701675"/>
          </a:xfrm>
          <a:prstGeom prst="rect">
            <a:avLst/>
          </a:prstGeom>
          <a:noFill/>
          <a:ln w="9525">
            <a:noFill/>
            <a:miter lim="800000"/>
            <a:headEnd/>
            <a:tailEnd/>
          </a:ln>
          <a:effectLst/>
        </p:spPr>
        <p:txBody>
          <a:bodyPr wrap="none">
            <a:spAutoFit/>
          </a:bodyPr>
          <a:lstStyle/>
          <a:p>
            <a:pPr eaLnBrk="0" hangingPunct="0"/>
            <a:r>
              <a:rPr lang="it-IT" sz="4000">
                <a:latin typeface="Tahoma" pitchFamily="34" charset="0"/>
              </a:rPr>
              <a:t>III</a:t>
            </a:r>
            <a:endParaRPr lang="it-IT">
              <a:latin typeface="Tahoma" pitchFamily="34" charset="0"/>
            </a:endParaRPr>
          </a:p>
        </p:txBody>
      </p:sp>
      <p:sp>
        <p:nvSpPr>
          <p:cNvPr id="93194" name="Text Box 10"/>
          <p:cNvSpPr txBox="1">
            <a:spLocks noChangeArrowheads="1"/>
          </p:cNvSpPr>
          <p:nvPr/>
        </p:nvSpPr>
        <p:spPr bwMode="auto">
          <a:xfrm>
            <a:off x="6586538" y="5380038"/>
            <a:ext cx="765175" cy="701675"/>
          </a:xfrm>
          <a:prstGeom prst="rect">
            <a:avLst/>
          </a:prstGeom>
          <a:noFill/>
          <a:ln w="9525">
            <a:noFill/>
            <a:miter lim="800000"/>
            <a:headEnd/>
            <a:tailEnd/>
          </a:ln>
          <a:effectLst/>
        </p:spPr>
        <p:txBody>
          <a:bodyPr wrap="none">
            <a:spAutoFit/>
          </a:bodyPr>
          <a:lstStyle/>
          <a:p>
            <a:pPr eaLnBrk="0" hangingPunct="0"/>
            <a:r>
              <a:rPr lang="it-IT" sz="4000">
                <a:latin typeface="Tahoma" pitchFamily="34" charset="0"/>
              </a:rPr>
              <a:t>V1</a:t>
            </a:r>
            <a:endParaRPr lang="it-IT">
              <a:latin typeface="Tahoma" pitchFamily="34" charset="0"/>
            </a:endParaRPr>
          </a:p>
        </p:txBody>
      </p:sp>
    </p:spTree>
  </p:cSld>
  <p:clrMapOvr>
    <a:masterClrMapping/>
  </p:clrMapOvr>
  <p:transition>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21"/>
          <p:cNvPicPr>
            <a:picLocks noChangeAspect="1" noChangeArrowheads="1"/>
          </p:cNvPicPr>
          <p:nvPr/>
        </p:nvPicPr>
        <p:blipFill>
          <a:blip r:embed="rId2" cstate="print"/>
          <a:srcRect/>
          <a:stretch>
            <a:fillRect/>
          </a:stretch>
        </p:blipFill>
        <p:spPr bwMode="auto">
          <a:xfrm>
            <a:off x="457200" y="6350"/>
            <a:ext cx="8229600" cy="6796088"/>
          </a:xfrm>
          <a:prstGeom prst="rect">
            <a:avLst/>
          </a:prstGeom>
          <a:noFill/>
        </p:spPr>
      </p:pic>
    </p:spTree>
  </p:cSld>
  <p:clrMapOvr>
    <a:masterClrMapping/>
  </p:clrMapOvr>
  <p:transition>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619125" y="534988"/>
            <a:ext cx="8524875" cy="823912"/>
          </a:xfrm>
          <a:prstGeom prst="rect">
            <a:avLst/>
          </a:prstGeom>
          <a:solidFill>
            <a:schemeClr val="bg1"/>
          </a:solidFill>
          <a:ln w="9525">
            <a:noFill/>
            <a:miter lim="800000"/>
            <a:headEnd/>
            <a:tailEnd/>
          </a:ln>
          <a:effectLst/>
        </p:spPr>
        <p:txBody>
          <a:bodyPr>
            <a:spAutoFit/>
          </a:bodyPr>
          <a:lstStyle/>
          <a:p>
            <a:pPr eaLnBrk="0" hangingPunct="0"/>
            <a:r>
              <a:rPr lang="en-GB" sz="4800" dirty="0">
                <a:solidFill>
                  <a:schemeClr val="bg1"/>
                </a:solidFill>
                <a:latin typeface="Comic Sans MS" pitchFamily="66" charset="0"/>
              </a:rPr>
              <a:t> </a:t>
            </a:r>
            <a:r>
              <a:rPr lang="en-GB" sz="4800" dirty="0" err="1">
                <a:solidFill>
                  <a:schemeClr val="tx2"/>
                </a:solidFill>
                <a:latin typeface="Comic Sans MS" pitchFamily="66" charset="0"/>
              </a:rPr>
              <a:t>Diagnosi</a:t>
            </a:r>
            <a:r>
              <a:rPr lang="en-GB" sz="4800" dirty="0">
                <a:solidFill>
                  <a:schemeClr val="tx2"/>
                </a:solidFill>
                <a:latin typeface="Comic Sans MS" pitchFamily="66" charset="0"/>
              </a:rPr>
              <a:t> </a:t>
            </a:r>
            <a:r>
              <a:rPr lang="en-GB" sz="4800" dirty="0" err="1">
                <a:solidFill>
                  <a:schemeClr val="tx2"/>
                </a:solidFill>
                <a:latin typeface="Comic Sans MS" pitchFamily="66" charset="0"/>
              </a:rPr>
              <a:t>di</a:t>
            </a:r>
            <a:r>
              <a:rPr lang="en-GB" sz="4800" dirty="0">
                <a:solidFill>
                  <a:schemeClr val="tx2"/>
                </a:solidFill>
                <a:latin typeface="Comic Sans MS" pitchFamily="66" charset="0"/>
              </a:rPr>
              <a:t> Flutter </a:t>
            </a:r>
            <a:r>
              <a:rPr lang="en-GB" sz="4800" dirty="0" err="1">
                <a:solidFill>
                  <a:schemeClr val="tx2"/>
                </a:solidFill>
                <a:latin typeface="Comic Sans MS" pitchFamily="66" charset="0"/>
              </a:rPr>
              <a:t>Atriale</a:t>
            </a:r>
            <a:endParaRPr lang="en-GB" sz="4800" dirty="0">
              <a:solidFill>
                <a:schemeClr val="tx2"/>
              </a:solidFill>
              <a:latin typeface="Comic Sans MS" pitchFamily="66" charset="0"/>
            </a:endParaRPr>
          </a:p>
        </p:txBody>
      </p:sp>
      <p:sp>
        <p:nvSpPr>
          <p:cNvPr id="95235" name="Text Box 3"/>
          <p:cNvSpPr txBox="1">
            <a:spLocks noChangeArrowheads="1"/>
          </p:cNvSpPr>
          <p:nvPr/>
        </p:nvSpPr>
        <p:spPr bwMode="auto">
          <a:xfrm>
            <a:off x="533400" y="1839913"/>
            <a:ext cx="8562975" cy="4573587"/>
          </a:xfrm>
          <a:prstGeom prst="rect">
            <a:avLst/>
          </a:prstGeom>
          <a:solidFill>
            <a:schemeClr val="bg1"/>
          </a:solidFill>
          <a:ln w="9525">
            <a:noFill/>
            <a:miter lim="800000"/>
            <a:headEnd/>
            <a:tailEnd/>
          </a:ln>
          <a:effectLst/>
        </p:spPr>
        <p:txBody>
          <a:bodyPr wrap="none">
            <a:spAutoFit/>
          </a:bodyPr>
          <a:lstStyle/>
          <a:p>
            <a:pPr eaLnBrk="0" hangingPunct="0">
              <a:buFontTx/>
              <a:buChar char="•"/>
            </a:pPr>
            <a:r>
              <a:rPr lang="en-GB" sz="4800" dirty="0" err="1">
                <a:solidFill>
                  <a:srgbClr val="660033"/>
                </a:solidFill>
                <a:latin typeface="Comic Sans MS" pitchFamily="66" charset="0"/>
              </a:rPr>
              <a:t>Costanza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degli</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intervalli</a:t>
            </a:r>
            <a:r>
              <a:rPr lang="en-GB" sz="4800" dirty="0">
                <a:solidFill>
                  <a:srgbClr val="660033"/>
                </a:solidFill>
                <a:latin typeface="Comic Sans MS" pitchFamily="66" charset="0"/>
              </a:rPr>
              <a:t> F-F </a:t>
            </a:r>
          </a:p>
          <a:p>
            <a:pPr eaLnBrk="0" hangingPunct="0">
              <a:buFontTx/>
              <a:buChar char="•"/>
            </a:pPr>
            <a:r>
              <a:rPr lang="en-GB" sz="4800" dirty="0" err="1">
                <a:solidFill>
                  <a:srgbClr val="660033"/>
                </a:solidFill>
                <a:latin typeface="Comic Sans MS" pitchFamily="66" charset="0"/>
              </a:rPr>
              <a:t>Costanza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della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morfologia</a:t>
            </a:r>
            <a:r>
              <a:rPr lang="en-GB" sz="4800" dirty="0">
                <a:solidFill>
                  <a:srgbClr val="660033"/>
                </a:solidFill>
                <a:latin typeface="Comic Sans MS" pitchFamily="66" charset="0"/>
              </a:rPr>
              <a:t> </a:t>
            </a:r>
          </a:p>
          <a:p>
            <a:pPr eaLnBrk="0" hangingPunct="0"/>
            <a:r>
              <a:rPr lang="en-GB" sz="4800" dirty="0">
                <a:solidFill>
                  <a:srgbClr val="660033"/>
                </a:solidFill>
                <a:latin typeface="Comic Sans MS" pitchFamily="66" charset="0"/>
              </a:rPr>
              <a:t>  </a:t>
            </a:r>
            <a:r>
              <a:rPr lang="en-GB" sz="4800" dirty="0" err="1">
                <a:solidFill>
                  <a:srgbClr val="660033"/>
                </a:solidFill>
                <a:latin typeface="Comic Sans MS" pitchFamily="66" charset="0"/>
              </a:rPr>
              <a:t>delle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onde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atriali</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Aspetto</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caratteristico</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delle</a:t>
            </a:r>
            <a:endParaRPr lang="en-GB" sz="4800" dirty="0">
              <a:solidFill>
                <a:srgbClr val="660033"/>
              </a:solidFill>
              <a:latin typeface="Comic Sans MS" pitchFamily="66" charset="0"/>
            </a:endParaRPr>
          </a:p>
          <a:p>
            <a:pPr eaLnBrk="0" hangingPunct="0"/>
            <a:r>
              <a:rPr lang="en-GB" sz="4800" dirty="0">
                <a:solidFill>
                  <a:srgbClr val="660033"/>
                </a:solidFill>
                <a:latin typeface="Comic Sans MS" pitchFamily="66" charset="0"/>
              </a:rPr>
              <a:t>  </a:t>
            </a:r>
            <a:r>
              <a:rPr lang="en-GB" sz="4800" dirty="0" err="1">
                <a:solidFill>
                  <a:srgbClr val="660033"/>
                </a:solidFill>
                <a:latin typeface="Comic Sans MS" pitchFamily="66" charset="0"/>
              </a:rPr>
              <a:t>onde</a:t>
            </a:r>
            <a:r>
              <a:rPr lang="en-GB" sz="4800" dirty="0">
                <a:solidFill>
                  <a:srgbClr val="660033"/>
                </a:solidFill>
                <a:latin typeface="Comic Sans MS" pitchFamily="66" charset="0"/>
              </a:rPr>
              <a:t> F</a:t>
            </a:r>
          </a:p>
          <a:p>
            <a:pPr eaLnBrk="0" hangingPunct="0">
              <a:buFontTx/>
              <a:buChar char="•"/>
            </a:pPr>
            <a:r>
              <a:rPr lang="en-GB" sz="4800" dirty="0" err="1">
                <a:solidFill>
                  <a:srgbClr val="660033"/>
                </a:solidFill>
                <a:latin typeface="Comic Sans MS" pitchFamily="66" charset="0"/>
              </a:rPr>
              <a:t>Frequenza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atriale</a:t>
            </a:r>
            <a:r>
              <a:rPr lang="en-GB" sz="5400" dirty="0">
                <a:solidFill>
                  <a:srgbClr val="660033"/>
                </a:solidFill>
                <a:latin typeface="Comic Sans MS" pitchFamily="66" charset="0"/>
              </a:rPr>
              <a:t> (?)</a:t>
            </a:r>
          </a:p>
        </p:txBody>
      </p:sp>
      <p:sp>
        <p:nvSpPr>
          <p:cNvPr id="95237" name="Rectangle 5"/>
          <p:cNvSpPr>
            <a:spLocks noChangeArrowheads="1"/>
          </p:cNvSpPr>
          <p:nvPr/>
        </p:nvSpPr>
        <p:spPr bwMode="auto">
          <a:xfrm>
            <a:off x="685800" y="533400"/>
            <a:ext cx="7816850" cy="914400"/>
          </a:xfrm>
          <a:prstGeom prst="rect">
            <a:avLst/>
          </a:prstGeom>
          <a:noFill/>
          <a:ln w="28575">
            <a:noFill/>
            <a:miter lim="800000"/>
            <a:headEnd/>
            <a:tailEnd/>
          </a:ln>
          <a:effectLst/>
        </p:spPr>
        <p:txBody>
          <a:bodyPr wrap="none" anchor="ctr"/>
          <a:lstStyle/>
          <a:p>
            <a:endParaRPr lang="it-IT"/>
          </a:p>
        </p:txBody>
      </p:sp>
    </p:spTree>
  </p:cSld>
  <p:clrMapOvr>
    <a:masterClrMapping/>
  </p:clrMapOvr>
  <p:transition>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aso 5"/>
          <p:cNvPicPr>
            <a:picLocks noChangeAspect="1" noChangeArrowheads="1"/>
          </p:cNvPicPr>
          <p:nvPr/>
        </p:nvPicPr>
        <p:blipFill>
          <a:blip r:embed="rId2" cstate="print"/>
          <a:srcRect/>
          <a:stretch>
            <a:fillRect/>
          </a:stretch>
        </p:blipFill>
        <p:spPr bwMode="auto">
          <a:xfrm>
            <a:off x="152400" y="152400"/>
            <a:ext cx="8839200" cy="6161088"/>
          </a:xfrm>
          <a:prstGeom prst="rect">
            <a:avLst/>
          </a:prstGeom>
          <a:noFill/>
        </p:spPr>
      </p:pic>
      <p:sp>
        <p:nvSpPr>
          <p:cNvPr id="96259" name="Text Box 3"/>
          <p:cNvSpPr txBox="1">
            <a:spLocks noChangeArrowheads="1"/>
          </p:cNvSpPr>
          <p:nvPr/>
        </p:nvSpPr>
        <p:spPr bwMode="auto">
          <a:xfrm>
            <a:off x="8629650" y="6248400"/>
            <a:ext cx="361950" cy="519113"/>
          </a:xfrm>
          <a:prstGeom prst="rect">
            <a:avLst/>
          </a:prstGeom>
          <a:noFill/>
          <a:ln w="9525">
            <a:noFill/>
            <a:miter lim="800000"/>
            <a:headEnd/>
            <a:tailEnd/>
          </a:ln>
          <a:effectLst/>
        </p:spPr>
        <p:txBody>
          <a:bodyPr wrap="none">
            <a:spAutoFit/>
          </a:bodyPr>
          <a:lstStyle/>
          <a:p>
            <a:pPr eaLnBrk="0" hangingPunct="0"/>
            <a:r>
              <a:rPr lang="it-IT" sz="2800" b="1">
                <a:solidFill>
                  <a:schemeClr val="bg1"/>
                </a:solidFill>
              </a:rPr>
              <a:t>5</a:t>
            </a:r>
          </a:p>
        </p:txBody>
      </p:sp>
    </p:spTree>
  </p:cSld>
  <p:clrMapOvr>
    <a:masterClrMapping/>
  </p:clrMapOvr>
  <p:transition>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aso 5"/>
          <p:cNvPicPr>
            <a:picLocks noChangeAspect="1" noChangeArrowheads="1"/>
          </p:cNvPicPr>
          <p:nvPr/>
        </p:nvPicPr>
        <p:blipFill>
          <a:blip r:embed="rId2" cstate="print"/>
          <a:srcRect l="29332" t="11546" r="36206" b="55919"/>
          <a:stretch>
            <a:fillRect/>
          </a:stretch>
        </p:blipFill>
        <p:spPr bwMode="auto">
          <a:xfrm>
            <a:off x="117475" y="381000"/>
            <a:ext cx="8915400" cy="5867400"/>
          </a:xfrm>
          <a:prstGeom prst="rect">
            <a:avLst/>
          </a:prstGeom>
          <a:noFill/>
        </p:spPr>
      </p:pic>
      <p:sp>
        <p:nvSpPr>
          <p:cNvPr id="97283" name="Text Box 3"/>
          <p:cNvSpPr txBox="1">
            <a:spLocks noChangeArrowheads="1"/>
          </p:cNvSpPr>
          <p:nvPr/>
        </p:nvSpPr>
        <p:spPr bwMode="auto">
          <a:xfrm>
            <a:off x="8629650" y="6248400"/>
            <a:ext cx="361950" cy="519113"/>
          </a:xfrm>
          <a:prstGeom prst="rect">
            <a:avLst/>
          </a:prstGeom>
          <a:noFill/>
          <a:ln w="9525">
            <a:noFill/>
            <a:miter lim="800000"/>
            <a:headEnd/>
            <a:tailEnd/>
          </a:ln>
          <a:effectLst/>
        </p:spPr>
        <p:txBody>
          <a:bodyPr wrap="none">
            <a:spAutoFit/>
          </a:bodyPr>
          <a:lstStyle/>
          <a:p>
            <a:pPr eaLnBrk="0" hangingPunct="0"/>
            <a:r>
              <a:rPr lang="it-IT" sz="2800" b="1">
                <a:solidFill>
                  <a:schemeClr val="bg1"/>
                </a:solidFill>
              </a:rPr>
              <a:t>5</a:t>
            </a:r>
          </a:p>
        </p:txBody>
      </p:sp>
    </p:spTree>
  </p:cSld>
  <p:clrMapOvr>
    <a:masterClrMapping/>
  </p:clrMapOvr>
  <p:transition>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aso 5 MSC"/>
          <p:cNvPicPr>
            <a:picLocks noChangeAspect="1" noChangeArrowheads="1"/>
          </p:cNvPicPr>
          <p:nvPr/>
        </p:nvPicPr>
        <p:blipFill>
          <a:blip r:embed="rId2" cstate="print"/>
          <a:srcRect/>
          <a:stretch>
            <a:fillRect/>
          </a:stretch>
        </p:blipFill>
        <p:spPr bwMode="auto">
          <a:xfrm>
            <a:off x="34925" y="228600"/>
            <a:ext cx="9067800" cy="6029325"/>
          </a:xfrm>
          <a:prstGeom prst="rect">
            <a:avLst/>
          </a:prstGeom>
          <a:noFill/>
        </p:spPr>
      </p:pic>
      <p:sp>
        <p:nvSpPr>
          <p:cNvPr id="98307" name="Text Box 3"/>
          <p:cNvSpPr txBox="1">
            <a:spLocks noChangeArrowheads="1"/>
          </p:cNvSpPr>
          <p:nvPr/>
        </p:nvSpPr>
        <p:spPr bwMode="auto">
          <a:xfrm>
            <a:off x="8629650" y="6248400"/>
            <a:ext cx="184731" cy="523220"/>
          </a:xfrm>
          <a:prstGeom prst="rect">
            <a:avLst/>
          </a:prstGeom>
          <a:noFill/>
          <a:ln w="9525">
            <a:noFill/>
            <a:miter lim="800000"/>
            <a:headEnd/>
            <a:tailEnd/>
          </a:ln>
          <a:effectLst/>
        </p:spPr>
        <p:txBody>
          <a:bodyPr wrap="none">
            <a:spAutoFit/>
          </a:bodyPr>
          <a:lstStyle/>
          <a:p>
            <a:pPr eaLnBrk="0" hangingPunct="0"/>
            <a:endParaRPr lang="it-IT" sz="2800" b="1" dirty="0">
              <a:solidFill>
                <a:schemeClr val="bg1"/>
              </a:solidFill>
            </a:endParaRPr>
          </a:p>
        </p:txBody>
      </p:sp>
      <p:sp>
        <p:nvSpPr>
          <p:cNvPr id="98308" name="AutoShape 4"/>
          <p:cNvSpPr>
            <a:spLocks noChangeArrowheads="1"/>
          </p:cNvSpPr>
          <p:nvPr/>
        </p:nvSpPr>
        <p:spPr bwMode="auto">
          <a:xfrm>
            <a:off x="2667000" y="2819400"/>
            <a:ext cx="1676400" cy="3124200"/>
          </a:xfrm>
          <a:prstGeom prst="upArrow">
            <a:avLst>
              <a:gd name="adj1" fmla="val 50000"/>
              <a:gd name="adj2" fmla="val 46591"/>
            </a:avLst>
          </a:prstGeom>
          <a:solidFill>
            <a:schemeClr val="accent1"/>
          </a:solidFill>
          <a:ln w="9525">
            <a:solidFill>
              <a:schemeClr val="tx1"/>
            </a:solidFill>
            <a:miter lim="800000"/>
            <a:headEnd/>
            <a:tailEnd/>
          </a:ln>
          <a:effectLst/>
        </p:spPr>
        <p:txBody>
          <a:bodyPr wrap="none" anchor="ctr"/>
          <a:lstStyle/>
          <a:p>
            <a:pPr algn="ctr"/>
            <a:r>
              <a:rPr lang="it-IT" sz="5400" b="1">
                <a:solidFill>
                  <a:srgbClr val="FFFF00"/>
                </a:solidFill>
                <a:effectLst>
                  <a:outerShdw blurRad="38100" dist="38100" dir="2700000" algn="tl">
                    <a:srgbClr val="000000"/>
                  </a:outerShdw>
                </a:effectLst>
                <a:latin typeface="Comic Sans MS" pitchFamily="66" charset="0"/>
              </a:rPr>
              <a:t>M</a:t>
            </a:r>
          </a:p>
          <a:p>
            <a:pPr algn="ctr"/>
            <a:r>
              <a:rPr lang="it-IT" sz="5400" b="1">
                <a:solidFill>
                  <a:srgbClr val="FFFF00"/>
                </a:solidFill>
                <a:effectLst>
                  <a:outerShdw blurRad="38100" dist="38100" dir="2700000" algn="tl">
                    <a:srgbClr val="000000"/>
                  </a:outerShdw>
                </a:effectLst>
                <a:latin typeface="Comic Sans MS" pitchFamily="66" charset="0"/>
              </a:rPr>
              <a:t>S</a:t>
            </a:r>
          </a:p>
          <a:p>
            <a:pPr algn="ctr"/>
            <a:r>
              <a:rPr lang="it-IT" sz="5400" b="1">
                <a:solidFill>
                  <a:srgbClr val="FFFF00"/>
                </a:solidFill>
                <a:effectLst>
                  <a:outerShdw blurRad="38100" dist="38100" dir="2700000" algn="tl">
                    <a:srgbClr val="000000"/>
                  </a:outerShdw>
                </a:effectLst>
                <a:latin typeface="Comic Sans MS" pitchFamily="66" charset="0"/>
              </a:rPr>
              <a:t>C</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98307"/>
                                        </p:tgtEl>
                                        <p:attrNameLst>
                                          <p:attrName>style.visibility</p:attrName>
                                        </p:attrNameLst>
                                      </p:cBhvr>
                                      <p:to>
                                        <p:strVal val="visible"/>
                                      </p:to>
                                    </p:set>
                                    <p:anim calcmode="lin" valueType="num">
                                      <p:cBhvr additive="base">
                                        <p:cTn id="7" dur="500" fill="hold"/>
                                        <p:tgtEl>
                                          <p:spTgt spid="98307"/>
                                        </p:tgtEl>
                                        <p:attrNameLst>
                                          <p:attrName>ppt_x</p:attrName>
                                        </p:attrNameLst>
                                      </p:cBhvr>
                                      <p:tavLst>
                                        <p:tav tm="0">
                                          <p:val>
                                            <p:strVal val="0-#ppt_w/2"/>
                                          </p:val>
                                        </p:tav>
                                        <p:tav tm="100000">
                                          <p:val>
                                            <p:strVal val="#ppt_x"/>
                                          </p:val>
                                        </p:tav>
                                      </p:tavLst>
                                    </p:anim>
                                    <p:anim calcmode="lin" valueType="num">
                                      <p:cBhvr additive="base">
                                        <p:cTn id="8" dur="500" fill="hold"/>
                                        <p:tgtEl>
                                          <p:spTgt spid="983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8"/>
                                        </p:tgtEl>
                                        <p:attrNameLst>
                                          <p:attrName>style.visibility</p:attrName>
                                        </p:attrNameLst>
                                      </p:cBhvr>
                                      <p:to>
                                        <p:strVal val="visible"/>
                                      </p:to>
                                    </p:set>
                                    <p:anim calcmode="lin" valueType="num">
                                      <p:cBhvr additive="base">
                                        <p:cTn id="13" dur="500" fill="hold"/>
                                        <p:tgtEl>
                                          <p:spTgt spid="98308"/>
                                        </p:tgtEl>
                                        <p:attrNameLst>
                                          <p:attrName>ppt_x</p:attrName>
                                        </p:attrNameLst>
                                      </p:cBhvr>
                                      <p:tavLst>
                                        <p:tav tm="0">
                                          <p:val>
                                            <p:strVal val="#ppt_x"/>
                                          </p:val>
                                        </p:tav>
                                        <p:tav tm="100000">
                                          <p:val>
                                            <p:strVal val="#ppt_x"/>
                                          </p:val>
                                        </p:tav>
                                      </p:tavLst>
                                    </p:anim>
                                    <p:anim calcmode="lin" valueType="num">
                                      <p:cBhvr additive="base">
                                        <p:cTn id="14" dur="500" fill="hold"/>
                                        <p:tgtEl>
                                          <p:spTgt spid="98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P spid="9830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AutoShape 2"/>
          <p:cNvSpPr>
            <a:spLocks noChangeArrowheads="1"/>
          </p:cNvSpPr>
          <p:nvPr/>
        </p:nvSpPr>
        <p:spPr bwMode="auto">
          <a:xfrm>
            <a:off x="3657600" y="1828800"/>
            <a:ext cx="4419600" cy="3581400"/>
          </a:xfrm>
          <a:prstGeom prst="roundRect">
            <a:avLst>
              <a:gd name="adj" fmla="val 16667"/>
            </a:avLst>
          </a:prstGeom>
          <a:solidFill>
            <a:srgbClr val="CCFFCC"/>
          </a:solidFill>
          <a:ln w="9525">
            <a:solidFill>
              <a:schemeClr val="tx1"/>
            </a:solidFill>
            <a:round/>
            <a:headEnd/>
            <a:tailEnd/>
          </a:ln>
          <a:effectLst/>
        </p:spPr>
        <p:txBody>
          <a:bodyPr wrap="none" anchor="ctr"/>
          <a:lstStyle/>
          <a:p>
            <a:pPr algn="ctr">
              <a:defRPr/>
            </a:pPr>
            <a:endParaRPr lang="it-IT" sz="1800">
              <a:solidFill>
                <a:srgbClr val="FFFF00"/>
              </a:solidFill>
              <a:effectLst>
                <a:outerShdw blurRad="38100" dist="38100" dir="2700000" algn="tl">
                  <a:srgbClr val="000000"/>
                </a:outerShdw>
              </a:effectLst>
              <a:latin typeface="Comic Sans MS" pitchFamily="66" charset="0"/>
            </a:endParaRPr>
          </a:p>
        </p:txBody>
      </p:sp>
      <p:sp>
        <p:nvSpPr>
          <p:cNvPr id="166915" name="Text Box 3"/>
          <p:cNvSpPr txBox="1">
            <a:spLocks noChangeArrowheads="1"/>
          </p:cNvSpPr>
          <p:nvPr/>
        </p:nvSpPr>
        <p:spPr bwMode="auto">
          <a:xfrm>
            <a:off x="5257800" y="4881563"/>
            <a:ext cx="1562100" cy="366712"/>
          </a:xfrm>
          <a:prstGeom prst="rect">
            <a:avLst/>
          </a:prstGeom>
          <a:solidFill>
            <a:schemeClr val="bg1"/>
          </a:solidFill>
          <a:ln w="9525">
            <a:noFill/>
            <a:miter lim="800000"/>
            <a:headEnd/>
            <a:tailEnd/>
          </a:ln>
          <a:effectLst/>
        </p:spPr>
        <p:txBody>
          <a:bodyPr wrap="none">
            <a:spAutoFit/>
          </a:bodyPr>
          <a:lstStyle/>
          <a:p>
            <a:pPr>
              <a:defRPr/>
            </a:pPr>
            <a:r>
              <a:rPr lang="en-US" sz="1800" b="1">
                <a:solidFill>
                  <a:schemeClr val="accent2"/>
                </a:solidFill>
                <a:effectLst>
                  <a:outerShdw blurRad="38100" dist="38100" dir="2700000" algn="tl">
                    <a:srgbClr val="C0C0C0"/>
                  </a:outerShdw>
                </a:effectLst>
                <a:latin typeface="Comic Sans MS" pitchFamily="66" charset="0"/>
              </a:rPr>
              <a:t>intracellulari</a:t>
            </a:r>
          </a:p>
        </p:txBody>
      </p:sp>
      <p:sp>
        <p:nvSpPr>
          <p:cNvPr id="166916" name="Text Box 4"/>
          <p:cNvSpPr txBox="1">
            <a:spLocks noChangeArrowheads="1"/>
          </p:cNvSpPr>
          <p:nvPr/>
        </p:nvSpPr>
        <p:spPr bwMode="auto">
          <a:xfrm>
            <a:off x="893763" y="4957763"/>
            <a:ext cx="2325687" cy="641350"/>
          </a:xfrm>
          <a:prstGeom prst="rect">
            <a:avLst/>
          </a:prstGeom>
          <a:noFill/>
          <a:ln w="9525">
            <a:noFill/>
            <a:miter lim="800000"/>
            <a:headEnd/>
            <a:tailEnd/>
          </a:ln>
          <a:effectLst/>
        </p:spPr>
        <p:txBody>
          <a:bodyPr wrap="none">
            <a:spAutoFit/>
          </a:bodyPr>
          <a:lstStyle/>
          <a:p>
            <a:pPr algn="ctr">
              <a:defRPr/>
            </a:pPr>
            <a:r>
              <a:rPr lang="en-US" sz="1800" b="1">
                <a:solidFill>
                  <a:srgbClr val="FFFF00"/>
                </a:solidFill>
                <a:effectLst>
                  <a:outerShdw blurRad="38100" dist="38100" dir="2700000" algn="tl">
                    <a:srgbClr val="000000"/>
                  </a:outerShdw>
                </a:effectLst>
                <a:latin typeface="Comic Sans MS" pitchFamily="66" charset="0"/>
              </a:rPr>
              <a:t>extracellulari</a:t>
            </a:r>
          </a:p>
          <a:p>
            <a:pPr algn="ctr">
              <a:defRPr/>
            </a:pPr>
            <a:r>
              <a:rPr lang="en-US" sz="1800" b="1">
                <a:solidFill>
                  <a:srgbClr val="FFFF00"/>
                </a:solidFill>
                <a:effectLst>
                  <a:outerShdw blurRad="38100" dist="38100" dir="2700000" algn="tl">
                    <a:srgbClr val="000000"/>
                  </a:outerShdw>
                </a:effectLst>
                <a:latin typeface="Comic Sans MS" pitchFamily="66" charset="0"/>
              </a:rPr>
              <a:t>(liquidi interstiziali)</a:t>
            </a:r>
          </a:p>
        </p:txBody>
      </p:sp>
      <p:sp>
        <p:nvSpPr>
          <p:cNvPr id="166917" name="Text Box 5"/>
          <p:cNvSpPr txBox="1">
            <a:spLocks noChangeArrowheads="1"/>
          </p:cNvSpPr>
          <p:nvPr/>
        </p:nvSpPr>
        <p:spPr bwMode="auto">
          <a:xfrm>
            <a:off x="5105400" y="1985963"/>
            <a:ext cx="1663700" cy="366712"/>
          </a:xfrm>
          <a:prstGeom prst="rect">
            <a:avLst/>
          </a:prstGeom>
          <a:noFill/>
          <a:ln w="9525">
            <a:noFill/>
            <a:miter lim="800000"/>
            <a:headEnd/>
            <a:tailEnd/>
          </a:ln>
          <a:effectLst/>
        </p:spPr>
        <p:txBody>
          <a:bodyPr wrap="none">
            <a:spAutoFit/>
          </a:bodyPr>
          <a:lstStyle/>
          <a:p>
            <a:pPr>
              <a:defRPr/>
            </a:pPr>
            <a:r>
              <a:rPr lang="en-US" sz="1800" b="1">
                <a:solidFill>
                  <a:schemeClr val="accent2"/>
                </a:solidFill>
                <a:effectLst>
                  <a:outerShdw blurRad="38100" dist="38100" dir="2700000" algn="tl">
                    <a:srgbClr val="000000"/>
                  </a:outerShdw>
                </a:effectLst>
                <a:latin typeface="Comic Sans MS" pitchFamily="66" charset="0"/>
              </a:rPr>
              <a:t>[Na+] 10 mM</a:t>
            </a:r>
          </a:p>
        </p:txBody>
      </p:sp>
      <p:sp>
        <p:nvSpPr>
          <p:cNvPr id="166918" name="Text Box 6"/>
          <p:cNvSpPr txBox="1">
            <a:spLocks noChangeArrowheads="1"/>
          </p:cNvSpPr>
          <p:nvPr/>
        </p:nvSpPr>
        <p:spPr bwMode="auto">
          <a:xfrm>
            <a:off x="5105400" y="2519363"/>
            <a:ext cx="1531938" cy="366712"/>
          </a:xfrm>
          <a:prstGeom prst="rect">
            <a:avLst/>
          </a:prstGeom>
          <a:noFill/>
          <a:ln w="9525">
            <a:noFill/>
            <a:miter lim="800000"/>
            <a:headEnd/>
            <a:tailEnd/>
          </a:ln>
          <a:effectLst/>
        </p:spPr>
        <p:txBody>
          <a:bodyPr wrap="none">
            <a:spAutoFit/>
          </a:bodyPr>
          <a:lstStyle/>
          <a:p>
            <a:pPr>
              <a:defRPr/>
            </a:pPr>
            <a:r>
              <a:rPr lang="en-US" sz="1800" b="1">
                <a:solidFill>
                  <a:schemeClr val="accent2"/>
                </a:solidFill>
                <a:effectLst>
                  <a:outerShdw blurRad="38100" dist="38100" dir="2700000" algn="tl">
                    <a:srgbClr val="000000"/>
                  </a:outerShdw>
                </a:effectLst>
                <a:latin typeface="Comic Sans MS" pitchFamily="66" charset="0"/>
              </a:rPr>
              <a:t>[K+] 120mM</a:t>
            </a:r>
          </a:p>
        </p:txBody>
      </p:sp>
      <p:sp>
        <p:nvSpPr>
          <p:cNvPr id="166919" name="Text Box 7"/>
          <p:cNvSpPr txBox="1">
            <a:spLocks noChangeArrowheads="1"/>
          </p:cNvSpPr>
          <p:nvPr/>
        </p:nvSpPr>
        <p:spPr bwMode="auto">
          <a:xfrm>
            <a:off x="5105400" y="3052763"/>
            <a:ext cx="1997075" cy="366712"/>
          </a:xfrm>
          <a:prstGeom prst="rect">
            <a:avLst/>
          </a:prstGeom>
          <a:noFill/>
          <a:ln w="9525">
            <a:noFill/>
            <a:miter lim="800000"/>
            <a:headEnd/>
            <a:tailEnd/>
          </a:ln>
          <a:effectLst/>
        </p:spPr>
        <p:txBody>
          <a:bodyPr wrap="none">
            <a:spAutoFit/>
          </a:bodyPr>
          <a:lstStyle/>
          <a:p>
            <a:pPr>
              <a:defRPr/>
            </a:pPr>
            <a:r>
              <a:rPr lang="en-US" sz="1800" b="1">
                <a:solidFill>
                  <a:schemeClr val="accent2"/>
                </a:solidFill>
                <a:effectLst>
                  <a:outerShdw blurRad="38100" dist="38100" dir="2700000" algn="tl">
                    <a:srgbClr val="000000"/>
                  </a:outerShdw>
                </a:effectLst>
                <a:latin typeface="Comic Sans MS" pitchFamily="66" charset="0"/>
              </a:rPr>
              <a:t>[Ca+] .0001 mM</a:t>
            </a:r>
          </a:p>
        </p:txBody>
      </p:sp>
      <p:sp>
        <p:nvSpPr>
          <p:cNvPr id="166920" name="Text Box 8"/>
          <p:cNvSpPr txBox="1">
            <a:spLocks noChangeArrowheads="1"/>
          </p:cNvSpPr>
          <p:nvPr/>
        </p:nvSpPr>
        <p:spPr bwMode="auto">
          <a:xfrm>
            <a:off x="1066800" y="2062163"/>
            <a:ext cx="1803400" cy="366712"/>
          </a:xfrm>
          <a:prstGeom prst="rect">
            <a:avLst/>
          </a:prstGeom>
          <a:noFill/>
          <a:ln w="9525">
            <a:noFill/>
            <a:miter lim="800000"/>
            <a:headEnd/>
            <a:tailEnd/>
          </a:ln>
          <a:effectLst/>
        </p:spPr>
        <p:txBody>
          <a:bodyPr wrap="none">
            <a:spAutoFit/>
          </a:bodyPr>
          <a:lstStyle/>
          <a:p>
            <a:pPr>
              <a:defRPr/>
            </a:pPr>
            <a:r>
              <a:rPr lang="en-US" sz="1800" b="1">
                <a:solidFill>
                  <a:srgbClr val="FFFF00"/>
                </a:solidFill>
                <a:effectLst>
                  <a:outerShdw blurRad="38100" dist="38100" dir="2700000" algn="tl">
                    <a:srgbClr val="000000"/>
                  </a:outerShdw>
                </a:effectLst>
                <a:latin typeface="Comic Sans MS" pitchFamily="66" charset="0"/>
              </a:rPr>
              <a:t>[Na+] 145 mM</a:t>
            </a:r>
          </a:p>
        </p:txBody>
      </p:sp>
      <p:sp>
        <p:nvSpPr>
          <p:cNvPr id="166921" name="Text Box 9"/>
          <p:cNvSpPr txBox="1">
            <a:spLocks noChangeArrowheads="1"/>
          </p:cNvSpPr>
          <p:nvPr/>
        </p:nvSpPr>
        <p:spPr bwMode="auto">
          <a:xfrm>
            <a:off x="1066800" y="2595563"/>
            <a:ext cx="1589088" cy="366712"/>
          </a:xfrm>
          <a:prstGeom prst="rect">
            <a:avLst/>
          </a:prstGeom>
          <a:noFill/>
          <a:ln w="9525">
            <a:noFill/>
            <a:miter lim="800000"/>
            <a:headEnd/>
            <a:tailEnd/>
          </a:ln>
          <a:effectLst/>
        </p:spPr>
        <p:txBody>
          <a:bodyPr wrap="none">
            <a:spAutoFit/>
          </a:bodyPr>
          <a:lstStyle/>
          <a:p>
            <a:pPr>
              <a:defRPr/>
            </a:pPr>
            <a:r>
              <a:rPr lang="en-US" sz="1800" b="1">
                <a:solidFill>
                  <a:srgbClr val="FFFF00"/>
                </a:solidFill>
                <a:effectLst>
                  <a:outerShdw blurRad="38100" dist="38100" dir="2700000" algn="tl">
                    <a:srgbClr val="000000"/>
                  </a:outerShdw>
                </a:effectLst>
                <a:latin typeface="Comic Sans MS" pitchFamily="66" charset="0"/>
              </a:rPr>
              <a:t>[K+] 4.5 mM</a:t>
            </a:r>
          </a:p>
        </p:txBody>
      </p:sp>
      <p:sp>
        <p:nvSpPr>
          <p:cNvPr id="166922" name="Text Box 10"/>
          <p:cNvSpPr txBox="1">
            <a:spLocks noChangeArrowheads="1"/>
          </p:cNvSpPr>
          <p:nvPr/>
        </p:nvSpPr>
        <p:spPr bwMode="auto">
          <a:xfrm>
            <a:off x="1066800" y="3128963"/>
            <a:ext cx="1717675" cy="366712"/>
          </a:xfrm>
          <a:prstGeom prst="rect">
            <a:avLst/>
          </a:prstGeom>
          <a:noFill/>
          <a:ln w="9525">
            <a:noFill/>
            <a:miter lim="800000"/>
            <a:headEnd/>
            <a:tailEnd/>
          </a:ln>
          <a:effectLst/>
        </p:spPr>
        <p:txBody>
          <a:bodyPr wrap="none">
            <a:spAutoFit/>
          </a:bodyPr>
          <a:lstStyle/>
          <a:p>
            <a:pPr>
              <a:defRPr/>
            </a:pPr>
            <a:r>
              <a:rPr lang="en-US" sz="1800" b="1">
                <a:solidFill>
                  <a:srgbClr val="FFFF00"/>
                </a:solidFill>
                <a:effectLst>
                  <a:outerShdw blurRad="38100" dist="38100" dir="2700000" algn="tl">
                    <a:srgbClr val="000000"/>
                  </a:outerShdw>
                </a:effectLst>
                <a:latin typeface="Comic Sans MS" pitchFamily="66" charset="0"/>
              </a:rPr>
              <a:t>[Ca+] 1.0 mM</a:t>
            </a:r>
          </a:p>
        </p:txBody>
      </p:sp>
      <p:sp>
        <p:nvSpPr>
          <p:cNvPr id="166923" name="Text Box 11"/>
          <p:cNvSpPr txBox="1">
            <a:spLocks noChangeArrowheads="1"/>
          </p:cNvSpPr>
          <p:nvPr/>
        </p:nvSpPr>
        <p:spPr bwMode="auto">
          <a:xfrm>
            <a:off x="1981200" y="228600"/>
            <a:ext cx="5410200" cy="1190625"/>
          </a:xfrm>
          <a:prstGeom prst="rect">
            <a:avLst/>
          </a:prstGeom>
          <a:noFill/>
          <a:ln w="9525">
            <a:noFill/>
            <a:miter lim="800000"/>
            <a:headEnd/>
            <a:tailEnd/>
          </a:ln>
          <a:effectLst/>
        </p:spPr>
        <p:txBody>
          <a:bodyPr>
            <a:spAutoFit/>
          </a:bodyPr>
          <a:lstStyle/>
          <a:p>
            <a:pPr>
              <a:defRPr/>
            </a:pPr>
            <a:r>
              <a:rPr lang="en-US" sz="3600" b="1">
                <a:solidFill>
                  <a:srgbClr val="FFFF00"/>
                </a:solidFill>
                <a:effectLst>
                  <a:outerShdw blurRad="38100" dist="38100" dir="2700000" algn="tl">
                    <a:srgbClr val="000000"/>
                  </a:outerShdw>
                </a:effectLst>
                <a:latin typeface="Comic Sans MS" pitchFamily="66" charset="0"/>
              </a:rPr>
              <a:t>concentrazioni ioniche </a:t>
            </a:r>
          </a:p>
          <a:p>
            <a:pPr>
              <a:defRPr/>
            </a:pPr>
            <a:r>
              <a:rPr lang="en-US" sz="3600" b="1">
                <a:solidFill>
                  <a:srgbClr val="FFFF00"/>
                </a:solidFill>
                <a:effectLst>
                  <a:outerShdw blurRad="38100" dist="38100" dir="2700000" algn="tl">
                    <a:srgbClr val="000000"/>
                  </a:outerShdw>
                </a:effectLst>
                <a:latin typeface="Comic Sans MS" pitchFamily="66" charset="0"/>
              </a:rPr>
              <a:t>intra ed extracellulari</a:t>
            </a:r>
            <a:r>
              <a:rPr lang="en-US">
                <a:solidFill>
                  <a:srgbClr val="FFFF00"/>
                </a:solidFill>
                <a:effectLst>
                  <a:outerShdw blurRad="38100" dist="38100" dir="2700000" algn="tl">
                    <a:srgbClr val="000000"/>
                  </a:outerShdw>
                </a:effectLst>
                <a:latin typeface="Comic Sans MS" pitchFamily="66" charset="0"/>
              </a:rPr>
              <a:t> </a:t>
            </a:r>
          </a:p>
        </p:txBody>
      </p:sp>
      <p:sp>
        <p:nvSpPr>
          <p:cNvPr id="17420" name="Line 12"/>
          <p:cNvSpPr>
            <a:spLocks noChangeShapeType="1"/>
          </p:cNvSpPr>
          <p:nvPr/>
        </p:nvSpPr>
        <p:spPr bwMode="auto">
          <a:xfrm>
            <a:off x="2819400" y="2286000"/>
            <a:ext cx="1981200" cy="0"/>
          </a:xfrm>
          <a:prstGeom prst="line">
            <a:avLst/>
          </a:prstGeom>
          <a:noFill/>
          <a:ln w="38100">
            <a:solidFill>
              <a:srgbClr val="FF0066"/>
            </a:solidFill>
            <a:round/>
            <a:headEnd/>
            <a:tailEnd type="triangle" w="med" len="med"/>
          </a:ln>
        </p:spPr>
        <p:txBody>
          <a:bodyPr/>
          <a:lstStyle/>
          <a:p>
            <a:endParaRPr lang="it-IT"/>
          </a:p>
        </p:txBody>
      </p:sp>
      <p:sp>
        <p:nvSpPr>
          <p:cNvPr id="17421" name="Line 13"/>
          <p:cNvSpPr>
            <a:spLocks noChangeShapeType="1"/>
          </p:cNvSpPr>
          <p:nvPr/>
        </p:nvSpPr>
        <p:spPr bwMode="auto">
          <a:xfrm flipH="1">
            <a:off x="3276600" y="2743200"/>
            <a:ext cx="1600200" cy="0"/>
          </a:xfrm>
          <a:prstGeom prst="line">
            <a:avLst/>
          </a:prstGeom>
          <a:noFill/>
          <a:ln w="38100">
            <a:solidFill>
              <a:srgbClr val="FF0066"/>
            </a:solidFill>
            <a:round/>
            <a:headEnd/>
            <a:tailEnd type="triangle" w="med" len="med"/>
          </a:ln>
        </p:spPr>
        <p:txBody>
          <a:bodyPr/>
          <a:lstStyle/>
          <a:p>
            <a:endParaRPr lang="it-IT"/>
          </a:p>
        </p:txBody>
      </p:sp>
      <p:sp>
        <p:nvSpPr>
          <p:cNvPr id="17422" name="Line 14"/>
          <p:cNvSpPr>
            <a:spLocks noChangeShapeType="1"/>
          </p:cNvSpPr>
          <p:nvPr/>
        </p:nvSpPr>
        <p:spPr bwMode="auto">
          <a:xfrm>
            <a:off x="2743200" y="3276600"/>
            <a:ext cx="1371600" cy="0"/>
          </a:xfrm>
          <a:prstGeom prst="line">
            <a:avLst/>
          </a:prstGeom>
          <a:noFill/>
          <a:ln w="38100">
            <a:solidFill>
              <a:srgbClr val="FF0066"/>
            </a:solidFill>
            <a:round/>
            <a:headEnd/>
            <a:tailEnd type="triangle" w="med" len="med"/>
          </a:ln>
        </p:spPr>
        <p:txBody>
          <a:bodyPr/>
          <a:lstStyle/>
          <a:p>
            <a:endParaRPr lang="it-IT"/>
          </a:p>
        </p:txBody>
      </p:sp>
      <p:sp>
        <p:nvSpPr>
          <p:cNvPr id="166927" name="Text Box 15"/>
          <p:cNvSpPr txBox="1">
            <a:spLocks noChangeArrowheads="1"/>
          </p:cNvSpPr>
          <p:nvPr/>
        </p:nvSpPr>
        <p:spPr bwMode="auto">
          <a:xfrm>
            <a:off x="5105400" y="4121150"/>
            <a:ext cx="2422525" cy="396875"/>
          </a:xfrm>
          <a:prstGeom prst="rect">
            <a:avLst/>
          </a:prstGeom>
          <a:noFill/>
          <a:ln w="9525">
            <a:noFill/>
            <a:miter lim="800000"/>
            <a:headEnd/>
            <a:tailEnd/>
          </a:ln>
          <a:effectLst/>
        </p:spPr>
        <p:txBody>
          <a:bodyPr wrap="none">
            <a:spAutoFit/>
          </a:bodyPr>
          <a:lstStyle/>
          <a:p>
            <a:pPr>
              <a:defRPr/>
            </a:pPr>
            <a:r>
              <a:rPr lang="en-US" sz="2000" b="1">
                <a:solidFill>
                  <a:schemeClr val="accent2"/>
                </a:solidFill>
                <a:effectLst>
                  <a:outerShdw blurRad="38100" dist="38100" dir="2700000" algn="tl">
                    <a:srgbClr val="000000"/>
                  </a:outerShdw>
                </a:effectLst>
                <a:latin typeface="Comic Sans MS" pitchFamily="66" charset="0"/>
              </a:rPr>
              <a:t>[A</a:t>
            </a:r>
            <a:r>
              <a:rPr lang="en-US" sz="2000" b="1" baseline="30000">
                <a:solidFill>
                  <a:schemeClr val="accent2"/>
                </a:solidFill>
                <a:effectLst>
                  <a:outerShdw blurRad="38100" dist="38100" dir="2700000" algn="tl">
                    <a:srgbClr val="000000"/>
                  </a:outerShdw>
                </a:effectLst>
                <a:latin typeface="Comic Sans MS" pitchFamily="66" charset="0"/>
              </a:rPr>
              <a:t>-</a:t>
            </a:r>
            <a:r>
              <a:rPr lang="en-US" sz="2000" b="1">
                <a:solidFill>
                  <a:schemeClr val="accent2"/>
                </a:solidFill>
                <a:effectLst>
                  <a:outerShdw blurRad="38100" dist="38100" dir="2700000" algn="tl">
                    <a:srgbClr val="000000"/>
                  </a:outerShdw>
                </a:effectLst>
                <a:latin typeface="Comic Sans MS" pitchFamily="66" charset="0"/>
              </a:rPr>
              <a:t>] protein 4 mM</a:t>
            </a:r>
          </a:p>
        </p:txBody>
      </p:sp>
      <p:sp>
        <p:nvSpPr>
          <p:cNvPr id="166928" name="Text Box 16"/>
          <p:cNvSpPr txBox="1">
            <a:spLocks noChangeArrowheads="1"/>
          </p:cNvSpPr>
          <p:nvPr/>
        </p:nvSpPr>
        <p:spPr bwMode="auto">
          <a:xfrm>
            <a:off x="762000" y="4121150"/>
            <a:ext cx="2563813" cy="396875"/>
          </a:xfrm>
          <a:prstGeom prst="rect">
            <a:avLst/>
          </a:prstGeom>
          <a:noFill/>
          <a:ln w="9525">
            <a:noFill/>
            <a:miter lim="800000"/>
            <a:headEnd/>
            <a:tailEnd/>
          </a:ln>
          <a:effectLst/>
        </p:spPr>
        <p:txBody>
          <a:bodyPr wrap="none">
            <a:spAutoFit/>
          </a:bodyPr>
          <a:lstStyle/>
          <a:p>
            <a:pPr>
              <a:defRPr/>
            </a:pPr>
            <a:r>
              <a:rPr lang="en-US" sz="2000" b="1">
                <a:solidFill>
                  <a:srgbClr val="FFFF00"/>
                </a:solidFill>
                <a:effectLst>
                  <a:outerShdw blurRad="38100" dist="38100" dir="2700000" algn="tl">
                    <a:srgbClr val="000000"/>
                  </a:outerShdw>
                </a:effectLst>
                <a:latin typeface="Comic Sans MS" pitchFamily="66" charset="0"/>
              </a:rPr>
              <a:t>[A</a:t>
            </a:r>
            <a:r>
              <a:rPr lang="en-US" sz="2000" b="1" baseline="30000">
                <a:solidFill>
                  <a:srgbClr val="FFFF00"/>
                </a:solidFill>
                <a:effectLst>
                  <a:outerShdw blurRad="38100" dist="38100" dir="2700000" algn="tl">
                    <a:srgbClr val="000000"/>
                  </a:outerShdw>
                </a:effectLst>
                <a:latin typeface="Comic Sans MS" pitchFamily="66" charset="0"/>
              </a:rPr>
              <a:t>-</a:t>
            </a:r>
            <a:r>
              <a:rPr lang="en-US" sz="2000" b="1">
                <a:solidFill>
                  <a:srgbClr val="FFFF00"/>
                </a:solidFill>
                <a:effectLst>
                  <a:outerShdw blurRad="38100" dist="38100" dir="2700000" algn="tl">
                    <a:srgbClr val="000000"/>
                  </a:outerShdw>
                </a:effectLst>
                <a:latin typeface="Comic Sans MS" pitchFamily="66" charset="0"/>
              </a:rPr>
              <a:t>] proteine 0 mM</a:t>
            </a:r>
          </a:p>
        </p:txBody>
      </p:sp>
      <p:sp>
        <p:nvSpPr>
          <p:cNvPr id="166929" name="Text Box 17"/>
          <p:cNvSpPr txBox="1">
            <a:spLocks noChangeArrowheads="1"/>
          </p:cNvSpPr>
          <p:nvPr/>
        </p:nvSpPr>
        <p:spPr bwMode="auto">
          <a:xfrm>
            <a:off x="1066800" y="3586163"/>
            <a:ext cx="1693863" cy="366712"/>
          </a:xfrm>
          <a:prstGeom prst="rect">
            <a:avLst/>
          </a:prstGeom>
          <a:noFill/>
          <a:ln w="9525">
            <a:noFill/>
            <a:miter lim="800000"/>
            <a:headEnd/>
            <a:tailEnd/>
          </a:ln>
          <a:effectLst/>
        </p:spPr>
        <p:txBody>
          <a:bodyPr wrap="none">
            <a:spAutoFit/>
          </a:bodyPr>
          <a:lstStyle/>
          <a:p>
            <a:pPr>
              <a:defRPr/>
            </a:pPr>
            <a:r>
              <a:rPr lang="en-US" sz="1800" b="1">
                <a:solidFill>
                  <a:srgbClr val="FFFF00"/>
                </a:solidFill>
                <a:effectLst>
                  <a:outerShdw blurRad="38100" dist="38100" dir="2700000" algn="tl">
                    <a:srgbClr val="000000"/>
                  </a:outerShdw>
                </a:effectLst>
                <a:latin typeface="Comic Sans MS" pitchFamily="66" charset="0"/>
              </a:rPr>
              <a:t>[Cl-] 116 mM</a:t>
            </a:r>
          </a:p>
        </p:txBody>
      </p:sp>
      <p:sp>
        <p:nvSpPr>
          <p:cNvPr id="166930" name="Text Box 18"/>
          <p:cNvSpPr txBox="1">
            <a:spLocks noChangeArrowheads="1"/>
          </p:cNvSpPr>
          <p:nvPr/>
        </p:nvSpPr>
        <p:spPr bwMode="auto">
          <a:xfrm>
            <a:off x="5105400" y="3586163"/>
            <a:ext cx="1554163" cy="366712"/>
          </a:xfrm>
          <a:prstGeom prst="rect">
            <a:avLst/>
          </a:prstGeom>
          <a:noFill/>
          <a:ln w="9525">
            <a:noFill/>
            <a:miter lim="800000"/>
            <a:headEnd/>
            <a:tailEnd/>
          </a:ln>
          <a:effectLst/>
        </p:spPr>
        <p:txBody>
          <a:bodyPr wrap="none">
            <a:spAutoFit/>
          </a:bodyPr>
          <a:lstStyle/>
          <a:p>
            <a:pPr>
              <a:defRPr/>
            </a:pPr>
            <a:r>
              <a:rPr lang="en-US" sz="1800" b="1">
                <a:solidFill>
                  <a:schemeClr val="accent2"/>
                </a:solidFill>
                <a:effectLst>
                  <a:outerShdw blurRad="38100" dist="38100" dir="2700000" algn="tl">
                    <a:srgbClr val="000000"/>
                  </a:outerShdw>
                </a:effectLst>
                <a:latin typeface="Comic Sans MS" pitchFamily="66" charset="0"/>
              </a:rPr>
              <a:t>[Cl-] 20 mM</a:t>
            </a:r>
          </a:p>
        </p:txBody>
      </p:sp>
      <p:sp>
        <p:nvSpPr>
          <p:cNvPr id="17427" name="Line 19"/>
          <p:cNvSpPr>
            <a:spLocks noChangeShapeType="1"/>
          </p:cNvSpPr>
          <p:nvPr/>
        </p:nvSpPr>
        <p:spPr bwMode="auto">
          <a:xfrm>
            <a:off x="2667000" y="3733800"/>
            <a:ext cx="1524000" cy="0"/>
          </a:xfrm>
          <a:prstGeom prst="line">
            <a:avLst/>
          </a:prstGeom>
          <a:noFill/>
          <a:ln w="38100">
            <a:solidFill>
              <a:srgbClr val="FF0066"/>
            </a:solidFill>
            <a:round/>
            <a:headEnd/>
            <a:tailEnd type="triangle" w="med" len="med"/>
          </a:ln>
        </p:spPr>
        <p:txBody>
          <a:bodyPr/>
          <a:lstStyle/>
          <a:p>
            <a:endParaRPr lang="it-IT"/>
          </a:p>
        </p:txBody>
      </p:sp>
      <p:sp>
        <p:nvSpPr>
          <p:cNvPr id="166932" name="Text Box 20"/>
          <p:cNvSpPr txBox="1">
            <a:spLocks noChangeArrowheads="1"/>
          </p:cNvSpPr>
          <p:nvPr/>
        </p:nvSpPr>
        <p:spPr bwMode="auto">
          <a:xfrm>
            <a:off x="3657600" y="5943600"/>
            <a:ext cx="3767138" cy="376238"/>
          </a:xfrm>
          <a:prstGeom prst="rect">
            <a:avLst/>
          </a:prstGeom>
          <a:noFill/>
          <a:ln w="9525">
            <a:solidFill>
              <a:schemeClr val="bg1"/>
            </a:solidFill>
            <a:miter lim="800000"/>
            <a:headEnd/>
            <a:tailEnd/>
          </a:ln>
          <a:effectLst/>
        </p:spPr>
        <p:txBody>
          <a:bodyPr wrap="none">
            <a:spAutoFit/>
          </a:bodyPr>
          <a:lstStyle/>
          <a:p>
            <a:pPr>
              <a:defRPr/>
            </a:pPr>
            <a:r>
              <a:rPr lang="en-US" sz="1800">
                <a:solidFill>
                  <a:srgbClr val="FFFF00"/>
                </a:solidFill>
                <a:effectLst>
                  <a:outerShdw blurRad="38100" dist="38100" dir="2700000" algn="tl">
                    <a:srgbClr val="000000"/>
                  </a:outerShdw>
                </a:effectLst>
                <a:latin typeface="Comic Sans MS" pitchFamily="66" charset="0"/>
              </a:rPr>
              <a:t>potenziale a riposo ~ -(60-80) mV</a:t>
            </a:r>
          </a:p>
        </p:txBody>
      </p:sp>
      <p:sp>
        <p:nvSpPr>
          <p:cNvPr id="166933" name="Text Box 21"/>
          <p:cNvSpPr txBox="1">
            <a:spLocks noChangeArrowheads="1"/>
          </p:cNvSpPr>
          <p:nvPr/>
        </p:nvSpPr>
        <p:spPr bwMode="auto">
          <a:xfrm>
            <a:off x="1692275" y="1555750"/>
            <a:ext cx="1227138" cy="1006475"/>
          </a:xfrm>
          <a:prstGeom prst="rect">
            <a:avLst/>
          </a:prstGeom>
          <a:solidFill>
            <a:schemeClr val="accent2"/>
          </a:solidFill>
          <a:ln w="9525">
            <a:noFill/>
            <a:miter lim="800000"/>
            <a:headEnd/>
            <a:tailEnd/>
          </a:ln>
        </p:spPr>
        <p:txBody>
          <a:bodyPr wrap="none">
            <a:spAutoFit/>
          </a:bodyPr>
          <a:lstStyle/>
          <a:p>
            <a:r>
              <a:rPr lang="it-IT" sz="6000" b="1">
                <a:solidFill>
                  <a:srgbClr val="FFFF66"/>
                </a:solidFill>
                <a:latin typeface="Comic Sans MS" pitchFamily="66" charset="0"/>
              </a:rPr>
              <a:t>Na</a:t>
            </a:r>
          </a:p>
        </p:txBody>
      </p:sp>
      <p:sp>
        <p:nvSpPr>
          <p:cNvPr id="166934" name="Text Box 22"/>
          <p:cNvSpPr txBox="1">
            <a:spLocks noChangeArrowheads="1"/>
          </p:cNvSpPr>
          <p:nvPr/>
        </p:nvSpPr>
        <p:spPr bwMode="auto">
          <a:xfrm>
            <a:off x="5148263" y="1844675"/>
            <a:ext cx="601662" cy="457200"/>
          </a:xfrm>
          <a:prstGeom prst="rect">
            <a:avLst/>
          </a:prstGeom>
          <a:solidFill>
            <a:schemeClr val="accent2"/>
          </a:solidFill>
          <a:ln w="9525">
            <a:noFill/>
            <a:miter lim="800000"/>
            <a:headEnd/>
            <a:tailEnd/>
          </a:ln>
        </p:spPr>
        <p:txBody>
          <a:bodyPr wrap="none">
            <a:spAutoFit/>
          </a:bodyPr>
          <a:lstStyle/>
          <a:p>
            <a:r>
              <a:rPr lang="it-IT" b="1">
                <a:solidFill>
                  <a:srgbClr val="FFFF66"/>
                </a:solidFill>
                <a:latin typeface="Comic Sans MS" pitchFamily="66" charset="0"/>
              </a:rPr>
              <a:t>Na</a:t>
            </a:r>
          </a:p>
        </p:txBody>
      </p:sp>
      <p:sp>
        <p:nvSpPr>
          <p:cNvPr id="166935" name="Text Box 23"/>
          <p:cNvSpPr txBox="1">
            <a:spLocks noChangeArrowheads="1"/>
          </p:cNvSpPr>
          <p:nvPr/>
        </p:nvSpPr>
        <p:spPr bwMode="auto">
          <a:xfrm>
            <a:off x="5219700" y="2565400"/>
            <a:ext cx="649288" cy="1006475"/>
          </a:xfrm>
          <a:prstGeom prst="rect">
            <a:avLst/>
          </a:prstGeom>
          <a:solidFill>
            <a:schemeClr val="accent2"/>
          </a:solidFill>
          <a:ln w="9525">
            <a:noFill/>
            <a:miter lim="800000"/>
            <a:headEnd/>
            <a:tailEnd/>
          </a:ln>
        </p:spPr>
        <p:txBody>
          <a:bodyPr wrap="none">
            <a:spAutoFit/>
          </a:bodyPr>
          <a:lstStyle/>
          <a:p>
            <a:r>
              <a:rPr lang="it-IT" sz="6000" b="1">
                <a:solidFill>
                  <a:srgbClr val="FFFF66"/>
                </a:solidFill>
                <a:latin typeface="Comic Sans MS" pitchFamily="66" charset="0"/>
              </a:rPr>
              <a:t>K</a:t>
            </a:r>
          </a:p>
        </p:txBody>
      </p:sp>
      <p:sp>
        <p:nvSpPr>
          <p:cNvPr id="166936" name="Text Box 24"/>
          <p:cNvSpPr txBox="1">
            <a:spLocks noChangeArrowheads="1"/>
          </p:cNvSpPr>
          <p:nvPr/>
        </p:nvSpPr>
        <p:spPr bwMode="auto">
          <a:xfrm>
            <a:off x="1692275" y="3716338"/>
            <a:ext cx="1079500" cy="1006475"/>
          </a:xfrm>
          <a:prstGeom prst="rect">
            <a:avLst/>
          </a:prstGeom>
          <a:solidFill>
            <a:schemeClr val="accent2"/>
          </a:solidFill>
          <a:ln w="9525">
            <a:noFill/>
            <a:miter lim="800000"/>
            <a:headEnd/>
            <a:tailEnd/>
          </a:ln>
        </p:spPr>
        <p:txBody>
          <a:bodyPr wrap="none">
            <a:spAutoFit/>
          </a:bodyPr>
          <a:lstStyle/>
          <a:p>
            <a:r>
              <a:rPr lang="it-IT" sz="6000" b="1">
                <a:solidFill>
                  <a:srgbClr val="FFFF66"/>
                </a:solidFill>
                <a:latin typeface="Comic Sans MS" pitchFamily="66" charset="0"/>
              </a:rPr>
              <a:t>Ca</a:t>
            </a:r>
          </a:p>
        </p:txBody>
      </p:sp>
      <p:sp>
        <p:nvSpPr>
          <p:cNvPr id="166937" name="Text Box 25"/>
          <p:cNvSpPr txBox="1">
            <a:spLocks noChangeArrowheads="1"/>
          </p:cNvSpPr>
          <p:nvPr/>
        </p:nvSpPr>
        <p:spPr bwMode="auto">
          <a:xfrm>
            <a:off x="1908175" y="2852738"/>
            <a:ext cx="369888" cy="457200"/>
          </a:xfrm>
          <a:prstGeom prst="rect">
            <a:avLst/>
          </a:prstGeom>
          <a:solidFill>
            <a:schemeClr val="accent2"/>
          </a:solidFill>
          <a:ln w="9525">
            <a:noFill/>
            <a:miter lim="800000"/>
            <a:headEnd/>
            <a:tailEnd/>
          </a:ln>
        </p:spPr>
        <p:txBody>
          <a:bodyPr wrap="none">
            <a:spAutoFit/>
          </a:bodyPr>
          <a:lstStyle/>
          <a:p>
            <a:r>
              <a:rPr lang="it-IT" b="1">
                <a:solidFill>
                  <a:srgbClr val="FFFF66"/>
                </a:solidFill>
                <a:latin typeface="Comic Sans MS" pitchFamily="66" charset="0"/>
              </a:rPr>
              <a:t>K</a:t>
            </a:r>
          </a:p>
        </p:txBody>
      </p:sp>
      <p:sp>
        <p:nvSpPr>
          <p:cNvPr id="166938" name="Text Box 26"/>
          <p:cNvSpPr txBox="1">
            <a:spLocks noChangeArrowheads="1"/>
          </p:cNvSpPr>
          <p:nvPr/>
        </p:nvSpPr>
        <p:spPr bwMode="auto">
          <a:xfrm>
            <a:off x="5292725" y="4076700"/>
            <a:ext cx="542925" cy="457200"/>
          </a:xfrm>
          <a:prstGeom prst="rect">
            <a:avLst/>
          </a:prstGeom>
          <a:solidFill>
            <a:schemeClr val="accent2"/>
          </a:solidFill>
          <a:ln w="9525">
            <a:noFill/>
            <a:miter lim="800000"/>
            <a:headEnd/>
            <a:tailEnd/>
          </a:ln>
        </p:spPr>
        <p:txBody>
          <a:bodyPr wrap="none">
            <a:spAutoFit/>
          </a:bodyPr>
          <a:lstStyle/>
          <a:p>
            <a:r>
              <a:rPr lang="it-IT" b="1">
                <a:solidFill>
                  <a:srgbClr val="FFFF66"/>
                </a:solidFill>
                <a:latin typeface="Comic Sans MS" pitchFamily="66" charset="0"/>
              </a:rPr>
              <a:t>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6933"/>
                                        </p:tgtEl>
                                        <p:attrNameLst>
                                          <p:attrName>style.visibility</p:attrName>
                                        </p:attrNameLst>
                                      </p:cBhvr>
                                      <p:to>
                                        <p:strVal val="visible"/>
                                      </p:to>
                                    </p:set>
                                    <p:animEffect transition="in" filter="diamond(in)">
                                      <p:cBhvr>
                                        <p:cTn id="7" dur="2000"/>
                                        <p:tgtEl>
                                          <p:spTgt spid="1669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6934"/>
                                        </p:tgtEl>
                                        <p:attrNameLst>
                                          <p:attrName>style.visibility</p:attrName>
                                        </p:attrNameLst>
                                      </p:cBhvr>
                                      <p:to>
                                        <p:strVal val="visible"/>
                                      </p:to>
                                    </p:set>
                                    <p:animEffect transition="in" filter="diamond(in)">
                                      <p:cBhvr>
                                        <p:cTn id="12" dur="2000"/>
                                        <p:tgtEl>
                                          <p:spTgt spid="16693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66937"/>
                                        </p:tgtEl>
                                        <p:attrNameLst>
                                          <p:attrName>style.visibility</p:attrName>
                                        </p:attrNameLst>
                                      </p:cBhvr>
                                      <p:to>
                                        <p:strVal val="visible"/>
                                      </p:to>
                                    </p:set>
                                    <p:animEffect transition="in" filter="diamond(in)">
                                      <p:cBhvr>
                                        <p:cTn id="17" dur="2000"/>
                                        <p:tgtEl>
                                          <p:spTgt spid="16693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6935"/>
                                        </p:tgtEl>
                                        <p:attrNameLst>
                                          <p:attrName>style.visibility</p:attrName>
                                        </p:attrNameLst>
                                      </p:cBhvr>
                                      <p:to>
                                        <p:strVal val="visible"/>
                                      </p:to>
                                    </p:set>
                                    <p:animEffect transition="in" filter="diamond(in)">
                                      <p:cBhvr>
                                        <p:cTn id="22" dur="2000"/>
                                        <p:tgtEl>
                                          <p:spTgt spid="16693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6936"/>
                                        </p:tgtEl>
                                        <p:attrNameLst>
                                          <p:attrName>style.visibility</p:attrName>
                                        </p:attrNameLst>
                                      </p:cBhvr>
                                      <p:to>
                                        <p:strVal val="visible"/>
                                      </p:to>
                                    </p:set>
                                    <p:animEffect transition="in" filter="diamond(in)">
                                      <p:cBhvr>
                                        <p:cTn id="27" dur="2000"/>
                                        <p:tgtEl>
                                          <p:spTgt spid="16693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6938"/>
                                        </p:tgtEl>
                                        <p:attrNameLst>
                                          <p:attrName>style.visibility</p:attrName>
                                        </p:attrNameLst>
                                      </p:cBhvr>
                                      <p:to>
                                        <p:strVal val="visible"/>
                                      </p:to>
                                    </p:set>
                                    <p:animEffect transition="in" filter="diamond(in)">
                                      <p:cBhvr>
                                        <p:cTn id="32" dur="2000"/>
                                        <p:tgtEl>
                                          <p:spTgt spid="166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33" grpId="0" animBg="1"/>
      <p:bldP spid="166934" grpId="0" animBg="1"/>
      <p:bldP spid="166935" grpId="0" animBg="1"/>
      <p:bldP spid="166936" grpId="0" animBg="1"/>
      <p:bldP spid="166937" grpId="0" animBg="1"/>
      <p:bldP spid="16693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Type I atrial flutter unmasked by adenosine (Aden..."/>
          <p:cNvPicPr>
            <a:picLocks noChangeAspect="1" noChangeArrowheads="1"/>
          </p:cNvPicPr>
          <p:nvPr/>
        </p:nvPicPr>
        <p:blipFill>
          <a:blip r:embed="rId2" cstate="print"/>
          <a:srcRect/>
          <a:stretch>
            <a:fillRect/>
          </a:stretch>
        </p:blipFill>
        <p:spPr bwMode="auto">
          <a:xfrm>
            <a:off x="250825" y="188913"/>
            <a:ext cx="8713788" cy="6480175"/>
          </a:xfrm>
          <a:prstGeom prst="rect">
            <a:avLst/>
          </a:prstGeom>
          <a:noFill/>
        </p:spPr>
      </p:pic>
      <p:sp>
        <p:nvSpPr>
          <p:cNvPr id="167939" name="Rectangle 3"/>
          <p:cNvSpPr>
            <a:spLocks noChangeArrowheads="1"/>
          </p:cNvSpPr>
          <p:nvPr/>
        </p:nvSpPr>
        <p:spPr bwMode="auto">
          <a:xfrm>
            <a:off x="2700338" y="4076700"/>
            <a:ext cx="2159000" cy="431800"/>
          </a:xfrm>
          <a:prstGeom prst="rect">
            <a:avLst/>
          </a:prstGeom>
          <a:solidFill>
            <a:schemeClr val="tx2"/>
          </a:solidFill>
          <a:ln w="9525">
            <a:solidFill>
              <a:schemeClr val="tx2"/>
            </a:solidFill>
            <a:miter lim="800000"/>
            <a:headEnd/>
            <a:tailEnd/>
          </a:ln>
          <a:effectLst/>
        </p:spPr>
        <p:txBody>
          <a:bodyPr wrap="none" anchor="ctr"/>
          <a:lstStyle/>
          <a:p>
            <a:pPr algn="ctr"/>
            <a:r>
              <a:rPr lang="it-IT" b="1">
                <a:solidFill>
                  <a:schemeClr val="bg1"/>
                </a:solidFill>
                <a:latin typeface="Comic Sans MS" pitchFamily="66" charset="0"/>
              </a:rPr>
              <a:t>ADENOSINA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7939">
                                            <p:txEl>
                                              <p:pRg st="0" end="0"/>
                                            </p:txEl>
                                          </p:spTgt>
                                        </p:tgtEl>
                                        <p:attrNameLst>
                                          <p:attrName>style.visibility</p:attrName>
                                        </p:attrNameLst>
                                      </p:cBhvr>
                                      <p:to>
                                        <p:strVal val="visible"/>
                                      </p:to>
                                    </p:set>
                                    <p:anim calcmode="discrete" valueType="clr">
                                      <p:cBhvr override="childStyle">
                                        <p:cTn id="7" dur="80"/>
                                        <p:tgtEl>
                                          <p:spTgt spid="1679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793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793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501650" y="990600"/>
            <a:ext cx="8585200" cy="3751263"/>
          </a:xfrm>
          <a:prstGeom prst="rect">
            <a:avLst/>
          </a:prstGeom>
          <a:solidFill>
            <a:schemeClr val="bg1"/>
          </a:solidFill>
          <a:ln w="9525">
            <a:noFill/>
            <a:miter lim="800000"/>
            <a:headEnd/>
            <a:tailEnd/>
          </a:ln>
          <a:effectLst/>
        </p:spPr>
        <p:txBody>
          <a:bodyPr wrap="none">
            <a:spAutoFit/>
          </a:bodyPr>
          <a:lstStyle/>
          <a:p>
            <a:pPr eaLnBrk="0" hangingPunct="0">
              <a:buFontTx/>
              <a:buChar char="•"/>
            </a:pPr>
            <a:r>
              <a:rPr lang="en-GB" sz="4800" dirty="0" err="1">
                <a:solidFill>
                  <a:srgbClr val="660033"/>
                </a:solidFill>
                <a:latin typeface="Comic Sans MS" pitchFamily="66" charset="0"/>
              </a:rPr>
              <a:t>Diagnosi</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Distinzione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dalla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tachicardia</a:t>
            </a:r>
            <a:endParaRPr lang="en-GB" sz="4800" dirty="0">
              <a:solidFill>
                <a:srgbClr val="660033"/>
              </a:solidFill>
              <a:latin typeface="Comic Sans MS" pitchFamily="66" charset="0"/>
            </a:endParaRPr>
          </a:p>
          <a:p>
            <a:pPr eaLnBrk="0" hangingPunct="0"/>
            <a:r>
              <a:rPr lang="en-GB" sz="4800" dirty="0">
                <a:solidFill>
                  <a:srgbClr val="660033"/>
                </a:solidFill>
                <a:latin typeface="Comic Sans MS" pitchFamily="66" charset="0"/>
              </a:rPr>
              <a:t> e </a:t>
            </a:r>
            <a:r>
              <a:rPr lang="en-GB" sz="4800" dirty="0" err="1">
                <a:solidFill>
                  <a:srgbClr val="660033"/>
                </a:solidFill>
                <a:latin typeface="Comic Sans MS" pitchFamily="66" charset="0"/>
              </a:rPr>
              <a:t>dalla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fibrillazione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atriale</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Conduzione</a:t>
            </a:r>
            <a:r>
              <a:rPr lang="en-GB" sz="4800" dirty="0">
                <a:solidFill>
                  <a:srgbClr val="660033"/>
                </a:solidFill>
                <a:latin typeface="Comic Sans MS" pitchFamily="66" charset="0"/>
              </a:rPr>
              <a:t> A-V</a:t>
            </a:r>
          </a:p>
          <a:p>
            <a:pPr eaLnBrk="0" hangingPunct="0">
              <a:buFontTx/>
              <a:buChar char="•"/>
            </a:pPr>
            <a:r>
              <a:rPr lang="en-GB" sz="4800" dirty="0" err="1">
                <a:solidFill>
                  <a:srgbClr val="660033"/>
                </a:solidFill>
                <a:latin typeface="Comic Sans MS" pitchFamily="66" charset="0"/>
              </a:rPr>
              <a:t>Conduzione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intraventricolare</a:t>
            </a:r>
            <a:endParaRPr lang="en-GB" sz="5400" dirty="0">
              <a:solidFill>
                <a:srgbClr val="660033"/>
              </a:solidFill>
              <a:latin typeface="Comic Sans MS" pitchFamily="66" charset="0"/>
            </a:endParaRPr>
          </a:p>
        </p:txBody>
      </p:sp>
      <p:sp>
        <p:nvSpPr>
          <p:cNvPr id="99331" name="Oval 3"/>
          <p:cNvSpPr>
            <a:spLocks noChangeArrowheads="1"/>
          </p:cNvSpPr>
          <p:nvPr/>
        </p:nvSpPr>
        <p:spPr bwMode="auto">
          <a:xfrm>
            <a:off x="381000" y="2971800"/>
            <a:ext cx="5105400" cy="1295400"/>
          </a:xfrm>
          <a:prstGeom prst="ellipse">
            <a:avLst/>
          </a:prstGeom>
          <a:noFill/>
          <a:ln w="28575">
            <a:solidFill>
              <a:srgbClr val="FF0000"/>
            </a:solidFill>
            <a:round/>
            <a:headEnd/>
            <a:tailEnd/>
          </a:ln>
          <a:effectLst/>
        </p:spPr>
        <p:txBody>
          <a:bodyPr wrap="none" anchor="ctr"/>
          <a:lstStyle/>
          <a:p>
            <a:endParaRPr lang="it-IT"/>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additive="base">
                                        <p:cTn id="7" dur="500" fill="hold"/>
                                        <p:tgtEl>
                                          <p:spTgt spid="99331"/>
                                        </p:tgtEl>
                                        <p:attrNameLst>
                                          <p:attrName>ppt_x</p:attrName>
                                        </p:attrNameLst>
                                      </p:cBhvr>
                                      <p:tavLst>
                                        <p:tav tm="0">
                                          <p:val>
                                            <p:strVal val="1+#ppt_w/2"/>
                                          </p:val>
                                        </p:tav>
                                        <p:tav tm="100000">
                                          <p:val>
                                            <p:strVal val="#ppt_x"/>
                                          </p:val>
                                        </p:tav>
                                      </p:tavLst>
                                    </p:anim>
                                    <p:anim calcmode="lin" valueType="num">
                                      <p:cBhvr additive="base">
                                        <p:cTn id="8" dur="500" fill="hold"/>
                                        <p:tgtEl>
                                          <p:spTgt spid="993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0" y="376238"/>
            <a:ext cx="9144000" cy="769441"/>
          </a:xfrm>
          <a:prstGeom prst="rect">
            <a:avLst/>
          </a:prstGeom>
          <a:noFill/>
          <a:ln w="9525">
            <a:noFill/>
            <a:miter lim="800000"/>
            <a:headEnd/>
            <a:tailEnd/>
          </a:ln>
          <a:effectLst/>
        </p:spPr>
        <p:txBody>
          <a:bodyPr>
            <a:spAutoFit/>
          </a:bodyPr>
          <a:lstStyle/>
          <a:p>
            <a:pPr eaLnBrk="0" hangingPunct="0"/>
            <a:r>
              <a:rPr lang="en-GB" sz="4400" dirty="0" err="1">
                <a:solidFill>
                  <a:schemeClr val="bg1"/>
                </a:solidFill>
                <a:latin typeface="Comic Sans MS" pitchFamily="66" charset="0"/>
              </a:rPr>
              <a:t>Conduzione</a:t>
            </a:r>
            <a:r>
              <a:rPr lang="en-GB" sz="4400" dirty="0">
                <a:solidFill>
                  <a:schemeClr val="bg1"/>
                </a:solidFill>
                <a:latin typeface="Comic Sans MS" pitchFamily="66" charset="0"/>
              </a:rPr>
              <a:t> A-V </a:t>
            </a:r>
            <a:r>
              <a:rPr lang="en-GB" sz="4400" dirty="0" err="1">
                <a:solidFill>
                  <a:schemeClr val="bg1"/>
                </a:solidFill>
                <a:latin typeface="Comic Sans MS" pitchFamily="66" charset="0"/>
              </a:rPr>
              <a:t>nel</a:t>
            </a:r>
            <a:r>
              <a:rPr lang="en-GB" sz="4400" dirty="0">
                <a:solidFill>
                  <a:schemeClr val="bg1"/>
                </a:solidFill>
                <a:latin typeface="Comic Sans MS" pitchFamily="66" charset="0"/>
              </a:rPr>
              <a:t> </a:t>
            </a:r>
            <a:r>
              <a:rPr lang="en-GB" sz="4400" dirty="0" err="1">
                <a:solidFill>
                  <a:schemeClr val="bg1"/>
                </a:solidFill>
                <a:latin typeface="Comic Sans MS" pitchFamily="66" charset="0"/>
              </a:rPr>
              <a:t>FlutterAtriale</a:t>
            </a:r>
            <a:endParaRPr lang="en-GB" sz="4400" dirty="0">
              <a:solidFill>
                <a:schemeClr val="bg1"/>
              </a:solidFill>
              <a:latin typeface="Comic Sans MS" pitchFamily="66" charset="0"/>
            </a:endParaRPr>
          </a:p>
        </p:txBody>
      </p:sp>
      <p:sp>
        <p:nvSpPr>
          <p:cNvPr id="101379" name="Text Box 3"/>
          <p:cNvSpPr txBox="1">
            <a:spLocks noChangeArrowheads="1"/>
          </p:cNvSpPr>
          <p:nvPr/>
        </p:nvSpPr>
        <p:spPr bwMode="auto">
          <a:xfrm>
            <a:off x="138113" y="2151063"/>
            <a:ext cx="8694737" cy="3503612"/>
          </a:xfrm>
          <a:prstGeom prst="rect">
            <a:avLst/>
          </a:prstGeom>
          <a:solidFill>
            <a:schemeClr val="bg1"/>
          </a:solidFill>
          <a:ln w="9525">
            <a:noFill/>
            <a:miter lim="800000"/>
            <a:headEnd/>
            <a:tailEnd/>
          </a:ln>
          <a:effectLst/>
        </p:spPr>
        <p:txBody>
          <a:bodyPr wrap="none">
            <a:spAutoFit/>
          </a:bodyPr>
          <a:lstStyle/>
          <a:p>
            <a:pPr eaLnBrk="0" hangingPunct="0"/>
            <a:r>
              <a:rPr lang="en-GB" sz="3200" dirty="0">
                <a:solidFill>
                  <a:srgbClr val="660033"/>
                </a:solidFill>
                <a:latin typeface="Comic Sans MS" pitchFamily="66" charset="0"/>
              </a:rPr>
              <a:t>1:1</a:t>
            </a:r>
            <a:r>
              <a:rPr lang="en-GB" sz="3200" dirty="0">
                <a:latin typeface="Comic Sans MS" pitchFamily="66" charset="0"/>
              </a:rPr>
              <a:t> – </a:t>
            </a:r>
            <a:r>
              <a:rPr lang="en-GB" sz="3200" dirty="0" err="1">
                <a:solidFill>
                  <a:srgbClr val="FF3300"/>
                </a:solidFill>
                <a:latin typeface="Comic Sans MS" pitchFamily="66" charset="0"/>
              </a:rPr>
              <a:t>molto</a:t>
            </a:r>
            <a:r>
              <a:rPr lang="en-GB" sz="3200" dirty="0">
                <a:solidFill>
                  <a:srgbClr val="FF3300"/>
                </a:solidFill>
                <a:latin typeface="Comic Sans MS" pitchFamily="66" charset="0"/>
              </a:rPr>
              <a:t> </a:t>
            </a:r>
            <a:r>
              <a:rPr lang="en-GB" sz="3200" dirty="0" err="1">
                <a:solidFill>
                  <a:srgbClr val="FF3300"/>
                </a:solidFill>
                <a:latin typeface="Comic Sans MS" pitchFamily="66" charset="0"/>
              </a:rPr>
              <a:t>rara</a:t>
            </a:r>
            <a:endParaRPr lang="en-GB" sz="3200" dirty="0">
              <a:solidFill>
                <a:srgbClr val="FF3300"/>
              </a:solidFill>
              <a:latin typeface="Comic Sans MS" pitchFamily="66" charset="0"/>
            </a:endParaRPr>
          </a:p>
          <a:p>
            <a:pPr eaLnBrk="0" hangingPunct="0"/>
            <a:r>
              <a:rPr lang="en-GB" sz="3200" dirty="0" err="1">
                <a:solidFill>
                  <a:srgbClr val="660033"/>
                </a:solidFill>
                <a:latin typeface="Comic Sans MS" pitchFamily="66" charset="0"/>
              </a:rPr>
              <a:t>Rapporti</a:t>
            </a:r>
            <a:r>
              <a:rPr lang="en-GB" sz="3200" dirty="0">
                <a:solidFill>
                  <a:srgbClr val="660033"/>
                </a:solidFill>
                <a:latin typeface="Comic Sans MS" pitchFamily="66" charset="0"/>
              </a:rPr>
              <a:t> </a:t>
            </a:r>
            <a:r>
              <a:rPr lang="en-GB" sz="3200" dirty="0" err="1">
                <a:solidFill>
                  <a:srgbClr val="660033"/>
                </a:solidFill>
                <a:latin typeface="Comic Sans MS" pitchFamily="66" charset="0"/>
              </a:rPr>
              <a:t>pari</a:t>
            </a:r>
            <a:r>
              <a:rPr lang="en-GB" sz="3200" dirty="0">
                <a:solidFill>
                  <a:srgbClr val="660033"/>
                </a:solidFill>
                <a:latin typeface="Comic Sans MS" pitchFamily="66" charset="0"/>
              </a:rPr>
              <a:t> (2:1, 4:1)</a:t>
            </a:r>
            <a:r>
              <a:rPr lang="en-GB" sz="3200" dirty="0">
                <a:latin typeface="Comic Sans MS" pitchFamily="66" charset="0"/>
              </a:rPr>
              <a:t> – </a:t>
            </a:r>
            <a:r>
              <a:rPr lang="en-GB" sz="3200" dirty="0" err="1">
                <a:solidFill>
                  <a:srgbClr val="FF3300"/>
                </a:solidFill>
                <a:latin typeface="Comic Sans MS" pitchFamily="66" charset="0"/>
              </a:rPr>
              <a:t>molto</a:t>
            </a:r>
            <a:r>
              <a:rPr lang="en-GB" sz="3200" dirty="0">
                <a:solidFill>
                  <a:srgbClr val="FF3300"/>
                </a:solidFill>
                <a:latin typeface="Comic Sans MS" pitchFamily="66" charset="0"/>
              </a:rPr>
              <a:t> </a:t>
            </a:r>
            <a:r>
              <a:rPr lang="en-GB" sz="3200" dirty="0" err="1">
                <a:solidFill>
                  <a:srgbClr val="FF3300"/>
                </a:solidFill>
                <a:latin typeface="Comic Sans MS" pitchFamily="66" charset="0"/>
              </a:rPr>
              <a:t>comuni</a:t>
            </a:r>
            <a:endParaRPr lang="en-GB" sz="3200" dirty="0">
              <a:solidFill>
                <a:srgbClr val="FF3300"/>
              </a:solidFill>
              <a:latin typeface="Comic Sans MS" pitchFamily="66" charset="0"/>
            </a:endParaRPr>
          </a:p>
          <a:p>
            <a:pPr eaLnBrk="0" hangingPunct="0"/>
            <a:r>
              <a:rPr lang="en-GB" sz="3200" dirty="0" err="1">
                <a:solidFill>
                  <a:srgbClr val="660033"/>
                </a:solidFill>
                <a:latin typeface="Comic Sans MS" pitchFamily="66" charset="0"/>
              </a:rPr>
              <a:t>Rapporti</a:t>
            </a:r>
            <a:r>
              <a:rPr lang="en-GB" sz="3200" dirty="0">
                <a:solidFill>
                  <a:srgbClr val="660033"/>
                </a:solidFill>
                <a:latin typeface="Comic Sans MS" pitchFamily="66" charset="0"/>
              </a:rPr>
              <a:t> </a:t>
            </a:r>
            <a:r>
              <a:rPr lang="en-GB" sz="3200" dirty="0" err="1">
                <a:solidFill>
                  <a:srgbClr val="660033"/>
                </a:solidFill>
                <a:latin typeface="Comic Sans MS" pitchFamily="66" charset="0"/>
              </a:rPr>
              <a:t>dispari</a:t>
            </a:r>
            <a:r>
              <a:rPr lang="en-GB" sz="3200" dirty="0">
                <a:solidFill>
                  <a:srgbClr val="660033"/>
                </a:solidFill>
                <a:latin typeface="Comic Sans MS" pitchFamily="66" charset="0"/>
              </a:rPr>
              <a:t> (3:1, 5:1) –</a:t>
            </a:r>
            <a:r>
              <a:rPr lang="en-GB" sz="3200" dirty="0">
                <a:latin typeface="Comic Sans MS" pitchFamily="66" charset="0"/>
              </a:rPr>
              <a:t> </a:t>
            </a:r>
            <a:r>
              <a:rPr lang="en-GB" sz="3200" dirty="0" err="1">
                <a:solidFill>
                  <a:srgbClr val="FF3300"/>
                </a:solidFill>
                <a:latin typeface="Comic Sans MS" pitchFamily="66" charset="0"/>
              </a:rPr>
              <a:t>rari</a:t>
            </a:r>
            <a:endParaRPr lang="en-GB" sz="3200" dirty="0">
              <a:solidFill>
                <a:srgbClr val="FF3300"/>
              </a:solidFill>
              <a:latin typeface="Comic Sans MS" pitchFamily="66" charset="0"/>
            </a:endParaRPr>
          </a:p>
          <a:p>
            <a:pPr eaLnBrk="0" hangingPunct="0"/>
            <a:r>
              <a:rPr lang="en-GB" sz="3200" dirty="0" err="1">
                <a:solidFill>
                  <a:srgbClr val="660033"/>
                </a:solidFill>
                <a:latin typeface="Comic Sans MS" pitchFamily="66" charset="0"/>
              </a:rPr>
              <a:t>Rapporto</a:t>
            </a:r>
            <a:r>
              <a:rPr lang="en-GB" sz="3200" dirty="0">
                <a:solidFill>
                  <a:srgbClr val="660033"/>
                </a:solidFill>
                <a:latin typeface="Comic Sans MS" pitchFamily="66" charset="0"/>
              </a:rPr>
              <a:t> </a:t>
            </a:r>
            <a:r>
              <a:rPr lang="en-GB" sz="3200" dirty="0" err="1">
                <a:solidFill>
                  <a:srgbClr val="660033"/>
                </a:solidFill>
                <a:latin typeface="Comic Sans MS" pitchFamily="66" charset="0"/>
              </a:rPr>
              <a:t>variabile</a:t>
            </a:r>
            <a:r>
              <a:rPr lang="en-GB" sz="3200" dirty="0">
                <a:solidFill>
                  <a:srgbClr val="660033"/>
                </a:solidFill>
                <a:latin typeface="Comic Sans MS" pitchFamily="66" charset="0"/>
              </a:rPr>
              <a:t> (2:1 </a:t>
            </a:r>
            <a:r>
              <a:rPr lang="en-GB" sz="3200" dirty="0">
                <a:solidFill>
                  <a:srgbClr val="660033"/>
                </a:solidFill>
                <a:latin typeface="Comic Sans MS" pitchFamily="66" charset="0"/>
                <a:sym typeface="Symbol" pitchFamily="18" charset="2"/>
              </a:rPr>
              <a:t> 4:1)</a:t>
            </a:r>
            <a:r>
              <a:rPr lang="en-GB" sz="3200" dirty="0">
                <a:latin typeface="Comic Sans MS" pitchFamily="66" charset="0"/>
                <a:sym typeface="Symbol" pitchFamily="18" charset="2"/>
              </a:rPr>
              <a:t> </a:t>
            </a:r>
            <a:r>
              <a:rPr lang="en-GB" sz="3200" dirty="0">
                <a:latin typeface="Comic Sans MS" pitchFamily="66" charset="0"/>
              </a:rPr>
              <a:t>–</a:t>
            </a:r>
            <a:r>
              <a:rPr lang="en-GB" sz="3200" dirty="0">
                <a:latin typeface="Comic Sans MS" pitchFamily="66" charset="0"/>
                <a:sym typeface="Symbol" pitchFamily="18" charset="2"/>
              </a:rPr>
              <a:t> </a:t>
            </a:r>
            <a:r>
              <a:rPr lang="en-GB" sz="3200" dirty="0" err="1">
                <a:solidFill>
                  <a:srgbClr val="FF3300"/>
                </a:solidFill>
                <a:latin typeface="Comic Sans MS" pitchFamily="66" charset="0"/>
                <a:sym typeface="Symbol" pitchFamily="18" charset="2"/>
              </a:rPr>
              <a:t>comune</a:t>
            </a:r>
            <a:endParaRPr lang="en-GB" sz="3200" dirty="0">
              <a:solidFill>
                <a:srgbClr val="FF3300"/>
              </a:solidFill>
              <a:latin typeface="Comic Sans MS" pitchFamily="66" charset="0"/>
              <a:sym typeface="Symbol" pitchFamily="18" charset="2"/>
            </a:endParaRPr>
          </a:p>
          <a:p>
            <a:pPr eaLnBrk="0" hangingPunct="0"/>
            <a:r>
              <a:rPr lang="en-GB" sz="3200" dirty="0" err="1">
                <a:solidFill>
                  <a:srgbClr val="660033"/>
                </a:solidFill>
                <a:latin typeface="Comic Sans MS" pitchFamily="66" charset="0"/>
                <a:sym typeface="Symbol" pitchFamily="18" charset="2"/>
              </a:rPr>
              <a:t>Fenomeno</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di</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Wenckebach</a:t>
            </a:r>
            <a:r>
              <a:rPr lang="en-GB" sz="3200" dirty="0">
                <a:solidFill>
                  <a:srgbClr val="660033"/>
                </a:solidFill>
                <a:latin typeface="Comic Sans MS" pitchFamily="66" charset="0"/>
                <a:sym typeface="Symbol" pitchFamily="18" charset="2"/>
              </a:rPr>
              <a:t> –</a:t>
            </a:r>
            <a:r>
              <a:rPr lang="en-GB" sz="3200" dirty="0">
                <a:latin typeface="Comic Sans MS" pitchFamily="66" charset="0"/>
                <a:sym typeface="Symbol" pitchFamily="18" charset="2"/>
              </a:rPr>
              <a:t> </a:t>
            </a:r>
            <a:r>
              <a:rPr lang="en-GB" sz="3200" dirty="0" err="1">
                <a:solidFill>
                  <a:srgbClr val="FF3300"/>
                </a:solidFill>
                <a:latin typeface="Comic Sans MS" pitchFamily="66" charset="0"/>
                <a:sym typeface="Symbol" pitchFamily="18" charset="2"/>
              </a:rPr>
              <a:t>comune</a:t>
            </a:r>
            <a:endParaRPr lang="en-GB" sz="3200" dirty="0">
              <a:solidFill>
                <a:srgbClr val="FF3300"/>
              </a:solidFill>
              <a:latin typeface="Comic Sans MS" pitchFamily="66" charset="0"/>
              <a:sym typeface="Symbol" pitchFamily="18" charset="2"/>
            </a:endParaRPr>
          </a:p>
          <a:p>
            <a:pPr eaLnBrk="0" hangingPunct="0"/>
            <a:r>
              <a:rPr lang="en-GB" sz="3200" dirty="0" err="1">
                <a:solidFill>
                  <a:srgbClr val="660033"/>
                </a:solidFill>
                <a:latin typeface="Comic Sans MS" pitchFamily="66" charset="0"/>
                <a:sym typeface="Symbol" pitchFamily="18" charset="2"/>
              </a:rPr>
              <a:t>Alternanza</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degli</a:t>
            </a:r>
            <a:r>
              <a:rPr lang="en-GB" sz="3200" dirty="0">
                <a:solidFill>
                  <a:srgbClr val="660033"/>
                </a:solidFill>
                <a:latin typeface="Comic Sans MS" pitchFamily="66" charset="0"/>
                <a:sym typeface="Symbol" pitchFamily="18" charset="2"/>
              </a:rPr>
              <a:t> R-R </a:t>
            </a:r>
            <a:r>
              <a:rPr lang="en-GB" sz="3200" dirty="0" err="1">
                <a:solidFill>
                  <a:srgbClr val="660033"/>
                </a:solidFill>
                <a:latin typeface="Comic Sans MS" pitchFamily="66" charset="0"/>
                <a:sym typeface="Symbol" pitchFamily="18" charset="2"/>
              </a:rPr>
              <a:t>nel</a:t>
            </a:r>
            <a:r>
              <a:rPr lang="en-GB" sz="3200" dirty="0">
                <a:solidFill>
                  <a:srgbClr val="660033"/>
                </a:solidFill>
                <a:latin typeface="Comic Sans MS" pitchFamily="66" charset="0"/>
                <a:sym typeface="Symbol" pitchFamily="18" charset="2"/>
              </a:rPr>
              <a:t> flutter 2:1 </a:t>
            </a:r>
            <a:r>
              <a:rPr lang="en-GB" sz="3200" dirty="0">
                <a:solidFill>
                  <a:srgbClr val="660033"/>
                </a:solidFill>
                <a:latin typeface="Comic Sans MS" pitchFamily="66" charset="0"/>
              </a:rPr>
              <a:t>–</a:t>
            </a:r>
            <a:r>
              <a:rPr lang="en-GB" sz="3200" dirty="0">
                <a:latin typeface="Comic Sans MS" pitchFamily="66" charset="0"/>
                <a:sym typeface="Symbol" pitchFamily="18" charset="2"/>
              </a:rPr>
              <a:t> </a:t>
            </a:r>
            <a:r>
              <a:rPr lang="en-GB" sz="3200" dirty="0" err="1">
                <a:solidFill>
                  <a:srgbClr val="FF3300"/>
                </a:solidFill>
                <a:latin typeface="Comic Sans MS" pitchFamily="66" charset="0"/>
                <a:sym typeface="Symbol" pitchFamily="18" charset="2"/>
              </a:rPr>
              <a:t>comune</a:t>
            </a:r>
            <a:endParaRPr lang="en-GB" sz="3200" dirty="0">
              <a:solidFill>
                <a:srgbClr val="FF3300"/>
              </a:solidFill>
              <a:latin typeface="Comic Sans MS" pitchFamily="66" charset="0"/>
              <a:sym typeface="Symbol" pitchFamily="18" charset="2"/>
            </a:endParaRPr>
          </a:p>
          <a:p>
            <a:pPr eaLnBrk="0" hangingPunct="0"/>
            <a:r>
              <a:rPr lang="en-GB" sz="3200" dirty="0" err="1">
                <a:solidFill>
                  <a:srgbClr val="660033"/>
                </a:solidFill>
                <a:latin typeface="Comic Sans MS" pitchFamily="66" charset="0"/>
                <a:sym typeface="Symbol" pitchFamily="18" charset="2"/>
              </a:rPr>
              <a:t>Blocco</a:t>
            </a:r>
            <a:r>
              <a:rPr lang="en-GB" sz="3200" dirty="0">
                <a:solidFill>
                  <a:srgbClr val="660033"/>
                </a:solidFill>
                <a:latin typeface="Comic Sans MS" pitchFamily="66" charset="0"/>
                <a:sym typeface="Symbol" pitchFamily="18" charset="2"/>
              </a:rPr>
              <a:t> A-V </a:t>
            </a:r>
            <a:r>
              <a:rPr lang="en-GB" sz="3200" dirty="0" err="1">
                <a:solidFill>
                  <a:srgbClr val="660033"/>
                </a:solidFill>
                <a:latin typeface="Comic Sans MS" pitchFamily="66" charset="0"/>
                <a:sym typeface="Symbol" pitchFamily="18" charset="2"/>
              </a:rPr>
              <a:t>avanzato</a:t>
            </a:r>
            <a:r>
              <a:rPr lang="en-GB" sz="3200" dirty="0">
                <a:solidFill>
                  <a:srgbClr val="660033"/>
                </a:solidFill>
                <a:latin typeface="Comic Sans MS" pitchFamily="66" charset="0"/>
                <a:sym typeface="Symbol" pitchFamily="18" charset="2"/>
              </a:rPr>
              <a:t> o </a:t>
            </a:r>
            <a:r>
              <a:rPr lang="en-GB" sz="3200" dirty="0" err="1">
                <a:solidFill>
                  <a:srgbClr val="660033"/>
                </a:solidFill>
                <a:latin typeface="Comic Sans MS" pitchFamily="66" charset="0"/>
                <a:sym typeface="Symbol" pitchFamily="18" charset="2"/>
              </a:rPr>
              <a:t>completo</a:t>
            </a:r>
            <a:r>
              <a:rPr lang="en-GB" sz="3200" dirty="0">
                <a:solidFill>
                  <a:srgbClr val="660033"/>
                </a:solidFill>
                <a:latin typeface="Comic Sans MS" pitchFamily="66" charset="0"/>
                <a:sym typeface="Symbol" pitchFamily="18" charset="2"/>
              </a:rPr>
              <a:t> </a:t>
            </a:r>
            <a:r>
              <a:rPr lang="en-GB" sz="3200" dirty="0">
                <a:solidFill>
                  <a:srgbClr val="660033"/>
                </a:solidFill>
                <a:latin typeface="Comic Sans MS" pitchFamily="66" charset="0"/>
              </a:rPr>
              <a:t>–</a:t>
            </a:r>
            <a:r>
              <a:rPr lang="en-GB" sz="3200" dirty="0">
                <a:latin typeface="Comic Sans MS" pitchFamily="66" charset="0"/>
              </a:rPr>
              <a:t> </a:t>
            </a:r>
            <a:r>
              <a:rPr lang="en-GB" sz="3200" dirty="0" err="1">
                <a:solidFill>
                  <a:srgbClr val="FF3300"/>
                </a:solidFill>
                <a:latin typeface="Comic Sans MS" pitchFamily="66" charset="0"/>
              </a:rPr>
              <a:t>possibile</a:t>
            </a:r>
            <a:r>
              <a:rPr lang="en-GB" sz="3200" dirty="0">
                <a:latin typeface="Comic Sans MS" pitchFamily="66" charset="0"/>
                <a:sym typeface="Symbol" pitchFamily="18" charset="2"/>
              </a:rPr>
              <a:t> </a:t>
            </a:r>
          </a:p>
        </p:txBody>
      </p:sp>
      <p:sp>
        <p:nvSpPr>
          <p:cNvPr id="101380" name="Rectangle 4"/>
          <p:cNvSpPr>
            <a:spLocks noChangeArrowheads="1"/>
          </p:cNvSpPr>
          <p:nvPr/>
        </p:nvSpPr>
        <p:spPr bwMode="auto">
          <a:xfrm>
            <a:off x="0" y="330200"/>
            <a:ext cx="9144000" cy="914400"/>
          </a:xfrm>
          <a:prstGeom prst="rect">
            <a:avLst/>
          </a:prstGeom>
          <a:noFill/>
          <a:ln w="28575">
            <a:noFill/>
            <a:miter lim="800000"/>
            <a:headEnd/>
            <a:tailEnd/>
          </a:ln>
          <a:effectLst/>
        </p:spPr>
        <p:txBody>
          <a:bodyPr wrap="none" anchor="ctr"/>
          <a:lstStyle/>
          <a:p>
            <a:endParaRPr lang="it-IT"/>
          </a:p>
        </p:txBody>
      </p:sp>
    </p:spTree>
  </p:cSld>
  <p:clrMapOvr>
    <a:masterClrMapping/>
  </p:clrMapOvr>
  <p:transition>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endParaRPr lang="zh-CN" altLang="en-US">
              <a:ea typeface="宋体" pitchFamily="2" charset="-122"/>
            </a:endParaRPr>
          </a:p>
        </p:txBody>
      </p:sp>
      <p:pic>
        <p:nvPicPr>
          <p:cNvPr id="143363" name="Picture 3"/>
          <p:cNvPicPr>
            <a:picLocks noGrp="1" noChangeAspect="1" noChangeArrowheads="1"/>
          </p:cNvPicPr>
          <p:nvPr>
            <p:ph type="body" idx="1"/>
          </p:nvPr>
        </p:nvPicPr>
        <p:blipFill>
          <a:blip r:embed="rId2" cstate="print"/>
          <a:srcRect/>
          <a:stretch>
            <a:fillRect/>
          </a:stretch>
        </p:blipFill>
        <p:spPr>
          <a:xfrm>
            <a:off x="0" y="381000"/>
            <a:ext cx="8991600" cy="6064250"/>
          </a:xfrm>
          <a:noFill/>
          <a:ln/>
        </p:spPr>
      </p:pic>
      <p:sp>
        <p:nvSpPr>
          <p:cNvPr id="143364" name="Rectangle 4"/>
          <p:cNvSpPr>
            <a:spLocks noChangeArrowheads="1"/>
          </p:cNvSpPr>
          <p:nvPr/>
        </p:nvSpPr>
        <p:spPr bwMode="auto">
          <a:xfrm>
            <a:off x="152400" y="2590800"/>
            <a:ext cx="8686800" cy="3810000"/>
          </a:xfrm>
          <a:prstGeom prst="rect">
            <a:avLst/>
          </a:prstGeom>
          <a:solidFill>
            <a:schemeClr val="bg1"/>
          </a:solidFill>
          <a:ln w="9525">
            <a:solidFill>
              <a:schemeClr val="tx1"/>
            </a:solidFill>
            <a:miter lim="800000"/>
            <a:headEnd/>
            <a:tailEnd/>
          </a:ln>
          <a:effectLst/>
        </p:spPr>
        <p:txBody>
          <a:bodyPr wrap="none" anchor="ctr"/>
          <a:lstStyle/>
          <a:p>
            <a:pPr algn="ctr"/>
            <a:r>
              <a:rPr lang="it-IT" sz="4400">
                <a:latin typeface="Comic Sans MS" pitchFamily="66" charset="0"/>
              </a:rPr>
              <a:t>Conduzione Wenckebach con </a:t>
            </a:r>
          </a:p>
          <a:p>
            <a:pPr algn="ctr"/>
            <a:r>
              <a:rPr lang="it-IT" sz="4400">
                <a:latin typeface="Comic Sans MS" pitchFamily="66" charset="0"/>
              </a:rPr>
              <a:t>RR irregolarmente regolari</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ekg4[1]"/>
          <p:cNvPicPr>
            <a:picLocks noChangeAspect="1" noChangeArrowheads="1"/>
          </p:cNvPicPr>
          <p:nvPr/>
        </p:nvPicPr>
        <p:blipFill>
          <a:blip r:embed="rId2" cstate="print"/>
          <a:srcRect/>
          <a:stretch>
            <a:fillRect/>
          </a:stretch>
        </p:blipFill>
        <p:spPr bwMode="auto">
          <a:xfrm>
            <a:off x="0" y="727075"/>
            <a:ext cx="9144000" cy="5403850"/>
          </a:xfrm>
          <a:prstGeom prst="rect">
            <a:avLst/>
          </a:prstGeom>
          <a:noFill/>
        </p:spPr>
      </p:pic>
      <p:sp>
        <p:nvSpPr>
          <p:cNvPr id="160771" name="Text Box 3"/>
          <p:cNvSpPr txBox="1">
            <a:spLocks noChangeArrowheads="1"/>
          </p:cNvSpPr>
          <p:nvPr/>
        </p:nvSpPr>
        <p:spPr bwMode="auto">
          <a:xfrm>
            <a:off x="1676400" y="6400800"/>
            <a:ext cx="5257800" cy="457200"/>
          </a:xfrm>
          <a:prstGeom prst="rect">
            <a:avLst/>
          </a:prstGeom>
          <a:noFill/>
          <a:ln w="9525">
            <a:noFill/>
            <a:miter lim="800000"/>
            <a:headEnd/>
            <a:tailEnd/>
          </a:ln>
          <a:effectLst/>
        </p:spPr>
        <p:txBody>
          <a:bodyPr>
            <a:spAutoFit/>
          </a:bodyPr>
          <a:lstStyle/>
          <a:p>
            <a:pPr>
              <a:spcBef>
                <a:spcPct val="50000"/>
              </a:spcBef>
            </a:pPr>
            <a:r>
              <a:rPr lang="it-IT"/>
              <a:t>La regola del 150 di frequenza </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24"/>
          <p:cNvPicPr>
            <a:picLocks noChangeAspect="1" noChangeArrowheads="1"/>
          </p:cNvPicPr>
          <p:nvPr/>
        </p:nvPicPr>
        <p:blipFill>
          <a:blip r:embed="rId2" cstate="print"/>
          <a:srcRect/>
          <a:stretch>
            <a:fillRect/>
          </a:stretch>
        </p:blipFill>
        <p:spPr bwMode="auto">
          <a:xfrm>
            <a:off x="0" y="530225"/>
            <a:ext cx="9144000" cy="5797550"/>
          </a:xfrm>
          <a:prstGeom prst="rect">
            <a:avLst/>
          </a:prstGeom>
          <a:noFill/>
        </p:spPr>
      </p:pic>
    </p:spTree>
  </p:cSld>
  <p:clrMapOvr>
    <a:masterClrMapping/>
  </p:clrMapOvr>
  <p:transition>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501650" y="2144713"/>
            <a:ext cx="8585200" cy="3751262"/>
          </a:xfrm>
          <a:prstGeom prst="rect">
            <a:avLst/>
          </a:prstGeom>
          <a:solidFill>
            <a:schemeClr val="bg1"/>
          </a:solidFill>
          <a:ln w="9525">
            <a:noFill/>
            <a:miter lim="800000"/>
            <a:headEnd/>
            <a:tailEnd/>
          </a:ln>
          <a:effectLst/>
        </p:spPr>
        <p:txBody>
          <a:bodyPr wrap="none">
            <a:spAutoFit/>
          </a:bodyPr>
          <a:lstStyle/>
          <a:p>
            <a:pPr eaLnBrk="0" hangingPunct="0">
              <a:buFontTx/>
              <a:buChar char="•"/>
            </a:pPr>
            <a:r>
              <a:rPr lang="en-GB" sz="4800" dirty="0" err="1">
                <a:solidFill>
                  <a:srgbClr val="660033"/>
                </a:solidFill>
                <a:latin typeface="Comic Sans MS" pitchFamily="66" charset="0"/>
              </a:rPr>
              <a:t>Diagnosi</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Distinzione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dalla</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tachicardia</a:t>
            </a:r>
            <a:endParaRPr lang="en-GB" sz="4800" dirty="0">
              <a:solidFill>
                <a:srgbClr val="660033"/>
              </a:solidFill>
              <a:latin typeface="Comic Sans MS" pitchFamily="66" charset="0"/>
            </a:endParaRPr>
          </a:p>
          <a:p>
            <a:pPr eaLnBrk="0" hangingPunct="0"/>
            <a:r>
              <a:rPr lang="en-GB" sz="4800" dirty="0">
                <a:solidFill>
                  <a:srgbClr val="660033"/>
                </a:solidFill>
                <a:latin typeface="Comic Sans MS" pitchFamily="66" charset="0"/>
              </a:rPr>
              <a:t> </a:t>
            </a:r>
            <a:r>
              <a:rPr lang="en-GB" sz="4800" dirty="0" err="1">
                <a:solidFill>
                  <a:srgbClr val="660033"/>
                </a:solidFill>
                <a:latin typeface="Comic Sans MS" pitchFamily="66" charset="0"/>
              </a:rPr>
              <a:t>atriale</a:t>
            </a:r>
            <a:endParaRPr lang="en-GB" sz="4800" dirty="0">
              <a:solidFill>
                <a:srgbClr val="660033"/>
              </a:solidFill>
              <a:latin typeface="Comic Sans MS" pitchFamily="66" charset="0"/>
            </a:endParaRPr>
          </a:p>
          <a:p>
            <a:pPr eaLnBrk="0" hangingPunct="0">
              <a:buFontTx/>
              <a:buChar char="•"/>
            </a:pPr>
            <a:r>
              <a:rPr lang="en-GB" sz="4800" dirty="0" err="1">
                <a:solidFill>
                  <a:srgbClr val="660033"/>
                </a:solidFill>
                <a:latin typeface="Comic Sans MS" pitchFamily="66" charset="0"/>
              </a:rPr>
              <a:t>Conduzione</a:t>
            </a:r>
            <a:r>
              <a:rPr lang="en-GB" sz="4800" dirty="0">
                <a:solidFill>
                  <a:srgbClr val="660033"/>
                </a:solidFill>
                <a:latin typeface="Comic Sans MS" pitchFamily="66" charset="0"/>
              </a:rPr>
              <a:t> A-V</a:t>
            </a:r>
          </a:p>
          <a:p>
            <a:pPr eaLnBrk="0" hangingPunct="0">
              <a:buFontTx/>
              <a:buChar char="•"/>
            </a:pPr>
            <a:r>
              <a:rPr lang="en-GB" sz="4800" dirty="0" err="1">
                <a:solidFill>
                  <a:srgbClr val="660033"/>
                </a:solidFill>
                <a:latin typeface="Comic Sans MS" pitchFamily="66" charset="0"/>
              </a:rPr>
              <a:t>Conduzione</a:t>
            </a:r>
            <a:r>
              <a:rPr lang="en-GB" sz="4800" dirty="0">
                <a:solidFill>
                  <a:srgbClr val="660033"/>
                </a:solidFill>
                <a:latin typeface="Comic Sans MS" pitchFamily="66" charset="0"/>
              </a:rPr>
              <a:t> </a:t>
            </a:r>
            <a:r>
              <a:rPr lang="en-GB" sz="4800" dirty="0" err="1">
                <a:solidFill>
                  <a:srgbClr val="660033"/>
                </a:solidFill>
                <a:latin typeface="Comic Sans MS" pitchFamily="66" charset="0"/>
              </a:rPr>
              <a:t>intraventricolare</a:t>
            </a:r>
            <a:endParaRPr lang="en-GB" sz="5400" dirty="0">
              <a:solidFill>
                <a:srgbClr val="660033"/>
              </a:solidFill>
              <a:latin typeface="Comic Sans MS" pitchFamily="66" charset="0"/>
            </a:endParaRPr>
          </a:p>
        </p:txBody>
      </p:sp>
      <p:sp>
        <p:nvSpPr>
          <p:cNvPr id="110595" name="Oval 3"/>
          <p:cNvSpPr>
            <a:spLocks noChangeArrowheads="1"/>
          </p:cNvSpPr>
          <p:nvPr/>
        </p:nvSpPr>
        <p:spPr bwMode="auto">
          <a:xfrm>
            <a:off x="0" y="2438400"/>
            <a:ext cx="8801100" cy="2209800"/>
          </a:xfrm>
          <a:prstGeom prst="ellipse">
            <a:avLst/>
          </a:prstGeom>
          <a:noFill/>
          <a:ln w="28575">
            <a:solidFill>
              <a:srgbClr val="FF0000"/>
            </a:solidFill>
            <a:round/>
            <a:headEnd/>
            <a:tailEnd/>
          </a:ln>
          <a:effectLst/>
        </p:spPr>
        <p:txBody>
          <a:bodyPr wrap="none" anchor="ctr"/>
          <a:lstStyle/>
          <a:p>
            <a:endParaRPr lang="it-IT"/>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 calcmode="lin" valueType="num">
                                      <p:cBhvr additive="base">
                                        <p:cTn id="7" dur="500" fill="hold"/>
                                        <p:tgtEl>
                                          <p:spTgt spid="110595"/>
                                        </p:tgtEl>
                                        <p:attrNameLst>
                                          <p:attrName>ppt_x</p:attrName>
                                        </p:attrNameLst>
                                      </p:cBhvr>
                                      <p:tavLst>
                                        <p:tav tm="0">
                                          <p:val>
                                            <p:strVal val="1+#ppt_w/2"/>
                                          </p:val>
                                        </p:tav>
                                        <p:tav tm="100000">
                                          <p:val>
                                            <p:strVal val="#ppt_x"/>
                                          </p:val>
                                        </p:tav>
                                      </p:tavLst>
                                    </p:anim>
                                    <p:anim calcmode="lin" valueType="num">
                                      <p:cBhvr additive="base">
                                        <p:cTn id="8" dur="500" fill="hold"/>
                                        <p:tgtEl>
                                          <p:spTgt spid="1105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81000" y="376238"/>
            <a:ext cx="7864475" cy="1920875"/>
          </a:xfrm>
          <a:prstGeom prst="rect">
            <a:avLst/>
          </a:prstGeom>
          <a:solidFill>
            <a:schemeClr val="bg1"/>
          </a:solidFill>
          <a:ln w="9525">
            <a:noFill/>
            <a:miter lim="800000"/>
            <a:headEnd/>
            <a:tailEnd/>
          </a:ln>
          <a:effectLst/>
        </p:spPr>
        <p:txBody>
          <a:bodyPr>
            <a:spAutoFit/>
          </a:bodyPr>
          <a:lstStyle/>
          <a:p>
            <a:pPr eaLnBrk="0" hangingPunct="0"/>
            <a:r>
              <a:rPr lang="en-GB" sz="4000" dirty="0" err="1">
                <a:solidFill>
                  <a:srgbClr val="FF0000"/>
                </a:solidFill>
                <a:latin typeface="Comic Sans MS" pitchFamily="66" charset="0"/>
              </a:rPr>
              <a:t>Distinzione</a:t>
            </a:r>
            <a:r>
              <a:rPr lang="en-GB" sz="4000" dirty="0">
                <a:solidFill>
                  <a:srgbClr val="FF0000"/>
                </a:solidFill>
                <a:latin typeface="Comic Sans MS" pitchFamily="66" charset="0"/>
              </a:rPr>
              <a:t> del </a:t>
            </a:r>
          </a:p>
          <a:p>
            <a:pPr eaLnBrk="0" hangingPunct="0"/>
            <a:r>
              <a:rPr lang="en-GB" sz="4000" dirty="0">
                <a:solidFill>
                  <a:srgbClr val="FF0000"/>
                </a:solidFill>
                <a:latin typeface="Comic Sans MS" pitchFamily="66" charset="0"/>
              </a:rPr>
              <a:t>Flutter </a:t>
            </a:r>
            <a:r>
              <a:rPr lang="en-GB" sz="4000" dirty="0" err="1">
                <a:solidFill>
                  <a:srgbClr val="FF0000"/>
                </a:solidFill>
                <a:latin typeface="Comic Sans MS" pitchFamily="66" charset="0"/>
              </a:rPr>
              <a:t>Atriale</a:t>
            </a:r>
            <a:r>
              <a:rPr lang="en-GB" sz="4000" dirty="0">
                <a:solidFill>
                  <a:srgbClr val="FF0000"/>
                </a:solidFill>
                <a:latin typeface="Comic Sans MS" pitchFamily="66" charset="0"/>
              </a:rPr>
              <a:t> </a:t>
            </a:r>
            <a:r>
              <a:rPr lang="en-GB" sz="4000" dirty="0" err="1">
                <a:solidFill>
                  <a:srgbClr val="FF0000"/>
                </a:solidFill>
                <a:latin typeface="Comic Sans MS" pitchFamily="66" charset="0"/>
              </a:rPr>
              <a:t>dalla</a:t>
            </a:r>
            <a:r>
              <a:rPr lang="en-GB" sz="4000" dirty="0">
                <a:solidFill>
                  <a:srgbClr val="FF0000"/>
                </a:solidFill>
                <a:latin typeface="Comic Sans MS" pitchFamily="66" charset="0"/>
              </a:rPr>
              <a:t> </a:t>
            </a:r>
            <a:r>
              <a:rPr lang="en-GB" sz="4000" dirty="0" err="1">
                <a:solidFill>
                  <a:srgbClr val="FF0000"/>
                </a:solidFill>
                <a:latin typeface="Comic Sans MS" pitchFamily="66" charset="0"/>
              </a:rPr>
              <a:t>Tachicardia</a:t>
            </a:r>
            <a:r>
              <a:rPr lang="en-GB" sz="4000" dirty="0">
                <a:solidFill>
                  <a:srgbClr val="FF0000"/>
                </a:solidFill>
                <a:latin typeface="Comic Sans MS" pitchFamily="66" charset="0"/>
              </a:rPr>
              <a:t> </a:t>
            </a:r>
            <a:r>
              <a:rPr lang="en-GB" sz="4000" dirty="0" err="1">
                <a:solidFill>
                  <a:srgbClr val="FF0000"/>
                </a:solidFill>
                <a:latin typeface="Comic Sans MS" pitchFamily="66" charset="0"/>
              </a:rPr>
              <a:t>Atriale</a:t>
            </a:r>
            <a:endParaRPr lang="en-GB" sz="4000" dirty="0">
              <a:solidFill>
                <a:srgbClr val="FF0000"/>
              </a:solidFill>
              <a:latin typeface="Comic Sans MS" pitchFamily="66" charset="0"/>
            </a:endParaRPr>
          </a:p>
        </p:txBody>
      </p:sp>
      <p:sp>
        <p:nvSpPr>
          <p:cNvPr id="111619" name="Text Box 3"/>
          <p:cNvSpPr txBox="1">
            <a:spLocks noChangeArrowheads="1"/>
          </p:cNvSpPr>
          <p:nvPr/>
        </p:nvSpPr>
        <p:spPr bwMode="auto">
          <a:xfrm>
            <a:off x="152400" y="2501900"/>
            <a:ext cx="8763000" cy="4356100"/>
          </a:xfrm>
          <a:prstGeom prst="rect">
            <a:avLst/>
          </a:prstGeom>
          <a:solidFill>
            <a:schemeClr val="bg1"/>
          </a:solidFill>
          <a:ln w="9525">
            <a:noFill/>
            <a:miter lim="800000"/>
            <a:headEnd/>
            <a:tailEnd/>
          </a:ln>
          <a:effectLst/>
        </p:spPr>
        <p:txBody>
          <a:bodyPr>
            <a:spAutoFit/>
          </a:bodyPr>
          <a:lstStyle/>
          <a:p>
            <a:pPr eaLnBrk="0" hangingPunct="0"/>
            <a:r>
              <a:rPr lang="en-GB" sz="3200" dirty="0">
                <a:latin typeface="Comic Sans MS" pitchFamily="66" charset="0"/>
              </a:rPr>
              <a:t>(</a:t>
            </a:r>
            <a:r>
              <a:rPr lang="en-GB" sz="3200" dirty="0">
                <a:solidFill>
                  <a:srgbClr val="660033"/>
                </a:solidFill>
                <a:latin typeface="Comic Sans MS" pitchFamily="66" charset="0"/>
              </a:rPr>
              <a:t>a volte </a:t>
            </a:r>
            <a:r>
              <a:rPr lang="en-GB" sz="3200" dirty="0" err="1">
                <a:solidFill>
                  <a:srgbClr val="660033"/>
                </a:solidFill>
                <a:latin typeface="Comic Sans MS" pitchFamily="66" charset="0"/>
              </a:rPr>
              <a:t>difficile</a:t>
            </a:r>
            <a:r>
              <a:rPr lang="en-GB" sz="3200" dirty="0">
                <a:solidFill>
                  <a:srgbClr val="660033"/>
                </a:solidFill>
                <a:latin typeface="Comic Sans MS" pitchFamily="66" charset="0"/>
              </a:rPr>
              <a:t> o </a:t>
            </a:r>
            <a:r>
              <a:rPr lang="en-GB" sz="3200" dirty="0" err="1">
                <a:solidFill>
                  <a:srgbClr val="660033"/>
                </a:solidFill>
                <a:latin typeface="Comic Sans MS" pitchFamily="66" charset="0"/>
              </a:rPr>
              <a:t>impossibile</a:t>
            </a:r>
            <a:r>
              <a:rPr lang="en-GB" sz="3200" dirty="0">
                <a:solidFill>
                  <a:srgbClr val="660033"/>
                </a:solidFill>
                <a:latin typeface="Comic Sans MS" pitchFamily="66" charset="0"/>
              </a:rPr>
              <a:t>!)</a:t>
            </a:r>
          </a:p>
          <a:p>
            <a:pPr eaLnBrk="0" hangingPunct="0"/>
            <a:r>
              <a:rPr lang="en-GB" sz="3200" dirty="0" err="1">
                <a:solidFill>
                  <a:srgbClr val="660033"/>
                </a:solidFill>
                <a:latin typeface="Comic Sans MS" pitchFamily="66" charset="0"/>
              </a:rPr>
              <a:t>Onde</a:t>
            </a:r>
            <a:r>
              <a:rPr lang="en-GB" sz="3200" dirty="0">
                <a:solidFill>
                  <a:srgbClr val="660033"/>
                </a:solidFill>
                <a:latin typeface="Comic Sans MS" pitchFamily="66" charset="0"/>
              </a:rPr>
              <a:t> </a:t>
            </a:r>
            <a:r>
              <a:rPr lang="en-GB" sz="3200" dirty="0" err="1">
                <a:solidFill>
                  <a:srgbClr val="660033"/>
                </a:solidFill>
                <a:latin typeface="Comic Sans MS" pitchFamily="66" charset="0"/>
              </a:rPr>
              <a:t>atriali</a:t>
            </a:r>
            <a:r>
              <a:rPr lang="en-GB" sz="3200" dirty="0">
                <a:solidFill>
                  <a:srgbClr val="660033"/>
                </a:solidFill>
                <a:latin typeface="Comic Sans MS" pitchFamily="66" charset="0"/>
              </a:rPr>
              <a:t> a </a:t>
            </a:r>
            <a:r>
              <a:rPr lang="en-GB" sz="3200" dirty="0" err="1">
                <a:solidFill>
                  <a:srgbClr val="660033"/>
                </a:solidFill>
                <a:latin typeface="Comic Sans MS" pitchFamily="66" charset="0"/>
              </a:rPr>
              <a:t>denti</a:t>
            </a:r>
            <a:r>
              <a:rPr lang="en-GB" sz="3200" dirty="0">
                <a:solidFill>
                  <a:srgbClr val="660033"/>
                </a:solidFill>
                <a:latin typeface="Comic Sans MS" pitchFamily="66" charset="0"/>
              </a:rPr>
              <a:t> </a:t>
            </a:r>
            <a:r>
              <a:rPr lang="en-GB" sz="3200" dirty="0" err="1">
                <a:solidFill>
                  <a:srgbClr val="660033"/>
                </a:solidFill>
                <a:latin typeface="Comic Sans MS" pitchFamily="66" charset="0"/>
              </a:rPr>
              <a:t>di</a:t>
            </a:r>
            <a:r>
              <a:rPr lang="en-GB" sz="3200" dirty="0">
                <a:solidFill>
                  <a:srgbClr val="660033"/>
                </a:solidFill>
                <a:latin typeface="Comic Sans MS" pitchFamily="66" charset="0"/>
              </a:rPr>
              <a:t> </a:t>
            </a:r>
            <a:r>
              <a:rPr lang="en-GB" sz="3200" dirty="0" err="1">
                <a:solidFill>
                  <a:srgbClr val="660033"/>
                </a:solidFill>
                <a:latin typeface="Comic Sans MS" pitchFamily="66" charset="0"/>
              </a:rPr>
              <a:t>sega</a:t>
            </a:r>
            <a:r>
              <a:rPr lang="en-GB" sz="3200" dirty="0">
                <a:solidFill>
                  <a:srgbClr val="660033"/>
                </a:solidFill>
                <a:latin typeface="Comic Sans MS" pitchFamily="66" charset="0"/>
              </a:rPr>
              <a:t> </a:t>
            </a:r>
            <a:r>
              <a:rPr lang="en-GB" sz="3200" dirty="0">
                <a:solidFill>
                  <a:srgbClr val="660033"/>
                </a:solidFill>
                <a:latin typeface="Comic Sans MS" pitchFamily="66" charset="0"/>
                <a:sym typeface="Symbol" pitchFamily="18" charset="2"/>
              </a:rPr>
              <a:t> </a:t>
            </a:r>
            <a:r>
              <a:rPr lang="en-GB" sz="3200" u="sng" dirty="0">
                <a:solidFill>
                  <a:srgbClr val="660033"/>
                </a:solidFill>
                <a:latin typeface="Comic Sans MS" pitchFamily="66" charset="0"/>
                <a:sym typeface="Symbol" pitchFamily="18" charset="2"/>
              </a:rPr>
              <a:t>Flutter</a:t>
            </a:r>
          </a:p>
          <a:p>
            <a:pPr eaLnBrk="0" hangingPunct="0"/>
            <a:r>
              <a:rPr lang="en-GB" sz="3200" dirty="0" err="1">
                <a:solidFill>
                  <a:srgbClr val="660033"/>
                </a:solidFill>
                <a:latin typeface="Comic Sans MS" pitchFamily="66" charset="0"/>
                <a:sym typeface="Symbol" pitchFamily="18" charset="2"/>
              </a:rPr>
              <a:t>Variabilità</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degli</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intervalli</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atriali</a:t>
            </a:r>
            <a:r>
              <a:rPr lang="en-GB" sz="3200" dirty="0">
                <a:solidFill>
                  <a:srgbClr val="660033"/>
                </a:solidFill>
                <a:latin typeface="Comic Sans MS" pitchFamily="66" charset="0"/>
                <a:sym typeface="Symbol" pitchFamily="18" charset="2"/>
              </a:rPr>
              <a:t>  </a:t>
            </a:r>
            <a:r>
              <a:rPr lang="en-GB" sz="3200" u="sng" dirty="0" err="1">
                <a:solidFill>
                  <a:srgbClr val="660033"/>
                </a:solidFill>
                <a:latin typeface="Comic Sans MS" pitchFamily="66" charset="0"/>
                <a:sym typeface="Symbol" pitchFamily="18" charset="2"/>
              </a:rPr>
              <a:t>Tachicardia</a:t>
            </a:r>
            <a:endParaRPr lang="en-GB" sz="3200" u="sng" dirty="0">
              <a:solidFill>
                <a:srgbClr val="660033"/>
              </a:solidFill>
              <a:latin typeface="Comic Sans MS" pitchFamily="66" charset="0"/>
              <a:sym typeface="Symbol" pitchFamily="18" charset="2"/>
            </a:endParaRPr>
          </a:p>
          <a:p>
            <a:pPr eaLnBrk="0" hangingPunct="0"/>
            <a:r>
              <a:rPr lang="en-GB" sz="3200" dirty="0" err="1">
                <a:solidFill>
                  <a:srgbClr val="660033"/>
                </a:solidFill>
                <a:latin typeface="Comic Sans MS" pitchFamily="66" charset="0"/>
                <a:sym typeface="Symbol" pitchFamily="18" charset="2"/>
              </a:rPr>
              <a:t>Frequenza</a:t>
            </a:r>
            <a:r>
              <a:rPr lang="en-GB" sz="3200" dirty="0">
                <a:solidFill>
                  <a:srgbClr val="660033"/>
                </a:solidFill>
                <a:latin typeface="Comic Sans MS" pitchFamily="66" charset="0"/>
                <a:sym typeface="Symbol" pitchFamily="18" charset="2"/>
              </a:rPr>
              <a:t>  &lt; 200  </a:t>
            </a:r>
            <a:r>
              <a:rPr lang="en-GB" sz="3200" u="sng" dirty="0" err="1">
                <a:solidFill>
                  <a:srgbClr val="660033"/>
                </a:solidFill>
                <a:latin typeface="Comic Sans MS" pitchFamily="66" charset="0"/>
                <a:sym typeface="Symbol" pitchFamily="18" charset="2"/>
              </a:rPr>
              <a:t>Tachicardia</a:t>
            </a:r>
            <a:endParaRPr lang="en-GB" sz="3200" u="sng" dirty="0">
              <a:solidFill>
                <a:srgbClr val="660033"/>
              </a:solidFill>
              <a:latin typeface="Comic Sans MS" pitchFamily="66" charset="0"/>
              <a:sym typeface="Symbol" pitchFamily="18" charset="2"/>
            </a:endParaRPr>
          </a:p>
          <a:p>
            <a:pPr eaLnBrk="0" hangingPunct="0"/>
            <a:r>
              <a:rPr lang="en-GB" sz="3200" dirty="0" err="1">
                <a:solidFill>
                  <a:srgbClr val="660033"/>
                </a:solidFill>
                <a:latin typeface="Comic Sans MS" pitchFamily="66" charset="0"/>
                <a:sym typeface="Symbol" pitchFamily="18" charset="2"/>
              </a:rPr>
              <a:t>Isoelettrica</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fra</a:t>
            </a:r>
            <a:r>
              <a:rPr lang="en-GB" sz="3200" dirty="0">
                <a:solidFill>
                  <a:srgbClr val="660033"/>
                </a:solidFill>
                <a:latin typeface="Comic Sans MS" pitchFamily="66" charset="0"/>
                <a:sym typeface="Symbol" pitchFamily="18" charset="2"/>
              </a:rPr>
              <a:t> le </a:t>
            </a:r>
            <a:r>
              <a:rPr lang="en-GB" sz="3200" dirty="0" err="1">
                <a:solidFill>
                  <a:srgbClr val="660033"/>
                </a:solidFill>
                <a:latin typeface="Comic Sans MS" pitchFamily="66" charset="0"/>
                <a:sym typeface="Symbol" pitchFamily="18" charset="2"/>
              </a:rPr>
              <a:t>onde</a:t>
            </a:r>
            <a:r>
              <a:rPr lang="en-GB" sz="3200" dirty="0">
                <a:solidFill>
                  <a:srgbClr val="660033"/>
                </a:solidFill>
                <a:latin typeface="Comic Sans MS" pitchFamily="66" charset="0"/>
                <a:sym typeface="Symbol" pitchFamily="18" charset="2"/>
              </a:rPr>
              <a:t> </a:t>
            </a:r>
            <a:r>
              <a:rPr lang="en-GB" sz="3200" dirty="0" err="1">
                <a:solidFill>
                  <a:srgbClr val="660033"/>
                </a:solidFill>
                <a:latin typeface="Comic Sans MS" pitchFamily="66" charset="0"/>
                <a:sym typeface="Symbol" pitchFamily="18" charset="2"/>
              </a:rPr>
              <a:t>atriali</a:t>
            </a:r>
            <a:r>
              <a:rPr lang="en-GB" sz="3200" dirty="0">
                <a:solidFill>
                  <a:srgbClr val="660033"/>
                </a:solidFill>
                <a:latin typeface="Comic Sans MS" pitchFamily="66" charset="0"/>
                <a:sym typeface="Symbol" pitchFamily="18" charset="2"/>
              </a:rPr>
              <a:t>  </a:t>
            </a:r>
            <a:r>
              <a:rPr lang="en-GB" sz="3200" u="sng" dirty="0" err="1">
                <a:solidFill>
                  <a:srgbClr val="660033"/>
                </a:solidFill>
                <a:latin typeface="Comic Sans MS" pitchFamily="66" charset="0"/>
                <a:sym typeface="Symbol" pitchFamily="18" charset="2"/>
              </a:rPr>
              <a:t>Tachicardia</a:t>
            </a:r>
            <a:r>
              <a:rPr lang="en-GB" sz="3200" u="sng" dirty="0">
                <a:solidFill>
                  <a:srgbClr val="660033"/>
                </a:solidFill>
                <a:latin typeface="Comic Sans MS" pitchFamily="66" charset="0"/>
                <a:sym typeface="Symbol" pitchFamily="18" charset="2"/>
              </a:rPr>
              <a:t>*</a:t>
            </a:r>
            <a:endParaRPr lang="en-GB" sz="3200" dirty="0">
              <a:solidFill>
                <a:srgbClr val="660033"/>
              </a:solidFill>
              <a:latin typeface="Comic Sans MS" pitchFamily="66" charset="0"/>
              <a:sym typeface="Symbol" pitchFamily="18" charset="2"/>
            </a:endParaRPr>
          </a:p>
          <a:p>
            <a:pPr eaLnBrk="0" hangingPunct="0"/>
            <a:r>
              <a:rPr lang="en-GB" i="1" dirty="0">
                <a:solidFill>
                  <a:srgbClr val="660033"/>
                </a:solidFill>
                <a:latin typeface="Comic Sans MS" pitchFamily="66" charset="0"/>
                <a:sym typeface="Symbol" pitchFamily="18" charset="2"/>
              </a:rPr>
              <a:t>* Se la </a:t>
            </a:r>
            <a:r>
              <a:rPr lang="en-GB" i="1" dirty="0" err="1">
                <a:solidFill>
                  <a:srgbClr val="660033"/>
                </a:solidFill>
                <a:latin typeface="Comic Sans MS" pitchFamily="66" charset="0"/>
                <a:sym typeface="Symbol" pitchFamily="18" charset="2"/>
              </a:rPr>
              <a:t>frequenza</a:t>
            </a:r>
            <a:r>
              <a:rPr lang="en-GB" i="1" dirty="0">
                <a:solidFill>
                  <a:srgbClr val="660033"/>
                </a:solidFill>
                <a:latin typeface="Comic Sans MS" pitchFamily="66" charset="0"/>
                <a:sym typeface="Symbol" pitchFamily="18" charset="2"/>
              </a:rPr>
              <a:t> è </a:t>
            </a:r>
            <a:r>
              <a:rPr lang="en-GB" i="1" dirty="0" err="1">
                <a:solidFill>
                  <a:srgbClr val="660033"/>
                </a:solidFill>
                <a:latin typeface="Comic Sans MS" pitchFamily="66" charset="0"/>
                <a:sym typeface="Symbol" pitchFamily="18" charset="2"/>
              </a:rPr>
              <a:t>molto</a:t>
            </a:r>
            <a:r>
              <a:rPr lang="en-GB" i="1" dirty="0">
                <a:solidFill>
                  <a:srgbClr val="660033"/>
                </a:solidFill>
                <a:latin typeface="Comic Sans MS" pitchFamily="66" charset="0"/>
                <a:sym typeface="Symbol" pitchFamily="18" charset="2"/>
              </a:rPr>
              <a:t> </a:t>
            </a:r>
            <a:r>
              <a:rPr lang="en-GB" i="1" dirty="0" err="1">
                <a:solidFill>
                  <a:srgbClr val="660033"/>
                </a:solidFill>
                <a:latin typeface="Comic Sans MS" pitchFamily="66" charset="0"/>
                <a:sym typeface="Symbol" pitchFamily="18" charset="2"/>
              </a:rPr>
              <a:t>alta</a:t>
            </a:r>
            <a:r>
              <a:rPr lang="en-GB" i="1" dirty="0">
                <a:solidFill>
                  <a:srgbClr val="660033"/>
                </a:solidFill>
                <a:latin typeface="Comic Sans MS" pitchFamily="66" charset="0"/>
                <a:sym typeface="Symbol" pitchFamily="18" charset="2"/>
              </a:rPr>
              <a:t>  Flutter </a:t>
            </a:r>
            <a:r>
              <a:rPr lang="en-GB" i="1" dirty="0" err="1">
                <a:solidFill>
                  <a:srgbClr val="660033"/>
                </a:solidFill>
                <a:latin typeface="Comic Sans MS" pitchFamily="66" charset="0"/>
                <a:sym typeface="Symbol" pitchFamily="18" charset="2"/>
              </a:rPr>
              <a:t>atipico</a:t>
            </a:r>
            <a:endParaRPr lang="en-GB" i="1" dirty="0">
              <a:solidFill>
                <a:srgbClr val="660033"/>
              </a:solidFill>
              <a:latin typeface="Comic Sans MS" pitchFamily="66" charset="0"/>
              <a:sym typeface="Symbol" pitchFamily="18" charset="2"/>
            </a:endParaRPr>
          </a:p>
          <a:p>
            <a:pPr eaLnBrk="0" hangingPunct="0"/>
            <a:endParaRPr lang="en-GB" sz="3200" dirty="0">
              <a:solidFill>
                <a:srgbClr val="660033"/>
              </a:solidFill>
              <a:latin typeface="Comic Sans MS" pitchFamily="66" charset="0"/>
              <a:sym typeface="Symbol" pitchFamily="18" charset="2"/>
            </a:endParaRPr>
          </a:p>
        </p:txBody>
      </p:sp>
    </p:spTree>
  </p:cSld>
  <p:clrMapOvr>
    <a:masterClrMapping/>
  </p:clrMapOvr>
  <p:transition>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17 mod"/>
          <p:cNvPicPr>
            <a:picLocks noChangeAspect="1" noChangeArrowheads="1"/>
          </p:cNvPicPr>
          <p:nvPr/>
        </p:nvPicPr>
        <p:blipFill>
          <a:blip r:embed="rId2" cstate="print"/>
          <a:srcRect/>
          <a:stretch>
            <a:fillRect/>
          </a:stretch>
        </p:blipFill>
        <p:spPr bwMode="auto">
          <a:xfrm>
            <a:off x="1487488" y="0"/>
            <a:ext cx="6167437"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17 mod"/>
          <p:cNvPicPr>
            <a:picLocks noChangeAspect="1" noChangeArrowheads="1"/>
          </p:cNvPicPr>
          <p:nvPr/>
        </p:nvPicPr>
        <p:blipFill>
          <a:blip r:embed="rId2" cstate="print"/>
          <a:srcRect/>
          <a:stretch>
            <a:fillRect/>
          </a:stretch>
        </p:blipFill>
        <p:spPr bwMode="auto">
          <a:xfrm>
            <a:off x="76200" y="0"/>
            <a:ext cx="6167438" cy="6858000"/>
          </a:xfrm>
          <a:prstGeom prst="rect">
            <a:avLst/>
          </a:prstGeom>
          <a:noFill/>
        </p:spPr>
      </p:pic>
      <p:pic>
        <p:nvPicPr>
          <p:cNvPr id="113667" name="Picture 3" descr="17 mod"/>
          <p:cNvPicPr>
            <a:picLocks noChangeAspect="1" noChangeArrowheads="1"/>
          </p:cNvPicPr>
          <p:nvPr/>
        </p:nvPicPr>
        <p:blipFill>
          <a:blip r:embed="rId2" cstate="print"/>
          <a:srcRect l="9303" t="5556" r="65405" b="70000"/>
          <a:stretch>
            <a:fillRect/>
          </a:stretch>
        </p:blipFill>
        <p:spPr bwMode="auto">
          <a:xfrm>
            <a:off x="5867400" y="136525"/>
            <a:ext cx="3063875" cy="3292475"/>
          </a:xfrm>
          <a:prstGeom prst="rect">
            <a:avLst/>
          </a:prstGeom>
          <a:noFill/>
        </p:spPr>
      </p:pic>
      <p:pic>
        <p:nvPicPr>
          <p:cNvPr id="113668" name="Picture 4" descr="17 mod"/>
          <p:cNvPicPr>
            <a:picLocks noChangeAspect="1" noChangeArrowheads="1"/>
          </p:cNvPicPr>
          <p:nvPr/>
        </p:nvPicPr>
        <p:blipFill>
          <a:blip r:embed="rId2" cstate="print"/>
          <a:srcRect l="62462" t="7166" r="12021" b="72447"/>
          <a:stretch>
            <a:fillRect/>
          </a:stretch>
        </p:blipFill>
        <p:spPr bwMode="auto">
          <a:xfrm>
            <a:off x="5867400" y="3549650"/>
            <a:ext cx="3124200" cy="2774950"/>
          </a:xfrm>
          <a:prstGeom prst="rect">
            <a:avLst/>
          </a:prstGeom>
          <a:noFill/>
        </p:spPr>
      </p:pic>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Arc 5"/>
          <p:cNvSpPr>
            <a:spLocks/>
          </p:cNvSpPr>
          <p:nvPr/>
        </p:nvSpPr>
        <p:spPr bwMode="auto">
          <a:xfrm rot="20417802" flipV="1">
            <a:off x="1238250" y="2376488"/>
            <a:ext cx="814388" cy="1685925"/>
          </a:xfrm>
          <a:custGeom>
            <a:avLst/>
            <a:gdLst>
              <a:gd name="T0" fmla="*/ 0 w 19846"/>
              <a:gd name="T1" fmla="*/ 2147483647 h 21600"/>
              <a:gd name="T2" fmla="*/ 2147483647 w 19846"/>
              <a:gd name="T3" fmla="*/ 2147483647 h 21600"/>
              <a:gd name="T4" fmla="*/ 2147483647 w 19846"/>
              <a:gd name="T5" fmla="*/ 2147483647 h 21600"/>
              <a:gd name="T6" fmla="*/ 0 60000 65536"/>
              <a:gd name="T7" fmla="*/ 0 60000 65536"/>
              <a:gd name="T8" fmla="*/ 0 60000 65536"/>
              <a:gd name="T9" fmla="*/ 0 w 19846"/>
              <a:gd name="T10" fmla="*/ 0 h 21600"/>
              <a:gd name="T11" fmla="*/ 19846 w 19846"/>
              <a:gd name="T12" fmla="*/ 21600 h 21600"/>
            </a:gdLst>
            <a:ahLst/>
            <a:cxnLst>
              <a:cxn ang="T6">
                <a:pos x="T0" y="T1"/>
              </a:cxn>
              <a:cxn ang="T7">
                <a:pos x="T2" y="T3"/>
              </a:cxn>
              <a:cxn ang="T8">
                <a:pos x="T4" y="T5"/>
              </a:cxn>
            </a:cxnLst>
            <a:rect l="T9" t="T10" r="T11" b="T12"/>
            <a:pathLst>
              <a:path w="19846" h="21600" fill="none" extrusionOk="0">
                <a:moveTo>
                  <a:pt x="-1" y="376"/>
                </a:moveTo>
                <a:cubicBezTo>
                  <a:pt x="1324" y="126"/>
                  <a:pt x="2669" y="-1"/>
                  <a:pt x="4017" y="0"/>
                </a:cubicBezTo>
                <a:cubicBezTo>
                  <a:pt x="10023" y="0"/>
                  <a:pt x="15758" y="2500"/>
                  <a:pt x="19845" y="6902"/>
                </a:cubicBezTo>
              </a:path>
              <a:path w="19846" h="21600" stroke="0" extrusionOk="0">
                <a:moveTo>
                  <a:pt x="-1" y="376"/>
                </a:moveTo>
                <a:cubicBezTo>
                  <a:pt x="1324" y="126"/>
                  <a:pt x="2669" y="-1"/>
                  <a:pt x="4017" y="0"/>
                </a:cubicBezTo>
                <a:cubicBezTo>
                  <a:pt x="10023" y="0"/>
                  <a:pt x="15758" y="2500"/>
                  <a:pt x="19845" y="6902"/>
                </a:cubicBezTo>
                <a:lnTo>
                  <a:pt x="4017" y="21600"/>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47110" name="Line 6"/>
          <p:cNvSpPr>
            <a:spLocks noChangeShapeType="1"/>
          </p:cNvSpPr>
          <p:nvPr/>
        </p:nvSpPr>
        <p:spPr bwMode="auto">
          <a:xfrm flipV="1">
            <a:off x="2133600" y="304800"/>
            <a:ext cx="0" cy="312420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47111" name="Arc 7"/>
          <p:cNvSpPr>
            <a:spLocks/>
          </p:cNvSpPr>
          <p:nvPr/>
        </p:nvSpPr>
        <p:spPr bwMode="auto">
          <a:xfrm rot="9975305">
            <a:off x="2209800" y="249238"/>
            <a:ext cx="533400" cy="585787"/>
          </a:xfrm>
          <a:custGeom>
            <a:avLst/>
            <a:gdLst>
              <a:gd name="T0" fmla="*/ 0 w 21600"/>
              <a:gd name="T1" fmla="*/ 0 h 27673"/>
              <a:gd name="T2" fmla="*/ 2147483647 w 21600"/>
              <a:gd name="T3" fmla="*/ 2147483647 h 27673"/>
              <a:gd name="T4" fmla="*/ 0 w 21600"/>
              <a:gd name="T5" fmla="*/ 2147483647 h 27673"/>
              <a:gd name="T6" fmla="*/ 0 60000 65536"/>
              <a:gd name="T7" fmla="*/ 0 60000 65536"/>
              <a:gd name="T8" fmla="*/ 0 60000 65536"/>
              <a:gd name="T9" fmla="*/ 0 w 21600"/>
              <a:gd name="T10" fmla="*/ 0 h 27673"/>
              <a:gd name="T11" fmla="*/ 21600 w 21600"/>
              <a:gd name="T12" fmla="*/ 27673 h 27673"/>
            </a:gdLst>
            <a:ahLst/>
            <a:cxnLst>
              <a:cxn ang="T6">
                <a:pos x="T0" y="T1"/>
              </a:cxn>
              <a:cxn ang="T7">
                <a:pos x="T2" y="T3"/>
              </a:cxn>
              <a:cxn ang="T8">
                <a:pos x="T4" y="T5"/>
              </a:cxn>
            </a:cxnLst>
            <a:rect l="T9" t="T10" r="T11" b="T12"/>
            <a:pathLst>
              <a:path w="21600" h="27673" fill="none" extrusionOk="0">
                <a:moveTo>
                  <a:pt x="-1" y="0"/>
                </a:moveTo>
                <a:cubicBezTo>
                  <a:pt x="11929" y="0"/>
                  <a:pt x="21600" y="9670"/>
                  <a:pt x="21600" y="21600"/>
                </a:cubicBezTo>
                <a:cubicBezTo>
                  <a:pt x="21600" y="23655"/>
                  <a:pt x="21306" y="25700"/>
                  <a:pt x="20728" y="27672"/>
                </a:cubicBezTo>
              </a:path>
              <a:path w="21600" h="27673" stroke="0" extrusionOk="0">
                <a:moveTo>
                  <a:pt x="-1" y="0"/>
                </a:moveTo>
                <a:cubicBezTo>
                  <a:pt x="11929" y="0"/>
                  <a:pt x="21600" y="9670"/>
                  <a:pt x="21600" y="21600"/>
                </a:cubicBezTo>
                <a:cubicBezTo>
                  <a:pt x="21600" y="23655"/>
                  <a:pt x="21306" y="25700"/>
                  <a:pt x="20728" y="27672"/>
                </a:cubicBezTo>
                <a:lnTo>
                  <a:pt x="0" y="21600"/>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47112" name="Arc 8"/>
          <p:cNvSpPr>
            <a:spLocks/>
          </p:cNvSpPr>
          <p:nvPr/>
        </p:nvSpPr>
        <p:spPr bwMode="auto">
          <a:xfrm rot="-582065">
            <a:off x="2643188" y="595313"/>
            <a:ext cx="2289175" cy="1104900"/>
          </a:xfrm>
          <a:custGeom>
            <a:avLst/>
            <a:gdLst>
              <a:gd name="T0" fmla="*/ 2147483647 w 21464"/>
              <a:gd name="T1" fmla="*/ 0 h 21486"/>
              <a:gd name="T2" fmla="*/ 2147483647 w 21464"/>
              <a:gd name="T3" fmla="*/ 2147483647 h 21486"/>
              <a:gd name="T4" fmla="*/ 0 w 21464"/>
              <a:gd name="T5" fmla="*/ 2147483647 h 21486"/>
              <a:gd name="T6" fmla="*/ 0 60000 65536"/>
              <a:gd name="T7" fmla="*/ 0 60000 65536"/>
              <a:gd name="T8" fmla="*/ 0 60000 65536"/>
              <a:gd name="T9" fmla="*/ 0 w 21464"/>
              <a:gd name="T10" fmla="*/ 0 h 21486"/>
              <a:gd name="T11" fmla="*/ 21464 w 21464"/>
              <a:gd name="T12" fmla="*/ 21486 h 21486"/>
            </a:gdLst>
            <a:ahLst/>
            <a:cxnLst>
              <a:cxn ang="T6">
                <a:pos x="T0" y="T1"/>
              </a:cxn>
              <a:cxn ang="T7">
                <a:pos x="T2" y="T3"/>
              </a:cxn>
              <a:cxn ang="T8">
                <a:pos x="T4" y="T5"/>
              </a:cxn>
            </a:cxnLst>
            <a:rect l="T9" t="T10" r="T11" b="T12"/>
            <a:pathLst>
              <a:path w="21464" h="21486" fill="none" extrusionOk="0">
                <a:moveTo>
                  <a:pt x="2216" y="0"/>
                </a:moveTo>
                <a:cubicBezTo>
                  <a:pt x="12315" y="1042"/>
                  <a:pt x="20324" y="8975"/>
                  <a:pt x="21463" y="19063"/>
                </a:cubicBezTo>
              </a:path>
              <a:path w="21464" h="21486" stroke="0" extrusionOk="0">
                <a:moveTo>
                  <a:pt x="2216" y="0"/>
                </a:moveTo>
                <a:cubicBezTo>
                  <a:pt x="12315" y="1042"/>
                  <a:pt x="20324" y="8975"/>
                  <a:pt x="21463" y="19063"/>
                </a:cubicBezTo>
                <a:lnTo>
                  <a:pt x="0" y="21486"/>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47113" name="Line 9"/>
          <p:cNvSpPr>
            <a:spLocks noChangeShapeType="1"/>
          </p:cNvSpPr>
          <p:nvPr/>
        </p:nvSpPr>
        <p:spPr bwMode="auto">
          <a:xfrm>
            <a:off x="4972050" y="1371600"/>
            <a:ext cx="590550" cy="182880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47114" name="Arc 10"/>
          <p:cNvSpPr>
            <a:spLocks/>
          </p:cNvSpPr>
          <p:nvPr/>
        </p:nvSpPr>
        <p:spPr bwMode="auto">
          <a:xfrm rot="3391384" flipV="1">
            <a:off x="5576093" y="3015457"/>
            <a:ext cx="1198563" cy="882650"/>
          </a:xfrm>
          <a:custGeom>
            <a:avLst/>
            <a:gdLst>
              <a:gd name="T0" fmla="*/ 0 w 24234"/>
              <a:gd name="T1" fmla="*/ 2147483647 h 21600"/>
              <a:gd name="T2" fmla="*/ 2147483647 w 24234"/>
              <a:gd name="T3" fmla="*/ 2147483647 h 21600"/>
              <a:gd name="T4" fmla="*/ 2147483647 w 24234"/>
              <a:gd name="T5" fmla="*/ 2147483647 h 21600"/>
              <a:gd name="T6" fmla="*/ 0 60000 65536"/>
              <a:gd name="T7" fmla="*/ 0 60000 65536"/>
              <a:gd name="T8" fmla="*/ 0 60000 65536"/>
              <a:gd name="T9" fmla="*/ 0 w 24234"/>
              <a:gd name="T10" fmla="*/ 0 h 21600"/>
              <a:gd name="T11" fmla="*/ 24234 w 24234"/>
              <a:gd name="T12" fmla="*/ 21600 h 21600"/>
            </a:gdLst>
            <a:ahLst/>
            <a:cxnLst>
              <a:cxn ang="T6">
                <a:pos x="T0" y="T1"/>
              </a:cxn>
              <a:cxn ang="T7">
                <a:pos x="T2" y="T3"/>
              </a:cxn>
              <a:cxn ang="T8">
                <a:pos x="T4" y="T5"/>
              </a:cxn>
            </a:cxnLst>
            <a:rect l="T9" t="T10" r="T11" b="T12"/>
            <a:pathLst>
              <a:path w="24234" h="21600" fill="none" extrusionOk="0">
                <a:moveTo>
                  <a:pt x="-1" y="2531"/>
                </a:moveTo>
                <a:cubicBezTo>
                  <a:pt x="3123" y="869"/>
                  <a:pt x="6608" y="-1"/>
                  <a:pt x="10147" y="0"/>
                </a:cubicBezTo>
                <a:cubicBezTo>
                  <a:pt x="15316" y="0"/>
                  <a:pt x="20315" y="1854"/>
                  <a:pt x="24234" y="5225"/>
                </a:cubicBezTo>
              </a:path>
              <a:path w="24234" h="21600" stroke="0" extrusionOk="0">
                <a:moveTo>
                  <a:pt x="-1" y="2531"/>
                </a:moveTo>
                <a:cubicBezTo>
                  <a:pt x="3123" y="869"/>
                  <a:pt x="6608" y="-1"/>
                  <a:pt x="10147" y="0"/>
                </a:cubicBezTo>
                <a:cubicBezTo>
                  <a:pt x="15316" y="0"/>
                  <a:pt x="20315" y="1854"/>
                  <a:pt x="24234" y="5225"/>
                </a:cubicBezTo>
                <a:lnTo>
                  <a:pt x="10147" y="21600"/>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47121" name="Rectangle 17"/>
          <p:cNvSpPr>
            <a:spLocks noChangeArrowheads="1"/>
          </p:cNvSpPr>
          <p:nvPr/>
        </p:nvSpPr>
        <p:spPr bwMode="auto">
          <a:xfrm>
            <a:off x="533400" y="4343400"/>
            <a:ext cx="934871" cy="461665"/>
          </a:xfrm>
          <a:prstGeom prst="rect">
            <a:avLst/>
          </a:prstGeom>
          <a:noFill/>
          <a:ln w="9525">
            <a:noFill/>
            <a:miter lim="800000"/>
            <a:headEnd/>
            <a:tailEnd/>
          </a:ln>
        </p:spPr>
        <p:txBody>
          <a:bodyPr wrap="none">
            <a:spAutoFit/>
          </a:bodyPr>
          <a:lstStyle/>
          <a:p>
            <a:pPr algn="l" rtl="0"/>
            <a:r>
              <a:rPr lang="en-US" b="1">
                <a:solidFill>
                  <a:schemeClr val="bg1"/>
                </a:solidFill>
                <a:latin typeface="Comic Sans MS" pitchFamily="66" charset="0"/>
              </a:rPr>
              <a:t>-100</a:t>
            </a:r>
          </a:p>
        </p:txBody>
      </p:sp>
      <p:sp>
        <p:nvSpPr>
          <p:cNvPr id="47122" name="Rectangle 18"/>
          <p:cNvSpPr>
            <a:spLocks noChangeArrowheads="1"/>
          </p:cNvSpPr>
          <p:nvPr/>
        </p:nvSpPr>
        <p:spPr bwMode="auto">
          <a:xfrm>
            <a:off x="704850" y="35052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-80</a:t>
            </a:r>
          </a:p>
        </p:txBody>
      </p:sp>
      <p:sp>
        <p:nvSpPr>
          <p:cNvPr id="47123" name="Rectangle 19"/>
          <p:cNvSpPr>
            <a:spLocks noChangeArrowheads="1"/>
          </p:cNvSpPr>
          <p:nvPr/>
        </p:nvSpPr>
        <p:spPr bwMode="auto">
          <a:xfrm>
            <a:off x="685800" y="27432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-60</a:t>
            </a:r>
          </a:p>
        </p:txBody>
      </p:sp>
      <p:sp>
        <p:nvSpPr>
          <p:cNvPr id="47124" name="Rectangle 20"/>
          <p:cNvSpPr>
            <a:spLocks noChangeArrowheads="1"/>
          </p:cNvSpPr>
          <p:nvPr/>
        </p:nvSpPr>
        <p:spPr bwMode="auto">
          <a:xfrm>
            <a:off x="685800" y="20574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-40</a:t>
            </a:r>
          </a:p>
        </p:txBody>
      </p:sp>
      <p:sp>
        <p:nvSpPr>
          <p:cNvPr id="47125" name="Rectangle 21"/>
          <p:cNvSpPr>
            <a:spLocks noChangeArrowheads="1"/>
          </p:cNvSpPr>
          <p:nvPr/>
        </p:nvSpPr>
        <p:spPr bwMode="auto">
          <a:xfrm>
            <a:off x="685800" y="14478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-20</a:t>
            </a:r>
          </a:p>
        </p:txBody>
      </p:sp>
      <p:sp>
        <p:nvSpPr>
          <p:cNvPr id="47126" name="Rectangle 22"/>
          <p:cNvSpPr>
            <a:spLocks noChangeArrowheads="1"/>
          </p:cNvSpPr>
          <p:nvPr/>
        </p:nvSpPr>
        <p:spPr bwMode="auto">
          <a:xfrm>
            <a:off x="838200" y="838200"/>
            <a:ext cx="372218"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0</a:t>
            </a:r>
          </a:p>
        </p:txBody>
      </p:sp>
      <p:sp>
        <p:nvSpPr>
          <p:cNvPr id="47129" name="Rectangle 25"/>
          <p:cNvSpPr>
            <a:spLocks noChangeArrowheads="1"/>
          </p:cNvSpPr>
          <p:nvPr/>
        </p:nvSpPr>
        <p:spPr bwMode="auto">
          <a:xfrm>
            <a:off x="730250" y="228600"/>
            <a:ext cx="559769" cy="461665"/>
          </a:xfrm>
          <a:prstGeom prst="rect">
            <a:avLst/>
          </a:prstGeom>
          <a:noFill/>
          <a:ln w="9525">
            <a:noFill/>
            <a:miter lim="800000"/>
            <a:headEnd/>
            <a:tailEnd/>
          </a:ln>
        </p:spPr>
        <p:txBody>
          <a:bodyPr wrap="none">
            <a:spAutoFit/>
          </a:bodyPr>
          <a:lstStyle/>
          <a:p>
            <a:pPr algn="l" rtl="0"/>
            <a:r>
              <a:rPr lang="en-US" b="1">
                <a:solidFill>
                  <a:schemeClr val="bg1"/>
                </a:solidFill>
                <a:latin typeface="Comic Sans MS" pitchFamily="66" charset="0"/>
              </a:rPr>
              <a:t>20</a:t>
            </a:r>
          </a:p>
        </p:txBody>
      </p:sp>
      <p:grpSp>
        <p:nvGrpSpPr>
          <p:cNvPr id="2" name="Group 26"/>
          <p:cNvGrpSpPr>
            <a:grpSpLocks/>
          </p:cNvGrpSpPr>
          <p:nvPr/>
        </p:nvGrpSpPr>
        <p:grpSpPr bwMode="auto">
          <a:xfrm>
            <a:off x="-76200" y="5410200"/>
            <a:ext cx="1600200" cy="533400"/>
            <a:chOff x="864" y="1584"/>
            <a:chExt cx="1776" cy="806"/>
          </a:xfrm>
        </p:grpSpPr>
        <p:grpSp>
          <p:nvGrpSpPr>
            <p:cNvPr id="3" name="Group 27"/>
            <p:cNvGrpSpPr>
              <a:grpSpLocks/>
            </p:cNvGrpSpPr>
            <p:nvPr/>
          </p:nvGrpSpPr>
          <p:grpSpPr bwMode="auto">
            <a:xfrm>
              <a:off x="864" y="2016"/>
              <a:ext cx="1776" cy="374"/>
              <a:chOff x="864" y="2016"/>
              <a:chExt cx="1776" cy="374"/>
            </a:xfrm>
          </p:grpSpPr>
          <p:grpSp>
            <p:nvGrpSpPr>
              <p:cNvPr id="4" name="Group 28"/>
              <p:cNvGrpSpPr>
                <a:grpSpLocks/>
              </p:cNvGrpSpPr>
              <p:nvPr/>
            </p:nvGrpSpPr>
            <p:grpSpPr bwMode="auto">
              <a:xfrm>
                <a:off x="864" y="2198"/>
                <a:ext cx="1776" cy="192"/>
                <a:chOff x="816" y="2256"/>
                <a:chExt cx="1776" cy="192"/>
              </a:xfrm>
            </p:grpSpPr>
            <p:sp>
              <p:nvSpPr>
                <p:cNvPr id="5543" name="AutoShape 29"/>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44" name="AutoShape 30"/>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45" name="AutoShape 31"/>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46" name="AutoShape 32"/>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47" name="AutoShape 33"/>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48" name="AutoShape 34"/>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49" name="AutoShape 35"/>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50" name="AutoShape 36"/>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51" name="AutoShape 37"/>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5" name="Group 38"/>
              <p:cNvGrpSpPr>
                <a:grpSpLocks/>
              </p:cNvGrpSpPr>
              <p:nvPr/>
            </p:nvGrpSpPr>
            <p:grpSpPr bwMode="auto">
              <a:xfrm>
                <a:off x="960" y="2016"/>
                <a:ext cx="95" cy="182"/>
                <a:chOff x="912" y="2016"/>
                <a:chExt cx="95" cy="182"/>
              </a:xfrm>
            </p:grpSpPr>
            <p:sp>
              <p:nvSpPr>
                <p:cNvPr id="5541" name="Freeform 3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42" name="Freeform 4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 name="Group 41"/>
              <p:cNvGrpSpPr>
                <a:grpSpLocks/>
              </p:cNvGrpSpPr>
              <p:nvPr/>
            </p:nvGrpSpPr>
            <p:grpSpPr bwMode="auto">
              <a:xfrm>
                <a:off x="1153" y="2016"/>
                <a:ext cx="95" cy="182"/>
                <a:chOff x="912" y="2016"/>
                <a:chExt cx="95" cy="182"/>
              </a:xfrm>
            </p:grpSpPr>
            <p:sp>
              <p:nvSpPr>
                <p:cNvPr id="5539" name="Freeform 4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40" name="Freeform 4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 name="Group 44"/>
              <p:cNvGrpSpPr>
                <a:grpSpLocks/>
              </p:cNvGrpSpPr>
              <p:nvPr/>
            </p:nvGrpSpPr>
            <p:grpSpPr bwMode="auto">
              <a:xfrm>
                <a:off x="1345" y="2016"/>
                <a:ext cx="95" cy="182"/>
                <a:chOff x="912" y="2016"/>
                <a:chExt cx="95" cy="182"/>
              </a:xfrm>
            </p:grpSpPr>
            <p:sp>
              <p:nvSpPr>
                <p:cNvPr id="5537" name="Freeform 4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38" name="Freeform 4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8" name="Group 47"/>
              <p:cNvGrpSpPr>
                <a:grpSpLocks/>
              </p:cNvGrpSpPr>
              <p:nvPr/>
            </p:nvGrpSpPr>
            <p:grpSpPr bwMode="auto">
              <a:xfrm>
                <a:off x="1488" y="2016"/>
                <a:ext cx="95" cy="182"/>
                <a:chOff x="912" y="2016"/>
                <a:chExt cx="95" cy="182"/>
              </a:xfrm>
            </p:grpSpPr>
            <p:sp>
              <p:nvSpPr>
                <p:cNvPr id="5535" name="Freeform 4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36" name="Freeform 4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9" name="Group 50"/>
              <p:cNvGrpSpPr>
                <a:grpSpLocks/>
              </p:cNvGrpSpPr>
              <p:nvPr/>
            </p:nvGrpSpPr>
            <p:grpSpPr bwMode="auto">
              <a:xfrm>
                <a:off x="1681" y="2016"/>
                <a:ext cx="95" cy="182"/>
                <a:chOff x="912" y="2016"/>
                <a:chExt cx="95" cy="182"/>
              </a:xfrm>
            </p:grpSpPr>
            <p:sp>
              <p:nvSpPr>
                <p:cNvPr id="5533" name="Freeform 5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34" name="Freeform 5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0" name="Group 53"/>
              <p:cNvGrpSpPr>
                <a:grpSpLocks/>
              </p:cNvGrpSpPr>
              <p:nvPr/>
            </p:nvGrpSpPr>
            <p:grpSpPr bwMode="auto">
              <a:xfrm>
                <a:off x="1873" y="2026"/>
                <a:ext cx="95" cy="182"/>
                <a:chOff x="912" y="2016"/>
                <a:chExt cx="95" cy="182"/>
              </a:xfrm>
            </p:grpSpPr>
            <p:sp>
              <p:nvSpPr>
                <p:cNvPr id="5531" name="Freeform 5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32" name="Freeform 5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1" name="Group 56"/>
              <p:cNvGrpSpPr>
                <a:grpSpLocks/>
              </p:cNvGrpSpPr>
              <p:nvPr/>
            </p:nvGrpSpPr>
            <p:grpSpPr bwMode="auto">
              <a:xfrm>
                <a:off x="2064" y="2016"/>
                <a:ext cx="95" cy="182"/>
                <a:chOff x="912" y="2016"/>
                <a:chExt cx="95" cy="182"/>
              </a:xfrm>
            </p:grpSpPr>
            <p:sp>
              <p:nvSpPr>
                <p:cNvPr id="5529" name="Freeform 5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30" name="Freeform 5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2" name="Group 59"/>
              <p:cNvGrpSpPr>
                <a:grpSpLocks/>
              </p:cNvGrpSpPr>
              <p:nvPr/>
            </p:nvGrpSpPr>
            <p:grpSpPr bwMode="auto">
              <a:xfrm>
                <a:off x="2256" y="2026"/>
                <a:ext cx="95" cy="182"/>
                <a:chOff x="912" y="2016"/>
                <a:chExt cx="95" cy="182"/>
              </a:xfrm>
            </p:grpSpPr>
            <p:sp>
              <p:nvSpPr>
                <p:cNvPr id="5527" name="Freeform 6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28" name="Freeform 6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3" name="Group 62"/>
              <p:cNvGrpSpPr>
                <a:grpSpLocks/>
              </p:cNvGrpSpPr>
              <p:nvPr/>
            </p:nvGrpSpPr>
            <p:grpSpPr bwMode="auto">
              <a:xfrm>
                <a:off x="2449" y="2016"/>
                <a:ext cx="95" cy="182"/>
                <a:chOff x="912" y="2016"/>
                <a:chExt cx="95" cy="182"/>
              </a:xfrm>
            </p:grpSpPr>
            <p:sp>
              <p:nvSpPr>
                <p:cNvPr id="5525" name="Freeform 6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26" name="Freeform 6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14" name="Group 65"/>
            <p:cNvGrpSpPr>
              <a:grpSpLocks/>
            </p:cNvGrpSpPr>
            <p:nvPr/>
          </p:nvGrpSpPr>
          <p:grpSpPr bwMode="auto">
            <a:xfrm rot="10800000">
              <a:off x="864" y="1584"/>
              <a:ext cx="1776" cy="374"/>
              <a:chOff x="864" y="2016"/>
              <a:chExt cx="1776" cy="374"/>
            </a:xfrm>
          </p:grpSpPr>
          <p:grpSp>
            <p:nvGrpSpPr>
              <p:cNvPr id="15" name="Group 66"/>
              <p:cNvGrpSpPr>
                <a:grpSpLocks/>
              </p:cNvGrpSpPr>
              <p:nvPr/>
            </p:nvGrpSpPr>
            <p:grpSpPr bwMode="auto">
              <a:xfrm>
                <a:off x="864" y="2198"/>
                <a:ext cx="1776" cy="192"/>
                <a:chOff x="816" y="2256"/>
                <a:chExt cx="1776" cy="192"/>
              </a:xfrm>
            </p:grpSpPr>
            <p:sp>
              <p:nvSpPr>
                <p:cNvPr id="5506" name="AutoShape 67"/>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07" name="AutoShape 68"/>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08" name="AutoShape 69"/>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09" name="AutoShape 70"/>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10" name="AutoShape 71"/>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11" name="AutoShape 72"/>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12" name="AutoShape 73"/>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13" name="AutoShape 74"/>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514" name="AutoShape 75"/>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16" name="Group 76"/>
              <p:cNvGrpSpPr>
                <a:grpSpLocks/>
              </p:cNvGrpSpPr>
              <p:nvPr/>
            </p:nvGrpSpPr>
            <p:grpSpPr bwMode="auto">
              <a:xfrm>
                <a:off x="960" y="2016"/>
                <a:ext cx="95" cy="182"/>
                <a:chOff x="912" y="2016"/>
                <a:chExt cx="95" cy="182"/>
              </a:xfrm>
            </p:grpSpPr>
            <p:sp>
              <p:nvSpPr>
                <p:cNvPr id="5504" name="Freeform 7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05" name="Freeform 7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7" name="Group 79"/>
              <p:cNvGrpSpPr>
                <a:grpSpLocks/>
              </p:cNvGrpSpPr>
              <p:nvPr/>
            </p:nvGrpSpPr>
            <p:grpSpPr bwMode="auto">
              <a:xfrm>
                <a:off x="1153" y="2016"/>
                <a:ext cx="95" cy="182"/>
                <a:chOff x="912" y="2016"/>
                <a:chExt cx="95" cy="182"/>
              </a:xfrm>
            </p:grpSpPr>
            <p:sp>
              <p:nvSpPr>
                <p:cNvPr id="5502" name="Freeform 8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03" name="Freeform 8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8" name="Group 82"/>
              <p:cNvGrpSpPr>
                <a:grpSpLocks/>
              </p:cNvGrpSpPr>
              <p:nvPr/>
            </p:nvGrpSpPr>
            <p:grpSpPr bwMode="auto">
              <a:xfrm>
                <a:off x="1345" y="2016"/>
                <a:ext cx="95" cy="182"/>
                <a:chOff x="912" y="2016"/>
                <a:chExt cx="95" cy="182"/>
              </a:xfrm>
            </p:grpSpPr>
            <p:sp>
              <p:nvSpPr>
                <p:cNvPr id="5500" name="Freeform 8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501" name="Freeform 8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9" name="Group 85"/>
              <p:cNvGrpSpPr>
                <a:grpSpLocks/>
              </p:cNvGrpSpPr>
              <p:nvPr/>
            </p:nvGrpSpPr>
            <p:grpSpPr bwMode="auto">
              <a:xfrm>
                <a:off x="1488" y="2016"/>
                <a:ext cx="95" cy="182"/>
                <a:chOff x="912" y="2016"/>
                <a:chExt cx="95" cy="182"/>
              </a:xfrm>
            </p:grpSpPr>
            <p:sp>
              <p:nvSpPr>
                <p:cNvPr id="5498" name="Freeform 8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99" name="Freeform 8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0" name="Group 88"/>
              <p:cNvGrpSpPr>
                <a:grpSpLocks/>
              </p:cNvGrpSpPr>
              <p:nvPr/>
            </p:nvGrpSpPr>
            <p:grpSpPr bwMode="auto">
              <a:xfrm>
                <a:off x="1681" y="2016"/>
                <a:ext cx="95" cy="182"/>
                <a:chOff x="912" y="2016"/>
                <a:chExt cx="95" cy="182"/>
              </a:xfrm>
            </p:grpSpPr>
            <p:sp>
              <p:nvSpPr>
                <p:cNvPr id="5496" name="Freeform 8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97" name="Freeform 9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1" name="Group 91"/>
              <p:cNvGrpSpPr>
                <a:grpSpLocks/>
              </p:cNvGrpSpPr>
              <p:nvPr/>
            </p:nvGrpSpPr>
            <p:grpSpPr bwMode="auto">
              <a:xfrm>
                <a:off x="1873" y="2026"/>
                <a:ext cx="95" cy="182"/>
                <a:chOff x="912" y="2016"/>
                <a:chExt cx="95" cy="182"/>
              </a:xfrm>
            </p:grpSpPr>
            <p:sp>
              <p:nvSpPr>
                <p:cNvPr id="5494" name="Freeform 9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95" name="Freeform 9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2" name="Group 94"/>
              <p:cNvGrpSpPr>
                <a:grpSpLocks/>
              </p:cNvGrpSpPr>
              <p:nvPr/>
            </p:nvGrpSpPr>
            <p:grpSpPr bwMode="auto">
              <a:xfrm>
                <a:off x="2064" y="2016"/>
                <a:ext cx="95" cy="182"/>
                <a:chOff x="912" y="2016"/>
                <a:chExt cx="95" cy="182"/>
              </a:xfrm>
            </p:grpSpPr>
            <p:sp>
              <p:nvSpPr>
                <p:cNvPr id="5492" name="Freeform 9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93" name="Freeform 9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3" name="Group 97"/>
              <p:cNvGrpSpPr>
                <a:grpSpLocks/>
              </p:cNvGrpSpPr>
              <p:nvPr/>
            </p:nvGrpSpPr>
            <p:grpSpPr bwMode="auto">
              <a:xfrm>
                <a:off x="2256" y="2026"/>
                <a:ext cx="95" cy="182"/>
                <a:chOff x="912" y="2016"/>
                <a:chExt cx="95" cy="182"/>
              </a:xfrm>
            </p:grpSpPr>
            <p:sp>
              <p:nvSpPr>
                <p:cNvPr id="5490" name="Freeform 9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91" name="Freeform 9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4" name="Group 100"/>
              <p:cNvGrpSpPr>
                <a:grpSpLocks/>
              </p:cNvGrpSpPr>
              <p:nvPr/>
            </p:nvGrpSpPr>
            <p:grpSpPr bwMode="auto">
              <a:xfrm>
                <a:off x="2449" y="2016"/>
                <a:ext cx="95" cy="182"/>
                <a:chOff x="912" y="2016"/>
                <a:chExt cx="95" cy="182"/>
              </a:xfrm>
            </p:grpSpPr>
            <p:sp>
              <p:nvSpPr>
                <p:cNvPr id="5488" name="Freeform 10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89" name="Freeform 10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sp>
        <p:nvSpPr>
          <p:cNvPr id="47208" name="AutoShape 104"/>
          <p:cNvSpPr>
            <a:spLocks noChangeArrowheads="1"/>
          </p:cNvSpPr>
          <p:nvPr/>
        </p:nvSpPr>
        <p:spPr bwMode="auto">
          <a:xfrm>
            <a:off x="1219200" y="4953000"/>
            <a:ext cx="381000" cy="1143000"/>
          </a:xfrm>
          <a:prstGeom prst="flowChartTerminator">
            <a:avLst/>
          </a:prstGeom>
          <a:gradFill rotWithShape="1">
            <a:gsLst>
              <a:gs pos="0">
                <a:srgbClr val="FFFF00"/>
              </a:gs>
              <a:gs pos="50000">
                <a:srgbClr val="FF9900"/>
              </a:gs>
              <a:gs pos="100000">
                <a:srgbClr val="FFFF00"/>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grpSp>
        <p:nvGrpSpPr>
          <p:cNvPr id="25" name="Group 186"/>
          <p:cNvGrpSpPr>
            <a:grpSpLocks/>
          </p:cNvGrpSpPr>
          <p:nvPr/>
        </p:nvGrpSpPr>
        <p:grpSpPr bwMode="auto">
          <a:xfrm>
            <a:off x="2133600" y="5410200"/>
            <a:ext cx="685800" cy="533400"/>
            <a:chOff x="1392" y="3456"/>
            <a:chExt cx="463" cy="336"/>
          </a:xfrm>
        </p:grpSpPr>
        <p:sp>
          <p:nvSpPr>
            <p:cNvPr id="5444" name="AutoShape 112"/>
            <p:cNvSpPr>
              <a:spLocks noChangeArrowheads="1"/>
            </p:cNvSpPr>
            <p:nvPr/>
          </p:nvSpPr>
          <p:spPr bwMode="auto">
            <a:xfrm>
              <a:off x="1392"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45" name="AutoShape 113"/>
            <p:cNvSpPr>
              <a:spLocks noChangeArrowheads="1"/>
            </p:cNvSpPr>
            <p:nvPr/>
          </p:nvSpPr>
          <p:spPr bwMode="auto">
            <a:xfrm>
              <a:off x="1501"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46" name="AutoShape 114"/>
            <p:cNvSpPr>
              <a:spLocks noChangeArrowheads="1"/>
            </p:cNvSpPr>
            <p:nvPr/>
          </p:nvSpPr>
          <p:spPr bwMode="auto">
            <a:xfrm>
              <a:off x="1610"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47" name="AutoShape 115"/>
            <p:cNvSpPr>
              <a:spLocks noChangeArrowheads="1"/>
            </p:cNvSpPr>
            <p:nvPr/>
          </p:nvSpPr>
          <p:spPr bwMode="auto">
            <a:xfrm>
              <a:off x="1719"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26" name="Group 121"/>
            <p:cNvGrpSpPr>
              <a:grpSpLocks/>
            </p:cNvGrpSpPr>
            <p:nvPr/>
          </p:nvGrpSpPr>
          <p:grpSpPr bwMode="auto">
            <a:xfrm>
              <a:off x="1446" y="3636"/>
              <a:ext cx="54" cy="76"/>
              <a:chOff x="912" y="2016"/>
              <a:chExt cx="95" cy="182"/>
            </a:xfrm>
          </p:grpSpPr>
          <p:sp>
            <p:nvSpPr>
              <p:cNvPr id="5474" name="Freeform 12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75" name="Freeform 12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7" name="Group 124"/>
            <p:cNvGrpSpPr>
              <a:grpSpLocks/>
            </p:cNvGrpSpPr>
            <p:nvPr/>
          </p:nvGrpSpPr>
          <p:grpSpPr bwMode="auto">
            <a:xfrm>
              <a:off x="1556" y="3636"/>
              <a:ext cx="54" cy="76"/>
              <a:chOff x="912" y="2016"/>
              <a:chExt cx="95" cy="182"/>
            </a:xfrm>
          </p:grpSpPr>
          <p:sp>
            <p:nvSpPr>
              <p:cNvPr id="5472" name="Freeform 12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73" name="Freeform 12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8" name="Group 127"/>
            <p:cNvGrpSpPr>
              <a:grpSpLocks/>
            </p:cNvGrpSpPr>
            <p:nvPr/>
          </p:nvGrpSpPr>
          <p:grpSpPr bwMode="auto">
            <a:xfrm>
              <a:off x="1665" y="3636"/>
              <a:ext cx="54" cy="76"/>
              <a:chOff x="912" y="2016"/>
              <a:chExt cx="95" cy="182"/>
            </a:xfrm>
          </p:grpSpPr>
          <p:sp>
            <p:nvSpPr>
              <p:cNvPr id="5470" name="Freeform 12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71" name="Freeform 12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9" name="Group 130"/>
            <p:cNvGrpSpPr>
              <a:grpSpLocks/>
            </p:cNvGrpSpPr>
            <p:nvPr/>
          </p:nvGrpSpPr>
          <p:grpSpPr bwMode="auto">
            <a:xfrm>
              <a:off x="1746" y="3636"/>
              <a:ext cx="54" cy="76"/>
              <a:chOff x="912" y="2016"/>
              <a:chExt cx="95" cy="182"/>
            </a:xfrm>
          </p:grpSpPr>
          <p:sp>
            <p:nvSpPr>
              <p:cNvPr id="5468" name="Freeform 13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69" name="Freeform 13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sp>
          <p:nvSpPr>
            <p:cNvPr id="5452" name="AutoShape 155"/>
            <p:cNvSpPr>
              <a:spLocks noChangeArrowheads="1"/>
            </p:cNvSpPr>
            <p:nvPr/>
          </p:nvSpPr>
          <p:spPr bwMode="auto">
            <a:xfrm rot="10800000">
              <a:off x="1719"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53" name="AutoShape 156"/>
            <p:cNvSpPr>
              <a:spLocks noChangeArrowheads="1"/>
            </p:cNvSpPr>
            <p:nvPr/>
          </p:nvSpPr>
          <p:spPr bwMode="auto">
            <a:xfrm rot="10800000">
              <a:off x="1610"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54" name="AutoShape 157"/>
            <p:cNvSpPr>
              <a:spLocks noChangeArrowheads="1"/>
            </p:cNvSpPr>
            <p:nvPr/>
          </p:nvSpPr>
          <p:spPr bwMode="auto">
            <a:xfrm rot="10800000">
              <a:off x="1501"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55" name="AutoShape 158"/>
            <p:cNvSpPr>
              <a:spLocks noChangeArrowheads="1"/>
            </p:cNvSpPr>
            <p:nvPr/>
          </p:nvSpPr>
          <p:spPr bwMode="auto">
            <a:xfrm rot="10800000">
              <a:off x="1392"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30" name="Group 174"/>
            <p:cNvGrpSpPr>
              <a:grpSpLocks/>
            </p:cNvGrpSpPr>
            <p:nvPr/>
          </p:nvGrpSpPr>
          <p:grpSpPr bwMode="auto">
            <a:xfrm rot="10800000">
              <a:off x="1773" y="3532"/>
              <a:ext cx="54" cy="76"/>
              <a:chOff x="912" y="2016"/>
              <a:chExt cx="95" cy="182"/>
            </a:xfrm>
          </p:grpSpPr>
          <p:sp>
            <p:nvSpPr>
              <p:cNvPr id="5466" name="Freeform 17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67" name="Freeform 17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31" name="Group 177"/>
            <p:cNvGrpSpPr>
              <a:grpSpLocks/>
            </p:cNvGrpSpPr>
            <p:nvPr/>
          </p:nvGrpSpPr>
          <p:grpSpPr bwMode="auto">
            <a:xfrm rot="10800000">
              <a:off x="1665" y="3536"/>
              <a:ext cx="54" cy="76"/>
              <a:chOff x="912" y="2016"/>
              <a:chExt cx="95" cy="182"/>
            </a:xfrm>
          </p:grpSpPr>
          <p:sp>
            <p:nvSpPr>
              <p:cNvPr id="5464" name="Freeform 17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65" name="Freeform 17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04" name="Group 180"/>
            <p:cNvGrpSpPr>
              <a:grpSpLocks/>
            </p:cNvGrpSpPr>
            <p:nvPr/>
          </p:nvGrpSpPr>
          <p:grpSpPr bwMode="auto">
            <a:xfrm rot="10800000">
              <a:off x="1556" y="3532"/>
              <a:ext cx="54" cy="76"/>
              <a:chOff x="912" y="2016"/>
              <a:chExt cx="95" cy="182"/>
            </a:xfrm>
          </p:grpSpPr>
          <p:sp>
            <p:nvSpPr>
              <p:cNvPr id="5462" name="Freeform 18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63" name="Freeform 18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05" name="Group 183"/>
            <p:cNvGrpSpPr>
              <a:grpSpLocks/>
            </p:cNvGrpSpPr>
            <p:nvPr/>
          </p:nvGrpSpPr>
          <p:grpSpPr bwMode="auto">
            <a:xfrm rot="10800000">
              <a:off x="1446" y="3536"/>
              <a:ext cx="54" cy="76"/>
              <a:chOff x="912" y="2016"/>
              <a:chExt cx="95" cy="182"/>
            </a:xfrm>
          </p:grpSpPr>
          <p:sp>
            <p:nvSpPr>
              <p:cNvPr id="5460" name="Freeform 18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61" name="Freeform 18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sp>
        <p:nvSpPr>
          <p:cNvPr id="47291" name="Rectangle 187"/>
          <p:cNvSpPr>
            <a:spLocks noChangeArrowheads="1"/>
          </p:cNvSpPr>
          <p:nvPr/>
        </p:nvSpPr>
        <p:spPr bwMode="auto">
          <a:xfrm>
            <a:off x="2133600" y="2662664"/>
            <a:ext cx="1276311" cy="830997"/>
          </a:xfrm>
          <a:prstGeom prst="rect">
            <a:avLst/>
          </a:prstGeom>
          <a:noFill/>
          <a:ln w="9525">
            <a:noFill/>
            <a:miter lim="800000"/>
            <a:headEnd/>
            <a:tailEnd/>
          </a:ln>
        </p:spPr>
        <p:txBody>
          <a:bodyPr wrap="none" anchor="ctr">
            <a:spAutoFit/>
          </a:bodyPr>
          <a:lstStyle/>
          <a:p>
            <a:pPr algn="l" rtl="0"/>
            <a:r>
              <a:rPr lang="en-US">
                <a:solidFill>
                  <a:schemeClr val="bg1"/>
                </a:solidFill>
                <a:latin typeface="Comic Sans MS" pitchFamily="66" charset="0"/>
              </a:rPr>
              <a:t>Phase 0</a:t>
            </a:r>
          </a:p>
          <a:p>
            <a:pPr algn="l" rtl="0" eaLnBrk="0" hangingPunct="0"/>
            <a:endParaRPr lang="en-US">
              <a:solidFill>
                <a:schemeClr val="bg1"/>
              </a:solidFill>
              <a:latin typeface="Comic Sans MS" pitchFamily="66" charset="0"/>
            </a:endParaRPr>
          </a:p>
        </p:txBody>
      </p:sp>
      <p:sp>
        <p:nvSpPr>
          <p:cNvPr id="47292" name="Rectangle 188"/>
          <p:cNvSpPr>
            <a:spLocks noChangeArrowheads="1"/>
          </p:cNvSpPr>
          <p:nvPr/>
        </p:nvSpPr>
        <p:spPr bwMode="auto">
          <a:xfrm>
            <a:off x="2076450" y="150168"/>
            <a:ext cx="1226618" cy="461665"/>
          </a:xfrm>
          <a:prstGeom prst="rect">
            <a:avLst/>
          </a:prstGeom>
          <a:noFill/>
          <a:ln w="9525">
            <a:noFill/>
            <a:miter lim="800000"/>
            <a:headEnd/>
            <a:tailEnd/>
          </a:ln>
        </p:spPr>
        <p:txBody>
          <a:bodyPr wrap="none" anchor="ctr">
            <a:spAutoFit/>
          </a:bodyPr>
          <a:lstStyle/>
          <a:p>
            <a:r>
              <a:rPr lang="en-US">
                <a:solidFill>
                  <a:schemeClr val="bg1"/>
                </a:solidFill>
                <a:latin typeface="Comic Sans MS" pitchFamily="66" charset="0"/>
              </a:rPr>
              <a:t>Phase 1</a:t>
            </a:r>
          </a:p>
        </p:txBody>
      </p:sp>
      <p:sp>
        <p:nvSpPr>
          <p:cNvPr id="47293" name="Rectangle 189"/>
          <p:cNvSpPr>
            <a:spLocks noChangeArrowheads="1"/>
          </p:cNvSpPr>
          <p:nvPr/>
        </p:nvSpPr>
        <p:spPr bwMode="auto">
          <a:xfrm>
            <a:off x="3048000" y="912168"/>
            <a:ext cx="1276311" cy="461665"/>
          </a:xfrm>
          <a:prstGeom prst="rect">
            <a:avLst/>
          </a:prstGeom>
          <a:noFill/>
          <a:ln w="9525">
            <a:noFill/>
            <a:miter lim="800000"/>
            <a:headEnd/>
            <a:tailEnd/>
          </a:ln>
        </p:spPr>
        <p:txBody>
          <a:bodyPr wrap="none" anchor="ctr">
            <a:spAutoFit/>
          </a:bodyPr>
          <a:lstStyle/>
          <a:p>
            <a:r>
              <a:rPr lang="en-US">
                <a:solidFill>
                  <a:schemeClr val="bg1"/>
                </a:solidFill>
                <a:latin typeface="Comic Sans MS" pitchFamily="66" charset="0"/>
              </a:rPr>
              <a:t>Phase 2</a:t>
            </a:r>
          </a:p>
        </p:txBody>
      </p:sp>
      <p:sp>
        <p:nvSpPr>
          <p:cNvPr id="47294" name="Rectangle 190"/>
          <p:cNvSpPr>
            <a:spLocks noChangeArrowheads="1"/>
          </p:cNvSpPr>
          <p:nvPr/>
        </p:nvSpPr>
        <p:spPr bwMode="auto">
          <a:xfrm>
            <a:off x="4114800" y="2510264"/>
            <a:ext cx="1367682" cy="830997"/>
          </a:xfrm>
          <a:prstGeom prst="rect">
            <a:avLst/>
          </a:prstGeom>
          <a:noFill/>
          <a:ln w="9525">
            <a:noFill/>
            <a:miter lim="800000"/>
            <a:headEnd/>
            <a:tailEnd/>
          </a:ln>
        </p:spPr>
        <p:txBody>
          <a:bodyPr wrap="none" anchor="ctr">
            <a:spAutoFit/>
          </a:bodyPr>
          <a:lstStyle/>
          <a:p>
            <a:pPr algn="l" rtl="0"/>
            <a:r>
              <a:rPr lang="en-US">
                <a:solidFill>
                  <a:schemeClr val="bg1"/>
                </a:solidFill>
                <a:latin typeface="Comic Sans MS" pitchFamily="66" charset="0"/>
              </a:rPr>
              <a:t>Phase 3 </a:t>
            </a:r>
          </a:p>
          <a:p>
            <a:pPr algn="l" rtl="0" eaLnBrk="0" hangingPunct="0"/>
            <a:endParaRPr lang="en-US">
              <a:solidFill>
                <a:schemeClr val="bg1"/>
              </a:solidFill>
              <a:latin typeface="Comic Sans MS" pitchFamily="66" charset="0"/>
            </a:endParaRPr>
          </a:p>
        </p:txBody>
      </p:sp>
      <p:sp>
        <p:nvSpPr>
          <p:cNvPr id="47295" name="Rectangle 191"/>
          <p:cNvSpPr>
            <a:spLocks noChangeArrowheads="1"/>
          </p:cNvSpPr>
          <p:nvPr/>
        </p:nvSpPr>
        <p:spPr bwMode="auto">
          <a:xfrm>
            <a:off x="6019800" y="3502968"/>
            <a:ext cx="1276311" cy="461665"/>
          </a:xfrm>
          <a:prstGeom prst="rect">
            <a:avLst/>
          </a:prstGeom>
          <a:noFill/>
          <a:ln w="9525">
            <a:noFill/>
            <a:miter lim="800000"/>
            <a:headEnd/>
            <a:tailEnd/>
          </a:ln>
        </p:spPr>
        <p:txBody>
          <a:bodyPr wrap="none" anchor="ctr">
            <a:spAutoFit/>
          </a:bodyPr>
          <a:lstStyle/>
          <a:p>
            <a:r>
              <a:rPr lang="en-US">
                <a:solidFill>
                  <a:schemeClr val="bg1"/>
                </a:solidFill>
                <a:latin typeface="Comic Sans MS" pitchFamily="66" charset="0"/>
              </a:rPr>
              <a:t>Phase 4</a:t>
            </a:r>
          </a:p>
        </p:txBody>
      </p:sp>
      <p:sp>
        <p:nvSpPr>
          <p:cNvPr id="47302" name="Oval 198"/>
          <p:cNvSpPr>
            <a:spLocks noChangeArrowheads="1"/>
          </p:cNvSpPr>
          <p:nvPr/>
        </p:nvSpPr>
        <p:spPr bwMode="auto">
          <a:xfrm>
            <a:off x="1524000" y="43434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grpSp>
        <p:nvGrpSpPr>
          <p:cNvPr id="47106" name="Group 203"/>
          <p:cNvGrpSpPr>
            <a:grpSpLocks/>
          </p:cNvGrpSpPr>
          <p:nvPr/>
        </p:nvGrpSpPr>
        <p:grpSpPr bwMode="auto">
          <a:xfrm>
            <a:off x="3200400" y="5410200"/>
            <a:ext cx="685800" cy="533400"/>
            <a:chOff x="1392" y="3456"/>
            <a:chExt cx="463" cy="336"/>
          </a:xfrm>
        </p:grpSpPr>
        <p:sp>
          <p:nvSpPr>
            <p:cNvPr id="5412" name="AutoShape 204"/>
            <p:cNvSpPr>
              <a:spLocks noChangeArrowheads="1"/>
            </p:cNvSpPr>
            <p:nvPr/>
          </p:nvSpPr>
          <p:spPr bwMode="auto">
            <a:xfrm>
              <a:off x="1392"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13" name="AutoShape 205"/>
            <p:cNvSpPr>
              <a:spLocks noChangeArrowheads="1"/>
            </p:cNvSpPr>
            <p:nvPr/>
          </p:nvSpPr>
          <p:spPr bwMode="auto">
            <a:xfrm>
              <a:off x="1501"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14" name="AutoShape 206"/>
            <p:cNvSpPr>
              <a:spLocks noChangeArrowheads="1"/>
            </p:cNvSpPr>
            <p:nvPr/>
          </p:nvSpPr>
          <p:spPr bwMode="auto">
            <a:xfrm>
              <a:off x="1610"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15" name="AutoShape 207"/>
            <p:cNvSpPr>
              <a:spLocks noChangeArrowheads="1"/>
            </p:cNvSpPr>
            <p:nvPr/>
          </p:nvSpPr>
          <p:spPr bwMode="auto">
            <a:xfrm>
              <a:off x="1719"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47107" name="Group 208"/>
            <p:cNvGrpSpPr>
              <a:grpSpLocks/>
            </p:cNvGrpSpPr>
            <p:nvPr/>
          </p:nvGrpSpPr>
          <p:grpSpPr bwMode="auto">
            <a:xfrm>
              <a:off x="1446" y="3636"/>
              <a:ext cx="54" cy="76"/>
              <a:chOff x="912" y="2016"/>
              <a:chExt cx="95" cy="182"/>
            </a:xfrm>
          </p:grpSpPr>
          <p:sp>
            <p:nvSpPr>
              <p:cNvPr id="5442" name="Freeform 20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43" name="Freeform 21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08" name="Group 211"/>
            <p:cNvGrpSpPr>
              <a:grpSpLocks/>
            </p:cNvGrpSpPr>
            <p:nvPr/>
          </p:nvGrpSpPr>
          <p:grpSpPr bwMode="auto">
            <a:xfrm>
              <a:off x="1556" y="3636"/>
              <a:ext cx="54" cy="76"/>
              <a:chOff x="912" y="2016"/>
              <a:chExt cx="95" cy="182"/>
            </a:xfrm>
          </p:grpSpPr>
          <p:sp>
            <p:nvSpPr>
              <p:cNvPr id="5440" name="Freeform 21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41" name="Freeform 21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15" name="Group 214"/>
            <p:cNvGrpSpPr>
              <a:grpSpLocks/>
            </p:cNvGrpSpPr>
            <p:nvPr/>
          </p:nvGrpSpPr>
          <p:grpSpPr bwMode="auto">
            <a:xfrm>
              <a:off x="1665" y="3636"/>
              <a:ext cx="54" cy="76"/>
              <a:chOff x="912" y="2016"/>
              <a:chExt cx="95" cy="182"/>
            </a:xfrm>
          </p:grpSpPr>
          <p:sp>
            <p:nvSpPr>
              <p:cNvPr id="5438" name="Freeform 21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39" name="Freeform 21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16" name="Group 217"/>
            <p:cNvGrpSpPr>
              <a:grpSpLocks/>
            </p:cNvGrpSpPr>
            <p:nvPr/>
          </p:nvGrpSpPr>
          <p:grpSpPr bwMode="auto">
            <a:xfrm>
              <a:off x="1746" y="3636"/>
              <a:ext cx="54" cy="76"/>
              <a:chOff x="912" y="2016"/>
              <a:chExt cx="95" cy="182"/>
            </a:xfrm>
          </p:grpSpPr>
          <p:sp>
            <p:nvSpPr>
              <p:cNvPr id="5436" name="Freeform 21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37" name="Freeform 21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sp>
          <p:nvSpPr>
            <p:cNvPr id="5420" name="AutoShape 220"/>
            <p:cNvSpPr>
              <a:spLocks noChangeArrowheads="1"/>
            </p:cNvSpPr>
            <p:nvPr/>
          </p:nvSpPr>
          <p:spPr bwMode="auto">
            <a:xfrm rot="10800000">
              <a:off x="1719"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21" name="AutoShape 221"/>
            <p:cNvSpPr>
              <a:spLocks noChangeArrowheads="1"/>
            </p:cNvSpPr>
            <p:nvPr/>
          </p:nvSpPr>
          <p:spPr bwMode="auto">
            <a:xfrm rot="10800000">
              <a:off x="1610"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22" name="AutoShape 222"/>
            <p:cNvSpPr>
              <a:spLocks noChangeArrowheads="1"/>
            </p:cNvSpPr>
            <p:nvPr/>
          </p:nvSpPr>
          <p:spPr bwMode="auto">
            <a:xfrm rot="10800000">
              <a:off x="1501"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23" name="AutoShape 223"/>
            <p:cNvSpPr>
              <a:spLocks noChangeArrowheads="1"/>
            </p:cNvSpPr>
            <p:nvPr/>
          </p:nvSpPr>
          <p:spPr bwMode="auto">
            <a:xfrm rot="10800000">
              <a:off x="1392"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47117" name="Group 224"/>
            <p:cNvGrpSpPr>
              <a:grpSpLocks/>
            </p:cNvGrpSpPr>
            <p:nvPr/>
          </p:nvGrpSpPr>
          <p:grpSpPr bwMode="auto">
            <a:xfrm rot="10800000">
              <a:off x="1773" y="3532"/>
              <a:ext cx="54" cy="76"/>
              <a:chOff x="912" y="2016"/>
              <a:chExt cx="95" cy="182"/>
            </a:xfrm>
          </p:grpSpPr>
          <p:sp>
            <p:nvSpPr>
              <p:cNvPr id="5434" name="Freeform 22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35" name="Freeform 22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18" name="Group 227"/>
            <p:cNvGrpSpPr>
              <a:grpSpLocks/>
            </p:cNvGrpSpPr>
            <p:nvPr/>
          </p:nvGrpSpPr>
          <p:grpSpPr bwMode="auto">
            <a:xfrm rot="10800000">
              <a:off x="1665" y="3536"/>
              <a:ext cx="54" cy="76"/>
              <a:chOff x="912" y="2016"/>
              <a:chExt cx="95" cy="182"/>
            </a:xfrm>
          </p:grpSpPr>
          <p:sp>
            <p:nvSpPr>
              <p:cNvPr id="5432" name="Freeform 22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33" name="Freeform 22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19" name="Group 230"/>
            <p:cNvGrpSpPr>
              <a:grpSpLocks/>
            </p:cNvGrpSpPr>
            <p:nvPr/>
          </p:nvGrpSpPr>
          <p:grpSpPr bwMode="auto">
            <a:xfrm rot="10800000">
              <a:off x="1556" y="3532"/>
              <a:ext cx="54" cy="76"/>
              <a:chOff x="912" y="2016"/>
              <a:chExt cx="95" cy="182"/>
            </a:xfrm>
          </p:grpSpPr>
          <p:sp>
            <p:nvSpPr>
              <p:cNvPr id="5430" name="Freeform 23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31" name="Freeform 23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20" name="Group 233"/>
            <p:cNvGrpSpPr>
              <a:grpSpLocks/>
            </p:cNvGrpSpPr>
            <p:nvPr/>
          </p:nvGrpSpPr>
          <p:grpSpPr bwMode="auto">
            <a:xfrm rot="10800000">
              <a:off x="1446" y="3536"/>
              <a:ext cx="54" cy="76"/>
              <a:chOff x="912" y="2016"/>
              <a:chExt cx="95" cy="182"/>
            </a:xfrm>
          </p:grpSpPr>
          <p:sp>
            <p:nvSpPr>
              <p:cNvPr id="5428" name="Freeform 23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29" name="Freeform 23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sp>
        <p:nvSpPr>
          <p:cNvPr id="47390" name="AutoShape 286"/>
          <p:cNvSpPr>
            <a:spLocks noChangeArrowheads="1"/>
          </p:cNvSpPr>
          <p:nvPr/>
        </p:nvSpPr>
        <p:spPr bwMode="auto">
          <a:xfrm>
            <a:off x="3886200" y="4343400"/>
            <a:ext cx="457200" cy="457200"/>
          </a:xfrm>
          <a:prstGeom prst="flowChartConnector">
            <a:avLst/>
          </a:prstGeom>
          <a:gradFill rotWithShape="1">
            <a:gsLst>
              <a:gs pos="0">
                <a:srgbClr val="66FFFF"/>
              </a:gs>
              <a:gs pos="100000">
                <a:srgbClr val="0000FF"/>
              </a:gs>
            </a:gsLst>
            <a:lin ang="18900000" scaled="1"/>
          </a:gradFill>
          <a:ln w="9525">
            <a:solidFill>
              <a:schemeClr val="tx1"/>
            </a:solidFill>
            <a:round/>
            <a:headEnd/>
            <a:tailEnd/>
          </a:ln>
        </p:spPr>
        <p:txBody>
          <a:bodyPr wrap="none" anchor="ctr"/>
          <a:lstStyle/>
          <a:p>
            <a:pPr algn="ctr" rtl="0"/>
            <a:r>
              <a:rPr lang="en-US" sz="2000" b="1">
                <a:solidFill>
                  <a:srgbClr val="FFFF66"/>
                </a:solidFill>
                <a:latin typeface="Comic Sans MS" pitchFamily="66" charset="0"/>
                <a:cs typeface="Times New Roman" pitchFamily="18" charset="0"/>
              </a:rPr>
              <a:t>ca</a:t>
            </a:r>
            <a:r>
              <a:rPr lang="en-US" sz="2000" b="1" baseline="30000">
                <a:solidFill>
                  <a:srgbClr val="FFFF66"/>
                </a:solidFill>
                <a:latin typeface="Comic Sans MS" pitchFamily="66" charset="0"/>
                <a:cs typeface="Times New Roman" pitchFamily="18" charset="0"/>
              </a:rPr>
              <a:t>++</a:t>
            </a:r>
          </a:p>
        </p:txBody>
      </p:sp>
      <p:grpSp>
        <p:nvGrpSpPr>
          <p:cNvPr id="47127" name="Group 289"/>
          <p:cNvGrpSpPr>
            <a:grpSpLocks/>
          </p:cNvGrpSpPr>
          <p:nvPr/>
        </p:nvGrpSpPr>
        <p:grpSpPr bwMode="auto">
          <a:xfrm>
            <a:off x="4343400" y="5410200"/>
            <a:ext cx="1600200" cy="533400"/>
            <a:chOff x="864" y="1584"/>
            <a:chExt cx="1776" cy="806"/>
          </a:xfrm>
        </p:grpSpPr>
        <p:grpSp>
          <p:nvGrpSpPr>
            <p:cNvPr id="47128" name="Group 290"/>
            <p:cNvGrpSpPr>
              <a:grpSpLocks/>
            </p:cNvGrpSpPr>
            <p:nvPr/>
          </p:nvGrpSpPr>
          <p:grpSpPr bwMode="auto">
            <a:xfrm>
              <a:off x="864" y="2016"/>
              <a:ext cx="1776" cy="374"/>
              <a:chOff x="864" y="2016"/>
              <a:chExt cx="1776" cy="374"/>
            </a:xfrm>
          </p:grpSpPr>
          <p:grpSp>
            <p:nvGrpSpPr>
              <p:cNvPr id="47130" name="Group 291"/>
              <p:cNvGrpSpPr>
                <a:grpSpLocks/>
              </p:cNvGrpSpPr>
              <p:nvPr/>
            </p:nvGrpSpPr>
            <p:grpSpPr bwMode="auto">
              <a:xfrm>
                <a:off x="864" y="2198"/>
                <a:ext cx="1776" cy="192"/>
                <a:chOff x="816" y="2256"/>
                <a:chExt cx="1776" cy="192"/>
              </a:xfrm>
            </p:grpSpPr>
            <p:sp>
              <p:nvSpPr>
                <p:cNvPr id="5403" name="AutoShape 292"/>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04" name="AutoShape 293"/>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05" name="AutoShape 294"/>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06" name="AutoShape 295"/>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07" name="AutoShape 296"/>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08" name="AutoShape 297"/>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09" name="AutoShape 298"/>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10" name="AutoShape 299"/>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411" name="AutoShape 300"/>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47131" name="Group 301"/>
              <p:cNvGrpSpPr>
                <a:grpSpLocks/>
              </p:cNvGrpSpPr>
              <p:nvPr/>
            </p:nvGrpSpPr>
            <p:grpSpPr bwMode="auto">
              <a:xfrm>
                <a:off x="960" y="2016"/>
                <a:ext cx="95" cy="182"/>
                <a:chOff x="912" y="2016"/>
                <a:chExt cx="95" cy="182"/>
              </a:xfrm>
            </p:grpSpPr>
            <p:sp>
              <p:nvSpPr>
                <p:cNvPr id="5401" name="Freeform 30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02" name="Freeform 30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32" name="Group 304"/>
              <p:cNvGrpSpPr>
                <a:grpSpLocks/>
              </p:cNvGrpSpPr>
              <p:nvPr/>
            </p:nvGrpSpPr>
            <p:grpSpPr bwMode="auto">
              <a:xfrm>
                <a:off x="1153" y="2016"/>
                <a:ext cx="95" cy="182"/>
                <a:chOff x="912" y="2016"/>
                <a:chExt cx="95" cy="182"/>
              </a:xfrm>
            </p:grpSpPr>
            <p:sp>
              <p:nvSpPr>
                <p:cNvPr id="5399" name="Freeform 30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400" name="Freeform 30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33" name="Group 307"/>
              <p:cNvGrpSpPr>
                <a:grpSpLocks/>
              </p:cNvGrpSpPr>
              <p:nvPr/>
            </p:nvGrpSpPr>
            <p:grpSpPr bwMode="auto">
              <a:xfrm>
                <a:off x="1345" y="2016"/>
                <a:ext cx="95" cy="182"/>
                <a:chOff x="912" y="2016"/>
                <a:chExt cx="95" cy="182"/>
              </a:xfrm>
            </p:grpSpPr>
            <p:sp>
              <p:nvSpPr>
                <p:cNvPr id="5397" name="Freeform 30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98" name="Freeform 30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34" name="Group 310"/>
              <p:cNvGrpSpPr>
                <a:grpSpLocks/>
              </p:cNvGrpSpPr>
              <p:nvPr/>
            </p:nvGrpSpPr>
            <p:grpSpPr bwMode="auto">
              <a:xfrm>
                <a:off x="1488" y="2016"/>
                <a:ext cx="95" cy="182"/>
                <a:chOff x="912" y="2016"/>
                <a:chExt cx="95" cy="182"/>
              </a:xfrm>
            </p:grpSpPr>
            <p:sp>
              <p:nvSpPr>
                <p:cNvPr id="5395" name="Freeform 31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96" name="Freeform 31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135" name="Group 313"/>
              <p:cNvGrpSpPr>
                <a:grpSpLocks/>
              </p:cNvGrpSpPr>
              <p:nvPr/>
            </p:nvGrpSpPr>
            <p:grpSpPr bwMode="auto">
              <a:xfrm>
                <a:off x="1681" y="2016"/>
                <a:ext cx="95" cy="182"/>
                <a:chOff x="912" y="2016"/>
                <a:chExt cx="95" cy="182"/>
              </a:xfrm>
            </p:grpSpPr>
            <p:sp>
              <p:nvSpPr>
                <p:cNvPr id="5393" name="Freeform 31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94" name="Freeform 31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84" name="Group 316"/>
              <p:cNvGrpSpPr>
                <a:grpSpLocks/>
              </p:cNvGrpSpPr>
              <p:nvPr/>
            </p:nvGrpSpPr>
            <p:grpSpPr bwMode="auto">
              <a:xfrm>
                <a:off x="1873" y="2026"/>
                <a:ext cx="95" cy="182"/>
                <a:chOff x="912" y="2016"/>
                <a:chExt cx="95" cy="182"/>
              </a:xfrm>
            </p:grpSpPr>
            <p:sp>
              <p:nvSpPr>
                <p:cNvPr id="5391" name="Freeform 31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92" name="Freeform 31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85" name="Group 319"/>
              <p:cNvGrpSpPr>
                <a:grpSpLocks/>
              </p:cNvGrpSpPr>
              <p:nvPr/>
            </p:nvGrpSpPr>
            <p:grpSpPr bwMode="auto">
              <a:xfrm>
                <a:off x="2064" y="2016"/>
                <a:ext cx="95" cy="182"/>
                <a:chOff x="912" y="2016"/>
                <a:chExt cx="95" cy="182"/>
              </a:xfrm>
            </p:grpSpPr>
            <p:sp>
              <p:nvSpPr>
                <p:cNvPr id="5389" name="Freeform 32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90" name="Freeform 32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86" name="Group 322"/>
              <p:cNvGrpSpPr>
                <a:grpSpLocks/>
              </p:cNvGrpSpPr>
              <p:nvPr/>
            </p:nvGrpSpPr>
            <p:grpSpPr bwMode="auto">
              <a:xfrm>
                <a:off x="2256" y="2026"/>
                <a:ext cx="95" cy="182"/>
                <a:chOff x="912" y="2016"/>
                <a:chExt cx="95" cy="182"/>
              </a:xfrm>
            </p:grpSpPr>
            <p:sp>
              <p:nvSpPr>
                <p:cNvPr id="5387" name="Freeform 32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88" name="Freeform 32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87" name="Group 325"/>
              <p:cNvGrpSpPr>
                <a:grpSpLocks/>
              </p:cNvGrpSpPr>
              <p:nvPr/>
            </p:nvGrpSpPr>
            <p:grpSpPr bwMode="auto">
              <a:xfrm>
                <a:off x="2449" y="2016"/>
                <a:ext cx="95" cy="182"/>
                <a:chOff x="912" y="2016"/>
                <a:chExt cx="95" cy="182"/>
              </a:xfrm>
            </p:grpSpPr>
            <p:sp>
              <p:nvSpPr>
                <p:cNvPr id="5385" name="Freeform 32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86" name="Freeform 32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5188" name="Group 328"/>
            <p:cNvGrpSpPr>
              <a:grpSpLocks/>
            </p:cNvGrpSpPr>
            <p:nvPr/>
          </p:nvGrpSpPr>
          <p:grpSpPr bwMode="auto">
            <a:xfrm rot="10800000">
              <a:off x="864" y="1584"/>
              <a:ext cx="1776" cy="374"/>
              <a:chOff x="864" y="2016"/>
              <a:chExt cx="1776" cy="374"/>
            </a:xfrm>
          </p:grpSpPr>
          <p:grpSp>
            <p:nvGrpSpPr>
              <p:cNvPr id="5189" name="Group 329"/>
              <p:cNvGrpSpPr>
                <a:grpSpLocks/>
              </p:cNvGrpSpPr>
              <p:nvPr/>
            </p:nvGrpSpPr>
            <p:grpSpPr bwMode="auto">
              <a:xfrm>
                <a:off x="864" y="2198"/>
                <a:ext cx="1776" cy="192"/>
                <a:chOff x="816" y="2256"/>
                <a:chExt cx="1776" cy="192"/>
              </a:xfrm>
            </p:grpSpPr>
            <p:sp>
              <p:nvSpPr>
                <p:cNvPr id="5366" name="AutoShape 330"/>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67" name="AutoShape 331"/>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68" name="AutoShape 332"/>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69" name="AutoShape 333"/>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70" name="AutoShape 334"/>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71" name="AutoShape 335"/>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72" name="AutoShape 336"/>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73" name="AutoShape 337"/>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74" name="AutoShape 338"/>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5190" name="Group 339"/>
              <p:cNvGrpSpPr>
                <a:grpSpLocks/>
              </p:cNvGrpSpPr>
              <p:nvPr/>
            </p:nvGrpSpPr>
            <p:grpSpPr bwMode="auto">
              <a:xfrm>
                <a:off x="960" y="2016"/>
                <a:ext cx="95" cy="182"/>
                <a:chOff x="912" y="2016"/>
                <a:chExt cx="95" cy="182"/>
              </a:xfrm>
            </p:grpSpPr>
            <p:sp>
              <p:nvSpPr>
                <p:cNvPr id="5364" name="Freeform 34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65" name="Freeform 34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91" name="Group 342"/>
              <p:cNvGrpSpPr>
                <a:grpSpLocks/>
              </p:cNvGrpSpPr>
              <p:nvPr/>
            </p:nvGrpSpPr>
            <p:grpSpPr bwMode="auto">
              <a:xfrm>
                <a:off x="1153" y="2016"/>
                <a:ext cx="95" cy="182"/>
                <a:chOff x="912" y="2016"/>
                <a:chExt cx="95" cy="182"/>
              </a:xfrm>
            </p:grpSpPr>
            <p:sp>
              <p:nvSpPr>
                <p:cNvPr id="5362" name="Freeform 34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63" name="Freeform 34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92" name="Group 345"/>
              <p:cNvGrpSpPr>
                <a:grpSpLocks/>
              </p:cNvGrpSpPr>
              <p:nvPr/>
            </p:nvGrpSpPr>
            <p:grpSpPr bwMode="auto">
              <a:xfrm>
                <a:off x="1345" y="2016"/>
                <a:ext cx="95" cy="182"/>
                <a:chOff x="912" y="2016"/>
                <a:chExt cx="95" cy="182"/>
              </a:xfrm>
            </p:grpSpPr>
            <p:sp>
              <p:nvSpPr>
                <p:cNvPr id="5360" name="Freeform 34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61" name="Freeform 34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93" name="Group 348"/>
              <p:cNvGrpSpPr>
                <a:grpSpLocks/>
              </p:cNvGrpSpPr>
              <p:nvPr/>
            </p:nvGrpSpPr>
            <p:grpSpPr bwMode="auto">
              <a:xfrm>
                <a:off x="1488" y="2016"/>
                <a:ext cx="95" cy="182"/>
                <a:chOff x="912" y="2016"/>
                <a:chExt cx="95" cy="182"/>
              </a:xfrm>
            </p:grpSpPr>
            <p:sp>
              <p:nvSpPr>
                <p:cNvPr id="5358" name="Freeform 34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59" name="Freeform 35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94" name="Group 351"/>
              <p:cNvGrpSpPr>
                <a:grpSpLocks/>
              </p:cNvGrpSpPr>
              <p:nvPr/>
            </p:nvGrpSpPr>
            <p:grpSpPr bwMode="auto">
              <a:xfrm>
                <a:off x="1681" y="2016"/>
                <a:ext cx="95" cy="182"/>
                <a:chOff x="912" y="2016"/>
                <a:chExt cx="95" cy="182"/>
              </a:xfrm>
            </p:grpSpPr>
            <p:sp>
              <p:nvSpPr>
                <p:cNvPr id="5356" name="Freeform 35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57" name="Freeform 35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195" name="Group 354"/>
              <p:cNvGrpSpPr>
                <a:grpSpLocks/>
              </p:cNvGrpSpPr>
              <p:nvPr/>
            </p:nvGrpSpPr>
            <p:grpSpPr bwMode="auto">
              <a:xfrm>
                <a:off x="1873" y="2026"/>
                <a:ext cx="95" cy="182"/>
                <a:chOff x="912" y="2016"/>
                <a:chExt cx="95" cy="182"/>
              </a:xfrm>
            </p:grpSpPr>
            <p:sp>
              <p:nvSpPr>
                <p:cNvPr id="5354" name="Freeform 35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55" name="Freeform 35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23" name="Group 357"/>
              <p:cNvGrpSpPr>
                <a:grpSpLocks/>
              </p:cNvGrpSpPr>
              <p:nvPr/>
            </p:nvGrpSpPr>
            <p:grpSpPr bwMode="auto">
              <a:xfrm>
                <a:off x="2064" y="2016"/>
                <a:ext cx="95" cy="182"/>
                <a:chOff x="912" y="2016"/>
                <a:chExt cx="95" cy="182"/>
              </a:xfrm>
            </p:grpSpPr>
            <p:sp>
              <p:nvSpPr>
                <p:cNvPr id="5352" name="Freeform 35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53" name="Freeform 35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24" name="Group 360"/>
              <p:cNvGrpSpPr>
                <a:grpSpLocks/>
              </p:cNvGrpSpPr>
              <p:nvPr/>
            </p:nvGrpSpPr>
            <p:grpSpPr bwMode="auto">
              <a:xfrm>
                <a:off x="2256" y="2026"/>
                <a:ext cx="95" cy="182"/>
                <a:chOff x="912" y="2016"/>
                <a:chExt cx="95" cy="182"/>
              </a:xfrm>
            </p:grpSpPr>
            <p:sp>
              <p:nvSpPr>
                <p:cNvPr id="5350" name="Freeform 36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51" name="Freeform 36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25" name="Group 363"/>
              <p:cNvGrpSpPr>
                <a:grpSpLocks/>
              </p:cNvGrpSpPr>
              <p:nvPr/>
            </p:nvGrpSpPr>
            <p:grpSpPr bwMode="auto">
              <a:xfrm>
                <a:off x="2449" y="2016"/>
                <a:ext cx="95" cy="182"/>
                <a:chOff x="912" y="2016"/>
                <a:chExt cx="95" cy="182"/>
              </a:xfrm>
            </p:grpSpPr>
            <p:sp>
              <p:nvSpPr>
                <p:cNvPr id="5348" name="Freeform 36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49" name="Freeform 36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grpSp>
        <p:nvGrpSpPr>
          <p:cNvPr id="5226" name="Group 370"/>
          <p:cNvGrpSpPr>
            <a:grpSpLocks/>
          </p:cNvGrpSpPr>
          <p:nvPr/>
        </p:nvGrpSpPr>
        <p:grpSpPr bwMode="auto">
          <a:xfrm>
            <a:off x="6400800" y="5410200"/>
            <a:ext cx="1600200" cy="533400"/>
            <a:chOff x="864" y="1584"/>
            <a:chExt cx="1776" cy="806"/>
          </a:xfrm>
        </p:grpSpPr>
        <p:grpSp>
          <p:nvGrpSpPr>
            <p:cNvPr id="5227" name="Group 371"/>
            <p:cNvGrpSpPr>
              <a:grpSpLocks/>
            </p:cNvGrpSpPr>
            <p:nvPr/>
          </p:nvGrpSpPr>
          <p:grpSpPr bwMode="auto">
            <a:xfrm>
              <a:off x="864" y="2016"/>
              <a:ext cx="1776" cy="374"/>
              <a:chOff x="864" y="2016"/>
              <a:chExt cx="1776" cy="374"/>
            </a:xfrm>
          </p:grpSpPr>
          <p:grpSp>
            <p:nvGrpSpPr>
              <p:cNvPr id="5228" name="Group 372"/>
              <p:cNvGrpSpPr>
                <a:grpSpLocks/>
              </p:cNvGrpSpPr>
              <p:nvPr/>
            </p:nvGrpSpPr>
            <p:grpSpPr bwMode="auto">
              <a:xfrm>
                <a:off x="864" y="2198"/>
                <a:ext cx="1776" cy="192"/>
                <a:chOff x="816" y="2256"/>
                <a:chExt cx="1776" cy="192"/>
              </a:xfrm>
            </p:grpSpPr>
            <p:sp>
              <p:nvSpPr>
                <p:cNvPr id="5327" name="AutoShape 373"/>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28" name="AutoShape 374"/>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29" name="AutoShape 375"/>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30" name="AutoShape 376"/>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31" name="AutoShape 377"/>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32" name="AutoShape 378"/>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33" name="AutoShape 379"/>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34" name="AutoShape 380"/>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335" name="AutoShape 381"/>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5229" name="Group 382"/>
              <p:cNvGrpSpPr>
                <a:grpSpLocks/>
              </p:cNvGrpSpPr>
              <p:nvPr/>
            </p:nvGrpSpPr>
            <p:grpSpPr bwMode="auto">
              <a:xfrm>
                <a:off x="960" y="2016"/>
                <a:ext cx="95" cy="182"/>
                <a:chOff x="912" y="2016"/>
                <a:chExt cx="95" cy="182"/>
              </a:xfrm>
            </p:grpSpPr>
            <p:sp>
              <p:nvSpPr>
                <p:cNvPr id="5325" name="Freeform 38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26" name="Freeform 38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30" name="Group 385"/>
              <p:cNvGrpSpPr>
                <a:grpSpLocks/>
              </p:cNvGrpSpPr>
              <p:nvPr/>
            </p:nvGrpSpPr>
            <p:grpSpPr bwMode="auto">
              <a:xfrm>
                <a:off x="1153" y="2016"/>
                <a:ext cx="95" cy="182"/>
                <a:chOff x="912" y="2016"/>
                <a:chExt cx="95" cy="182"/>
              </a:xfrm>
            </p:grpSpPr>
            <p:sp>
              <p:nvSpPr>
                <p:cNvPr id="5323" name="Freeform 38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24" name="Freeform 38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31" name="Group 388"/>
              <p:cNvGrpSpPr>
                <a:grpSpLocks/>
              </p:cNvGrpSpPr>
              <p:nvPr/>
            </p:nvGrpSpPr>
            <p:grpSpPr bwMode="auto">
              <a:xfrm>
                <a:off x="1345" y="2016"/>
                <a:ext cx="95" cy="182"/>
                <a:chOff x="912" y="2016"/>
                <a:chExt cx="95" cy="182"/>
              </a:xfrm>
            </p:grpSpPr>
            <p:sp>
              <p:nvSpPr>
                <p:cNvPr id="5321" name="Freeform 38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22" name="Freeform 39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32" name="Group 391"/>
              <p:cNvGrpSpPr>
                <a:grpSpLocks/>
              </p:cNvGrpSpPr>
              <p:nvPr/>
            </p:nvGrpSpPr>
            <p:grpSpPr bwMode="auto">
              <a:xfrm>
                <a:off x="1488" y="2016"/>
                <a:ext cx="95" cy="182"/>
                <a:chOff x="912" y="2016"/>
                <a:chExt cx="95" cy="182"/>
              </a:xfrm>
            </p:grpSpPr>
            <p:sp>
              <p:nvSpPr>
                <p:cNvPr id="5319" name="Freeform 39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20" name="Freeform 39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00" name="Group 394"/>
              <p:cNvGrpSpPr>
                <a:grpSpLocks/>
              </p:cNvGrpSpPr>
              <p:nvPr/>
            </p:nvGrpSpPr>
            <p:grpSpPr bwMode="auto">
              <a:xfrm>
                <a:off x="1681" y="2016"/>
                <a:ext cx="95" cy="182"/>
                <a:chOff x="912" y="2016"/>
                <a:chExt cx="95" cy="182"/>
              </a:xfrm>
            </p:grpSpPr>
            <p:sp>
              <p:nvSpPr>
                <p:cNvPr id="5317" name="Freeform 39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18" name="Freeform 39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01" name="Group 397"/>
              <p:cNvGrpSpPr>
                <a:grpSpLocks/>
              </p:cNvGrpSpPr>
              <p:nvPr/>
            </p:nvGrpSpPr>
            <p:grpSpPr bwMode="auto">
              <a:xfrm>
                <a:off x="1873" y="2026"/>
                <a:ext cx="95" cy="182"/>
                <a:chOff x="912" y="2016"/>
                <a:chExt cx="95" cy="182"/>
              </a:xfrm>
            </p:grpSpPr>
            <p:sp>
              <p:nvSpPr>
                <p:cNvPr id="5315" name="Freeform 39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16" name="Freeform 39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02" name="Group 400"/>
              <p:cNvGrpSpPr>
                <a:grpSpLocks/>
              </p:cNvGrpSpPr>
              <p:nvPr/>
            </p:nvGrpSpPr>
            <p:grpSpPr bwMode="auto">
              <a:xfrm>
                <a:off x="2064" y="2016"/>
                <a:ext cx="95" cy="182"/>
                <a:chOff x="912" y="2016"/>
                <a:chExt cx="95" cy="182"/>
              </a:xfrm>
            </p:grpSpPr>
            <p:sp>
              <p:nvSpPr>
                <p:cNvPr id="5313" name="Freeform 40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14" name="Freeform 40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03" name="Group 403"/>
              <p:cNvGrpSpPr>
                <a:grpSpLocks/>
              </p:cNvGrpSpPr>
              <p:nvPr/>
            </p:nvGrpSpPr>
            <p:grpSpPr bwMode="auto">
              <a:xfrm>
                <a:off x="2256" y="2026"/>
                <a:ext cx="95" cy="182"/>
                <a:chOff x="912" y="2016"/>
                <a:chExt cx="95" cy="182"/>
              </a:xfrm>
            </p:grpSpPr>
            <p:sp>
              <p:nvSpPr>
                <p:cNvPr id="5311" name="Freeform 40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12" name="Freeform 40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04" name="Group 406"/>
              <p:cNvGrpSpPr>
                <a:grpSpLocks/>
              </p:cNvGrpSpPr>
              <p:nvPr/>
            </p:nvGrpSpPr>
            <p:grpSpPr bwMode="auto">
              <a:xfrm>
                <a:off x="2449" y="2016"/>
                <a:ext cx="95" cy="182"/>
                <a:chOff x="912" y="2016"/>
                <a:chExt cx="95" cy="182"/>
              </a:xfrm>
            </p:grpSpPr>
            <p:sp>
              <p:nvSpPr>
                <p:cNvPr id="5309" name="Freeform 40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310" name="Freeform 40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47205" name="Group 409"/>
            <p:cNvGrpSpPr>
              <a:grpSpLocks/>
            </p:cNvGrpSpPr>
            <p:nvPr/>
          </p:nvGrpSpPr>
          <p:grpSpPr bwMode="auto">
            <a:xfrm rot="10800000">
              <a:off x="864" y="1584"/>
              <a:ext cx="1776" cy="374"/>
              <a:chOff x="864" y="2016"/>
              <a:chExt cx="1776" cy="374"/>
            </a:xfrm>
          </p:grpSpPr>
          <p:grpSp>
            <p:nvGrpSpPr>
              <p:cNvPr id="47206" name="Group 410"/>
              <p:cNvGrpSpPr>
                <a:grpSpLocks/>
              </p:cNvGrpSpPr>
              <p:nvPr/>
            </p:nvGrpSpPr>
            <p:grpSpPr bwMode="auto">
              <a:xfrm>
                <a:off x="864" y="2198"/>
                <a:ext cx="1776" cy="192"/>
                <a:chOff x="816" y="2256"/>
                <a:chExt cx="1776" cy="192"/>
              </a:xfrm>
            </p:grpSpPr>
            <p:sp>
              <p:nvSpPr>
                <p:cNvPr id="5290" name="AutoShape 411"/>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1" name="AutoShape 412"/>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2" name="AutoShape 413"/>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3" name="AutoShape 414"/>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4" name="AutoShape 415"/>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5" name="AutoShape 416"/>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6" name="AutoShape 417"/>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7" name="AutoShape 418"/>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98" name="AutoShape 419"/>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47207" name="Group 420"/>
              <p:cNvGrpSpPr>
                <a:grpSpLocks/>
              </p:cNvGrpSpPr>
              <p:nvPr/>
            </p:nvGrpSpPr>
            <p:grpSpPr bwMode="auto">
              <a:xfrm>
                <a:off x="960" y="2016"/>
                <a:ext cx="95" cy="182"/>
                <a:chOff x="912" y="2016"/>
                <a:chExt cx="95" cy="182"/>
              </a:xfrm>
            </p:grpSpPr>
            <p:sp>
              <p:nvSpPr>
                <p:cNvPr id="5288" name="Freeform 42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89" name="Freeform 42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09" name="Group 423"/>
              <p:cNvGrpSpPr>
                <a:grpSpLocks/>
              </p:cNvGrpSpPr>
              <p:nvPr/>
            </p:nvGrpSpPr>
            <p:grpSpPr bwMode="auto">
              <a:xfrm>
                <a:off x="1153" y="2016"/>
                <a:ext cx="95" cy="182"/>
                <a:chOff x="912" y="2016"/>
                <a:chExt cx="95" cy="182"/>
              </a:xfrm>
            </p:grpSpPr>
            <p:sp>
              <p:nvSpPr>
                <p:cNvPr id="5286" name="Freeform 42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87" name="Freeform 42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0" name="Group 426"/>
              <p:cNvGrpSpPr>
                <a:grpSpLocks/>
              </p:cNvGrpSpPr>
              <p:nvPr/>
            </p:nvGrpSpPr>
            <p:grpSpPr bwMode="auto">
              <a:xfrm>
                <a:off x="1345" y="2016"/>
                <a:ext cx="95" cy="182"/>
                <a:chOff x="912" y="2016"/>
                <a:chExt cx="95" cy="182"/>
              </a:xfrm>
            </p:grpSpPr>
            <p:sp>
              <p:nvSpPr>
                <p:cNvPr id="5284" name="Freeform 42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85" name="Freeform 42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1" name="Group 429"/>
              <p:cNvGrpSpPr>
                <a:grpSpLocks/>
              </p:cNvGrpSpPr>
              <p:nvPr/>
            </p:nvGrpSpPr>
            <p:grpSpPr bwMode="auto">
              <a:xfrm>
                <a:off x="1488" y="2016"/>
                <a:ext cx="95" cy="182"/>
                <a:chOff x="912" y="2016"/>
                <a:chExt cx="95" cy="182"/>
              </a:xfrm>
            </p:grpSpPr>
            <p:sp>
              <p:nvSpPr>
                <p:cNvPr id="5282" name="Freeform 43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83" name="Freeform 43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2" name="Group 432"/>
              <p:cNvGrpSpPr>
                <a:grpSpLocks/>
              </p:cNvGrpSpPr>
              <p:nvPr/>
            </p:nvGrpSpPr>
            <p:grpSpPr bwMode="auto">
              <a:xfrm>
                <a:off x="1681" y="2016"/>
                <a:ext cx="95" cy="182"/>
                <a:chOff x="912" y="2016"/>
                <a:chExt cx="95" cy="182"/>
              </a:xfrm>
            </p:grpSpPr>
            <p:sp>
              <p:nvSpPr>
                <p:cNvPr id="5280" name="Freeform 43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81" name="Freeform 43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3" name="Group 435"/>
              <p:cNvGrpSpPr>
                <a:grpSpLocks/>
              </p:cNvGrpSpPr>
              <p:nvPr/>
            </p:nvGrpSpPr>
            <p:grpSpPr bwMode="auto">
              <a:xfrm>
                <a:off x="1873" y="2026"/>
                <a:ext cx="95" cy="182"/>
                <a:chOff x="912" y="2016"/>
                <a:chExt cx="95" cy="182"/>
              </a:xfrm>
            </p:grpSpPr>
            <p:sp>
              <p:nvSpPr>
                <p:cNvPr id="5278" name="Freeform 43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79" name="Freeform 43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4" name="Group 438"/>
              <p:cNvGrpSpPr>
                <a:grpSpLocks/>
              </p:cNvGrpSpPr>
              <p:nvPr/>
            </p:nvGrpSpPr>
            <p:grpSpPr bwMode="auto">
              <a:xfrm>
                <a:off x="2064" y="2016"/>
                <a:ext cx="95" cy="182"/>
                <a:chOff x="912" y="2016"/>
                <a:chExt cx="95" cy="182"/>
              </a:xfrm>
            </p:grpSpPr>
            <p:sp>
              <p:nvSpPr>
                <p:cNvPr id="5276" name="Freeform 43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77" name="Freeform 44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5" name="Group 441"/>
              <p:cNvGrpSpPr>
                <a:grpSpLocks/>
              </p:cNvGrpSpPr>
              <p:nvPr/>
            </p:nvGrpSpPr>
            <p:grpSpPr bwMode="auto">
              <a:xfrm>
                <a:off x="2256" y="2026"/>
                <a:ext cx="95" cy="182"/>
                <a:chOff x="912" y="2016"/>
                <a:chExt cx="95" cy="182"/>
              </a:xfrm>
            </p:grpSpPr>
            <p:sp>
              <p:nvSpPr>
                <p:cNvPr id="5274" name="Freeform 44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75" name="Freeform 44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16" name="Group 444"/>
              <p:cNvGrpSpPr>
                <a:grpSpLocks/>
              </p:cNvGrpSpPr>
              <p:nvPr/>
            </p:nvGrpSpPr>
            <p:grpSpPr bwMode="auto">
              <a:xfrm>
                <a:off x="2449" y="2016"/>
                <a:ext cx="95" cy="182"/>
                <a:chOff x="912" y="2016"/>
                <a:chExt cx="95" cy="182"/>
              </a:xfrm>
            </p:grpSpPr>
            <p:sp>
              <p:nvSpPr>
                <p:cNvPr id="5272" name="Freeform 44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73" name="Freeform 44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sp>
        <p:nvSpPr>
          <p:cNvPr id="47551" name="Oval 447"/>
          <p:cNvSpPr>
            <a:spLocks noChangeArrowheads="1"/>
          </p:cNvSpPr>
          <p:nvPr/>
        </p:nvSpPr>
        <p:spPr bwMode="auto">
          <a:xfrm>
            <a:off x="5715000" y="5334000"/>
            <a:ext cx="762000" cy="685800"/>
          </a:xfrm>
          <a:prstGeom prst="ellipse">
            <a:avLst/>
          </a:prstGeom>
          <a:gradFill rotWithShape="1">
            <a:gsLst>
              <a:gs pos="0">
                <a:srgbClr val="00CC66"/>
              </a:gs>
              <a:gs pos="100000">
                <a:srgbClr val="006600"/>
              </a:gs>
            </a:gsLst>
            <a:path path="rect">
              <a:fillToRect r="100000" b="100000"/>
            </a:path>
          </a:gradFill>
          <a:ln w="57150">
            <a:solidFill>
              <a:srgbClr val="00FF00"/>
            </a:solidFill>
            <a:round/>
            <a:headEnd/>
            <a:tailEnd/>
          </a:ln>
        </p:spPr>
        <p:txBody>
          <a:bodyPr wrap="none" anchor="ctr"/>
          <a:lstStyle/>
          <a:p>
            <a:pPr algn="ctr" rtl="0">
              <a:lnSpc>
                <a:spcPct val="60000"/>
              </a:lnSpc>
            </a:pPr>
            <a:r>
              <a:rPr lang="en-US" sz="1400" b="1">
                <a:solidFill>
                  <a:schemeClr val="bg1"/>
                </a:solidFill>
                <a:latin typeface="Comic Sans MS" pitchFamily="66" charset="0"/>
              </a:rPr>
              <a:t>ATPase</a:t>
            </a:r>
            <a:r>
              <a:rPr lang="en-US" sz="1600" b="1">
                <a:solidFill>
                  <a:schemeClr val="bg1"/>
                </a:solidFill>
                <a:latin typeface="Comic Sans MS" pitchFamily="66" charset="0"/>
              </a:rPr>
              <a:t> </a:t>
            </a:r>
          </a:p>
        </p:txBody>
      </p:sp>
      <p:sp>
        <p:nvSpPr>
          <p:cNvPr id="47552" name="Line 448"/>
          <p:cNvSpPr>
            <a:spLocks noChangeShapeType="1"/>
          </p:cNvSpPr>
          <p:nvPr/>
        </p:nvSpPr>
        <p:spPr bwMode="auto">
          <a:xfrm flipV="1">
            <a:off x="5715000" y="4876800"/>
            <a:ext cx="0" cy="7620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47553" name="Line 449"/>
          <p:cNvSpPr>
            <a:spLocks noChangeShapeType="1"/>
          </p:cNvSpPr>
          <p:nvPr/>
        </p:nvSpPr>
        <p:spPr bwMode="auto">
          <a:xfrm flipV="1">
            <a:off x="6477000" y="5486400"/>
            <a:ext cx="0" cy="7620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47555" name="Rectangle 451"/>
          <p:cNvSpPr>
            <a:spLocks noChangeArrowheads="1"/>
          </p:cNvSpPr>
          <p:nvPr/>
        </p:nvSpPr>
        <p:spPr bwMode="auto">
          <a:xfrm>
            <a:off x="0" y="0"/>
            <a:ext cx="638316" cy="523220"/>
          </a:xfrm>
          <a:prstGeom prst="rect">
            <a:avLst/>
          </a:prstGeom>
          <a:noFill/>
          <a:ln w="9525">
            <a:noFill/>
            <a:miter lim="800000"/>
            <a:headEnd/>
            <a:tailEnd/>
          </a:ln>
        </p:spPr>
        <p:txBody>
          <a:bodyPr wrap="none">
            <a:spAutoFit/>
          </a:bodyPr>
          <a:lstStyle/>
          <a:p>
            <a:r>
              <a:rPr lang="en-US" sz="2800" i="1">
                <a:solidFill>
                  <a:srgbClr val="FFFF00"/>
                </a:solidFill>
                <a:latin typeface="Comic Sans MS" pitchFamily="66" charset="0"/>
              </a:rPr>
              <a:t>mv</a:t>
            </a:r>
          </a:p>
        </p:txBody>
      </p:sp>
      <p:sp>
        <p:nvSpPr>
          <p:cNvPr id="47559" name="Text Box 455"/>
          <p:cNvSpPr txBox="1">
            <a:spLocks noChangeArrowheads="1"/>
          </p:cNvSpPr>
          <p:nvPr/>
        </p:nvSpPr>
        <p:spPr bwMode="auto">
          <a:xfrm>
            <a:off x="5364088" y="260648"/>
            <a:ext cx="3962400" cy="1066800"/>
          </a:xfrm>
          <a:prstGeom prst="rect">
            <a:avLst/>
          </a:prstGeom>
          <a:noFill/>
          <a:ln w="9525">
            <a:noFill/>
            <a:miter lim="800000"/>
            <a:headEnd/>
            <a:tailEnd/>
          </a:ln>
        </p:spPr>
        <p:txBody>
          <a:bodyPr>
            <a:spAutoFit/>
          </a:bodyPr>
          <a:lstStyle/>
          <a:p>
            <a:pPr algn="ctr" rtl="0">
              <a:spcBef>
                <a:spcPct val="50000"/>
              </a:spcBef>
            </a:pPr>
            <a:r>
              <a:rPr lang="en-US" sz="3200" b="1" dirty="0">
                <a:solidFill>
                  <a:srgbClr val="FFFF66"/>
                </a:solidFill>
                <a:latin typeface="Comic Sans MS" pitchFamily="66" charset="0"/>
              </a:rPr>
              <a:t>Cardiac Action Potential</a:t>
            </a:r>
            <a:endParaRPr lang="en-US" sz="2000" b="1" dirty="0">
              <a:solidFill>
                <a:srgbClr val="FFFF66"/>
              </a:solidFill>
              <a:latin typeface="Comic Sans MS" pitchFamily="66" charset="0"/>
            </a:endParaRPr>
          </a:p>
        </p:txBody>
      </p:sp>
      <p:sp>
        <p:nvSpPr>
          <p:cNvPr id="47563" name="Text Box 459"/>
          <p:cNvSpPr txBox="1">
            <a:spLocks noChangeArrowheads="1"/>
          </p:cNvSpPr>
          <p:nvPr/>
        </p:nvSpPr>
        <p:spPr bwMode="auto">
          <a:xfrm>
            <a:off x="-76200" y="3733800"/>
            <a:ext cx="2286000" cy="1338828"/>
          </a:xfrm>
          <a:prstGeom prst="rect">
            <a:avLst/>
          </a:prstGeom>
          <a:noFill/>
          <a:ln w="9525">
            <a:noFill/>
            <a:miter lim="800000"/>
            <a:headEnd/>
            <a:tailEnd/>
          </a:ln>
        </p:spPr>
        <p:txBody>
          <a:bodyPr>
            <a:spAutoFit/>
          </a:bodyPr>
          <a:lstStyle/>
          <a:p>
            <a:pPr algn="l" rtl="0">
              <a:spcBef>
                <a:spcPct val="50000"/>
              </a:spcBef>
            </a:pPr>
            <a:r>
              <a:rPr lang="en-US" sz="2000" b="1">
                <a:solidFill>
                  <a:srgbClr val="FFFF66"/>
                </a:solidFill>
                <a:latin typeface="Comic Sans MS" pitchFamily="66" charset="0"/>
              </a:rPr>
              <a:t>Resting membrane Potential</a:t>
            </a:r>
          </a:p>
          <a:p>
            <a:pPr algn="l" rtl="0">
              <a:spcBef>
                <a:spcPct val="50000"/>
              </a:spcBef>
            </a:pPr>
            <a:endParaRPr lang="en-US" sz="1400" b="1">
              <a:solidFill>
                <a:srgbClr val="FFFF66"/>
              </a:solidFill>
              <a:latin typeface="Comic Sans MS" pitchFamily="66" charset="0"/>
            </a:endParaRPr>
          </a:p>
        </p:txBody>
      </p:sp>
      <p:grpSp>
        <p:nvGrpSpPr>
          <p:cNvPr id="47217" name="Group 462"/>
          <p:cNvGrpSpPr>
            <a:grpSpLocks/>
          </p:cNvGrpSpPr>
          <p:nvPr/>
        </p:nvGrpSpPr>
        <p:grpSpPr bwMode="auto">
          <a:xfrm>
            <a:off x="7772400" y="5410200"/>
            <a:ext cx="1447800" cy="533400"/>
            <a:chOff x="864" y="1584"/>
            <a:chExt cx="1776" cy="806"/>
          </a:xfrm>
        </p:grpSpPr>
        <p:grpSp>
          <p:nvGrpSpPr>
            <p:cNvPr id="47218" name="Group 463"/>
            <p:cNvGrpSpPr>
              <a:grpSpLocks/>
            </p:cNvGrpSpPr>
            <p:nvPr/>
          </p:nvGrpSpPr>
          <p:grpSpPr bwMode="auto">
            <a:xfrm>
              <a:off x="864" y="2016"/>
              <a:ext cx="1776" cy="374"/>
              <a:chOff x="864" y="2016"/>
              <a:chExt cx="1776" cy="374"/>
            </a:xfrm>
          </p:grpSpPr>
          <p:grpSp>
            <p:nvGrpSpPr>
              <p:cNvPr id="47219" name="Group 464"/>
              <p:cNvGrpSpPr>
                <a:grpSpLocks/>
              </p:cNvGrpSpPr>
              <p:nvPr/>
            </p:nvGrpSpPr>
            <p:grpSpPr bwMode="auto">
              <a:xfrm>
                <a:off x="864" y="2198"/>
                <a:ext cx="1776" cy="192"/>
                <a:chOff x="816" y="2256"/>
                <a:chExt cx="1776" cy="192"/>
              </a:xfrm>
            </p:grpSpPr>
            <p:sp>
              <p:nvSpPr>
                <p:cNvPr id="5251" name="AutoShape 465"/>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2" name="AutoShape 466"/>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3" name="AutoShape 467"/>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4" name="AutoShape 468"/>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5" name="AutoShape 469"/>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6" name="AutoShape 470"/>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7" name="AutoShape 471"/>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8" name="AutoShape 472"/>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59" name="AutoShape 473"/>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47220" name="Group 474"/>
              <p:cNvGrpSpPr>
                <a:grpSpLocks/>
              </p:cNvGrpSpPr>
              <p:nvPr/>
            </p:nvGrpSpPr>
            <p:grpSpPr bwMode="auto">
              <a:xfrm>
                <a:off x="960" y="2016"/>
                <a:ext cx="95" cy="182"/>
                <a:chOff x="912" y="2016"/>
                <a:chExt cx="95" cy="182"/>
              </a:xfrm>
            </p:grpSpPr>
            <p:sp>
              <p:nvSpPr>
                <p:cNvPr id="5249" name="Freeform 47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50" name="Freeform 47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1" name="Group 477"/>
              <p:cNvGrpSpPr>
                <a:grpSpLocks/>
              </p:cNvGrpSpPr>
              <p:nvPr/>
            </p:nvGrpSpPr>
            <p:grpSpPr bwMode="auto">
              <a:xfrm>
                <a:off x="1153" y="2016"/>
                <a:ext cx="95" cy="182"/>
                <a:chOff x="912" y="2016"/>
                <a:chExt cx="95" cy="182"/>
              </a:xfrm>
            </p:grpSpPr>
            <p:sp>
              <p:nvSpPr>
                <p:cNvPr id="5247" name="Freeform 47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48" name="Freeform 47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2" name="Group 480"/>
              <p:cNvGrpSpPr>
                <a:grpSpLocks/>
              </p:cNvGrpSpPr>
              <p:nvPr/>
            </p:nvGrpSpPr>
            <p:grpSpPr bwMode="auto">
              <a:xfrm>
                <a:off x="1345" y="2016"/>
                <a:ext cx="95" cy="182"/>
                <a:chOff x="912" y="2016"/>
                <a:chExt cx="95" cy="182"/>
              </a:xfrm>
            </p:grpSpPr>
            <p:sp>
              <p:nvSpPr>
                <p:cNvPr id="5245" name="Freeform 48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46" name="Freeform 48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3" name="Group 483"/>
              <p:cNvGrpSpPr>
                <a:grpSpLocks/>
              </p:cNvGrpSpPr>
              <p:nvPr/>
            </p:nvGrpSpPr>
            <p:grpSpPr bwMode="auto">
              <a:xfrm>
                <a:off x="1488" y="2016"/>
                <a:ext cx="95" cy="182"/>
                <a:chOff x="912" y="2016"/>
                <a:chExt cx="95" cy="182"/>
              </a:xfrm>
            </p:grpSpPr>
            <p:sp>
              <p:nvSpPr>
                <p:cNvPr id="5243" name="Freeform 48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44" name="Freeform 48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4" name="Group 486"/>
              <p:cNvGrpSpPr>
                <a:grpSpLocks/>
              </p:cNvGrpSpPr>
              <p:nvPr/>
            </p:nvGrpSpPr>
            <p:grpSpPr bwMode="auto">
              <a:xfrm>
                <a:off x="1681" y="2016"/>
                <a:ext cx="95" cy="182"/>
                <a:chOff x="912" y="2016"/>
                <a:chExt cx="95" cy="182"/>
              </a:xfrm>
            </p:grpSpPr>
            <p:sp>
              <p:nvSpPr>
                <p:cNvPr id="5241" name="Freeform 48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42" name="Freeform 48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5" name="Group 489"/>
              <p:cNvGrpSpPr>
                <a:grpSpLocks/>
              </p:cNvGrpSpPr>
              <p:nvPr/>
            </p:nvGrpSpPr>
            <p:grpSpPr bwMode="auto">
              <a:xfrm>
                <a:off x="1873" y="2026"/>
                <a:ext cx="95" cy="182"/>
                <a:chOff x="912" y="2016"/>
                <a:chExt cx="95" cy="182"/>
              </a:xfrm>
            </p:grpSpPr>
            <p:sp>
              <p:nvSpPr>
                <p:cNvPr id="5239" name="Freeform 49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40" name="Freeform 49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6" name="Group 492"/>
              <p:cNvGrpSpPr>
                <a:grpSpLocks/>
              </p:cNvGrpSpPr>
              <p:nvPr/>
            </p:nvGrpSpPr>
            <p:grpSpPr bwMode="auto">
              <a:xfrm>
                <a:off x="2064" y="2016"/>
                <a:ext cx="95" cy="182"/>
                <a:chOff x="912" y="2016"/>
                <a:chExt cx="95" cy="182"/>
              </a:xfrm>
            </p:grpSpPr>
            <p:sp>
              <p:nvSpPr>
                <p:cNvPr id="5237" name="Freeform 49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38" name="Freeform 49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7" name="Group 495"/>
              <p:cNvGrpSpPr>
                <a:grpSpLocks/>
              </p:cNvGrpSpPr>
              <p:nvPr/>
            </p:nvGrpSpPr>
            <p:grpSpPr bwMode="auto">
              <a:xfrm>
                <a:off x="2256" y="2026"/>
                <a:ext cx="95" cy="182"/>
                <a:chOff x="912" y="2016"/>
                <a:chExt cx="95" cy="182"/>
              </a:xfrm>
            </p:grpSpPr>
            <p:sp>
              <p:nvSpPr>
                <p:cNvPr id="5235" name="Freeform 49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36" name="Freeform 49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47228" name="Group 498"/>
              <p:cNvGrpSpPr>
                <a:grpSpLocks/>
              </p:cNvGrpSpPr>
              <p:nvPr/>
            </p:nvGrpSpPr>
            <p:grpSpPr bwMode="auto">
              <a:xfrm>
                <a:off x="2449" y="2016"/>
                <a:ext cx="95" cy="182"/>
                <a:chOff x="912" y="2016"/>
                <a:chExt cx="95" cy="182"/>
              </a:xfrm>
            </p:grpSpPr>
            <p:sp>
              <p:nvSpPr>
                <p:cNvPr id="5233" name="Freeform 49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34" name="Freeform 50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47229" name="Group 501"/>
            <p:cNvGrpSpPr>
              <a:grpSpLocks/>
            </p:cNvGrpSpPr>
            <p:nvPr/>
          </p:nvGrpSpPr>
          <p:grpSpPr bwMode="auto">
            <a:xfrm rot="10800000">
              <a:off x="864" y="1584"/>
              <a:ext cx="1776" cy="374"/>
              <a:chOff x="864" y="2016"/>
              <a:chExt cx="1776" cy="374"/>
            </a:xfrm>
          </p:grpSpPr>
          <p:grpSp>
            <p:nvGrpSpPr>
              <p:cNvPr id="47230" name="Group 502"/>
              <p:cNvGrpSpPr>
                <a:grpSpLocks/>
              </p:cNvGrpSpPr>
              <p:nvPr/>
            </p:nvGrpSpPr>
            <p:grpSpPr bwMode="auto">
              <a:xfrm>
                <a:off x="864" y="2198"/>
                <a:ext cx="1776" cy="192"/>
                <a:chOff x="816" y="2256"/>
                <a:chExt cx="1776" cy="192"/>
              </a:xfrm>
            </p:grpSpPr>
            <p:sp>
              <p:nvSpPr>
                <p:cNvPr id="5214" name="AutoShape 503"/>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15" name="AutoShape 504"/>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16" name="AutoShape 505"/>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17" name="AutoShape 506"/>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18" name="AutoShape 507"/>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19" name="AutoShape 508"/>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20" name="AutoShape 509"/>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21" name="AutoShape 510"/>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5222" name="AutoShape 511"/>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47231" name="Group 512"/>
              <p:cNvGrpSpPr>
                <a:grpSpLocks/>
              </p:cNvGrpSpPr>
              <p:nvPr/>
            </p:nvGrpSpPr>
            <p:grpSpPr bwMode="auto">
              <a:xfrm>
                <a:off x="960" y="2016"/>
                <a:ext cx="95" cy="182"/>
                <a:chOff x="912" y="2016"/>
                <a:chExt cx="95" cy="182"/>
              </a:xfrm>
            </p:grpSpPr>
            <p:sp>
              <p:nvSpPr>
                <p:cNvPr id="5212" name="Freeform 51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13" name="Freeform 51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0" name="Group 515"/>
              <p:cNvGrpSpPr>
                <a:grpSpLocks/>
              </p:cNvGrpSpPr>
              <p:nvPr/>
            </p:nvGrpSpPr>
            <p:grpSpPr bwMode="auto">
              <a:xfrm>
                <a:off x="1153" y="2016"/>
                <a:ext cx="95" cy="182"/>
                <a:chOff x="912" y="2016"/>
                <a:chExt cx="95" cy="182"/>
              </a:xfrm>
            </p:grpSpPr>
            <p:sp>
              <p:nvSpPr>
                <p:cNvPr id="5210" name="Freeform 51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11" name="Freeform 51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1" name="Group 518"/>
              <p:cNvGrpSpPr>
                <a:grpSpLocks/>
              </p:cNvGrpSpPr>
              <p:nvPr/>
            </p:nvGrpSpPr>
            <p:grpSpPr bwMode="auto">
              <a:xfrm>
                <a:off x="1345" y="2016"/>
                <a:ext cx="95" cy="182"/>
                <a:chOff x="912" y="2016"/>
                <a:chExt cx="95" cy="182"/>
              </a:xfrm>
            </p:grpSpPr>
            <p:sp>
              <p:nvSpPr>
                <p:cNvPr id="5208" name="Freeform 51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09" name="Freeform 52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2" name="Group 521"/>
              <p:cNvGrpSpPr>
                <a:grpSpLocks/>
              </p:cNvGrpSpPr>
              <p:nvPr/>
            </p:nvGrpSpPr>
            <p:grpSpPr bwMode="auto">
              <a:xfrm>
                <a:off x="1488" y="2016"/>
                <a:ext cx="95" cy="182"/>
                <a:chOff x="912" y="2016"/>
                <a:chExt cx="95" cy="182"/>
              </a:xfrm>
            </p:grpSpPr>
            <p:sp>
              <p:nvSpPr>
                <p:cNvPr id="5206" name="Freeform 52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07" name="Freeform 52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3" name="Group 524"/>
              <p:cNvGrpSpPr>
                <a:grpSpLocks/>
              </p:cNvGrpSpPr>
              <p:nvPr/>
            </p:nvGrpSpPr>
            <p:grpSpPr bwMode="auto">
              <a:xfrm>
                <a:off x="1681" y="2016"/>
                <a:ext cx="95" cy="182"/>
                <a:chOff x="912" y="2016"/>
                <a:chExt cx="95" cy="182"/>
              </a:xfrm>
            </p:grpSpPr>
            <p:sp>
              <p:nvSpPr>
                <p:cNvPr id="5204" name="Freeform 52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05" name="Freeform 52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4" name="Group 527"/>
              <p:cNvGrpSpPr>
                <a:grpSpLocks/>
              </p:cNvGrpSpPr>
              <p:nvPr/>
            </p:nvGrpSpPr>
            <p:grpSpPr bwMode="auto">
              <a:xfrm>
                <a:off x="1873" y="2026"/>
                <a:ext cx="95" cy="182"/>
                <a:chOff x="912" y="2016"/>
                <a:chExt cx="95" cy="182"/>
              </a:xfrm>
            </p:grpSpPr>
            <p:sp>
              <p:nvSpPr>
                <p:cNvPr id="5202" name="Freeform 52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03" name="Freeform 52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5" name="Group 530"/>
              <p:cNvGrpSpPr>
                <a:grpSpLocks/>
              </p:cNvGrpSpPr>
              <p:nvPr/>
            </p:nvGrpSpPr>
            <p:grpSpPr bwMode="auto">
              <a:xfrm>
                <a:off x="2064" y="2016"/>
                <a:ext cx="95" cy="182"/>
                <a:chOff x="912" y="2016"/>
                <a:chExt cx="95" cy="182"/>
              </a:xfrm>
            </p:grpSpPr>
            <p:sp>
              <p:nvSpPr>
                <p:cNvPr id="5200" name="Freeform 53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201" name="Freeform 53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6" name="Group 533"/>
              <p:cNvGrpSpPr>
                <a:grpSpLocks/>
              </p:cNvGrpSpPr>
              <p:nvPr/>
            </p:nvGrpSpPr>
            <p:grpSpPr bwMode="auto">
              <a:xfrm>
                <a:off x="2256" y="2026"/>
                <a:ext cx="95" cy="182"/>
                <a:chOff x="912" y="2016"/>
                <a:chExt cx="95" cy="182"/>
              </a:xfrm>
            </p:grpSpPr>
            <p:sp>
              <p:nvSpPr>
                <p:cNvPr id="5198" name="Freeform 53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199" name="Freeform 53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5267" name="Group 536"/>
              <p:cNvGrpSpPr>
                <a:grpSpLocks/>
              </p:cNvGrpSpPr>
              <p:nvPr/>
            </p:nvGrpSpPr>
            <p:grpSpPr bwMode="auto">
              <a:xfrm>
                <a:off x="2449" y="2016"/>
                <a:ext cx="95" cy="182"/>
                <a:chOff x="912" y="2016"/>
                <a:chExt cx="95" cy="182"/>
              </a:xfrm>
            </p:grpSpPr>
            <p:sp>
              <p:nvSpPr>
                <p:cNvPr id="5196" name="Freeform 53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5197" name="Freeform 53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sp>
        <p:nvSpPr>
          <p:cNvPr id="47643" name="AutoShape 539"/>
          <p:cNvSpPr>
            <a:spLocks noChangeArrowheads="1"/>
          </p:cNvSpPr>
          <p:nvPr/>
        </p:nvSpPr>
        <p:spPr bwMode="auto">
          <a:xfrm>
            <a:off x="1828800" y="4953000"/>
            <a:ext cx="381000" cy="1143000"/>
          </a:xfrm>
          <a:prstGeom prst="flowChartTerminator">
            <a:avLst/>
          </a:prstGeom>
          <a:gradFill rotWithShape="1">
            <a:gsLst>
              <a:gs pos="0">
                <a:srgbClr val="FFFF00"/>
              </a:gs>
              <a:gs pos="50000">
                <a:srgbClr val="FF9900"/>
              </a:gs>
              <a:gs pos="100000">
                <a:srgbClr val="FFFF00"/>
              </a:gs>
            </a:gsLst>
            <a:lin ang="18900000" scaled="1"/>
          </a:gradFill>
          <a:ln w="9525">
            <a:solidFill>
              <a:schemeClr val="tx1"/>
            </a:solidFill>
            <a:miter lim="800000"/>
            <a:headEnd/>
            <a:tailEnd/>
          </a:ln>
        </p:spPr>
        <p:txBody>
          <a:bodyPr wrap="none" anchor="ctr"/>
          <a:lstStyle/>
          <a:p>
            <a:pPr algn="ctr"/>
            <a:r>
              <a:rPr lang="en-US" sz="1800" b="1">
                <a:solidFill>
                  <a:schemeClr val="bg1"/>
                </a:solidFill>
                <a:latin typeface="Comic Sans MS" pitchFamily="66" charset="0"/>
              </a:rPr>
              <a:t>Na</a:t>
            </a:r>
            <a:r>
              <a:rPr lang="en-US" sz="1800" b="1" baseline="30000">
                <a:solidFill>
                  <a:schemeClr val="bg1"/>
                </a:solidFill>
                <a:latin typeface="Comic Sans MS" pitchFamily="66" charset="0"/>
              </a:rPr>
              <a:t>+</a:t>
            </a:r>
          </a:p>
        </p:txBody>
      </p:sp>
      <p:sp>
        <p:nvSpPr>
          <p:cNvPr id="47644" name="Oval 540"/>
          <p:cNvSpPr>
            <a:spLocks noChangeArrowheads="1"/>
          </p:cNvSpPr>
          <p:nvPr/>
        </p:nvSpPr>
        <p:spPr bwMode="auto">
          <a:xfrm>
            <a:off x="1524000" y="5029200"/>
            <a:ext cx="457200" cy="381000"/>
          </a:xfrm>
          <a:prstGeom prst="ellipse">
            <a:avLst/>
          </a:prstGeom>
          <a:solidFill>
            <a:srgbClr val="FFFF00"/>
          </a:solidFill>
          <a:ln w="9525">
            <a:solidFill>
              <a:schemeClr val="tx1"/>
            </a:solidFill>
            <a:round/>
            <a:headEnd/>
            <a:tailEnd/>
          </a:ln>
        </p:spPr>
        <p:txBody>
          <a:bodyPr wrap="none" anchor="ctr"/>
          <a:lstStyle/>
          <a:p>
            <a:pPr algn="ctr">
              <a:lnSpc>
                <a:spcPct val="80000"/>
              </a:lnSpc>
            </a:pPr>
            <a:r>
              <a:rPr lang="en-US" sz="3200">
                <a:latin typeface="Comic Sans MS" pitchFamily="66" charset="0"/>
              </a:rPr>
              <a:t>m</a:t>
            </a:r>
          </a:p>
        </p:txBody>
      </p:sp>
      <p:sp>
        <p:nvSpPr>
          <p:cNvPr id="47646" name="Oval 542"/>
          <p:cNvSpPr>
            <a:spLocks noChangeArrowheads="1"/>
          </p:cNvSpPr>
          <p:nvPr/>
        </p:nvSpPr>
        <p:spPr bwMode="auto">
          <a:xfrm>
            <a:off x="1600200" y="43434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47647" name="Oval 543"/>
          <p:cNvSpPr>
            <a:spLocks noChangeArrowheads="1"/>
          </p:cNvSpPr>
          <p:nvPr/>
        </p:nvSpPr>
        <p:spPr bwMode="auto">
          <a:xfrm>
            <a:off x="1600200" y="44958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47648" name="Oval 544"/>
          <p:cNvSpPr>
            <a:spLocks noChangeArrowheads="1"/>
          </p:cNvSpPr>
          <p:nvPr/>
        </p:nvSpPr>
        <p:spPr bwMode="auto">
          <a:xfrm>
            <a:off x="1524000" y="45720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47649" name="Oval 545"/>
          <p:cNvSpPr>
            <a:spLocks noChangeArrowheads="1"/>
          </p:cNvSpPr>
          <p:nvPr/>
        </p:nvSpPr>
        <p:spPr bwMode="auto">
          <a:xfrm>
            <a:off x="1524000" y="44958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47650" name="Oval 546"/>
          <p:cNvSpPr>
            <a:spLocks noChangeArrowheads="1"/>
          </p:cNvSpPr>
          <p:nvPr/>
        </p:nvSpPr>
        <p:spPr bwMode="auto">
          <a:xfrm>
            <a:off x="1524000" y="42672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47651" name="Oval 547"/>
          <p:cNvSpPr>
            <a:spLocks noChangeArrowheads="1"/>
          </p:cNvSpPr>
          <p:nvPr/>
        </p:nvSpPr>
        <p:spPr bwMode="auto">
          <a:xfrm>
            <a:off x="1828800" y="5867400"/>
            <a:ext cx="457200" cy="381000"/>
          </a:xfrm>
          <a:prstGeom prst="ellipse">
            <a:avLst/>
          </a:prstGeom>
          <a:gradFill rotWithShape="1">
            <a:gsLst>
              <a:gs pos="0">
                <a:srgbClr val="FFF3E2"/>
              </a:gs>
              <a:gs pos="100000">
                <a:srgbClr val="FFAA2D"/>
              </a:gs>
            </a:gsLst>
            <a:path path="shape">
              <a:fillToRect l="50000" t="50000" r="50000" b="50000"/>
            </a:path>
          </a:gradFill>
          <a:ln w="9525">
            <a:solidFill>
              <a:schemeClr val="tx1"/>
            </a:solidFill>
            <a:round/>
            <a:headEnd/>
            <a:tailEnd/>
          </a:ln>
        </p:spPr>
        <p:txBody>
          <a:bodyPr wrap="none" anchor="ctr"/>
          <a:lstStyle/>
          <a:p>
            <a:pPr algn="ctr">
              <a:lnSpc>
                <a:spcPct val="80000"/>
              </a:lnSpc>
            </a:pPr>
            <a:r>
              <a:rPr lang="en-US" sz="3200">
                <a:latin typeface="Comic Sans MS" pitchFamily="66" charset="0"/>
              </a:rPr>
              <a:t>h</a:t>
            </a:r>
          </a:p>
        </p:txBody>
      </p:sp>
      <p:sp>
        <p:nvSpPr>
          <p:cNvPr id="47658" name="AutoShape 554"/>
          <p:cNvSpPr>
            <a:spLocks noChangeArrowheads="1"/>
          </p:cNvSpPr>
          <p:nvPr/>
        </p:nvSpPr>
        <p:spPr bwMode="auto">
          <a:xfrm>
            <a:off x="2971800" y="4953000"/>
            <a:ext cx="228600" cy="1066800"/>
          </a:xfrm>
          <a:prstGeom prst="flowChartTerminator">
            <a:avLst/>
          </a:prstGeom>
          <a:gradFill rotWithShape="1">
            <a:gsLst>
              <a:gs pos="0">
                <a:srgbClr val="FF99FF"/>
              </a:gs>
              <a:gs pos="50000">
                <a:srgbClr val="FF33CC"/>
              </a:gs>
              <a:gs pos="100000">
                <a:srgbClr val="FF99FF"/>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sp>
        <p:nvSpPr>
          <p:cNvPr id="47659" name="AutoShape 555"/>
          <p:cNvSpPr>
            <a:spLocks noChangeArrowheads="1"/>
          </p:cNvSpPr>
          <p:nvPr/>
        </p:nvSpPr>
        <p:spPr bwMode="auto">
          <a:xfrm>
            <a:off x="2819400" y="4953000"/>
            <a:ext cx="228600" cy="1066800"/>
          </a:xfrm>
          <a:prstGeom prst="flowChartTerminator">
            <a:avLst/>
          </a:prstGeom>
          <a:gradFill rotWithShape="1">
            <a:gsLst>
              <a:gs pos="0">
                <a:srgbClr val="FF99FF"/>
              </a:gs>
              <a:gs pos="50000">
                <a:srgbClr val="FF33CC"/>
              </a:gs>
              <a:gs pos="100000">
                <a:srgbClr val="FF99FF"/>
              </a:gs>
            </a:gsLst>
            <a:lin ang="18900000" scaled="1"/>
          </a:gradFill>
          <a:ln w="9525">
            <a:solidFill>
              <a:schemeClr val="tx1"/>
            </a:solidFill>
            <a:miter lim="800000"/>
            <a:headEnd/>
            <a:tailEnd/>
          </a:ln>
        </p:spPr>
        <p:txBody>
          <a:bodyPr wrap="none" anchor="ctr"/>
          <a:lstStyle/>
          <a:p>
            <a:pPr algn="ctr"/>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60" name="AutoShape 556"/>
          <p:cNvSpPr>
            <a:spLocks noChangeArrowheads="1"/>
          </p:cNvSpPr>
          <p:nvPr/>
        </p:nvSpPr>
        <p:spPr bwMode="auto">
          <a:xfrm>
            <a:off x="3162300" y="4953000"/>
            <a:ext cx="228600" cy="1066800"/>
          </a:xfrm>
          <a:prstGeom prst="flowChartTerminator">
            <a:avLst/>
          </a:prstGeom>
          <a:gradFill rotWithShape="1">
            <a:gsLst>
              <a:gs pos="0">
                <a:srgbClr val="FF99FF"/>
              </a:gs>
              <a:gs pos="50000">
                <a:srgbClr val="FF33CC"/>
              </a:gs>
              <a:gs pos="100000">
                <a:srgbClr val="FF99FF"/>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sp>
        <p:nvSpPr>
          <p:cNvPr id="47663" name="AutoShape 559"/>
          <p:cNvSpPr>
            <a:spLocks noChangeArrowheads="1"/>
          </p:cNvSpPr>
          <p:nvPr/>
        </p:nvSpPr>
        <p:spPr bwMode="auto">
          <a:xfrm>
            <a:off x="4076700" y="5029200"/>
            <a:ext cx="228600" cy="1066800"/>
          </a:xfrm>
          <a:prstGeom prst="flowChartTerminator">
            <a:avLst/>
          </a:prstGeom>
          <a:gradFill rotWithShape="1">
            <a:gsLst>
              <a:gs pos="0">
                <a:srgbClr val="0000FF"/>
              </a:gs>
              <a:gs pos="50000">
                <a:srgbClr val="66FFFF"/>
              </a:gs>
              <a:gs pos="100000">
                <a:srgbClr val="0000FF"/>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sp>
        <p:nvSpPr>
          <p:cNvPr id="47664" name="AutoShape 560"/>
          <p:cNvSpPr>
            <a:spLocks noChangeArrowheads="1"/>
          </p:cNvSpPr>
          <p:nvPr/>
        </p:nvSpPr>
        <p:spPr bwMode="auto">
          <a:xfrm>
            <a:off x="3886200" y="5029200"/>
            <a:ext cx="228600" cy="1066800"/>
          </a:xfrm>
          <a:prstGeom prst="flowChartTerminator">
            <a:avLst/>
          </a:prstGeom>
          <a:gradFill rotWithShape="1">
            <a:gsLst>
              <a:gs pos="0">
                <a:srgbClr val="0000FF"/>
              </a:gs>
              <a:gs pos="50000">
                <a:srgbClr val="66FFFF"/>
              </a:gs>
              <a:gs pos="100000">
                <a:srgbClr val="0000FF"/>
              </a:gs>
            </a:gsLst>
            <a:lin ang="18900000" scaled="1"/>
          </a:gradFill>
          <a:ln w="9525">
            <a:solidFill>
              <a:schemeClr val="tx1"/>
            </a:solidFill>
            <a:miter lim="800000"/>
            <a:headEnd/>
            <a:tailEnd/>
          </a:ln>
        </p:spPr>
        <p:txBody>
          <a:bodyPr wrap="none" anchor="ctr"/>
          <a:lstStyle/>
          <a:p>
            <a:pPr algn="ctr" rtl="0"/>
            <a:r>
              <a:rPr lang="en-US" b="1">
                <a:solidFill>
                  <a:schemeClr val="bg1"/>
                </a:solidFill>
                <a:latin typeface="Comic Sans MS" pitchFamily="66" charset="0"/>
                <a:cs typeface="Times New Roman" pitchFamily="18" charset="0"/>
              </a:rPr>
              <a:t>ca</a:t>
            </a:r>
            <a:r>
              <a:rPr lang="en-US" b="1" baseline="30000">
                <a:solidFill>
                  <a:schemeClr val="bg1"/>
                </a:solidFill>
                <a:latin typeface="Comic Sans MS" pitchFamily="66" charset="0"/>
                <a:cs typeface="Times New Roman" pitchFamily="18" charset="0"/>
              </a:rPr>
              <a:t>++</a:t>
            </a:r>
          </a:p>
        </p:txBody>
      </p:sp>
      <p:sp>
        <p:nvSpPr>
          <p:cNvPr id="47665" name="AutoShape 561"/>
          <p:cNvSpPr>
            <a:spLocks noChangeArrowheads="1"/>
          </p:cNvSpPr>
          <p:nvPr/>
        </p:nvSpPr>
        <p:spPr bwMode="auto">
          <a:xfrm>
            <a:off x="4229100" y="5008563"/>
            <a:ext cx="190500" cy="1066800"/>
          </a:xfrm>
          <a:prstGeom prst="flowChartTerminator">
            <a:avLst/>
          </a:prstGeom>
          <a:gradFill rotWithShape="1">
            <a:gsLst>
              <a:gs pos="0">
                <a:srgbClr val="0000FF"/>
              </a:gs>
              <a:gs pos="50000">
                <a:srgbClr val="66FFFF"/>
              </a:gs>
              <a:gs pos="100000">
                <a:srgbClr val="0000FF"/>
              </a:gs>
            </a:gsLst>
            <a:lin ang="18900000" scaled="1"/>
          </a:gradFill>
          <a:ln w="9525">
            <a:solidFill>
              <a:schemeClr val="tx1"/>
            </a:solidFill>
            <a:miter lim="800000"/>
            <a:headEnd/>
            <a:tailEnd/>
          </a:ln>
        </p:spPr>
        <p:txBody>
          <a:bodyPr wrap="none" anchor="ctr"/>
          <a:lstStyle/>
          <a:p>
            <a:pPr algn="ctr" rtl="0"/>
            <a:endParaRPr lang="en-US" sz="2000" b="1">
              <a:solidFill>
                <a:srgbClr val="FF00FF"/>
              </a:solidFill>
              <a:latin typeface="Comic Sans MS" pitchFamily="66" charset="0"/>
              <a:cs typeface="Times New Roman" pitchFamily="18" charset="0"/>
            </a:endParaRPr>
          </a:p>
          <a:p>
            <a:pPr algn="ctr"/>
            <a:endParaRPr lang="en-US">
              <a:solidFill>
                <a:srgbClr val="FF00FF"/>
              </a:solidFill>
              <a:latin typeface="Comic Sans MS" pitchFamily="66" charset="0"/>
            </a:endParaRPr>
          </a:p>
        </p:txBody>
      </p:sp>
      <p:sp>
        <p:nvSpPr>
          <p:cNvPr id="47666" name="AutoShape 562"/>
          <p:cNvSpPr>
            <a:spLocks noChangeArrowheads="1"/>
          </p:cNvSpPr>
          <p:nvPr/>
        </p:nvSpPr>
        <p:spPr bwMode="auto">
          <a:xfrm>
            <a:off x="2819400" y="60198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67" name="AutoShape 563"/>
          <p:cNvSpPr>
            <a:spLocks noChangeArrowheads="1"/>
          </p:cNvSpPr>
          <p:nvPr/>
        </p:nvSpPr>
        <p:spPr bwMode="auto">
          <a:xfrm>
            <a:off x="29718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68" name="AutoShape 564"/>
          <p:cNvSpPr>
            <a:spLocks noChangeArrowheads="1"/>
          </p:cNvSpPr>
          <p:nvPr/>
        </p:nvSpPr>
        <p:spPr bwMode="auto">
          <a:xfrm>
            <a:off x="28956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69" name="AutoShape 565"/>
          <p:cNvSpPr>
            <a:spLocks noChangeArrowheads="1"/>
          </p:cNvSpPr>
          <p:nvPr/>
        </p:nvSpPr>
        <p:spPr bwMode="auto">
          <a:xfrm>
            <a:off x="4038600" y="4495800"/>
            <a:ext cx="457200" cy="457200"/>
          </a:xfrm>
          <a:prstGeom prst="flowChartConnector">
            <a:avLst/>
          </a:prstGeom>
          <a:gradFill rotWithShape="1">
            <a:gsLst>
              <a:gs pos="0">
                <a:srgbClr val="66FFFF"/>
              </a:gs>
              <a:gs pos="100000">
                <a:srgbClr val="0000FF"/>
              </a:gs>
            </a:gsLst>
            <a:lin ang="18900000" scaled="1"/>
          </a:gradFill>
          <a:ln w="9525">
            <a:solidFill>
              <a:schemeClr val="tx1"/>
            </a:solidFill>
            <a:round/>
            <a:headEnd/>
            <a:tailEnd/>
          </a:ln>
        </p:spPr>
        <p:txBody>
          <a:bodyPr wrap="none" anchor="ctr"/>
          <a:lstStyle/>
          <a:p>
            <a:pPr algn="ctr" rtl="0"/>
            <a:r>
              <a:rPr lang="en-US" sz="2000" b="1">
                <a:solidFill>
                  <a:srgbClr val="FFFF66"/>
                </a:solidFill>
                <a:latin typeface="Comic Sans MS" pitchFamily="66" charset="0"/>
                <a:cs typeface="Times New Roman" pitchFamily="18" charset="0"/>
              </a:rPr>
              <a:t>ca</a:t>
            </a:r>
            <a:r>
              <a:rPr lang="en-US" sz="2000" b="1" baseline="30000">
                <a:solidFill>
                  <a:srgbClr val="FFFF66"/>
                </a:solidFill>
                <a:latin typeface="Comic Sans MS" pitchFamily="66" charset="0"/>
                <a:cs typeface="Times New Roman" pitchFamily="18" charset="0"/>
              </a:rPr>
              <a:t>++</a:t>
            </a:r>
          </a:p>
        </p:txBody>
      </p:sp>
      <p:sp>
        <p:nvSpPr>
          <p:cNvPr id="47670" name="AutoShape 566"/>
          <p:cNvSpPr>
            <a:spLocks noChangeArrowheads="1"/>
          </p:cNvSpPr>
          <p:nvPr/>
        </p:nvSpPr>
        <p:spPr bwMode="auto">
          <a:xfrm>
            <a:off x="4114800" y="4419600"/>
            <a:ext cx="457200" cy="457200"/>
          </a:xfrm>
          <a:prstGeom prst="flowChartConnector">
            <a:avLst/>
          </a:prstGeom>
          <a:gradFill rotWithShape="1">
            <a:gsLst>
              <a:gs pos="0">
                <a:srgbClr val="66FFFF"/>
              </a:gs>
              <a:gs pos="100000">
                <a:srgbClr val="0000FF"/>
              </a:gs>
            </a:gsLst>
            <a:lin ang="18900000" scaled="1"/>
          </a:gradFill>
          <a:ln w="9525">
            <a:solidFill>
              <a:schemeClr val="tx1"/>
            </a:solidFill>
            <a:round/>
            <a:headEnd/>
            <a:tailEnd/>
          </a:ln>
        </p:spPr>
        <p:txBody>
          <a:bodyPr wrap="none" anchor="ctr"/>
          <a:lstStyle/>
          <a:p>
            <a:pPr algn="ctr" rtl="0"/>
            <a:r>
              <a:rPr lang="en-US" sz="2000" b="1">
                <a:solidFill>
                  <a:srgbClr val="FFFF66"/>
                </a:solidFill>
                <a:latin typeface="Comic Sans MS" pitchFamily="66" charset="0"/>
                <a:cs typeface="Times New Roman" pitchFamily="18" charset="0"/>
              </a:rPr>
              <a:t>ca</a:t>
            </a:r>
            <a:r>
              <a:rPr lang="en-US" sz="2000" b="1" baseline="30000">
                <a:solidFill>
                  <a:srgbClr val="FFFF66"/>
                </a:solidFill>
                <a:latin typeface="Comic Sans MS" pitchFamily="66" charset="0"/>
                <a:cs typeface="Times New Roman" pitchFamily="18" charset="0"/>
              </a:rPr>
              <a:t>++</a:t>
            </a:r>
          </a:p>
        </p:txBody>
      </p:sp>
      <p:sp>
        <p:nvSpPr>
          <p:cNvPr id="47671" name="Rectangle 567"/>
          <p:cNvSpPr>
            <a:spLocks noChangeArrowheads="1"/>
          </p:cNvSpPr>
          <p:nvPr/>
        </p:nvSpPr>
        <p:spPr bwMode="auto">
          <a:xfrm>
            <a:off x="2514600" y="1219200"/>
            <a:ext cx="2443298" cy="461665"/>
          </a:xfrm>
          <a:prstGeom prst="rect">
            <a:avLst/>
          </a:prstGeom>
          <a:noFill/>
          <a:ln w="9525">
            <a:noFill/>
            <a:miter lim="800000"/>
            <a:headEnd/>
            <a:tailEnd/>
          </a:ln>
        </p:spPr>
        <p:txBody>
          <a:bodyPr wrap="none">
            <a:spAutoFit/>
          </a:bodyPr>
          <a:lstStyle/>
          <a:p>
            <a:r>
              <a:rPr lang="en-US" b="1">
                <a:solidFill>
                  <a:srgbClr val="FFFF00"/>
                </a:solidFill>
                <a:latin typeface="Comic Sans MS" pitchFamily="66" charset="0"/>
              </a:rPr>
              <a:t>(Plateau Phase)</a:t>
            </a:r>
          </a:p>
        </p:txBody>
      </p:sp>
      <p:sp>
        <p:nvSpPr>
          <p:cNvPr id="47672" name="AutoShape 568"/>
          <p:cNvSpPr>
            <a:spLocks noChangeArrowheads="1"/>
          </p:cNvSpPr>
          <p:nvPr/>
        </p:nvSpPr>
        <p:spPr bwMode="auto">
          <a:xfrm>
            <a:off x="29718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73" name="AutoShape 569"/>
          <p:cNvSpPr>
            <a:spLocks noChangeArrowheads="1"/>
          </p:cNvSpPr>
          <p:nvPr/>
        </p:nvSpPr>
        <p:spPr bwMode="auto">
          <a:xfrm>
            <a:off x="28956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74" name="AutoShape 570"/>
          <p:cNvSpPr>
            <a:spLocks noChangeArrowheads="1"/>
          </p:cNvSpPr>
          <p:nvPr/>
        </p:nvSpPr>
        <p:spPr bwMode="auto">
          <a:xfrm>
            <a:off x="27432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75" name="Oval 571"/>
          <p:cNvSpPr>
            <a:spLocks noChangeArrowheads="1"/>
          </p:cNvSpPr>
          <p:nvPr/>
        </p:nvSpPr>
        <p:spPr bwMode="auto">
          <a:xfrm>
            <a:off x="5486400" y="60198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47676" name="AutoShape 572"/>
          <p:cNvSpPr>
            <a:spLocks noChangeArrowheads="1"/>
          </p:cNvSpPr>
          <p:nvPr/>
        </p:nvSpPr>
        <p:spPr bwMode="auto">
          <a:xfrm>
            <a:off x="6248400" y="48006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47678" name="Text Box 574"/>
          <p:cNvSpPr txBox="1">
            <a:spLocks noChangeArrowheads="1"/>
          </p:cNvSpPr>
          <p:nvPr/>
        </p:nvSpPr>
        <p:spPr bwMode="auto">
          <a:xfrm rot="-5400000">
            <a:off x="129382" y="1729581"/>
            <a:ext cx="3124200" cy="579437"/>
          </a:xfrm>
          <a:prstGeom prst="rect">
            <a:avLst/>
          </a:prstGeom>
          <a:noFill/>
          <a:ln w="9525">
            <a:noFill/>
            <a:miter lim="800000"/>
            <a:headEnd/>
            <a:tailEnd/>
          </a:ln>
        </p:spPr>
        <p:txBody>
          <a:bodyPr>
            <a:spAutoFit/>
          </a:bodyPr>
          <a:lstStyle/>
          <a:p>
            <a:pPr algn="l" rtl="0">
              <a:spcBef>
                <a:spcPct val="50000"/>
              </a:spcBef>
            </a:pPr>
            <a:r>
              <a:rPr lang="en-US" sz="3200">
                <a:solidFill>
                  <a:srgbClr val="FFFF00"/>
                </a:solidFill>
                <a:latin typeface="Comic Sans MS" pitchFamily="66" charset="0"/>
              </a:rPr>
              <a:t>Depolarization</a:t>
            </a:r>
          </a:p>
        </p:txBody>
      </p:sp>
      <p:sp>
        <p:nvSpPr>
          <p:cNvPr id="47683" name="Line 579"/>
          <p:cNvSpPr>
            <a:spLocks noChangeShapeType="1"/>
          </p:cNvSpPr>
          <p:nvPr/>
        </p:nvSpPr>
        <p:spPr bwMode="auto">
          <a:xfrm flipH="1">
            <a:off x="704850" y="4114800"/>
            <a:ext cx="838200" cy="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47684" name="Line 580"/>
          <p:cNvSpPr>
            <a:spLocks noChangeShapeType="1"/>
          </p:cNvSpPr>
          <p:nvPr/>
        </p:nvSpPr>
        <p:spPr bwMode="auto">
          <a:xfrm flipH="1">
            <a:off x="6267450" y="4076700"/>
            <a:ext cx="838200" cy="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47685" name="WordArt 581"/>
          <p:cNvSpPr>
            <a:spLocks noChangeArrowheads="1" noChangeShapeType="1" noTextEdit="1"/>
          </p:cNvSpPr>
          <p:nvPr/>
        </p:nvSpPr>
        <p:spPr bwMode="auto">
          <a:xfrm rot="2678112">
            <a:off x="2022475" y="950913"/>
            <a:ext cx="5167313" cy="1998662"/>
          </a:xfrm>
          <a:prstGeom prst="rect">
            <a:avLst/>
          </a:prstGeom>
        </p:spPr>
        <p:txBody>
          <a:bodyPr wrap="none" fromWordArt="1">
            <a:prstTxWarp prst="textArchUpPour">
              <a:avLst>
                <a:gd name="adj1" fmla="val 10753956"/>
                <a:gd name="adj2" fmla="val 68750"/>
              </a:avLst>
            </a:prstTxWarp>
            <a:scene3d>
              <a:camera prst="legacyObliqueTopRight">
                <a:rot lat="18900000" lon="0" rev="0"/>
              </a:camera>
              <a:lightRig rig="legacyFlat3" dir="b"/>
            </a:scene3d>
            <a:sp3d prstMaterial="legacyMatte">
              <a:extrusionClr>
                <a:srgbClr val="FFFF00"/>
              </a:extrusionClr>
            </a:sp3d>
          </a:bodyPr>
          <a:lstStyle/>
          <a:p>
            <a:pPr algn="ctr" rtl="0"/>
            <a:r>
              <a:rPr lang="it-IT" sz="3600" b="1" kern="10" dirty="0" err="1">
                <a:ln w="9525">
                  <a:solidFill>
                    <a:srgbClr val="FFFF00"/>
                  </a:solidFill>
                  <a:round/>
                  <a:headEnd/>
                  <a:tailEnd/>
                </a:ln>
                <a:noFill/>
                <a:latin typeface="Comic Sans MS" pitchFamily="66" charset="0"/>
              </a:rPr>
              <a:t>Repolarization</a:t>
            </a:r>
            <a:endParaRPr lang="it-IT" sz="3600" b="1" kern="10" dirty="0">
              <a:ln w="9525">
                <a:solidFill>
                  <a:srgbClr val="FFFF00"/>
                </a:solidFill>
                <a:round/>
                <a:headEnd/>
                <a:tailEnd/>
              </a:ln>
              <a:no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7559"/>
                                        </p:tgtEl>
                                        <p:attrNameLst>
                                          <p:attrName>style.visibility</p:attrName>
                                        </p:attrNameLst>
                                      </p:cBhvr>
                                      <p:to>
                                        <p:strVal val="visible"/>
                                      </p:to>
                                    </p:set>
                                    <p:anim calcmode="discrete" valueType="clr">
                                      <p:cBhvr override="childStyle">
                                        <p:cTn id="7" dur="80"/>
                                        <p:tgtEl>
                                          <p:spTgt spid="475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7559"/>
                                        </p:tgtEl>
                                        <p:attrNameLst>
                                          <p:attrName>fillcolor</p:attrName>
                                        </p:attrNameLst>
                                      </p:cBhvr>
                                      <p:tavLst>
                                        <p:tav tm="0">
                                          <p:val>
                                            <p:clrVal>
                                              <a:schemeClr val="accent2"/>
                                            </p:clrVal>
                                          </p:val>
                                        </p:tav>
                                        <p:tav tm="50000">
                                          <p:val>
                                            <p:clrVal>
                                              <a:schemeClr val="hlink"/>
                                            </p:clrVal>
                                          </p:val>
                                        </p:tav>
                                      </p:tavLst>
                                    </p:anim>
                                    <p:set>
                                      <p:cBhvr>
                                        <p:cTn id="9" dur="80"/>
                                        <p:tgtEl>
                                          <p:spTgt spid="4755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7208"/>
                                        </p:tgtEl>
                                        <p:attrNameLst>
                                          <p:attrName>style.visibility</p:attrName>
                                        </p:attrNameLst>
                                      </p:cBhvr>
                                      <p:to>
                                        <p:strVal val="visible"/>
                                      </p:to>
                                    </p:set>
                                    <p:animEffect transition="in" filter="dissolve">
                                      <p:cBhvr>
                                        <p:cTn id="17" dur="500"/>
                                        <p:tgtEl>
                                          <p:spTgt spid="4720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7302"/>
                                        </p:tgtEl>
                                        <p:attrNameLst>
                                          <p:attrName>style.visibility</p:attrName>
                                        </p:attrNameLst>
                                      </p:cBhvr>
                                      <p:to>
                                        <p:strVal val="visible"/>
                                      </p:to>
                                    </p:set>
                                    <p:animEffect transition="in" filter="dissolve">
                                      <p:cBhvr>
                                        <p:cTn id="20" dur="500"/>
                                        <p:tgtEl>
                                          <p:spTgt spid="4730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7643"/>
                                        </p:tgtEl>
                                        <p:attrNameLst>
                                          <p:attrName>style.visibility</p:attrName>
                                        </p:attrNameLst>
                                      </p:cBhvr>
                                      <p:to>
                                        <p:strVal val="visible"/>
                                      </p:to>
                                    </p:set>
                                    <p:animEffect transition="in" filter="dissolve">
                                      <p:cBhvr>
                                        <p:cTn id="23" dur="500"/>
                                        <p:tgtEl>
                                          <p:spTgt spid="47643"/>
                                        </p:tgtEl>
                                      </p:cBhvr>
                                    </p:animEffect>
                                  </p:childTnLst>
                                </p:cTn>
                              </p:par>
                              <p:par>
                                <p:cTn id="24" presetID="9"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nodeType="withEffect">
                                  <p:stCondLst>
                                    <p:cond delay="0"/>
                                  </p:stCondLst>
                                  <p:childTnLst>
                                    <p:set>
                                      <p:cBhvr>
                                        <p:cTn id="28" dur="1" fill="hold">
                                          <p:stCondLst>
                                            <p:cond delay="0"/>
                                          </p:stCondLst>
                                        </p:cTn>
                                        <p:tgtEl>
                                          <p:spTgt spid="47106"/>
                                        </p:tgtEl>
                                        <p:attrNameLst>
                                          <p:attrName>style.visibility</p:attrName>
                                        </p:attrNameLst>
                                      </p:cBhvr>
                                      <p:to>
                                        <p:strVal val="visible"/>
                                      </p:to>
                                    </p:set>
                                    <p:animEffect transition="in" filter="dissolve">
                                      <p:cBhvr>
                                        <p:cTn id="29" dur="500"/>
                                        <p:tgtEl>
                                          <p:spTgt spid="4710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7390"/>
                                        </p:tgtEl>
                                        <p:attrNameLst>
                                          <p:attrName>style.visibility</p:attrName>
                                        </p:attrNameLst>
                                      </p:cBhvr>
                                      <p:to>
                                        <p:strVal val="visible"/>
                                      </p:to>
                                    </p:set>
                                    <p:animEffect transition="in" filter="dissolve">
                                      <p:cBhvr>
                                        <p:cTn id="32" dur="500"/>
                                        <p:tgtEl>
                                          <p:spTgt spid="4739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7664"/>
                                        </p:tgtEl>
                                        <p:attrNameLst>
                                          <p:attrName>style.visibility</p:attrName>
                                        </p:attrNameLst>
                                      </p:cBhvr>
                                      <p:to>
                                        <p:strVal val="visible"/>
                                      </p:to>
                                    </p:set>
                                    <p:animEffect transition="in" filter="dissolve">
                                      <p:cBhvr>
                                        <p:cTn id="35" dur="500"/>
                                        <p:tgtEl>
                                          <p:spTgt spid="4766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7663"/>
                                        </p:tgtEl>
                                        <p:attrNameLst>
                                          <p:attrName>style.visibility</p:attrName>
                                        </p:attrNameLst>
                                      </p:cBhvr>
                                      <p:to>
                                        <p:strVal val="visible"/>
                                      </p:to>
                                    </p:set>
                                    <p:animEffect transition="in" filter="dissolve">
                                      <p:cBhvr>
                                        <p:cTn id="38" dur="500"/>
                                        <p:tgtEl>
                                          <p:spTgt spid="47663"/>
                                        </p:tgtEl>
                                      </p:cBhvr>
                                    </p:animEffect>
                                  </p:childTnLst>
                                </p:cTn>
                              </p:par>
                              <p:par>
                                <p:cTn id="39" presetID="9" presetClass="entr" presetSubtype="0" fill="hold" nodeType="withEffect">
                                  <p:stCondLst>
                                    <p:cond delay="0"/>
                                  </p:stCondLst>
                                  <p:childTnLst>
                                    <p:set>
                                      <p:cBhvr>
                                        <p:cTn id="40" dur="1" fill="hold">
                                          <p:stCondLst>
                                            <p:cond delay="0"/>
                                          </p:stCondLst>
                                        </p:cTn>
                                        <p:tgtEl>
                                          <p:spTgt spid="47127"/>
                                        </p:tgtEl>
                                        <p:attrNameLst>
                                          <p:attrName>style.visibility</p:attrName>
                                        </p:attrNameLst>
                                      </p:cBhvr>
                                      <p:to>
                                        <p:strVal val="visible"/>
                                      </p:to>
                                    </p:set>
                                    <p:animEffect transition="in" filter="dissolve">
                                      <p:cBhvr>
                                        <p:cTn id="41" dur="500"/>
                                        <p:tgtEl>
                                          <p:spTgt spid="4712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7552"/>
                                        </p:tgtEl>
                                        <p:attrNameLst>
                                          <p:attrName>style.visibility</p:attrName>
                                        </p:attrNameLst>
                                      </p:cBhvr>
                                      <p:to>
                                        <p:strVal val="visible"/>
                                      </p:to>
                                    </p:set>
                                    <p:animEffect transition="in" filter="dissolve">
                                      <p:cBhvr>
                                        <p:cTn id="44" dur="500"/>
                                        <p:tgtEl>
                                          <p:spTgt spid="47552"/>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47659"/>
                                        </p:tgtEl>
                                        <p:attrNameLst>
                                          <p:attrName>style.visibility</p:attrName>
                                        </p:attrNameLst>
                                      </p:cBhvr>
                                      <p:to>
                                        <p:strVal val="visible"/>
                                      </p:to>
                                    </p:set>
                                    <p:animEffect transition="in" filter="dissolve">
                                      <p:cBhvr>
                                        <p:cTn id="47" dur="500"/>
                                        <p:tgtEl>
                                          <p:spTgt spid="4765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7658"/>
                                        </p:tgtEl>
                                        <p:attrNameLst>
                                          <p:attrName>style.visibility</p:attrName>
                                        </p:attrNameLst>
                                      </p:cBhvr>
                                      <p:to>
                                        <p:strVal val="visible"/>
                                      </p:to>
                                    </p:set>
                                    <p:animEffect transition="in" filter="dissolve">
                                      <p:cBhvr>
                                        <p:cTn id="50" dur="500"/>
                                        <p:tgtEl>
                                          <p:spTgt spid="4765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7551"/>
                                        </p:tgtEl>
                                        <p:attrNameLst>
                                          <p:attrName>style.visibility</p:attrName>
                                        </p:attrNameLst>
                                      </p:cBhvr>
                                      <p:to>
                                        <p:strVal val="visible"/>
                                      </p:to>
                                    </p:set>
                                    <p:animEffect transition="in" filter="dissolve">
                                      <p:cBhvr>
                                        <p:cTn id="53" dur="500"/>
                                        <p:tgtEl>
                                          <p:spTgt spid="4755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7553"/>
                                        </p:tgtEl>
                                        <p:attrNameLst>
                                          <p:attrName>style.visibility</p:attrName>
                                        </p:attrNameLst>
                                      </p:cBhvr>
                                      <p:to>
                                        <p:strVal val="visible"/>
                                      </p:to>
                                    </p:set>
                                    <p:animEffect transition="in" filter="dissolve">
                                      <p:cBhvr>
                                        <p:cTn id="56" dur="500"/>
                                        <p:tgtEl>
                                          <p:spTgt spid="47553"/>
                                        </p:tgtEl>
                                      </p:cBhvr>
                                    </p:animEffect>
                                  </p:childTnLst>
                                </p:cTn>
                              </p:par>
                              <p:par>
                                <p:cTn id="57" presetID="9" presetClass="entr" presetSubtype="0" fill="hold" nodeType="withEffect">
                                  <p:stCondLst>
                                    <p:cond delay="0"/>
                                  </p:stCondLst>
                                  <p:childTnLst>
                                    <p:set>
                                      <p:cBhvr>
                                        <p:cTn id="58" dur="1" fill="hold">
                                          <p:stCondLst>
                                            <p:cond delay="0"/>
                                          </p:stCondLst>
                                        </p:cTn>
                                        <p:tgtEl>
                                          <p:spTgt spid="5226"/>
                                        </p:tgtEl>
                                        <p:attrNameLst>
                                          <p:attrName>style.visibility</p:attrName>
                                        </p:attrNameLst>
                                      </p:cBhvr>
                                      <p:to>
                                        <p:strVal val="visible"/>
                                      </p:to>
                                    </p:set>
                                    <p:animEffect transition="in" filter="dissolve">
                                      <p:cBhvr>
                                        <p:cTn id="59" dur="500"/>
                                        <p:tgtEl>
                                          <p:spTgt spid="5226"/>
                                        </p:tgtEl>
                                      </p:cBhvr>
                                    </p:animEffect>
                                  </p:childTnLst>
                                </p:cTn>
                              </p:par>
                              <p:par>
                                <p:cTn id="60" presetID="9" presetClass="entr" presetSubtype="0" fill="hold" nodeType="withEffect">
                                  <p:stCondLst>
                                    <p:cond delay="0"/>
                                  </p:stCondLst>
                                  <p:childTnLst>
                                    <p:set>
                                      <p:cBhvr>
                                        <p:cTn id="61" dur="1" fill="hold">
                                          <p:stCondLst>
                                            <p:cond delay="0"/>
                                          </p:stCondLst>
                                        </p:cTn>
                                        <p:tgtEl>
                                          <p:spTgt spid="47217"/>
                                        </p:tgtEl>
                                        <p:attrNameLst>
                                          <p:attrName>style.visibility</p:attrName>
                                        </p:attrNameLst>
                                      </p:cBhvr>
                                      <p:to>
                                        <p:strVal val="visible"/>
                                      </p:to>
                                    </p:set>
                                    <p:animEffect transition="in" filter="dissolve">
                                      <p:cBhvr>
                                        <p:cTn id="62" dur="500"/>
                                        <p:tgtEl>
                                          <p:spTgt spid="472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7666"/>
                                        </p:tgtEl>
                                        <p:attrNameLst>
                                          <p:attrName>style.visibility</p:attrName>
                                        </p:attrNameLst>
                                      </p:cBhvr>
                                      <p:to>
                                        <p:strVal val="visible"/>
                                      </p:to>
                                    </p:set>
                                    <p:animEffect transition="in" filter="dissolve">
                                      <p:cBhvr>
                                        <p:cTn id="65" dur="500"/>
                                        <p:tgtEl>
                                          <p:spTgt spid="47666"/>
                                        </p:tgtEl>
                                      </p:cBhvr>
                                    </p:animEffect>
                                  </p:childTnLst>
                                </p:cTn>
                              </p:par>
                              <p:par>
                                <p:cTn id="66" presetID="9" presetClass="entr" presetSubtype="0" fill="hold" grpId="1" nodeType="withEffect">
                                  <p:stCondLst>
                                    <p:cond delay="0"/>
                                  </p:stCondLst>
                                  <p:iterate type="lt">
                                    <p:tmPct val="0"/>
                                  </p:iterate>
                                  <p:childTnLst>
                                    <p:set>
                                      <p:cBhvr>
                                        <p:cTn id="67" dur="1" fill="hold">
                                          <p:stCondLst>
                                            <p:cond delay="0"/>
                                          </p:stCondLst>
                                        </p:cTn>
                                        <p:tgtEl>
                                          <p:spTgt spid="47559"/>
                                        </p:tgtEl>
                                        <p:attrNameLst>
                                          <p:attrName>style.visibility</p:attrName>
                                        </p:attrNameLst>
                                      </p:cBhvr>
                                      <p:to>
                                        <p:strVal val="visible"/>
                                      </p:to>
                                    </p:set>
                                    <p:animEffect transition="in" filter="dissolve">
                                      <p:cBhvr>
                                        <p:cTn id="68" dur="500"/>
                                        <p:tgtEl>
                                          <p:spTgt spid="4755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47644"/>
                                        </p:tgtEl>
                                        <p:attrNameLst>
                                          <p:attrName>style.visibility</p:attrName>
                                        </p:attrNameLst>
                                      </p:cBhvr>
                                      <p:to>
                                        <p:strVal val="visible"/>
                                      </p:to>
                                    </p:set>
                                    <p:animEffect transition="in" filter="dissolve">
                                      <p:cBhvr>
                                        <p:cTn id="71" dur="500"/>
                                        <p:tgtEl>
                                          <p:spTgt spid="47644"/>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47651"/>
                                        </p:tgtEl>
                                        <p:attrNameLst>
                                          <p:attrName>style.visibility</p:attrName>
                                        </p:attrNameLst>
                                      </p:cBhvr>
                                      <p:to>
                                        <p:strVal val="visible"/>
                                      </p:to>
                                    </p:set>
                                    <p:animEffect transition="in" filter="dissolve">
                                      <p:cBhvr>
                                        <p:cTn id="74" dur="500"/>
                                        <p:tgtEl>
                                          <p:spTgt spid="47651"/>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47563"/>
                                        </p:tgtEl>
                                        <p:attrNameLst>
                                          <p:attrName>style.visibility</p:attrName>
                                        </p:attrNameLst>
                                      </p:cBhvr>
                                      <p:to>
                                        <p:strVal val="visible"/>
                                      </p:to>
                                    </p:set>
                                    <p:animEffect transition="in" filter="dissolve">
                                      <p:cBhvr>
                                        <p:cTn id="77" dur="500"/>
                                        <p:tgtEl>
                                          <p:spTgt spid="47563"/>
                                        </p:tgtEl>
                                      </p:cBhvr>
                                    </p:animEffect>
                                  </p:childTnLst>
                                </p:cTn>
                              </p:par>
                            </p:childTnLst>
                          </p:cTn>
                        </p:par>
                        <p:par>
                          <p:cTn id="78" fill="hold">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47121"/>
                                        </p:tgtEl>
                                        <p:attrNameLst>
                                          <p:attrName>style.visibility</p:attrName>
                                        </p:attrNameLst>
                                      </p:cBhvr>
                                      <p:to>
                                        <p:strVal val="visible"/>
                                      </p:to>
                                    </p:set>
                                    <p:animEffect transition="in" filter="dissolve">
                                      <p:cBhvr>
                                        <p:cTn id="81" dur="500"/>
                                        <p:tgtEl>
                                          <p:spTgt spid="47121"/>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47122"/>
                                        </p:tgtEl>
                                        <p:attrNameLst>
                                          <p:attrName>style.visibility</p:attrName>
                                        </p:attrNameLst>
                                      </p:cBhvr>
                                      <p:to>
                                        <p:strVal val="visible"/>
                                      </p:to>
                                    </p:set>
                                    <p:animEffect transition="in" filter="dissolve">
                                      <p:cBhvr>
                                        <p:cTn id="84" dur="500"/>
                                        <p:tgtEl>
                                          <p:spTgt spid="47122"/>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47123"/>
                                        </p:tgtEl>
                                        <p:attrNameLst>
                                          <p:attrName>style.visibility</p:attrName>
                                        </p:attrNameLst>
                                      </p:cBhvr>
                                      <p:to>
                                        <p:strVal val="visible"/>
                                      </p:to>
                                    </p:set>
                                    <p:animEffect transition="in" filter="dissolve">
                                      <p:cBhvr>
                                        <p:cTn id="87" dur="500"/>
                                        <p:tgtEl>
                                          <p:spTgt spid="47123"/>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47124"/>
                                        </p:tgtEl>
                                        <p:attrNameLst>
                                          <p:attrName>style.visibility</p:attrName>
                                        </p:attrNameLst>
                                      </p:cBhvr>
                                      <p:to>
                                        <p:strVal val="visible"/>
                                      </p:to>
                                    </p:set>
                                    <p:animEffect transition="in" filter="dissolve">
                                      <p:cBhvr>
                                        <p:cTn id="90" dur="500"/>
                                        <p:tgtEl>
                                          <p:spTgt spid="47124"/>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47125"/>
                                        </p:tgtEl>
                                        <p:attrNameLst>
                                          <p:attrName>style.visibility</p:attrName>
                                        </p:attrNameLst>
                                      </p:cBhvr>
                                      <p:to>
                                        <p:strVal val="visible"/>
                                      </p:to>
                                    </p:set>
                                    <p:animEffect transition="in" filter="dissolve">
                                      <p:cBhvr>
                                        <p:cTn id="93" dur="500"/>
                                        <p:tgtEl>
                                          <p:spTgt spid="47125"/>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47555"/>
                                        </p:tgtEl>
                                        <p:attrNameLst>
                                          <p:attrName>style.visibility</p:attrName>
                                        </p:attrNameLst>
                                      </p:cBhvr>
                                      <p:to>
                                        <p:strVal val="visible"/>
                                      </p:to>
                                    </p:set>
                                    <p:animEffect transition="in" filter="dissolve">
                                      <p:cBhvr>
                                        <p:cTn id="98" dur="500"/>
                                        <p:tgtEl>
                                          <p:spTgt spid="47555"/>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47126"/>
                                        </p:tgtEl>
                                        <p:attrNameLst>
                                          <p:attrName>style.visibility</p:attrName>
                                        </p:attrNameLst>
                                      </p:cBhvr>
                                      <p:to>
                                        <p:strVal val="visible"/>
                                      </p:to>
                                    </p:set>
                                    <p:animEffect transition="in" filter="dissolve">
                                      <p:cBhvr>
                                        <p:cTn id="101" dur="500"/>
                                        <p:tgtEl>
                                          <p:spTgt spid="47126"/>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47683"/>
                                        </p:tgtEl>
                                        <p:attrNameLst>
                                          <p:attrName>style.visibility</p:attrName>
                                        </p:attrNameLst>
                                      </p:cBhvr>
                                      <p:to>
                                        <p:strVal val="visible"/>
                                      </p:to>
                                    </p:set>
                                    <p:animEffect transition="in" filter="wipe(left)">
                                      <p:cBhvr>
                                        <p:cTn id="104" dur="500"/>
                                        <p:tgtEl>
                                          <p:spTgt spid="47683"/>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47129"/>
                                        </p:tgtEl>
                                        <p:attrNameLst>
                                          <p:attrName>style.visibility</p:attrName>
                                        </p:attrNameLst>
                                      </p:cBhvr>
                                      <p:to>
                                        <p:strVal val="visible"/>
                                      </p:to>
                                    </p:set>
                                    <p:animEffect transition="in" filter="dissolve">
                                      <p:cBhvr>
                                        <p:cTn id="107" dur="500"/>
                                        <p:tgtEl>
                                          <p:spTgt spid="47129"/>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grpId="0" nodeType="clickEffect">
                                  <p:stCondLst>
                                    <p:cond delay="0"/>
                                  </p:stCondLst>
                                  <p:childTnLst>
                                    <p:set>
                                      <p:cBhvr>
                                        <p:cTn id="111" dur="1" fill="hold">
                                          <p:stCondLst>
                                            <p:cond delay="0"/>
                                          </p:stCondLst>
                                        </p:cTn>
                                        <p:tgtEl>
                                          <p:spTgt spid="47291"/>
                                        </p:tgtEl>
                                        <p:attrNameLst>
                                          <p:attrName>style.visibility</p:attrName>
                                        </p:attrNameLst>
                                      </p:cBhvr>
                                      <p:to>
                                        <p:strVal val="visible"/>
                                      </p:to>
                                    </p:set>
                                    <p:anim calcmode="lin" valueType="num">
                                      <p:cBhvr>
                                        <p:cTn id="112" dur="500" fill="hold"/>
                                        <p:tgtEl>
                                          <p:spTgt spid="47291"/>
                                        </p:tgtEl>
                                        <p:attrNameLst>
                                          <p:attrName>ppt_w</p:attrName>
                                        </p:attrNameLst>
                                      </p:cBhvr>
                                      <p:tavLst>
                                        <p:tav tm="0">
                                          <p:val>
                                            <p:fltVal val="0"/>
                                          </p:val>
                                        </p:tav>
                                        <p:tav tm="100000">
                                          <p:val>
                                            <p:strVal val="#ppt_w"/>
                                          </p:val>
                                        </p:tav>
                                      </p:tavLst>
                                    </p:anim>
                                    <p:anim calcmode="lin" valueType="num">
                                      <p:cBhvr>
                                        <p:cTn id="113" dur="500" fill="hold"/>
                                        <p:tgtEl>
                                          <p:spTgt spid="47291"/>
                                        </p:tgtEl>
                                        <p:attrNameLst>
                                          <p:attrName>ppt_h</p:attrName>
                                        </p:attrNameLst>
                                      </p:cBhvr>
                                      <p:tavLst>
                                        <p:tav tm="0">
                                          <p:val>
                                            <p:fltVal val="0"/>
                                          </p:val>
                                        </p:tav>
                                        <p:tav tm="100000">
                                          <p:val>
                                            <p:strVal val="#ppt_h"/>
                                          </p:val>
                                        </p:tav>
                                      </p:tavLst>
                                    </p:anim>
                                    <p:animEffect transition="in" filter="fade">
                                      <p:cBhvr>
                                        <p:cTn id="114" dur="500"/>
                                        <p:tgtEl>
                                          <p:spTgt spid="4729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47109"/>
                                        </p:tgtEl>
                                        <p:attrNameLst>
                                          <p:attrName>style.visibility</p:attrName>
                                        </p:attrNameLst>
                                      </p:cBhvr>
                                      <p:to>
                                        <p:strVal val="visible"/>
                                      </p:to>
                                    </p:set>
                                    <p:animEffect transition="in" filter="wipe(down)">
                                      <p:cBhvr>
                                        <p:cTn id="119" dur="2000"/>
                                        <p:tgtEl>
                                          <p:spTgt spid="47109"/>
                                        </p:tgtEl>
                                      </p:cBhvr>
                                    </p:animEffect>
                                  </p:childTnLst>
                                </p:cTn>
                              </p:par>
                            </p:childTnLst>
                          </p:cTn>
                        </p:par>
                      </p:childTnLst>
                    </p:cTn>
                  </p:par>
                  <p:par>
                    <p:cTn id="120" fill="hold">
                      <p:stCondLst>
                        <p:cond delay="indefinite"/>
                      </p:stCondLst>
                      <p:childTnLst>
                        <p:par>
                          <p:cTn id="121" fill="hold">
                            <p:stCondLst>
                              <p:cond delay="0"/>
                            </p:stCondLst>
                            <p:childTnLst>
                              <p:par>
                                <p:cTn id="122" presetID="63" presetClass="path" presetSubtype="0" accel="50000" decel="50000" fill="hold" grpId="1" nodeType="clickEffect">
                                  <p:stCondLst>
                                    <p:cond delay="0"/>
                                  </p:stCondLst>
                                  <p:childTnLst>
                                    <p:animMotion origin="layout" path="M -0.01129 3.19001E-7 L 0.03038 0.00555 " pathEditMode="relative" rAng="0" ptsTypes="AA">
                                      <p:cBhvr>
                                        <p:cTn id="123" dur="3000" fill="hold"/>
                                        <p:tgtEl>
                                          <p:spTgt spid="47644"/>
                                        </p:tgtEl>
                                        <p:attrNameLst>
                                          <p:attrName>ppt_x</p:attrName>
                                          <p:attrName>ppt_y</p:attrName>
                                        </p:attrNameLst>
                                      </p:cBhvr>
                                      <p:rCtr x="21" y="3"/>
                                    </p:animMotion>
                                  </p:childTnLst>
                                </p:cTn>
                              </p:par>
                            </p:childTnLst>
                          </p:cTn>
                        </p:par>
                      </p:childTnLst>
                    </p:cTn>
                  </p:par>
                  <p:par>
                    <p:cTn id="124" fill="hold">
                      <p:stCondLst>
                        <p:cond delay="indefinite"/>
                      </p:stCondLst>
                      <p:childTnLst>
                        <p:par>
                          <p:cTn id="125" fill="hold">
                            <p:stCondLst>
                              <p:cond delay="0"/>
                            </p:stCondLst>
                            <p:childTnLst>
                              <p:par>
                                <p:cTn id="126" presetID="42" presetClass="path" presetSubtype="0" accel="50000" decel="50000" fill="hold" grpId="1" nodeType="clickEffect">
                                  <p:stCondLst>
                                    <p:cond delay="0"/>
                                  </p:stCondLst>
                                  <p:childTnLst>
                                    <p:animMotion origin="layout" path="M -0.00417 -0.01665 L 0.00417 0.26075 " pathEditMode="relative" rAng="0" ptsTypes="AA">
                                      <p:cBhvr>
                                        <p:cTn id="127" dur="500" fill="hold"/>
                                        <p:tgtEl>
                                          <p:spTgt spid="47302"/>
                                        </p:tgtEl>
                                        <p:attrNameLst>
                                          <p:attrName>ppt_x</p:attrName>
                                          <p:attrName>ppt_y</p:attrName>
                                        </p:attrNameLst>
                                      </p:cBhvr>
                                      <p:rCtr x="4" y="139"/>
                                    </p:animMotion>
                                  </p:childTnLst>
                                </p:cTn>
                              </p:par>
                              <p:par>
                                <p:cTn id="128" presetID="9" presetClass="entr" presetSubtype="0" fill="hold" grpId="0" nodeType="withEffect">
                                  <p:stCondLst>
                                    <p:cond delay="0"/>
                                  </p:stCondLst>
                                  <p:childTnLst>
                                    <p:set>
                                      <p:cBhvr>
                                        <p:cTn id="129" dur="1" fill="hold">
                                          <p:stCondLst>
                                            <p:cond delay="0"/>
                                          </p:stCondLst>
                                        </p:cTn>
                                        <p:tgtEl>
                                          <p:spTgt spid="47646"/>
                                        </p:tgtEl>
                                        <p:attrNameLst>
                                          <p:attrName>style.visibility</p:attrName>
                                        </p:attrNameLst>
                                      </p:cBhvr>
                                      <p:to>
                                        <p:strVal val="visible"/>
                                      </p:to>
                                    </p:set>
                                    <p:animEffect transition="in" filter="dissolve">
                                      <p:cBhvr>
                                        <p:cTn id="130" dur="500"/>
                                        <p:tgtEl>
                                          <p:spTgt spid="47646"/>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47647"/>
                                        </p:tgtEl>
                                        <p:attrNameLst>
                                          <p:attrName>style.visibility</p:attrName>
                                        </p:attrNameLst>
                                      </p:cBhvr>
                                      <p:to>
                                        <p:strVal val="visible"/>
                                      </p:to>
                                    </p:set>
                                    <p:animEffect transition="in" filter="dissolve">
                                      <p:cBhvr>
                                        <p:cTn id="133" dur="500"/>
                                        <p:tgtEl>
                                          <p:spTgt spid="47647"/>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47648"/>
                                        </p:tgtEl>
                                        <p:attrNameLst>
                                          <p:attrName>style.visibility</p:attrName>
                                        </p:attrNameLst>
                                      </p:cBhvr>
                                      <p:to>
                                        <p:strVal val="visible"/>
                                      </p:to>
                                    </p:set>
                                    <p:animEffect transition="in" filter="dissolve">
                                      <p:cBhvr>
                                        <p:cTn id="136" dur="500"/>
                                        <p:tgtEl>
                                          <p:spTgt spid="47648"/>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47649"/>
                                        </p:tgtEl>
                                        <p:attrNameLst>
                                          <p:attrName>style.visibility</p:attrName>
                                        </p:attrNameLst>
                                      </p:cBhvr>
                                      <p:to>
                                        <p:strVal val="visible"/>
                                      </p:to>
                                    </p:set>
                                    <p:animEffect transition="in" filter="dissolve">
                                      <p:cBhvr>
                                        <p:cTn id="139" dur="500"/>
                                        <p:tgtEl>
                                          <p:spTgt spid="47649"/>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47650"/>
                                        </p:tgtEl>
                                        <p:attrNameLst>
                                          <p:attrName>style.visibility</p:attrName>
                                        </p:attrNameLst>
                                      </p:cBhvr>
                                      <p:to>
                                        <p:strVal val="visible"/>
                                      </p:to>
                                    </p:set>
                                    <p:animEffect transition="in" filter="dissolve">
                                      <p:cBhvr>
                                        <p:cTn id="142" dur="500"/>
                                        <p:tgtEl>
                                          <p:spTgt spid="47650"/>
                                        </p:tgtEl>
                                      </p:cBhvr>
                                    </p:animEffect>
                                  </p:childTnLst>
                                </p:cTn>
                              </p:par>
                            </p:childTnLst>
                          </p:cTn>
                        </p:par>
                        <p:par>
                          <p:cTn id="143" fill="hold">
                            <p:stCondLst>
                              <p:cond delay="500"/>
                            </p:stCondLst>
                            <p:childTnLst>
                              <p:par>
                                <p:cTn id="144" presetID="42" presetClass="path" presetSubtype="0" accel="50000" decel="50000" fill="hold" grpId="1" nodeType="afterEffect">
                                  <p:stCondLst>
                                    <p:cond delay="0"/>
                                  </p:stCondLst>
                                  <p:childTnLst>
                                    <p:animMotion origin="layout" path="M -0.00417 -0.01665 L 0.00417 0.26075 " pathEditMode="relative" rAng="0" ptsTypes="AA">
                                      <p:cBhvr>
                                        <p:cTn id="145" dur="500" fill="hold"/>
                                        <p:tgtEl>
                                          <p:spTgt spid="47649"/>
                                        </p:tgtEl>
                                        <p:attrNameLst>
                                          <p:attrName>ppt_x</p:attrName>
                                          <p:attrName>ppt_y</p:attrName>
                                        </p:attrNameLst>
                                      </p:cBhvr>
                                      <p:rCtr x="4" y="139"/>
                                    </p:animMotion>
                                  </p:childTnLst>
                                </p:cTn>
                              </p:par>
                            </p:childTnLst>
                          </p:cTn>
                        </p:par>
                        <p:par>
                          <p:cTn id="146" fill="hold">
                            <p:stCondLst>
                              <p:cond delay="1000"/>
                            </p:stCondLst>
                            <p:childTnLst>
                              <p:par>
                                <p:cTn id="147" presetID="42" presetClass="path" presetSubtype="0" accel="50000" decel="50000" fill="hold" nodeType="afterEffect">
                                  <p:stCondLst>
                                    <p:cond delay="0"/>
                                  </p:stCondLst>
                                  <p:childTnLst>
                                    <p:animMotion origin="layout" path="M 2.77556E-17 -2.67684E-6 L -0.01667 0.2663 " pathEditMode="relative" rAng="0" ptsTypes="AA">
                                      <p:cBhvr>
                                        <p:cTn id="148" dur="50" fill="hold"/>
                                        <p:tgtEl>
                                          <p:spTgt spid="47650"/>
                                        </p:tgtEl>
                                        <p:attrNameLst>
                                          <p:attrName>ppt_x</p:attrName>
                                          <p:attrName>ppt_y</p:attrName>
                                        </p:attrNameLst>
                                      </p:cBhvr>
                                      <p:rCtr x="-8" y="133"/>
                                    </p:animMotion>
                                  </p:childTnLst>
                                </p:cTn>
                              </p:par>
                            </p:childTnLst>
                          </p:cTn>
                        </p:par>
                        <p:par>
                          <p:cTn id="149" fill="hold">
                            <p:stCondLst>
                              <p:cond delay="1050"/>
                            </p:stCondLst>
                            <p:childTnLst>
                              <p:par>
                                <p:cTn id="150" presetID="42" presetClass="path" presetSubtype="0" accel="50000" decel="50000" fill="hold" nodeType="afterEffect">
                                  <p:stCondLst>
                                    <p:cond delay="0"/>
                                  </p:stCondLst>
                                  <p:childTnLst>
                                    <p:animMotion origin="layout" path="M -3.33333E-6 2.21914E-7 L -0.0625 0.24965 " pathEditMode="relative" rAng="0" ptsTypes="AA">
                                      <p:cBhvr>
                                        <p:cTn id="151" dur="50" fill="hold"/>
                                        <p:tgtEl>
                                          <p:spTgt spid="47647"/>
                                        </p:tgtEl>
                                        <p:attrNameLst>
                                          <p:attrName>ppt_x</p:attrName>
                                          <p:attrName>ppt_y</p:attrName>
                                        </p:attrNameLst>
                                      </p:cBhvr>
                                      <p:rCtr x="-31" y="125"/>
                                    </p:animMotion>
                                  </p:childTnLst>
                                </p:cTn>
                              </p:par>
                            </p:childTnLst>
                          </p:cTn>
                        </p:par>
                        <p:par>
                          <p:cTn id="152" fill="hold">
                            <p:stCondLst>
                              <p:cond delay="1100"/>
                            </p:stCondLst>
                            <p:childTnLst>
                              <p:par>
                                <p:cTn id="153" presetID="42" presetClass="path" presetSubtype="0" accel="50000" decel="50000" fill="hold" nodeType="afterEffect">
                                  <p:stCondLst>
                                    <p:cond delay="0"/>
                                  </p:stCondLst>
                                  <p:childTnLst>
                                    <p:animMotion origin="layout" path="M -0.00834 -0.04438 L 0.02083 0.22746 " pathEditMode="relative" rAng="0" ptsTypes="AA">
                                      <p:cBhvr>
                                        <p:cTn id="154" dur="50" fill="hold"/>
                                        <p:tgtEl>
                                          <p:spTgt spid="47646"/>
                                        </p:tgtEl>
                                        <p:attrNameLst>
                                          <p:attrName>ppt_x</p:attrName>
                                          <p:attrName>ppt_y</p:attrName>
                                        </p:attrNameLst>
                                      </p:cBhvr>
                                      <p:rCtr x="15" y="136"/>
                                    </p:animMotion>
                                  </p:childTnLst>
                                </p:cTn>
                              </p:par>
                            </p:childTnLst>
                          </p:cTn>
                        </p:par>
                        <p:par>
                          <p:cTn id="155" fill="hold">
                            <p:stCondLst>
                              <p:cond delay="1150"/>
                            </p:stCondLst>
                            <p:childTnLst>
                              <p:par>
                                <p:cTn id="156" presetID="42" presetClass="path" presetSubtype="0" accel="50000" decel="50000" fill="hold" grpId="1" nodeType="afterEffect">
                                  <p:stCondLst>
                                    <p:cond delay="0"/>
                                  </p:stCondLst>
                                  <p:childTnLst>
                                    <p:animMotion origin="layout" path="M -0.01667 -0.04438 L 0.02916 0.19417 " pathEditMode="relative" rAng="0" ptsTypes="AA">
                                      <p:cBhvr>
                                        <p:cTn id="157" dur="50" fill="hold"/>
                                        <p:tgtEl>
                                          <p:spTgt spid="47648"/>
                                        </p:tgtEl>
                                        <p:attrNameLst>
                                          <p:attrName>ppt_x</p:attrName>
                                          <p:attrName>ppt_y</p:attrName>
                                        </p:attrNameLst>
                                      </p:cBhvr>
                                      <p:rCtr x="23" y="119"/>
                                    </p:animMotion>
                                  </p:childTnLst>
                                </p:cTn>
                              </p:par>
                              <p:par>
                                <p:cTn id="158" presetID="22" presetClass="entr" presetSubtype="4" fill="hold" grpId="0" nodeType="withEffect">
                                  <p:stCondLst>
                                    <p:cond delay="0"/>
                                  </p:stCondLst>
                                  <p:childTnLst>
                                    <p:set>
                                      <p:cBhvr>
                                        <p:cTn id="159" dur="1" fill="hold">
                                          <p:stCondLst>
                                            <p:cond delay="0"/>
                                          </p:stCondLst>
                                        </p:cTn>
                                        <p:tgtEl>
                                          <p:spTgt spid="47110"/>
                                        </p:tgtEl>
                                        <p:attrNameLst>
                                          <p:attrName>style.visibility</p:attrName>
                                        </p:attrNameLst>
                                      </p:cBhvr>
                                      <p:to>
                                        <p:strVal val="visible"/>
                                      </p:to>
                                    </p:set>
                                    <p:animEffect transition="in" filter="wipe(down)">
                                      <p:cBhvr>
                                        <p:cTn id="160" dur="500"/>
                                        <p:tgtEl>
                                          <p:spTgt spid="47110"/>
                                        </p:tgtEl>
                                      </p:cBhvr>
                                    </p:animEffect>
                                  </p:childTnLst>
                                </p:cTn>
                              </p:par>
                            </p:childTnLst>
                          </p:cTn>
                        </p:par>
                        <p:par>
                          <p:cTn id="161" fill="hold">
                            <p:stCondLst>
                              <p:cond delay="1650"/>
                            </p:stCondLst>
                            <p:childTnLst>
                              <p:par>
                                <p:cTn id="162" presetID="26" presetClass="entr" presetSubtype="0" fill="hold" grpId="0" nodeType="afterEffect">
                                  <p:stCondLst>
                                    <p:cond delay="0"/>
                                  </p:stCondLst>
                                  <p:childTnLst>
                                    <p:set>
                                      <p:cBhvr>
                                        <p:cTn id="163" dur="1" fill="hold">
                                          <p:stCondLst>
                                            <p:cond delay="0"/>
                                          </p:stCondLst>
                                        </p:cTn>
                                        <p:tgtEl>
                                          <p:spTgt spid="47678"/>
                                        </p:tgtEl>
                                        <p:attrNameLst>
                                          <p:attrName>style.visibility</p:attrName>
                                        </p:attrNameLst>
                                      </p:cBhvr>
                                      <p:to>
                                        <p:strVal val="visible"/>
                                      </p:to>
                                    </p:set>
                                    <p:animEffect transition="in" filter="wipe(down)">
                                      <p:cBhvr>
                                        <p:cTn id="164" dur="580">
                                          <p:stCondLst>
                                            <p:cond delay="0"/>
                                          </p:stCondLst>
                                        </p:cTn>
                                        <p:tgtEl>
                                          <p:spTgt spid="47678"/>
                                        </p:tgtEl>
                                      </p:cBhvr>
                                    </p:animEffect>
                                    <p:anim calcmode="lin" valueType="num">
                                      <p:cBhvr>
                                        <p:cTn id="165" dur="1822" tmFilter="0,0; 0.14,0.36; 0.43,0.73; 0.71,0.91; 1.0,1.0">
                                          <p:stCondLst>
                                            <p:cond delay="0"/>
                                          </p:stCondLst>
                                        </p:cTn>
                                        <p:tgtEl>
                                          <p:spTgt spid="47678"/>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47678"/>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47678"/>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47678"/>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47678"/>
                                        </p:tgtEl>
                                        <p:attrNameLst>
                                          <p:attrName>ppt_y</p:attrName>
                                        </p:attrNameLst>
                                      </p:cBhvr>
                                      <p:tavLst>
                                        <p:tav tm="0" fmla="#ppt_y-sin(pi*$)/81">
                                          <p:val>
                                            <p:fltVal val="0"/>
                                          </p:val>
                                        </p:tav>
                                        <p:tav tm="100000">
                                          <p:val>
                                            <p:fltVal val="1"/>
                                          </p:val>
                                        </p:tav>
                                      </p:tavLst>
                                    </p:anim>
                                    <p:animScale>
                                      <p:cBhvr>
                                        <p:cTn id="170" dur="26">
                                          <p:stCondLst>
                                            <p:cond delay="650"/>
                                          </p:stCondLst>
                                        </p:cTn>
                                        <p:tgtEl>
                                          <p:spTgt spid="47678"/>
                                        </p:tgtEl>
                                      </p:cBhvr>
                                      <p:to x="100000" y="60000"/>
                                    </p:animScale>
                                    <p:animScale>
                                      <p:cBhvr>
                                        <p:cTn id="171" dur="166" decel="50000">
                                          <p:stCondLst>
                                            <p:cond delay="676"/>
                                          </p:stCondLst>
                                        </p:cTn>
                                        <p:tgtEl>
                                          <p:spTgt spid="47678"/>
                                        </p:tgtEl>
                                      </p:cBhvr>
                                      <p:to x="100000" y="100000"/>
                                    </p:animScale>
                                    <p:animScale>
                                      <p:cBhvr>
                                        <p:cTn id="172" dur="26">
                                          <p:stCondLst>
                                            <p:cond delay="1312"/>
                                          </p:stCondLst>
                                        </p:cTn>
                                        <p:tgtEl>
                                          <p:spTgt spid="47678"/>
                                        </p:tgtEl>
                                      </p:cBhvr>
                                      <p:to x="100000" y="80000"/>
                                    </p:animScale>
                                    <p:animScale>
                                      <p:cBhvr>
                                        <p:cTn id="173" dur="166" decel="50000">
                                          <p:stCondLst>
                                            <p:cond delay="1338"/>
                                          </p:stCondLst>
                                        </p:cTn>
                                        <p:tgtEl>
                                          <p:spTgt spid="47678"/>
                                        </p:tgtEl>
                                      </p:cBhvr>
                                      <p:to x="100000" y="100000"/>
                                    </p:animScale>
                                    <p:animScale>
                                      <p:cBhvr>
                                        <p:cTn id="174" dur="26">
                                          <p:stCondLst>
                                            <p:cond delay="1642"/>
                                          </p:stCondLst>
                                        </p:cTn>
                                        <p:tgtEl>
                                          <p:spTgt spid="47678"/>
                                        </p:tgtEl>
                                      </p:cBhvr>
                                      <p:to x="100000" y="90000"/>
                                    </p:animScale>
                                    <p:animScale>
                                      <p:cBhvr>
                                        <p:cTn id="175" dur="166" decel="50000">
                                          <p:stCondLst>
                                            <p:cond delay="1668"/>
                                          </p:stCondLst>
                                        </p:cTn>
                                        <p:tgtEl>
                                          <p:spTgt spid="47678"/>
                                        </p:tgtEl>
                                      </p:cBhvr>
                                      <p:to x="100000" y="100000"/>
                                    </p:animScale>
                                    <p:animScale>
                                      <p:cBhvr>
                                        <p:cTn id="176" dur="26">
                                          <p:stCondLst>
                                            <p:cond delay="1808"/>
                                          </p:stCondLst>
                                        </p:cTn>
                                        <p:tgtEl>
                                          <p:spTgt spid="47678"/>
                                        </p:tgtEl>
                                      </p:cBhvr>
                                      <p:to x="100000" y="95000"/>
                                    </p:animScale>
                                    <p:animScale>
                                      <p:cBhvr>
                                        <p:cTn id="177" dur="166" decel="50000">
                                          <p:stCondLst>
                                            <p:cond delay="1834"/>
                                          </p:stCondLst>
                                        </p:cTn>
                                        <p:tgtEl>
                                          <p:spTgt spid="47678"/>
                                        </p:tgtEl>
                                      </p:cBhvr>
                                      <p:to x="100000" y="100000"/>
                                    </p:animScale>
                                  </p:childTnLst>
                                </p:cTn>
                              </p:par>
                            </p:childTnLst>
                          </p:cTn>
                        </p:par>
                      </p:childTnLst>
                    </p:cTn>
                  </p:par>
                  <p:par>
                    <p:cTn id="178" fill="hold">
                      <p:stCondLst>
                        <p:cond delay="indefinite"/>
                      </p:stCondLst>
                      <p:childTnLst>
                        <p:par>
                          <p:cTn id="179" fill="hold">
                            <p:stCondLst>
                              <p:cond delay="0"/>
                            </p:stCondLst>
                            <p:childTnLst>
                              <p:par>
                                <p:cTn id="180" presetID="53" presetClass="entr" presetSubtype="0" fill="hold" grpId="0" nodeType="clickEffect">
                                  <p:stCondLst>
                                    <p:cond delay="0"/>
                                  </p:stCondLst>
                                  <p:childTnLst>
                                    <p:set>
                                      <p:cBhvr>
                                        <p:cTn id="181" dur="1" fill="hold">
                                          <p:stCondLst>
                                            <p:cond delay="0"/>
                                          </p:stCondLst>
                                        </p:cTn>
                                        <p:tgtEl>
                                          <p:spTgt spid="47292"/>
                                        </p:tgtEl>
                                        <p:attrNameLst>
                                          <p:attrName>style.visibility</p:attrName>
                                        </p:attrNameLst>
                                      </p:cBhvr>
                                      <p:to>
                                        <p:strVal val="visible"/>
                                      </p:to>
                                    </p:set>
                                    <p:anim calcmode="lin" valueType="num">
                                      <p:cBhvr>
                                        <p:cTn id="182" dur="500" fill="hold"/>
                                        <p:tgtEl>
                                          <p:spTgt spid="47292"/>
                                        </p:tgtEl>
                                        <p:attrNameLst>
                                          <p:attrName>ppt_w</p:attrName>
                                        </p:attrNameLst>
                                      </p:cBhvr>
                                      <p:tavLst>
                                        <p:tav tm="0">
                                          <p:val>
                                            <p:fltVal val="0"/>
                                          </p:val>
                                        </p:tav>
                                        <p:tav tm="100000">
                                          <p:val>
                                            <p:strVal val="#ppt_w"/>
                                          </p:val>
                                        </p:tav>
                                      </p:tavLst>
                                    </p:anim>
                                    <p:anim calcmode="lin" valueType="num">
                                      <p:cBhvr>
                                        <p:cTn id="183" dur="500" fill="hold"/>
                                        <p:tgtEl>
                                          <p:spTgt spid="47292"/>
                                        </p:tgtEl>
                                        <p:attrNameLst>
                                          <p:attrName>ppt_h</p:attrName>
                                        </p:attrNameLst>
                                      </p:cBhvr>
                                      <p:tavLst>
                                        <p:tav tm="0">
                                          <p:val>
                                            <p:fltVal val="0"/>
                                          </p:val>
                                        </p:tav>
                                        <p:tav tm="100000">
                                          <p:val>
                                            <p:strVal val="#ppt_h"/>
                                          </p:val>
                                        </p:tav>
                                      </p:tavLst>
                                    </p:anim>
                                    <p:animEffect transition="in" filter="fade">
                                      <p:cBhvr>
                                        <p:cTn id="184" dur="500"/>
                                        <p:tgtEl>
                                          <p:spTgt spid="47292"/>
                                        </p:tgtEl>
                                      </p:cBhvr>
                                    </p:animEffect>
                                  </p:childTnLst>
                                </p:cTn>
                              </p:par>
                            </p:childTnLst>
                          </p:cTn>
                        </p:par>
                        <p:par>
                          <p:cTn id="185" fill="hold">
                            <p:stCondLst>
                              <p:cond delay="500"/>
                            </p:stCondLst>
                            <p:childTnLst>
                              <p:par>
                                <p:cTn id="186" presetID="35" presetClass="path" presetSubtype="0" accel="50000" decel="50000" fill="hold" grpId="1" nodeType="afterEffect">
                                  <p:stCondLst>
                                    <p:cond delay="0"/>
                                  </p:stCondLst>
                                  <p:childTnLst>
                                    <p:animMotion origin="layout" path="M -0.00382 -0.00254 L -0.03715 -0.00254 " pathEditMode="relative" rAng="0" ptsTypes="AA">
                                      <p:cBhvr>
                                        <p:cTn id="187" dur="5000" fill="hold"/>
                                        <p:tgtEl>
                                          <p:spTgt spid="47651"/>
                                        </p:tgtEl>
                                        <p:attrNameLst>
                                          <p:attrName>ppt_x</p:attrName>
                                          <p:attrName>ppt_y</p:attrName>
                                        </p:attrNameLst>
                                      </p:cBhvr>
                                      <p:rCtr x="-17" y="0"/>
                                    </p:animMotion>
                                  </p:childTnLst>
                                </p:cTn>
                              </p:par>
                            </p:childTnLst>
                          </p:cTn>
                        </p:par>
                      </p:childTnLst>
                    </p:cTn>
                  </p:par>
                  <p:par>
                    <p:cTn id="188" fill="hold">
                      <p:stCondLst>
                        <p:cond delay="indefinite"/>
                      </p:stCondLst>
                      <p:childTnLst>
                        <p:par>
                          <p:cTn id="189" fill="hold">
                            <p:stCondLst>
                              <p:cond delay="0"/>
                            </p:stCondLst>
                            <p:childTnLst>
                              <p:par>
                                <p:cTn id="190" presetID="50" presetClass="exit" presetSubtype="0" accel="100000" fill="hold" grpId="1" nodeType="clickEffect">
                                  <p:stCondLst>
                                    <p:cond delay="0"/>
                                  </p:stCondLst>
                                  <p:childTnLst>
                                    <p:anim calcmode="lin" valueType="num">
                                      <p:cBhvr>
                                        <p:cTn id="191" dur="1000"/>
                                        <p:tgtEl>
                                          <p:spTgt spid="47658"/>
                                        </p:tgtEl>
                                        <p:attrNameLst>
                                          <p:attrName>ppt_w</p:attrName>
                                        </p:attrNameLst>
                                      </p:cBhvr>
                                      <p:tavLst>
                                        <p:tav tm="0">
                                          <p:val>
                                            <p:strVal val="ppt_w"/>
                                          </p:val>
                                        </p:tav>
                                        <p:tav tm="100000">
                                          <p:val>
                                            <p:strVal val="ppt_w+.3"/>
                                          </p:val>
                                        </p:tav>
                                      </p:tavLst>
                                    </p:anim>
                                    <p:anim calcmode="lin" valueType="num">
                                      <p:cBhvr>
                                        <p:cTn id="192" dur="1000"/>
                                        <p:tgtEl>
                                          <p:spTgt spid="47658"/>
                                        </p:tgtEl>
                                        <p:attrNameLst>
                                          <p:attrName>ppt_h</p:attrName>
                                        </p:attrNameLst>
                                      </p:cBhvr>
                                      <p:tavLst>
                                        <p:tav tm="0">
                                          <p:val>
                                            <p:strVal val="ppt_h"/>
                                          </p:val>
                                        </p:tav>
                                        <p:tav tm="100000">
                                          <p:val>
                                            <p:strVal val="ppt_h"/>
                                          </p:val>
                                        </p:tav>
                                      </p:tavLst>
                                    </p:anim>
                                    <p:animEffect transition="out" filter="fade">
                                      <p:cBhvr>
                                        <p:cTn id="193" dur="1000"/>
                                        <p:tgtEl>
                                          <p:spTgt spid="47658"/>
                                        </p:tgtEl>
                                      </p:cBhvr>
                                    </p:animEffect>
                                    <p:set>
                                      <p:cBhvr>
                                        <p:cTn id="194" dur="1" fill="hold">
                                          <p:stCondLst>
                                            <p:cond delay="999"/>
                                          </p:stCondLst>
                                        </p:cTn>
                                        <p:tgtEl>
                                          <p:spTgt spid="47658"/>
                                        </p:tgtEl>
                                        <p:attrNameLst>
                                          <p:attrName>style.visibility</p:attrName>
                                        </p:attrNameLst>
                                      </p:cBhvr>
                                      <p:to>
                                        <p:strVal val="hidden"/>
                                      </p:to>
                                    </p:set>
                                  </p:childTnLst>
                                </p:cTn>
                              </p:par>
                              <p:par>
                                <p:cTn id="195" presetID="53" presetClass="entr" presetSubtype="0" fill="hold" grpId="0" nodeType="withEffect">
                                  <p:stCondLst>
                                    <p:cond delay="0"/>
                                  </p:stCondLst>
                                  <p:childTnLst>
                                    <p:set>
                                      <p:cBhvr>
                                        <p:cTn id="196" dur="1" fill="hold">
                                          <p:stCondLst>
                                            <p:cond delay="0"/>
                                          </p:stCondLst>
                                        </p:cTn>
                                        <p:tgtEl>
                                          <p:spTgt spid="47660"/>
                                        </p:tgtEl>
                                        <p:attrNameLst>
                                          <p:attrName>style.visibility</p:attrName>
                                        </p:attrNameLst>
                                      </p:cBhvr>
                                      <p:to>
                                        <p:strVal val="visible"/>
                                      </p:to>
                                    </p:set>
                                    <p:anim calcmode="lin" valueType="num">
                                      <p:cBhvr>
                                        <p:cTn id="197" dur="500" fill="hold"/>
                                        <p:tgtEl>
                                          <p:spTgt spid="47660"/>
                                        </p:tgtEl>
                                        <p:attrNameLst>
                                          <p:attrName>ppt_w</p:attrName>
                                        </p:attrNameLst>
                                      </p:cBhvr>
                                      <p:tavLst>
                                        <p:tav tm="0">
                                          <p:val>
                                            <p:fltVal val="0"/>
                                          </p:val>
                                        </p:tav>
                                        <p:tav tm="100000">
                                          <p:val>
                                            <p:strVal val="#ppt_w"/>
                                          </p:val>
                                        </p:tav>
                                      </p:tavLst>
                                    </p:anim>
                                    <p:anim calcmode="lin" valueType="num">
                                      <p:cBhvr>
                                        <p:cTn id="198" dur="500" fill="hold"/>
                                        <p:tgtEl>
                                          <p:spTgt spid="47660"/>
                                        </p:tgtEl>
                                        <p:attrNameLst>
                                          <p:attrName>ppt_h</p:attrName>
                                        </p:attrNameLst>
                                      </p:cBhvr>
                                      <p:tavLst>
                                        <p:tav tm="0">
                                          <p:val>
                                            <p:fltVal val="0"/>
                                          </p:val>
                                        </p:tav>
                                        <p:tav tm="100000">
                                          <p:val>
                                            <p:strVal val="#ppt_h"/>
                                          </p:val>
                                        </p:tav>
                                      </p:tavLst>
                                    </p:anim>
                                    <p:animEffect transition="in" filter="fade">
                                      <p:cBhvr>
                                        <p:cTn id="199" dur="500"/>
                                        <p:tgtEl>
                                          <p:spTgt spid="47660"/>
                                        </p:tgtEl>
                                      </p:cBhvr>
                                    </p:animEffect>
                                  </p:childTnLst>
                                </p:cTn>
                              </p:par>
                            </p:childTnLst>
                          </p:cTn>
                        </p:par>
                      </p:childTnLst>
                    </p:cTn>
                  </p:par>
                  <p:par>
                    <p:cTn id="200" fill="hold">
                      <p:stCondLst>
                        <p:cond delay="indefinite"/>
                      </p:stCondLst>
                      <p:childTnLst>
                        <p:par>
                          <p:cTn id="201" fill="hold">
                            <p:stCondLst>
                              <p:cond delay="0"/>
                            </p:stCondLst>
                            <p:childTnLst>
                              <p:par>
                                <p:cTn id="202" presetID="64" presetClass="path" presetSubtype="0" accel="50000" decel="50000" fill="hold" grpId="1" nodeType="clickEffect">
                                  <p:stCondLst>
                                    <p:cond delay="0"/>
                                  </p:stCondLst>
                                  <p:childTnLst>
                                    <p:animMotion origin="layout" path="M 3.33333E-6 -3.78641E-6 L -0.00417 -0.24965 " pathEditMode="relative" rAng="0" ptsTypes="AA">
                                      <p:cBhvr>
                                        <p:cTn id="203" dur="500" fill="hold"/>
                                        <p:tgtEl>
                                          <p:spTgt spid="47666"/>
                                        </p:tgtEl>
                                        <p:attrNameLst>
                                          <p:attrName>ppt_x</p:attrName>
                                          <p:attrName>ppt_y</p:attrName>
                                        </p:attrNameLst>
                                      </p:cBhvr>
                                      <p:rCtr x="-2" y="-125"/>
                                    </p:animMotion>
                                  </p:childTnLst>
                                </p:cTn>
                              </p:par>
                              <p:par>
                                <p:cTn id="204" presetID="9" presetClass="entr" presetSubtype="0" fill="hold" grpId="0" nodeType="withEffect">
                                  <p:stCondLst>
                                    <p:cond delay="0"/>
                                  </p:stCondLst>
                                  <p:childTnLst>
                                    <p:set>
                                      <p:cBhvr>
                                        <p:cTn id="205" dur="1" fill="hold">
                                          <p:stCondLst>
                                            <p:cond delay="0"/>
                                          </p:stCondLst>
                                        </p:cTn>
                                        <p:tgtEl>
                                          <p:spTgt spid="47667"/>
                                        </p:tgtEl>
                                        <p:attrNameLst>
                                          <p:attrName>style.visibility</p:attrName>
                                        </p:attrNameLst>
                                      </p:cBhvr>
                                      <p:to>
                                        <p:strVal val="visible"/>
                                      </p:to>
                                    </p:set>
                                    <p:animEffect transition="in" filter="dissolve">
                                      <p:cBhvr>
                                        <p:cTn id="206" dur="500"/>
                                        <p:tgtEl>
                                          <p:spTgt spid="47667"/>
                                        </p:tgtEl>
                                      </p:cBhvr>
                                    </p:animEffect>
                                  </p:childTnLst>
                                </p:cTn>
                              </p:par>
                              <p:par>
                                <p:cTn id="207" presetID="9" presetClass="entr" presetSubtype="0" fill="hold" grpId="0" nodeType="withEffect">
                                  <p:stCondLst>
                                    <p:cond delay="0"/>
                                  </p:stCondLst>
                                  <p:childTnLst>
                                    <p:set>
                                      <p:cBhvr>
                                        <p:cTn id="208" dur="1" fill="hold">
                                          <p:stCondLst>
                                            <p:cond delay="0"/>
                                          </p:stCondLst>
                                        </p:cTn>
                                        <p:tgtEl>
                                          <p:spTgt spid="47668"/>
                                        </p:tgtEl>
                                        <p:attrNameLst>
                                          <p:attrName>style.visibility</p:attrName>
                                        </p:attrNameLst>
                                      </p:cBhvr>
                                      <p:to>
                                        <p:strVal val="visible"/>
                                      </p:to>
                                    </p:set>
                                    <p:animEffect transition="in" filter="dissolve">
                                      <p:cBhvr>
                                        <p:cTn id="209" dur="500"/>
                                        <p:tgtEl>
                                          <p:spTgt spid="47668"/>
                                        </p:tgtEl>
                                      </p:cBhvr>
                                    </p:animEffect>
                                  </p:childTnLst>
                                </p:cTn>
                              </p:par>
                            </p:childTnLst>
                          </p:cTn>
                        </p:par>
                        <p:par>
                          <p:cTn id="210" fill="hold">
                            <p:stCondLst>
                              <p:cond delay="500"/>
                            </p:stCondLst>
                            <p:childTnLst>
                              <p:par>
                                <p:cTn id="211" presetID="64" presetClass="path" presetSubtype="0" accel="50000" decel="50000" fill="hold" grpId="1" nodeType="afterEffect">
                                  <p:stCondLst>
                                    <p:cond delay="0"/>
                                  </p:stCondLst>
                                  <p:childTnLst>
                                    <p:animMotion origin="layout" path="M 3.33333E-6 -3.78641E-6 L -0.00417 -0.24965 " pathEditMode="relative" rAng="0" ptsTypes="AA">
                                      <p:cBhvr>
                                        <p:cTn id="212" dur="500" fill="hold"/>
                                        <p:tgtEl>
                                          <p:spTgt spid="47667"/>
                                        </p:tgtEl>
                                        <p:attrNameLst>
                                          <p:attrName>ppt_x</p:attrName>
                                          <p:attrName>ppt_y</p:attrName>
                                        </p:attrNameLst>
                                      </p:cBhvr>
                                      <p:rCtr x="-2" y="-125"/>
                                    </p:animMotion>
                                  </p:childTnLst>
                                </p:cTn>
                              </p:par>
                            </p:childTnLst>
                          </p:cTn>
                        </p:par>
                        <p:par>
                          <p:cTn id="213" fill="hold">
                            <p:stCondLst>
                              <p:cond delay="1000"/>
                            </p:stCondLst>
                            <p:childTnLst>
                              <p:par>
                                <p:cTn id="214" presetID="64" presetClass="path" presetSubtype="0" accel="50000" decel="50000" fill="hold" grpId="1" nodeType="afterEffect">
                                  <p:stCondLst>
                                    <p:cond delay="0"/>
                                  </p:stCondLst>
                                  <p:childTnLst>
                                    <p:animMotion origin="layout" path="M 0.00417 0.01664 L 0.00833 -0.2663 " pathEditMode="relative" rAng="0" ptsTypes="AA">
                                      <p:cBhvr>
                                        <p:cTn id="215" dur="500" fill="hold"/>
                                        <p:tgtEl>
                                          <p:spTgt spid="47668"/>
                                        </p:tgtEl>
                                        <p:attrNameLst>
                                          <p:attrName>ppt_x</p:attrName>
                                          <p:attrName>ppt_y</p:attrName>
                                        </p:attrNameLst>
                                      </p:cBhvr>
                                      <p:rCtr x="2" y="-141"/>
                                    </p:animMotion>
                                  </p:childTnLst>
                                </p:cTn>
                              </p:par>
                            </p:childTnLst>
                          </p:cTn>
                        </p:par>
                        <p:par>
                          <p:cTn id="216" fill="hold">
                            <p:stCondLst>
                              <p:cond delay="1500"/>
                            </p:stCondLst>
                            <p:childTnLst>
                              <p:par>
                                <p:cTn id="217" presetID="22" presetClass="entr" presetSubtype="1" fill="hold" grpId="0" nodeType="afterEffect">
                                  <p:stCondLst>
                                    <p:cond delay="0"/>
                                  </p:stCondLst>
                                  <p:childTnLst>
                                    <p:set>
                                      <p:cBhvr>
                                        <p:cTn id="218" dur="1" fill="hold">
                                          <p:stCondLst>
                                            <p:cond delay="0"/>
                                          </p:stCondLst>
                                        </p:cTn>
                                        <p:tgtEl>
                                          <p:spTgt spid="47111"/>
                                        </p:tgtEl>
                                        <p:attrNameLst>
                                          <p:attrName>style.visibility</p:attrName>
                                        </p:attrNameLst>
                                      </p:cBhvr>
                                      <p:to>
                                        <p:strVal val="visible"/>
                                      </p:to>
                                    </p:set>
                                    <p:animEffect transition="in" filter="wipe(up)">
                                      <p:cBhvr>
                                        <p:cTn id="219" dur="1000"/>
                                        <p:tgtEl>
                                          <p:spTgt spid="47111"/>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ntr" presetSubtype="0" fill="hold" grpId="0" nodeType="clickEffect">
                                  <p:stCondLst>
                                    <p:cond delay="0"/>
                                  </p:stCondLst>
                                  <p:childTnLst>
                                    <p:set>
                                      <p:cBhvr>
                                        <p:cTn id="223" dur="1" fill="hold">
                                          <p:stCondLst>
                                            <p:cond delay="0"/>
                                          </p:stCondLst>
                                        </p:cTn>
                                        <p:tgtEl>
                                          <p:spTgt spid="47293"/>
                                        </p:tgtEl>
                                        <p:attrNameLst>
                                          <p:attrName>style.visibility</p:attrName>
                                        </p:attrNameLst>
                                      </p:cBhvr>
                                      <p:to>
                                        <p:strVal val="visible"/>
                                      </p:to>
                                    </p:set>
                                    <p:anim calcmode="lin" valueType="num">
                                      <p:cBhvr>
                                        <p:cTn id="224" dur="500" fill="hold"/>
                                        <p:tgtEl>
                                          <p:spTgt spid="47293"/>
                                        </p:tgtEl>
                                        <p:attrNameLst>
                                          <p:attrName>ppt_w</p:attrName>
                                        </p:attrNameLst>
                                      </p:cBhvr>
                                      <p:tavLst>
                                        <p:tav tm="0">
                                          <p:val>
                                            <p:fltVal val="0"/>
                                          </p:val>
                                        </p:tav>
                                        <p:tav tm="100000">
                                          <p:val>
                                            <p:strVal val="#ppt_w"/>
                                          </p:val>
                                        </p:tav>
                                      </p:tavLst>
                                    </p:anim>
                                    <p:anim calcmode="lin" valueType="num">
                                      <p:cBhvr>
                                        <p:cTn id="225" dur="500" fill="hold"/>
                                        <p:tgtEl>
                                          <p:spTgt spid="47293"/>
                                        </p:tgtEl>
                                        <p:attrNameLst>
                                          <p:attrName>ppt_h</p:attrName>
                                        </p:attrNameLst>
                                      </p:cBhvr>
                                      <p:tavLst>
                                        <p:tav tm="0">
                                          <p:val>
                                            <p:fltVal val="0"/>
                                          </p:val>
                                        </p:tav>
                                        <p:tav tm="100000">
                                          <p:val>
                                            <p:strVal val="#ppt_h"/>
                                          </p:val>
                                        </p:tav>
                                      </p:tavLst>
                                    </p:anim>
                                    <p:animEffect transition="in" filter="fade">
                                      <p:cBhvr>
                                        <p:cTn id="226" dur="500"/>
                                        <p:tgtEl>
                                          <p:spTgt spid="47293"/>
                                        </p:tgtEl>
                                      </p:cBhvr>
                                    </p:animEffect>
                                  </p:childTnLst>
                                </p:cTn>
                              </p:par>
                            </p:childTnLst>
                          </p:cTn>
                        </p:par>
                      </p:childTnLst>
                    </p:cTn>
                  </p:par>
                  <p:par>
                    <p:cTn id="227" fill="hold">
                      <p:stCondLst>
                        <p:cond delay="indefinite"/>
                      </p:stCondLst>
                      <p:childTnLst>
                        <p:par>
                          <p:cTn id="228" fill="hold">
                            <p:stCondLst>
                              <p:cond delay="0"/>
                            </p:stCondLst>
                            <p:childTnLst>
                              <p:par>
                                <p:cTn id="229" presetID="50" presetClass="exit" presetSubtype="0" accel="100000" fill="hold" grpId="1" nodeType="clickEffect">
                                  <p:stCondLst>
                                    <p:cond delay="0"/>
                                  </p:stCondLst>
                                  <p:childTnLst>
                                    <p:anim calcmode="lin" valueType="num">
                                      <p:cBhvr>
                                        <p:cTn id="230" dur="1000"/>
                                        <p:tgtEl>
                                          <p:spTgt spid="47663"/>
                                        </p:tgtEl>
                                        <p:attrNameLst>
                                          <p:attrName>ppt_w</p:attrName>
                                        </p:attrNameLst>
                                      </p:cBhvr>
                                      <p:tavLst>
                                        <p:tav tm="0">
                                          <p:val>
                                            <p:strVal val="ppt_w"/>
                                          </p:val>
                                        </p:tav>
                                        <p:tav tm="100000">
                                          <p:val>
                                            <p:strVal val="ppt_w+.3"/>
                                          </p:val>
                                        </p:tav>
                                      </p:tavLst>
                                    </p:anim>
                                    <p:anim calcmode="lin" valueType="num">
                                      <p:cBhvr>
                                        <p:cTn id="231" dur="1000"/>
                                        <p:tgtEl>
                                          <p:spTgt spid="47663"/>
                                        </p:tgtEl>
                                        <p:attrNameLst>
                                          <p:attrName>ppt_h</p:attrName>
                                        </p:attrNameLst>
                                      </p:cBhvr>
                                      <p:tavLst>
                                        <p:tav tm="0">
                                          <p:val>
                                            <p:strVal val="ppt_h"/>
                                          </p:val>
                                        </p:tav>
                                        <p:tav tm="100000">
                                          <p:val>
                                            <p:strVal val="ppt_h"/>
                                          </p:val>
                                        </p:tav>
                                      </p:tavLst>
                                    </p:anim>
                                    <p:animEffect transition="out" filter="fade">
                                      <p:cBhvr>
                                        <p:cTn id="232" dur="1000"/>
                                        <p:tgtEl>
                                          <p:spTgt spid="47663"/>
                                        </p:tgtEl>
                                      </p:cBhvr>
                                    </p:animEffect>
                                    <p:set>
                                      <p:cBhvr>
                                        <p:cTn id="233" dur="1" fill="hold">
                                          <p:stCondLst>
                                            <p:cond delay="999"/>
                                          </p:stCondLst>
                                        </p:cTn>
                                        <p:tgtEl>
                                          <p:spTgt spid="47663"/>
                                        </p:tgtEl>
                                        <p:attrNameLst>
                                          <p:attrName>style.visibility</p:attrName>
                                        </p:attrNameLst>
                                      </p:cBhvr>
                                      <p:to>
                                        <p:strVal val="hidden"/>
                                      </p:to>
                                    </p:set>
                                  </p:childTnLst>
                                </p:cTn>
                              </p:par>
                              <p:par>
                                <p:cTn id="234" presetID="53" presetClass="entr" presetSubtype="0" fill="hold" grpId="0" nodeType="withEffect">
                                  <p:stCondLst>
                                    <p:cond delay="0"/>
                                  </p:stCondLst>
                                  <p:childTnLst>
                                    <p:set>
                                      <p:cBhvr>
                                        <p:cTn id="235" dur="1" fill="hold">
                                          <p:stCondLst>
                                            <p:cond delay="0"/>
                                          </p:stCondLst>
                                        </p:cTn>
                                        <p:tgtEl>
                                          <p:spTgt spid="47665"/>
                                        </p:tgtEl>
                                        <p:attrNameLst>
                                          <p:attrName>style.visibility</p:attrName>
                                        </p:attrNameLst>
                                      </p:cBhvr>
                                      <p:to>
                                        <p:strVal val="visible"/>
                                      </p:to>
                                    </p:set>
                                    <p:anim calcmode="lin" valueType="num">
                                      <p:cBhvr>
                                        <p:cTn id="236" dur="500" fill="hold"/>
                                        <p:tgtEl>
                                          <p:spTgt spid="47665"/>
                                        </p:tgtEl>
                                        <p:attrNameLst>
                                          <p:attrName>ppt_w</p:attrName>
                                        </p:attrNameLst>
                                      </p:cBhvr>
                                      <p:tavLst>
                                        <p:tav tm="0">
                                          <p:val>
                                            <p:fltVal val="0"/>
                                          </p:val>
                                        </p:tav>
                                        <p:tav tm="100000">
                                          <p:val>
                                            <p:strVal val="#ppt_w"/>
                                          </p:val>
                                        </p:tav>
                                      </p:tavLst>
                                    </p:anim>
                                    <p:anim calcmode="lin" valueType="num">
                                      <p:cBhvr>
                                        <p:cTn id="237" dur="500" fill="hold"/>
                                        <p:tgtEl>
                                          <p:spTgt spid="47665"/>
                                        </p:tgtEl>
                                        <p:attrNameLst>
                                          <p:attrName>ppt_h</p:attrName>
                                        </p:attrNameLst>
                                      </p:cBhvr>
                                      <p:tavLst>
                                        <p:tav tm="0">
                                          <p:val>
                                            <p:fltVal val="0"/>
                                          </p:val>
                                        </p:tav>
                                        <p:tav tm="100000">
                                          <p:val>
                                            <p:strVal val="#ppt_h"/>
                                          </p:val>
                                        </p:tav>
                                      </p:tavLst>
                                    </p:anim>
                                    <p:animEffect transition="in" filter="fade">
                                      <p:cBhvr>
                                        <p:cTn id="238" dur="500"/>
                                        <p:tgtEl>
                                          <p:spTgt spid="47665"/>
                                        </p:tgtEl>
                                      </p:cBhvr>
                                    </p:animEffect>
                                  </p:childTnLst>
                                </p:cTn>
                              </p:par>
                            </p:childTnLst>
                          </p:cTn>
                        </p:par>
                      </p:childTnLst>
                    </p:cTn>
                  </p:par>
                  <p:par>
                    <p:cTn id="239" fill="hold">
                      <p:stCondLst>
                        <p:cond delay="indefinite"/>
                      </p:stCondLst>
                      <p:childTnLst>
                        <p:par>
                          <p:cTn id="240" fill="hold">
                            <p:stCondLst>
                              <p:cond delay="0"/>
                            </p:stCondLst>
                            <p:childTnLst>
                              <p:par>
                                <p:cTn id="241" presetID="42" presetClass="path" presetSubtype="0" accel="50000" decel="50000" fill="hold" grpId="1" nodeType="clickEffect">
                                  <p:stCondLst>
                                    <p:cond delay="0"/>
                                  </p:stCondLst>
                                  <p:childTnLst>
                                    <p:animMotion origin="layout" path="M 0.00833 0.03328 L 0.00833 0.2441 " pathEditMode="relative" rAng="0" ptsTypes="AA">
                                      <p:cBhvr>
                                        <p:cTn id="242" dur="2000" fill="hold"/>
                                        <p:tgtEl>
                                          <p:spTgt spid="47390"/>
                                        </p:tgtEl>
                                        <p:attrNameLst>
                                          <p:attrName>ppt_x</p:attrName>
                                          <p:attrName>ppt_y</p:attrName>
                                        </p:attrNameLst>
                                      </p:cBhvr>
                                      <p:rCtr x="0" y="105"/>
                                    </p:animMotion>
                                  </p:childTnLst>
                                </p:cTn>
                              </p:par>
                              <p:par>
                                <p:cTn id="243" presetID="9" presetClass="entr" presetSubtype="0" fill="hold" grpId="0" nodeType="withEffect">
                                  <p:stCondLst>
                                    <p:cond delay="0"/>
                                  </p:stCondLst>
                                  <p:childTnLst>
                                    <p:set>
                                      <p:cBhvr>
                                        <p:cTn id="244" dur="1" fill="hold">
                                          <p:stCondLst>
                                            <p:cond delay="0"/>
                                          </p:stCondLst>
                                        </p:cTn>
                                        <p:tgtEl>
                                          <p:spTgt spid="47669"/>
                                        </p:tgtEl>
                                        <p:attrNameLst>
                                          <p:attrName>style.visibility</p:attrName>
                                        </p:attrNameLst>
                                      </p:cBhvr>
                                      <p:to>
                                        <p:strVal val="visible"/>
                                      </p:to>
                                    </p:set>
                                    <p:animEffect transition="in" filter="dissolve">
                                      <p:cBhvr>
                                        <p:cTn id="245" dur="500"/>
                                        <p:tgtEl>
                                          <p:spTgt spid="47669"/>
                                        </p:tgtEl>
                                      </p:cBhvr>
                                    </p:animEffect>
                                  </p:childTnLst>
                                </p:cTn>
                              </p:par>
                              <p:par>
                                <p:cTn id="246" presetID="9" presetClass="entr" presetSubtype="0" fill="hold" grpId="0" nodeType="withEffect">
                                  <p:stCondLst>
                                    <p:cond delay="0"/>
                                  </p:stCondLst>
                                  <p:childTnLst>
                                    <p:set>
                                      <p:cBhvr>
                                        <p:cTn id="247" dur="1" fill="hold">
                                          <p:stCondLst>
                                            <p:cond delay="0"/>
                                          </p:stCondLst>
                                        </p:cTn>
                                        <p:tgtEl>
                                          <p:spTgt spid="47670"/>
                                        </p:tgtEl>
                                        <p:attrNameLst>
                                          <p:attrName>style.visibility</p:attrName>
                                        </p:attrNameLst>
                                      </p:cBhvr>
                                      <p:to>
                                        <p:strVal val="visible"/>
                                      </p:to>
                                    </p:set>
                                    <p:animEffect transition="in" filter="dissolve">
                                      <p:cBhvr>
                                        <p:cTn id="248" dur="500"/>
                                        <p:tgtEl>
                                          <p:spTgt spid="47670"/>
                                        </p:tgtEl>
                                      </p:cBhvr>
                                    </p:animEffect>
                                  </p:childTnLst>
                                </p:cTn>
                              </p:par>
                            </p:childTnLst>
                          </p:cTn>
                        </p:par>
                        <p:par>
                          <p:cTn id="249" fill="hold">
                            <p:stCondLst>
                              <p:cond delay="2000"/>
                            </p:stCondLst>
                            <p:childTnLst>
                              <p:par>
                                <p:cTn id="250" presetID="42" presetClass="path" presetSubtype="0" accel="50000" decel="50000" fill="hold" grpId="1" nodeType="afterEffect">
                                  <p:stCondLst>
                                    <p:cond delay="0"/>
                                  </p:stCondLst>
                                  <p:childTnLst>
                                    <p:animMotion origin="layout" path="M 0.00833 0.03328 L 0.00833 0.2441 " pathEditMode="relative" rAng="0" ptsTypes="AA">
                                      <p:cBhvr>
                                        <p:cTn id="251" dur="2000" fill="hold"/>
                                        <p:tgtEl>
                                          <p:spTgt spid="47669"/>
                                        </p:tgtEl>
                                        <p:attrNameLst>
                                          <p:attrName>ppt_x</p:attrName>
                                          <p:attrName>ppt_y</p:attrName>
                                        </p:attrNameLst>
                                      </p:cBhvr>
                                      <p:rCtr x="0" y="105"/>
                                    </p:animMotion>
                                  </p:childTnLst>
                                </p:cTn>
                              </p:par>
                              <p:par>
                                <p:cTn id="252" presetID="42" presetClass="path" presetSubtype="0" accel="50000" decel="50000" fill="hold" grpId="1" nodeType="withEffect">
                                  <p:stCondLst>
                                    <p:cond delay="0"/>
                                  </p:stCondLst>
                                  <p:childTnLst>
                                    <p:animMotion origin="layout" path="M 0 -1.92788E-6 L -0.03333 0.2552 " pathEditMode="relative" rAng="0" ptsTypes="AA">
                                      <p:cBhvr>
                                        <p:cTn id="253" dur="2000" fill="hold"/>
                                        <p:tgtEl>
                                          <p:spTgt spid="47670"/>
                                        </p:tgtEl>
                                        <p:attrNameLst>
                                          <p:attrName>ppt_x</p:attrName>
                                          <p:attrName>ppt_y</p:attrName>
                                        </p:attrNameLst>
                                      </p:cBhvr>
                                      <p:rCtr x="-17" y="128"/>
                                    </p:animMotion>
                                  </p:childTnLst>
                                </p:cTn>
                              </p:par>
                              <p:par>
                                <p:cTn id="254" presetID="22" presetClass="entr" presetSubtype="8" fill="hold" grpId="0" nodeType="withEffect">
                                  <p:stCondLst>
                                    <p:cond delay="0"/>
                                  </p:stCondLst>
                                  <p:childTnLst>
                                    <p:set>
                                      <p:cBhvr>
                                        <p:cTn id="255" dur="1" fill="hold">
                                          <p:stCondLst>
                                            <p:cond delay="0"/>
                                          </p:stCondLst>
                                        </p:cTn>
                                        <p:tgtEl>
                                          <p:spTgt spid="47112"/>
                                        </p:tgtEl>
                                        <p:attrNameLst>
                                          <p:attrName>style.visibility</p:attrName>
                                        </p:attrNameLst>
                                      </p:cBhvr>
                                      <p:to>
                                        <p:strVal val="visible"/>
                                      </p:to>
                                    </p:set>
                                    <p:animEffect transition="in" filter="wipe(left)">
                                      <p:cBhvr>
                                        <p:cTn id="256" dur="5000"/>
                                        <p:tgtEl>
                                          <p:spTgt spid="47112"/>
                                        </p:tgtEl>
                                      </p:cBhvr>
                                    </p:animEffect>
                                  </p:childTnLst>
                                </p:cTn>
                              </p:par>
                            </p:childTnLst>
                          </p:cTn>
                        </p:par>
                        <p:par>
                          <p:cTn id="257" fill="hold">
                            <p:stCondLst>
                              <p:cond delay="7000"/>
                            </p:stCondLst>
                            <p:childTnLst>
                              <p:par>
                                <p:cTn id="258" presetID="53" presetClass="entr" presetSubtype="0" fill="hold" grpId="0" nodeType="afterEffect">
                                  <p:stCondLst>
                                    <p:cond delay="0"/>
                                  </p:stCondLst>
                                  <p:childTnLst>
                                    <p:set>
                                      <p:cBhvr>
                                        <p:cTn id="259" dur="1" fill="hold">
                                          <p:stCondLst>
                                            <p:cond delay="0"/>
                                          </p:stCondLst>
                                        </p:cTn>
                                        <p:tgtEl>
                                          <p:spTgt spid="47671"/>
                                        </p:tgtEl>
                                        <p:attrNameLst>
                                          <p:attrName>style.visibility</p:attrName>
                                        </p:attrNameLst>
                                      </p:cBhvr>
                                      <p:to>
                                        <p:strVal val="visible"/>
                                      </p:to>
                                    </p:set>
                                    <p:anim calcmode="lin" valueType="num">
                                      <p:cBhvr>
                                        <p:cTn id="260" dur="500" fill="hold"/>
                                        <p:tgtEl>
                                          <p:spTgt spid="47671"/>
                                        </p:tgtEl>
                                        <p:attrNameLst>
                                          <p:attrName>ppt_w</p:attrName>
                                        </p:attrNameLst>
                                      </p:cBhvr>
                                      <p:tavLst>
                                        <p:tav tm="0">
                                          <p:val>
                                            <p:fltVal val="0"/>
                                          </p:val>
                                        </p:tav>
                                        <p:tav tm="100000">
                                          <p:val>
                                            <p:strVal val="#ppt_w"/>
                                          </p:val>
                                        </p:tav>
                                      </p:tavLst>
                                    </p:anim>
                                    <p:anim calcmode="lin" valueType="num">
                                      <p:cBhvr>
                                        <p:cTn id="261" dur="500" fill="hold"/>
                                        <p:tgtEl>
                                          <p:spTgt spid="47671"/>
                                        </p:tgtEl>
                                        <p:attrNameLst>
                                          <p:attrName>ppt_h</p:attrName>
                                        </p:attrNameLst>
                                      </p:cBhvr>
                                      <p:tavLst>
                                        <p:tav tm="0">
                                          <p:val>
                                            <p:fltVal val="0"/>
                                          </p:val>
                                        </p:tav>
                                        <p:tav tm="100000">
                                          <p:val>
                                            <p:strVal val="#ppt_h"/>
                                          </p:val>
                                        </p:tav>
                                      </p:tavLst>
                                    </p:anim>
                                    <p:animEffect transition="in" filter="fade">
                                      <p:cBhvr>
                                        <p:cTn id="262" dur="500"/>
                                        <p:tgtEl>
                                          <p:spTgt spid="47671"/>
                                        </p:tgtEl>
                                      </p:cBhvr>
                                    </p:animEffect>
                                  </p:childTnLst>
                                </p:cTn>
                              </p:par>
                            </p:childTnLst>
                          </p:cTn>
                        </p:par>
                      </p:childTnLst>
                    </p:cTn>
                  </p:par>
                  <p:par>
                    <p:cTn id="263" fill="hold">
                      <p:stCondLst>
                        <p:cond delay="indefinite"/>
                      </p:stCondLst>
                      <p:childTnLst>
                        <p:par>
                          <p:cTn id="264" fill="hold">
                            <p:stCondLst>
                              <p:cond delay="0"/>
                            </p:stCondLst>
                            <p:childTnLst>
                              <p:par>
                                <p:cTn id="265" presetID="53" presetClass="entr" presetSubtype="0" fill="hold" grpId="0" nodeType="clickEffect">
                                  <p:stCondLst>
                                    <p:cond delay="0"/>
                                  </p:stCondLst>
                                  <p:childTnLst>
                                    <p:set>
                                      <p:cBhvr>
                                        <p:cTn id="266" dur="1" fill="hold">
                                          <p:stCondLst>
                                            <p:cond delay="0"/>
                                          </p:stCondLst>
                                        </p:cTn>
                                        <p:tgtEl>
                                          <p:spTgt spid="47294"/>
                                        </p:tgtEl>
                                        <p:attrNameLst>
                                          <p:attrName>style.visibility</p:attrName>
                                        </p:attrNameLst>
                                      </p:cBhvr>
                                      <p:to>
                                        <p:strVal val="visible"/>
                                      </p:to>
                                    </p:set>
                                    <p:anim calcmode="lin" valueType="num">
                                      <p:cBhvr>
                                        <p:cTn id="267" dur="500" fill="hold"/>
                                        <p:tgtEl>
                                          <p:spTgt spid="47294"/>
                                        </p:tgtEl>
                                        <p:attrNameLst>
                                          <p:attrName>ppt_w</p:attrName>
                                        </p:attrNameLst>
                                      </p:cBhvr>
                                      <p:tavLst>
                                        <p:tav tm="0">
                                          <p:val>
                                            <p:fltVal val="0"/>
                                          </p:val>
                                        </p:tav>
                                        <p:tav tm="100000">
                                          <p:val>
                                            <p:strVal val="#ppt_w"/>
                                          </p:val>
                                        </p:tav>
                                      </p:tavLst>
                                    </p:anim>
                                    <p:anim calcmode="lin" valueType="num">
                                      <p:cBhvr>
                                        <p:cTn id="268" dur="500" fill="hold"/>
                                        <p:tgtEl>
                                          <p:spTgt spid="47294"/>
                                        </p:tgtEl>
                                        <p:attrNameLst>
                                          <p:attrName>ppt_h</p:attrName>
                                        </p:attrNameLst>
                                      </p:cBhvr>
                                      <p:tavLst>
                                        <p:tav tm="0">
                                          <p:val>
                                            <p:fltVal val="0"/>
                                          </p:val>
                                        </p:tav>
                                        <p:tav tm="100000">
                                          <p:val>
                                            <p:strVal val="#ppt_h"/>
                                          </p:val>
                                        </p:tav>
                                      </p:tavLst>
                                    </p:anim>
                                    <p:animEffect transition="in" filter="fade">
                                      <p:cBhvr>
                                        <p:cTn id="269" dur="500"/>
                                        <p:tgtEl>
                                          <p:spTgt spid="47294"/>
                                        </p:tgtEl>
                                      </p:cBhvr>
                                    </p:animEffect>
                                  </p:childTnLst>
                                </p:cTn>
                              </p:par>
                              <p:par>
                                <p:cTn id="270" presetID="9" presetClass="entr" presetSubtype="0" fill="hold" grpId="0" nodeType="withEffect">
                                  <p:stCondLst>
                                    <p:cond delay="0"/>
                                  </p:stCondLst>
                                  <p:childTnLst>
                                    <p:set>
                                      <p:cBhvr>
                                        <p:cTn id="271" dur="1" fill="hold">
                                          <p:stCondLst>
                                            <p:cond delay="0"/>
                                          </p:stCondLst>
                                        </p:cTn>
                                        <p:tgtEl>
                                          <p:spTgt spid="47672"/>
                                        </p:tgtEl>
                                        <p:attrNameLst>
                                          <p:attrName>style.visibility</p:attrName>
                                        </p:attrNameLst>
                                      </p:cBhvr>
                                      <p:to>
                                        <p:strVal val="visible"/>
                                      </p:to>
                                    </p:set>
                                    <p:animEffect transition="in" filter="dissolve">
                                      <p:cBhvr>
                                        <p:cTn id="272" dur="500"/>
                                        <p:tgtEl>
                                          <p:spTgt spid="47672"/>
                                        </p:tgtEl>
                                      </p:cBhvr>
                                    </p:animEffect>
                                  </p:childTnLst>
                                </p:cTn>
                              </p:par>
                              <p:par>
                                <p:cTn id="273" presetID="9" presetClass="entr" presetSubtype="0" fill="hold" grpId="0" nodeType="withEffect">
                                  <p:stCondLst>
                                    <p:cond delay="0"/>
                                  </p:stCondLst>
                                  <p:childTnLst>
                                    <p:set>
                                      <p:cBhvr>
                                        <p:cTn id="274" dur="1" fill="hold">
                                          <p:stCondLst>
                                            <p:cond delay="0"/>
                                          </p:stCondLst>
                                        </p:cTn>
                                        <p:tgtEl>
                                          <p:spTgt spid="47673"/>
                                        </p:tgtEl>
                                        <p:attrNameLst>
                                          <p:attrName>style.visibility</p:attrName>
                                        </p:attrNameLst>
                                      </p:cBhvr>
                                      <p:to>
                                        <p:strVal val="visible"/>
                                      </p:to>
                                    </p:set>
                                    <p:animEffect transition="in" filter="dissolve">
                                      <p:cBhvr>
                                        <p:cTn id="275" dur="500"/>
                                        <p:tgtEl>
                                          <p:spTgt spid="47673"/>
                                        </p:tgtEl>
                                      </p:cBhvr>
                                    </p:animEffect>
                                  </p:childTnLst>
                                </p:cTn>
                              </p:par>
                              <p:par>
                                <p:cTn id="276" presetID="9" presetClass="entr" presetSubtype="0" fill="hold" grpId="0" nodeType="withEffect">
                                  <p:stCondLst>
                                    <p:cond delay="0"/>
                                  </p:stCondLst>
                                  <p:childTnLst>
                                    <p:set>
                                      <p:cBhvr>
                                        <p:cTn id="277" dur="1" fill="hold">
                                          <p:stCondLst>
                                            <p:cond delay="0"/>
                                          </p:stCondLst>
                                        </p:cTn>
                                        <p:tgtEl>
                                          <p:spTgt spid="47674"/>
                                        </p:tgtEl>
                                        <p:attrNameLst>
                                          <p:attrName>style.visibility</p:attrName>
                                        </p:attrNameLst>
                                      </p:cBhvr>
                                      <p:to>
                                        <p:strVal val="visible"/>
                                      </p:to>
                                    </p:set>
                                    <p:animEffect transition="in" filter="dissolve">
                                      <p:cBhvr>
                                        <p:cTn id="278" dur="500"/>
                                        <p:tgtEl>
                                          <p:spTgt spid="47674"/>
                                        </p:tgtEl>
                                      </p:cBhvr>
                                    </p:animEffect>
                                  </p:childTnLst>
                                </p:cTn>
                              </p:par>
                            </p:childTnLst>
                          </p:cTn>
                        </p:par>
                        <p:par>
                          <p:cTn id="279" fill="hold">
                            <p:stCondLst>
                              <p:cond delay="500"/>
                            </p:stCondLst>
                            <p:childTnLst>
                              <p:par>
                                <p:cTn id="280" presetID="64" presetClass="path" presetSubtype="0" accel="50000" decel="50000" fill="hold" grpId="1" nodeType="afterEffect">
                                  <p:stCondLst>
                                    <p:cond delay="0"/>
                                  </p:stCondLst>
                                  <p:childTnLst>
                                    <p:animMotion origin="layout" path="M 0.00417 0.01664 L 0.00833 -0.2663 " pathEditMode="relative" rAng="0" ptsTypes="AA">
                                      <p:cBhvr>
                                        <p:cTn id="281" dur="500" fill="hold"/>
                                        <p:tgtEl>
                                          <p:spTgt spid="47672"/>
                                        </p:tgtEl>
                                        <p:attrNameLst>
                                          <p:attrName>ppt_x</p:attrName>
                                          <p:attrName>ppt_y</p:attrName>
                                        </p:attrNameLst>
                                      </p:cBhvr>
                                      <p:rCtr x="2" y="-141"/>
                                    </p:animMotion>
                                  </p:childTnLst>
                                </p:cTn>
                              </p:par>
                            </p:childTnLst>
                          </p:cTn>
                        </p:par>
                        <p:par>
                          <p:cTn id="282" fill="hold">
                            <p:stCondLst>
                              <p:cond delay="1000"/>
                            </p:stCondLst>
                            <p:childTnLst>
                              <p:par>
                                <p:cTn id="283" presetID="64" presetClass="path" presetSubtype="0" accel="50000" decel="50000" fill="hold" grpId="1" nodeType="afterEffect">
                                  <p:stCondLst>
                                    <p:cond delay="0"/>
                                  </p:stCondLst>
                                  <p:childTnLst>
                                    <p:animMotion origin="layout" path="M 0.00417 0.01664 L 0.00833 -0.2663 " pathEditMode="relative" rAng="0" ptsTypes="AA">
                                      <p:cBhvr>
                                        <p:cTn id="284" dur="500" fill="hold"/>
                                        <p:tgtEl>
                                          <p:spTgt spid="47673"/>
                                        </p:tgtEl>
                                        <p:attrNameLst>
                                          <p:attrName>ppt_x</p:attrName>
                                          <p:attrName>ppt_y</p:attrName>
                                        </p:attrNameLst>
                                      </p:cBhvr>
                                      <p:rCtr x="2" y="-141"/>
                                    </p:animMotion>
                                  </p:childTnLst>
                                </p:cTn>
                              </p:par>
                            </p:childTnLst>
                          </p:cTn>
                        </p:par>
                        <p:par>
                          <p:cTn id="285" fill="hold">
                            <p:stCondLst>
                              <p:cond delay="1500"/>
                            </p:stCondLst>
                            <p:childTnLst>
                              <p:par>
                                <p:cTn id="286" presetID="64" presetClass="path" presetSubtype="0" accel="50000" decel="50000" fill="hold" grpId="1" nodeType="afterEffect">
                                  <p:stCondLst>
                                    <p:cond delay="0"/>
                                  </p:stCondLst>
                                  <p:childTnLst>
                                    <p:animMotion origin="layout" path="M 0.00417 0.01664 L 0.00833 -0.2663 " pathEditMode="relative" rAng="0" ptsTypes="AA">
                                      <p:cBhvr>
                                        <p:cTn id="287" dur="500" fill="hold"/>
                                        <p:tgtEl>
                                          <p:spTgt spid="47674"/>
                                        </p:tgtEl>
                                        <p:attrNameLst>
                                          <p:attrName>ppt_x</p:attrName>
                                          <p:attrName>ppt_y</p:attrName>
                                        </p:attrNameLst>
                                      </p:cBhvr>
                                      <p:rCtr x="2" y="-141"/>
                                    </p:animMotion>
                                  </p:childTnLst>
                                </p:cTn>
                              </p:par>
                            </p:childTnLst>
                          </p:cTn>
                        </p:par>
                      </p:childTnLst>
                    </p:cTn>
                  </p:par>
                  <p:par>
                    <p:cTn id="288" fill="hold">
                      <p:stCondLst>
                        <p:cond delay="indefinite"/>
                      </p:stCondLst>
                      <p:childTnLst>
                        <p:par>
                          <p:cTn id="289" fill="hold">
                            <p:stCondLst>
                              <p:cond delay="0"/>
                            </p:stCondLst>
                            <p:childTnLst>
                              <p:par>
                                <p:cTn id="290" presetID="22" presetClass="entr" presetSubtype="1" fill="hold" grpId="0" nodeType="clickEffect">
                                  <p:stCondLst>
                                    <p:cond delay="0"/>
                                  </p:stCondLst>
                                  <p:childTnLst>
                                    <p:set>
                                      <p:cBhvr>
                                        <p:cTn id="291" dur="1" fill="hold">
                                          <p:stCondLst>
                                            <p:cond delay="0"/>
                                          </p:stCondLst>
                                        </p:cTn>
                                        <p:tgtEl>
                                          <p:spTgt spid="47113"/>
                                        </p:tgtEl>
                                        <p:attrNameLst>
                                          <p:attrName>style.visibility</p:attrName>
                                        </p:attrNameLst>
                                      </p:cBhvr>
                                      <p:to>
                                        <p:strVal val="visible"/>
                                      </p:to>
                                    </p:set>
                                    <p:animEffect transition="in" filter="wipe(up)">
                                      <p:cBhvr>
                                        <p:cTn id="292" dur="500"/>
                                        <p:tgtEl>
                                          <p:spTgt spid="47113"/>
                                        </p:tgtEl>
                                      </p:cBhvr>
                                    </p:animEffect>
                                  </p:childTnLst>
                                </p:cTn>
                              </p:par>
                            </p:childTnLst>
                          </p:cTn>
                        </p:par>
                      </p:childTnLst>
                    </p:cTn>
                  </p:par>
                  <p:par>
                    <p:cTn id="293" fill="hold">
                      <p:stCondLst>
                        <p:cond delay="indefinite"/>
                      </p:stCondLst>
                      <p:childTnLst>
                        <p:par>
                          <p:cTn id="294" fill="hold">
                            <p:stCondLst>
                              <p:cond delay="0"/>
                            </p:stCondLst>
                            <p:childTnLst>
                              <p:par>
                                <p:cTn id="295" presetID="53" presetClass="entr" presetSubtype="0" fill="hold" grpId="0" nodeType="clickEffect">
                                  <p:stCondLst>
                                    <p:cond delay="0"/>
                                  </p:stCondLst>
                                  <p:childTnLst>
                                    <p:set>
                                      <p:cBhvr>
                                        <p:cTn id="296" dur="1" fill="hold">
                                          <p:stCondLst>
                                            <p:cond delay="0"/>
                                          </p:stCondLst>
                                        </p:cTn>
                                        <p:tgtEl>
                                          <p:spTgt spid="47295"/>
                                        </p:tgtEl>
                                        <p:attrNameLst>
                                          <p:attrName>style.visibility</p:attrName>
                                        </p:attrNameLst>
                                      </p:cBhvr>
                                      <p:to>
                                        <p:strVal val="visible"/>
                                      </p:to>
                                    </p:set>
                                    <p:anim calcmode="lin" valueType="num">
                                      <p:cBhvr>
                                        <p:cTn id="297" dur="500" fill="hold"/>
                                        <p:tgtEl>
                                          <p:spTgt spid="47295"/>
                                        </p:tgtEl>
                                        <p:attrNameLst>
                                          <p:attrName>ppt_w</p:attrName>
                                        </p:attrNameLst>
                                      </p:cBhvr>
                                      <p:tavLst>
                                        <p:tav tm="0">
                                          <p:val>
                                            <p:fltVal val="0"/>
                                          </p:val>
                                        </p:tav>
                                        <p:tav tm="100000">
                                          <p:val>
                                            <p:strVal val="#ppt_w"/>
                                          </p:val>
                                        </p:tav>
                                      </p:tavLst>
                                    </p:anim>
                                    <p:anim calcmode="lin" valueType="num">
                                      <p:cBhvr>
                                        <p:cTn id="298" dur="500" fill="hold"/>
                                        <p:tgtEl>
                                          <p:spTgt spid="47295"/>
                                        </p:tgtEl>
                                        <p:attrNameLst>
                                          <p:attrName>ppt_h</p:attrName>
                                        </p:attrNameLst>
                                      </p:cBhvr>
                                      <p:tavLst>
                                        <p:tav tm="0">
                                          <p:val>
                                            <p:fltVal val="0"/>
                                          </p:val>
                                        </p:tav>
                                        <p:tav tm="100000">
                                          <p:val>
                                            <p:strVal val="#ppt_h"/>
                                          </p:val>
                                        </p:tav>
                                      </p:tavLst>
                                    </p:anim>
                                    <p:animEffect transition="in" filter="fade">
                                      <p:cBhvr>
                                        <p:cTn id="299" dur="500"/>
                                        <p:tgtEl>
                                          <p:spTgt spid="47295"/>
                                        </p:tgtEl>
                                      </p:cBhvr>
                                    </p:animEffect>
                                  </p:childTnLst>
                                </p:cTn>
                              </p:par>
                              <p:par>
                                <p:cTn id="300" presetID="9" presetClass="entr" presetSubtype="0" fill="hold" grpId="0" nodeType="withEffect">
                                  <p:stCondLst>
                                    <p:cond delay="0"/>
                                  </p:stCondLst>
                                  <p:childTnLst>
                                    <p:set>
                                      <p:cBhvr>
                                        <p:cTn id="301" dur="1" fill="hold">
                                          <p:stCondLst>
                                            <p:cond delay="0"/>
                                          </p:stCondLst>
                                        </p:cTn>
                                        <p:tgtEl>
                                          <p:spTgt spid="47675"/>
                                        </p:tgtEl>
                                        <p:attrNameLst>
                                          <p:attrName>style.visibility</p:attrName>
                                        </p:attrNameLst>
                                      </p:cBhvr>
                                      <p:to>
                                        <p:strVal val="visible"/>
                                      </p:to>
                                    </p:set>
                                    <p:animEffect transition="in" filter="dissolve">
                                      <p:cBhvr>
                                        <p:cTn id="302" dur="500"/>
                                        <p:tgtEl>
                                          <p:spTgt spid="47675"/>
                                        </p:tgtEl>
                                      </p:cBhvr>
                                    </p:animEffect>
                                  </p:childTnLst>
                                </p:cTn>
                              </p:par>
                              <p:par>
                                <p:cTn id="303" presetID="9" presetClass="entr" presetSubtype="0" fill="hold" grpId="0" nodeType="withEffect">
                                  <p:stCondLst>
                                    <p:cond delay="0"/>
                                  </p:stCondLst>
                                  <p:childTnLst>
                                    <p:set>
                                      <p:cBhvr>
                                        <p:cTn id="304" dur="1" fill="hold">
                                          <p:stCondLst>
                                            <p:cond delay="0"/>
                                          </p:stCondLst>
                                        </p:cTn>
                                        <p:tgtEl>
                                          <p:spTgt spid="47676"/>
                                        </p:tgtEl>
                                        <p:attrNameLst>
                                          <p:attrName>style.visibility</p:attrName>
                                        </p:attrNameLst>
                                      </p:cBhvr>
                                      <p:to>
                                        <p:strVal val="visible"/>
                                      </p:to>
                                    </p:set>
                                    <p:animEffect transition="in" filter="dissolve">
                                      <p:cBhvr>
                                        <p:cTn id="305" dur="500"/>
                                        <p:tgtEl>
                                          <p:spTgt spid="47676"/>
                                        </p:tgtEl>
                                      </p:cBhvr>
                                    </p:animEffect>
                                  </p:childTnLst>
                                </p:cTn>
                              </p:par>
                            </p:childTnLst>
                          </p:cTn>
                        </p:par>
                      </p:childTnLst>
                    </p:cTn>
                  </p:par>
                  <p:par>
                    <p:cTn id="306" fill="hold">
                      <p:stCondLst>
                        <p:cond delay="indefinite"/>
                      </p:stCondLst>
                      <p:childTnLst>
                        <p:par>
                          <p:cTn id="307" fill="hold">
                            <p:stCondLst>
                              <p:cond delay="0"/>
                            </p:stCondLst>
                            <p:childTnLst>
                              <p:par>
                                <p:cTn id="308" presetID="42" presetClass="path" presetSubtype="0" accel="50000" decel="50000" fill="hold" nodeType="clickEffect">
                                  <p:stCondLst>
                                    <p:cond delay="0"/>
                                  </p:stCondLst>
                                  <p:childTnLst>
                                    <p:animMotion origin="layout" path="M -3.33333E-6 -3.78641E-6 L 0.00417 -0.23855 " pathEditMode="relative" rAng="0" ptsTypes="AA">
                                      <p:cBhvr>
                                        <p:cTn id="309" dur="50" fill="hold"/>
                                        <p:tgtEl>
                                          <p:spTgt spid="47675"/>
                                        </p:tgtEl>
                                        <p:attrNameLst>
                                          <p:attrName>ppt_x</p:attrName>
                                          <p:attrName>ppt_y</p:attrName>
                                        </p:attrNameLst>
                                      </p:cBhvr>
                                      <p:rCtr x="2" y="-119"/>
                                    </p:animMotion>
                                  </p:childTnLst>
                                </p:cTn>
                              </p:par>
                              <p:par>
                                <p:cTn id="310" presetID="64" presetClass="path" presetSubtype="0" accel="50000" decel="50000" fill="hold" nodeType="withEffect">
                                  <p:stCondLst>
                                    <p:cond delay="0"/>
                                  </p:stCondLst>
                                  <p:childTnLst>
                                    <p:animMotion origin="layout" path="M 3.33333E-6 -2.57975E-6 L 0.00416 0.16089 " pathEditMode="relative" rAng="0" ptsTypes="AA">
                                      <p:cBhvr>
                                        <p:cTn id="311" dur="500" fill="hold"/>
                                        <p:tgtEl>
                                          <p:spTgt spid="47676"/>
                                        </p:tgtEl>
                                        <p:attrNameLst>
                                          <p:attrName>ppt_x</p:attrName>
                                          <p:attrName>ppt_y</p:attrName>
                                        </p:attrNameLst>
                                      </p:cBhvr>
                                      <p:rCtr x="2" y="80"/>
                                    </p:animMotion>
                                  </p:childTnLst>
                                </p:cTn>
                              </p:par>
                            </p:childTnLst>
                          </p:cTn>
                        </p:par>
                        <p:par>
                          <p:cTn id="312" fill="hold">
                            <p:stCondLst>
                              <p:cond delay="500"/>
                            </p:stCondLst>
                            <p:childTnLst>
                              <p:par>
                                <p:cTn id="313" presetID="22" presetClass="entr" presetSubtype="1" fill="hold" grpId="0" nodeType="afterEffect">
                                  <p:stCondLst>
                                    <p:cond delay="0"/>
                                  </p:stCondLst>
                                  <p:childTnLst>
                                    <p:set>
                                      <p:cBhvr>
                                        <p:cTn id="314" dur="1" fill="hold">
                                          <p:stCondLst>
                                            <p:cond delay="0"/>
                                          </p:stCondLst>
                                        </p:cTn>
                                        <p:tgtEl>
                                          <p:spTgt spid="47114"/>
                                        </p:tgtEl>
                                        <p:attrNameLst>
                                          <p:attrName>style.visibility</p:attrName>
                                        </p:attrNameLst>
                                      </p:cBhvr>
                                      <p:to>
                                        <p:strVal val="visible"/>
                                      </p:to>
                                    </p:set>
                                    <p:animEffect transition="in" filter="wipe(up)">
                                      <p:cBhvr>
                                        <p:cTn id="315" dur="500"/>
                                        <p:tgtEl>
                                          <p:spTgt spid="47114"/>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8" fill="hold" grpId="0" nodeType="clickEffect">
                                  <p:stCondLst>
                                    <p:cond delay="0"/>
                                  </p:stCondLst>
                                  <p:childTnLst>
                                    <p:set>
                                      <p:cBhvr>
                                        <p:cTn id="319" dur="1" fill="hold">
                                          <p:stCondLst>
                                            <p:cond delay="0"/>
                                          </p:stCondLst>
                                        </p:cTn>
                                        <p:tgtEl>
                                          <p:spTgt spid="47684"/>
                                        </p:tgtEl>
                                        <p:attrNameLst>
                                          <p:attrName>style.visibility</p:attrName>
                                        </p:attrNameLst>
                                      </p:cBhvr>
                                      <p:to>
                                        <p:strVal val="visible"/>
                                      </p:to>
                                    </p:set>
                                    <p:animEffect transition="in" filter="wipe(left)">
                                      <p:cBhvr>
                                        <p:cTn id="320" dur="500"/>
                                        <p:tgtEl>
                                          <p:spTgt spid="47684"/>
                                        </p:tgtEl>
                                      </p:cBhvr>
                                    </p:animEffect>
                                  </p:childTnLst>
                                </p:cTn>
                              </p:par>
                            </p:childTnLst>
                          </p:cTn>
                        </p:par>
                      </p:childTnLst>
                    </p:cTn>
                  </p:par>
                  <p:par>
                    <p:cTn id="321" fill="hold">
                      <p:stCondLst>
                        <p:cond delay="indefinite"/>
                      </p:stCondLst>
                      <p:childTnLst>
                        <p:par>
                          <p:cTn id="322" fill="hold">
                            <p:stCondLst>
                              <p:cond delay="0"/>
                            </p:stCondLst>
                            <p:childTnLst>
                              <p:par>
                                <p:cTn id="323" presetID="22" presetClass="entr" presetSubtype="8" fill="hold" grpId="0" nodeType="clickEffect">
                                  <p:stCondLst>
                                    <p:cond delay="0"/>
                                  </p:stCondLst>
                                  <p:childTnLst>
                                    <p:set>
                                      <p:cBhvr>
                                        <p:cTn id="324" dur="1" fill="hold">
                                          <p:stCondLst>
                                            <p:cond delay="0"/>
                                          </p:stCondLst>
                                        </p:cTn>
                                        <p:tgtEl>
                                          <p:spTgt spid="47685"/>
                                        </p:tgtEl>
                                        <p:attrNameLst>
                                          <p:attrName>style.visibility</p:attrName>
                                        </p:attrNameLst>
                                      </p:cBhvr>
                                      <p:to>
                                        <p:strVal val="visible"/>
                                      </p:to>
                                    </p:set>
                                    <p:animEffect transition="in" filter="wipe(left)">
                                      <p:cBhvr>
                                        <p:cTn id="325" dur="1000"/>
                                        <p:tgtEl>
                                          <p:spTgt spid="4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P spid="47111" grpId="0" animBg="1"/>
      <p:bldP spid="47112" grpId="0" animBg="1"/>
      <p:bldP spid="47113" grpId="0" animBg="1"/>
      <p:bldP spid="47114" grpId="0" animBg="1"/>
      <p:bldP spid="47121" grpId="0"/>
      <p:bldP spid="47122" grpId="0"/>
      <p:bldP spid="47123" grpId="0"/>
      <p:bldP spid="47124" grpId="0"/>
      <p:bldP spid="47125" grpId="0"/>
      <p:bldP spid="47126" grpId="0"/>
      <p:bldP spid="47129" grpId="0"/>
      <p:bldP spid="47208" grpId="0" animBg="1"/>
      <p:bldP spid="47291" grpId="0"/>
      <p:bldP spid="47292" grpId="0"/>
      <p:bldP spid="47293" grpId="0"/>
      <p:bldP spid="47294" grpId="0"/>
      <p:bldP spid="47295" grpId="0"/>
      <p:bldP spid="47302" grpId="0" animBg="1"/>
      <p:bldP spid="47302" grpId="1" animBg="1"/>
      <p:bldP spid="47390" grpId="0" animBg="1"/>
      <p:bldP spid="47390" grpId="1" animBg="1"/>
      <p:bldP spid="47551" grpId="0" animBg="1"/>
      <p:bldP spid="47552" grpId="0" animBg="1"/>
      <p:bldP spid="47553" grpId="0" animBg="1"/>
      <p:bldP spid="47555" grpId="0"/>
      <p:bldP spid="47559" grpId="0"/>
      <p:bldP spid="47559" grpId="1"/>
      <p:bldP spid="47563" grpId="0"/>
      <p:bldP spid="47643" grpId="0" animBg="1"/>
      <p:bldP spid="47644" grpId="0" animBg="1"/>
      <p:bldP spid="47644" grpId="1" animBg="1"/>
      <p:bldP spid="47646" grpId="0" animBg="1"/>
      <p:bldP spid="47647" grpId="0" animBg="1"/>
      <p:bldP spid="47648" grpId="0" animBg="1"/>
      <p:bldP spid="47648" grpId="1" animBg="1"/>
      <p:bldP spid="47649" grpId="0" animBg="1"/>
      <p:bldP spid="47649" grpId="1" animBg="1"/>
      <p:bldP spid="47650" grpId="0" animBg="1"/>
      <p:bldP spid="47651" grpId="0" animBg="1"/>
      <p:bldP spid="47651" grpId="1" animBg="1"/>
      <p:bldP spid="47658" grpId="0" animBg="1"/>
      <p:bldP spid="47658" grpId="1" animBg="1"/>
      <p:bldP spid="47659" grpId="0" animBg="1"/>
      <p:bldP spid="47660" grpId="0" animBg="1"/>
      <p:bldP spid="47663" grpId="0" animBg="1"/>
      <p:bldP spid="47663" grpId="1" animBg="1"/>
      <p:bldP spid="47664" grpId="0" animBg="1"/>
      <p:bldP spid="47665" grpId="0" animBg="1"/>
      <p:bldP spid="47666" grpId="0" animBg="1"/>
      <p:bldP spid="47666" grpId="1" animBg="1"/>
      <p:bldP spid="47667" grpId="0" animBg="1"/>
      <p:bldP spid="47667" grpId="1" animBg="1"/>
      <p:bldP spid="47668" grpId="0" animBg="1"/>
      <p:bldP spid="47668" grpId="1" animBg="1"/>
      <p:bldP spid="47669" grpId="0" animBg="1"/>
      <p:bldP spid="47669" grpId="1" animBg="1"/>
      <p:bldP spid="47670" grpId="0" animBg="1"/>
      <p:bldP spid="47670" grpId="1" animBg="1"/>
      <p:bldP spid="47671" grpId="0"/>
      <p:bldP spid="47672" grpId="0" animBg="1"/>
      <p:bldP spid="47672" grpId="1" animBg="1"/>
      <p:bldP spid="47673" grpId="0" animBg="1"/>
      <p:bldP spid="47673" grpId="1" animBg="1"/>
      <p:bldP spid="47674" grpId="0" animBg="1"/>
      <p:bldP spid="47674" grpId="1" animBg="1"/>
      <p:bldP spid="47675" grpId="0" animBg="1"/>
      <p:bldP spid="47676" grpId="0" animBg="1"/>
      <p:bldP spid="47678" grpId="0"/>
      <p:bldP spid="47683" grpId="0" animBg="1"/>
      <p:bldP spid="47684" grpId="0" animBg="1"/>
      <p:bldP spid="4768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http://www.boorp.com/sfondi_gratis_desktop_pc/sfondi_gratis/sfondi_natura_fiori_fulmini/nubi_sul_mare.jpg"/>
          <p:cNvPicPr>
            <a:picLocks noChangeAspect="1" noChangeArrowheads="1"/>
          </p:cNvPicPr>
          <p:nvPr/>
        </p:nvPicPr>
        <p:blipFill>
          <a:blip r:embed="rId2" cstate="print"/>
          <a:srcRect/>
          <a:stretch>
            <a:fillRect/>
          </a:stretch>
        </p:blipFill>
        <p:spPr bwMode="auto">
          <a:xfrm>
            <a:off x="0" y="0"/>
            <a:ext cx="5583943" cy="3140968"/>
          </a:xfrm>
          <a:prstGeom prst="rect">
            <a:avLst/>
          </a:prstGeom>
          <a:noFill/>
        </p:spPr>
      </p:pic>
      <p:pic>
        <p:nvPicPr>
          <p:cNvPr id="466948" name="Picture 4" descr="http://giardino-piante-fiori.lacasagiusta.it/wp-content/img/terreno1.jpg"/>
          <p:cNvPicPr>
            <a:picLocks noChangeAspect="1" noChangeArrowheads="1"/>
          </p:cNvPicPr>
          <p:nvPr/>
        </p:nvPicPr>
        <p:blipFill>
          <a:blip r:embed="rId3" cstate="print"/>
          <a:srcRect/>
          <a:stretch>
            <a:fillRect/>
          </a:stretch>
        </p:blipFill>
        <p:spPr bwMode="auto">
          <a:xfrm>
            <a:off x="4067944" y="3068959"/>
            <a:ext cx="5076056" cy="3807043"/>
          </a:xfrm>
          <a:prstGeom prst="rect">
            <a:avLst/>
          </a:prstGeom>
          <a:noFill/>
        </p:spPr>
      </p:pic>
      <p:pic>
        <p:nvPicPr>
          <p:cNvPr id="466952" name="Picture 8" descr="http://4.bp.blogspot.com/-1z1jpnwdhn8/UsvP9-64lWI/AAAAAAAAAC0/b4y3dkOOcis/s1600/scala.jpg"/>
          <p:cNvPicPr>
            <a:picLocks noChangeAspect="1" noChangeArrowheads="1"/>
          </p:cNvPicPr>
          <p:nvPr/>
        </p:nvPicPr>
        <p:blipFill>
          <a:blip r:embed="rId4" cstate="print"/>
          <a:srcRect/>
          <a:stretch>
            <a:fillRect/>
          </a:stretch>
        </p:blipFill>
        <p:spPr bwMode="auto">
          <a:xfrm>
            <a:off x="3491880" y="1844824"/>
            <a:ext cx="1714500" cy="2676525"/>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p:cNvSpPr>
          <p:nvPr/>
        </p:nvSpPr>
        <p:spPr bwMode="auto">
          <a:xfrm>
            <a:off x="1066800" y="-26988"/>
            <a:ext cx="7543800" cy="1431926"/>
          </a:xfrm>
          <a:prstGeom prst="rect">
            <a:avLst/>
          </a:prstGeom>
          <a:noFill/>
          <a:ln w="9525">
            <a:noFill/>
            <a:miter lim="800000"/>
            <a:headEnd/>
            <a:tailEnd/>
          </a:ln>
        </p:spPr>
        <p:txBody>
          <a:bodyPr anchor="ctr"/>
          <a:lstStyle/>
          <a:p>
            <a:pPr algn="ctr">
              <a:defRPr/>
            </a:pPr>
            <a:r>
              <a:rPr lang="it-IT" sz="4000" dirty="0">
                <a:solidFill>
                  <a:schemeClr val="bg1"/>
                </a:solidFill>
                <a:effectLst>
                  <a:outerShdw blurRad="38100" dist="38100" dir="2700000" algn="tl">
                    <a:srgbClr val="FFFFFF"/>
                  </a:outerShdw>
                </a:effectLst>
                <a:latin typeface="Comic Sans MS" pitchFamily="66" charset="0"/>
              </a:rPr>
              <a:t>Epidemiologia</a:t>
            </a:r>
          </a:p>
        </p:txBody>
      </p:sp>
      <p:sp>
        <p:nvSpPr>
          <p:cNvPr id="3" name="Segnaposto contenuto 2"/>
          <p:cNvSpPr>
            <a:spLocks/>
          </p:cNvSpPr>
          <p:nvPr/>
        </p:nvSpPr>
        <p:spPr bwMode="auto">
          <a:xfrm>
            <a:off x="628848" y="1341438"/>
            <a:ext cx="7975600" cy="4608512"/>
          </a:xfrm>
          <a:prstGeom prst="rect">
            <a:avLst/>
          </a:prstGeom>
          <a:solidFill>
            <a:schemeClr val="bg1"/>
          </a:solidFill>
          <a:ln w="28575">
            <a:noFill/>
            <a:miter lim="800000"/>
            <a:headEnd/>
            <a:tailEnd/>
          </a:ln>
        </p:spPr>
        <p:txBody>
          <a:bodyPr/>
          <a:lstStyle/>
          <a:p>
            <a:pPr marL="342900" indent="-342900" algn="just">
              <a:spcBef>
                <a:spcPct val="20000"/>
              </a:spcBef>
              <a:buFontTx/>
              <a:buChar char="•"/>
              <a:defRPr/>
            </a:pPr>
            <a:r>
              <a:rPr lang="it-IT" sz="2800">
                <a:effectLst>
                  <a:outerShdw blurRad="38100" dist="38100" dir="2700000" algn="tl">
                    <a:srgbClr val="C0C0C0"/>
                  </a:outerShdw>
                </a:effectLst>
                <a:latin typeface="Comic Sans MS" pitchFamily="66" charset="0"/>
              </a:rPr>
              <a:t>La fibrillazione atriale è l’aritmia sostenuta </a:t>
            </a:r>
            <a:r>
              <a:rPr lang="it-IT" sz="2800" u="sng">
                <a:effectLst>
                  <a:outerShdw blurRad="38100" dist="38100" dir="2700000" algn="tl">
                    <a:srgbClr val="C0C0C0"/>
                  </a:outerShdw>
                </a:effectLst>
                <a:latin typeface="Comic Sans MS" pitchFamily="66" charset="0"/>
              </a:rPr>
              <a:t>più frequente</a:t>
            </a:r>
            <a:r>
              <a:rPr lang="it-IT" sz="2800">
                <a:effectLst>
                  <a:outerShdw blurRad="38100" dist="38100" dir="2700000" algn="tl">
                    <a:srgbClr val="C0C0C0"/>
                  </a:outerShdw>
                </a:effectLst>
                <a:latin typeface="Comic Sans MS" pitchFamily="66" charset="0"/>
              </a:rPr>
              <a:t> nella pratica clinica.</a:t>
            </a:r>
          </a:p>
          <a:p>
            <a:pPr marL="342900" indent="-342900" algn="just">
              <a:spcBef>
                <a:spcPct val="20000"/>
              </a:spcBef>
              <a:buFontTx/>
              <a:buChar char="•"/>
              <a:defRPr/>
            </a:pPr>
            <a:r>
              <a:rPr lang="it-IT" sz="2800">
                <a:latin typeface="Comic Sans MS" pitchFamily="66" charset="0"/>
              </a:rPr>
              <a:t>Colpisce circa l’1-2% della popolazione generale nei paesi occidentali</a:t>
            </a:r>
            <a:r>
              <a:rPr lang="it-IT" sz="2800" i="1">
                <a:latin typeface="Comic Sans MS" pitchFamily="66" charset="0"/>
              </a:rPr>
              <a:t>.</a:t>
            </a:r>
          </a:p>
          <a:p>
            <a:pPr marL="342900" indent="-342900" algn="just">
              <a:spcBef>
                <a:spcPct val="20000"/>
              </a:spcBef>
              <a:defRPr/>
            </a:pPr>
            <a:endParaRPr lang="it-IT" sz="2800" i="1">
              <a:latin typeface="Comic Sans MS" pitchFamily="66" charset="0"/>
            </a:endParaRPr>
          </a:p>
          <a:p>
            <a:pPr marL="342900" indent="-342900" algn="just">
              <a:spcBef>
                <a:spcPct val="20000"/>
              </a:spcBef>
              <a:buFontTx/>
              <a:buChar char="•"/>
              <a:defRPr/>
            </a:pPr>
            <a:r>
              <a:rPr lang="it-IT" sz="2800" b="1" i="1">
                <a:latin typeface="Comic Sans MS" pitchFamily="66" charset="0"/>
              </a:rPr>
              <a:t>In Italia</a:t>
            </a:r>
            <a:r>
              <a:rPr lang="it-IT" sz="2800" i="1">
                <a:latin typeface="Comic Sans MS" pitchFamily="66" charset="0"/>
              </a:rPr>
              <a:t> </a:t>
            </a:r>
          </a:p>
          <a:p>
            <a:pPr marL="742950" lvl="1" indent="-285750" algn="just">
              <a:spcBef>
                <a:spcPct val="20000"/>
              </a:spcBef>
              <a:buFontTx/>
              <a:buChar char="–"/>
              <a:defRPr/>
            </a:pPr>
            <a:r>
              <a:rPr lang="it-IT" sz="2800" i="1">
                <a:latin typeface="Comic Sans MS" pitchFamily="66" charset="0"/>
              </a:rPr>
              <a:t>60.000 nuovi casi ogni anno</a:t>
            </a:r>
          </a:p>
          <a:p>
            <a:pPr marL="742950" lvl="1" indent="-285750" algn="just">
              <a:spcBef>
                <a:spcPct val="20000"/>
              </a:spcBef>
              <a:buFontTx/>
              <a:buChar char="–"/>
              <a:defRPr/>
            </a:pPr>
            <a:r>
              <a:rPr lang="it-IT" sz="2800" i="1">
                <a:latin typeface="Comic Sans MS" pitchFamily="66" charset="0"/>
              </a:rPr>
              <a:t>È previsto un progressivo incremento</a:t>
            </a:r>
          </a:p>
          <a:p>
            <a:pPr marL="342900" indent="-342900" algn="just">
              <a:spcBef>
                <a:spcPct val="20000"/>
              </a:spcBef>
              <a:buFontTx/>
              <a:buChar char="•"/>
              <a:defRPr/>
            </a:pPr>
            <a:endParaRPr lang="it-IT" sz="280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5"/>
          <p:cNvPicPr>
            <a:picLocks noChangeAspect="1" noChangeArrowheads="1"/>
          </p:cNvPicPr>
          <p:nvPr/>
        </p:nvPicPr>
        <p:blipFill>
          <a:blip r:embed="rId2" cstate="print"/>
          <a:srcRect/>
          <a:stretch>
            <a:fillRect/>
          </a:stretch>
        </p:blipFill>
        <p:spPr bwMode="auto">
          <a:xfrm>
            <a:off x="900113" y="1844675"/>
            <a:ext cx="7524750" cy="4484688"/>
          </a:xfrm>
          <a:prstGeom prst="rect">
            <a:avLst/>
          </a:prstGeom>
          <a:noFill/>
          <a:ln w="9525">
            <a:noFill/>
            <a:miter lim="800000"/>
            <a:headEnd/>
            <a:tailEnd/>
          </a:ln>
        </p:spPr>
      </p:pic>
      <p:sp>
        <p:nvSpPr>
          <p:cNvPr id="6147" name="Rectangle 16"/>
          <p:cNvSpPr>
            <a:spLocks noChangeArrowheads="1"/>
          </p:cNvSpPr>
          <p:nvPr/>
        </p:nvSpPr>
        <p:spPr bwMode="auto">
          <a:xfrm>
            <a:off x="179388" y="6400800"/>
            <a:ext cx="8964612" cy="457200"/>
          </a:xfrm>
          <a:prstGeom prst="rect">
            <a:avLst/>
          </a:prstGeom>
          <a:noFill/>
          <a:ln w="9525">
            <a:noFill/>
            <a:miter lim="800000"/>
            <a:headEnd/>
            <a:tailEnd/>
          </a:ln>
        </p:spPr>
        <p:txBody>
          <a:bodyPr>
            <a:spAutoFit/>
          </a:bodyPr>
          <a:lstStyle/>
          <a:p>
            <a:r>
              <a:rPr lang="it-IT" sz="1200" b="1"/>
              <a:t>Trends in the annual number of ED visits for atrial fibrillation (top panel) and percentage of atrial fibrillation patients admitted to the hospital (bottom panel), 1993 to 2004.</a:t>
            </a:r>
          </a:p>
        </p:txBody>
      </p:sp>
      <p:pic>
        <p:nvPicPr>
          <p:cNvPr id="6148" name="Picture 17"/>
          <p:cNvPicPr>
            <a:picLocks noChangeAspect="1" noChangeArrowheads="1"/>
          </p:cNvPicPr>
          <p:nvPr/>
        </p:nvPicPr>
        <p:blipFill>
          <a:blip r:embed="rId3" cstate="print"/>
          <a:srcRect/>
          <a:stretch>
            <a:fillRect/>
          </a:stretch>
        </p:blipFill>
        <p:spPr bwMode="auto">
          <a:xfrm>
            <a:off x="0" y="0"/>
            <a:ext cx="9144000" cy="1439863"/>
          </a:xfrm>
          <a:prstGeom prst="rect">
            <a:avLst/>
          </a:prstGeom>
          <a:noFill/>
          <a:ln w="9525">
            <a:noFill/>
            <a:miter lim="800000"/>
            <a:headEnd/>
            <a:tailEnd/>
          </a:ln>
        </p:spPr>
      </p:pic>
      <p:sp>
        <p:nvSpPr>
          <p:cNvPr id="6149" name="Rectangle 18"/>
          <p:cNvSpPr>
            <a:spLocks noChangeArrowheads="1"/>
          </p:cNvSpPr>
          <p:nvPr/>
        </p:nvSpPr>
        <p:spPr bwMode="auto">
          <a:xfrm>
            <a:off x="0" y="1412875"/>
            <a:ext cx="4499992" cy="461665"/>
          </a:xfrm>
          <a:prstGeom prst="rect">
            <a:avLst/>
          </a:prstGeom>
          <a:solidFill>
            <a:schemeClr val="bg1"/>
          </a:solidFill>
          <a:ln w="9525">
            <a:noFill/>
            <a:miter lim="800000"/>
            <a:headEnd/>
            <a:tailEnd/>
          </a:ln>
        </p:spPr>
        <p:txBody>
          <a:bodyPr wrap="square">
            <a:spAutoFit/>
          </a:bodyPr>
          <a:lstStyle/>
          <a:p>
            <a:r>
              <a:rPr lang="it-IT" dirty="0"/>
              <a:t>[</a:t>
            </a:r>
            <a:r>
              <a:rPr lang="it-IT" dirty="0" err="1"/>
              <a:t>Ann</a:t>
            </a:r>
            <a:r>
              <a:rPr lang="it-IT" dirty="0"/>
              <a:t> </a:t>
            </a:r>
            <a:r>
              <a:rPr lang="it-IT" dirty="0" err="1"/>
              <a:t>Emerg</a:t>
            </a:r>
            <a:r>
              <a:rPr lang="it-IT" dirty="0"/>
              <a:t> </a:t>
            </a:r>
            <a:r>
              <a:rPr lang="it-IT" dirty="0" err="1"/>
              <a:t>Med</a:t>
            </a:r>
            <a:r>
              <a:rPr lang="it-IT" dirty="0"/>
              <a:t>. 2008;51:58-65.]</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Rot="1" noChangeArrowheads="1"/>
          </p:cNvSpPr>
          <p:nvPr/>
        </p:nvSpPr>
        <p:spPr bwMode="auto">
          <a:xfrm>
            <a:off x="301625" y="228600"/>
            <a:ext cx="8540750" cy="1143000"/>
          </a:xfrm>
          <a:prstGeom prst="rect">
            <a:avLst/>
          </a:prstGeom>
          <a:noFill/>
          <a:ln w="9525">
            <a:noFill/>
            <a:miter lim="800000"/>
            <a:headEnd/>
            <a:tailEnd/>
          </a:ln>
        </p:spPr>
        <p:txBody>
          <a:bodyPr anchor="ctr"/>
          <a:lstStyle/>
          <a:p>
            <a:pPr algn="ctr"/>
            <a:r>
              <a:rPr lang="it-IT" sz="4400" dirty="0">
                <a:solidFill>
                  <a:schemeClr val="bg1"/>
                </a:solidFill>
                <a:latin typeface="Comic Sans MS" pitchFamily="66" charset="0"/>
              </a:rPr>
              <a:t>Tipologie di fibrillazione atriale</a:t>
            </a:r>
          </a:p>
        </p:txBody>
      </p:sp>
      <p:graphicFrame>
        <p:nvGraphicFramePr>
          <p:cNvPr id="1026" name="Object 3"/>
          <p:cNvGraphicFramePr>
            <a:graphicFrameLocks noChangeAspect="1"/>
          </p:cNvGraphicFramePr>
          <p:nvPr/>
        </p:nvGraphicFramePr>
        <p:xfrm>
          <a:off x="323850" y="1125538"/>
          <a:ext cx="8820150" cy="5732462"/>
        </p:xfrm>
        <a:graphic>
          <a:graphicData uri="http://schemas.openxmlformats.org/presentationml/2006/ole">
            <p:oleObj spid="_x0000_s463874" name="Presentazione" r:id="rId3" imgW="5039824" imgH="3779591" progId="PowerPoint.Show.8">
              <p:embed/>
            </p:oleObj>
          </a:graphicData>
        </a:graphic>
      </p:graphicFrame>
      <p:sp>
        <p:nvSpPr>
          <p:cNvPr id="1028" name="Oval 4"/>
          <p:cNvSpPr>
            <a:spLocks noChangeArrowheads="1"/>
          </p:cNvSpPr>
          <p:nvPr/>
        </p:nvSpPr>
        <p:spPr bwMode="auto">
          <a:xfrm>
            <a:off x="1835150" y="2781300"/>
            <a:ext cx="2232025" cy="841375"/>
          </a:xfrm>
          <a:prstGeom prst="ellipse">
            <a:avLst/>
          </a:prstGeom>
          <a:noFill/>
          <a:ln w="28575">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52946" y="332656"/>
            <a:ext cx="8940876" cy="626469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8148541" y="6165305"/>
            <a:ext cx="995459" cy="692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cstate="print"/>
          <a:srcRect/>
          <a:stretch>
            <a:fillRect/>
          </a:stretch>
        </p:blipFill>
        <p:spPr bwMode="auto">
          <a:xfrm>
            <a:off x="179512" y="476672"/>
            <a:ext cx="8612188" cy="1776412"/>
          </a:xfrm>
          <a:prstGeom prst="rect">
            <a:avLst/>
          </a:prstGeom>
          <a:noFill/>
          <a:ln w="38100">
            <a:noFill/>
            <a:miter lim="800000"/>
            <a:headEnd/>
            <a:tailEnd/>
          </a:ln>
        </p:spPr>
      </p:pic>
      <p:pic>
        <p:nvPicPr>
          <p:cNvPr id="20483" name="Picture 6"/>
          <p:cNvPicPr>
            <a:picLocks noChangeAspect="1" noChangeArrowheads="1"/>
          </p:cNvPicPr>
          <p:nvPr/>
        </p:nvPicPr>
        <p:blipFill>
          <a:blip r:embed="rId3" cstate="print"/>
          <a:srcRect/>
          <a:stretch>
            <a:fillRect/>
          </a:stretch>
        </p:blipFill>
        <p:spPr bwMode="auto">
          <a:xfrm>
            <a:off x="4932040" y="2420888"/>
            <a:ext cx="2284412" cy="214312"/>
          </a:xfrm>
          <a:prstGeom prst="rect">
            <a:avLst/>
          </a:prstGeom>
          <a:noFill/>
          <a:ln w="9525">
            <a:noFill/>
            <a:miter lim="800000"/>
            <a:headEnd/>
            <a:tailEnd/>
          </a:ln>
        </p:spPr>
      </p:pic>
      <p:pic>
        <p:nvPicPr>
          <p:cNvPr id="20484" name="Picture 7"/>
          <p:cNvPicPr>
            <a:picLocks noChangeAspect="1" noChangeArrowheads="1"/>
          </p:cNvPicPr>
          <p:nvPr/>
        </p:nvPicPr>
        <p:blipFill>
          <a:blip r:embed="rId4" cstate="print"/>
          <a:srcRect/>
          <a:stretch>
            <a:fillRect/>
          </a:stretch>
        </p:blipFill>
        <p:spPr bwMode="auto">
          <a:xfrm>
            <a:off x="7164288" y="2420888"/>
            <a:ext cx="1108075" cy="239712"/>
          </a:xfrm>
          <a:prstGeom prst="rect">
            <a:avLst/>
          </a:prstGeom>
          <a:noFill/>
          <a:ln w="9525">
            <a:noFill/>
            <a:miter lim="800000"/>
            <a:headEnd/>
            <a:tailEnd/>
          </a:ln>
        </p:spPr>
      </p:pic>
      <p:sp>
        <p:nvSpPr>
          <p:cNvPr id="20485" name="Text Box 8"/>
          <p:cNvSpPr txBox="1">
            <a:spLocks noChangeArrowheads="1"/>
          </p:cNvSpPr>
          <p:nvPr/>
        </p:nvSpPr>
        <p:spPr bwMode="auto">
          <a:xfrm>
            <a:off x="0" y="2924944"/>
            <a:ext cx="9036496" cy="3170099"/>
          </a:xfrm>
          <a:prstGeom prst="rect">
            <a:avLst/>
          </a:prstGeom>
          <a:solidFill>
            <a:schemeClr val="bg1"/>
          </a:solidFill>
          <a:ln w="9525">
            <a:noFill/>
            <a:miter lim="800000"/>
            <a:headEnd/>
            <a:tailEnd/>
          </a:ln>
        </p:spPr>
        <p:txBody>
          <a:bodyPr wrap="square">
            <a:spAutoFit/>
          </a:bodyPr>
          <a:lstStyle/>
          <a:p>
            <a:pPr algn="ctr"/>
            <a:r>
              <a:rPr lang="it-IT" sz="4000" b="1" i="1" dirty="0" err="1" smtClean="0">
                <a:latin typeface="Comic Sans MS" pitchFamily="66" charset="0"/>
              </a:rPr>
              <a:t>We</a:t>
            </a:r>
            <a:r>
              <a:rPr lang="it-IT" sz="4000" b="1" i="1" dirty="0" smtClean="0">
                <a:latin typeface="Comic Sans MS" pitchFamily="66" charset="0"/>
              </a:rPr>
              <a:t> </a:t>
            </a:r>
            <a:r>
              <a:rPr lang="it-IT" sz="4000" b="1" i="1" dirty="0" err="1" smtClean="0">
                <a:latin typeface="Comic Sans MS" pitchFamily="66" charset="0"/>
              </a:rPr>
              <a:t>demonstrate</a:t>
            </a:r>
            <a:r>
              <a:rPr lang="it-IT" sz="4000" b="1" i="1" dirty="0" smtClean="0">
                <a:latin typeface="Comic Sans MS" pitchFamily="66" charset="0"/>
              </a:rPr>
              <a:t> a </a:t>
            </a:r>
            <a:r>
              <a:rPr lang="it-IT" sz="4000" b="1" i="1" dirty="0" smtClean="0">
                <a:solidFill>
                  <a:srgbClr val="FF0000"/>
                </a:solidFill>
                <a:effectLst>
                  <a:outerShdw blurRad="38100" dist="38100" dir="2700000" algn="tl">
                    <a:srgbClr val="000000">
                      <a:alpha val="43137"/>
                    </a:srgbClr>
                  </a:outerShdw>
                </a:effectLst>
                <a:latin typeface="Comic Sans MS" pitchFamily="66" charset="0"/>
              </a:rPr>
              <a:t>high </a:t>
            </a:r>
            <a:r>
              <a:rPr lang="it-IT" sz="4000" b="1" i="1" dirty="0" err="1" smtClean="0">
                <a:solidFill>
                  <a:srgbClr val="FF0000"/>
                </a:solidFill>
                <a:effectLst>
                  <a:outerShdw blurRad="38100" dist="38100" dir="2700000" algn="tl">
                    <a:srgbClr val="000000">
                      <a:alpha val="43137"/>
                    </a:srgbClr>
                  </a:outerShdw>
                </a:effectLst>
                <a:latin typeface="Comic Sans MS" pitchFamily="66" charset="0"/>
              </a:rPr>
              <a:t>degree</a:t>
            </a:r>
            <a:r>
              <a:rPr lang="it-IT" sz="4000" b="1" i="1" dirty="0" smtClean="0">
                <a:solidFill>
                  <a:srgbClr val="FF0000"/>
                </a:solidFill>
                <a:effectLst>
                  <a:outerShdw blurRad="38100" dist="38100" dir="2700000" algn="tl">
                    <a:srgbClr val="000000">
                      <a:alpha val="43137"/>
                    </a:srgbClr>
                  </a:outerShdw>
                </a:effectLst>
                <a:latin typeface="Comic Sans MS" pitchFamily="66" charset="0"/>
              </a:rPr>
              <a:t> </a:t>
            </a:r>
            <a:r>
              <a:rPr lang="it-IT" sz="4000" b="1" i="1" dirty="0" err="1" smtClean="0">
                <a:latin typeface="Comic Sans MS" pitchFamily="66" charset="0"/>
              </a:rPr>
              <a:t>of</a:t>
            </a:r>
            <a:endParaRPr lang="it-IT" sz="4000" b="1" i="1" dirty="0" smtClean="0">
              <a:latin typeface="Comic Sans MS" pitchFamily="66" charset="0"/>
            </a:endParaRPr>
          </a:p>
          <a:p>
            <a:pPr algn="ctr"/>
            <a:r>
              <a:rPr lang="it-IT" sz="4000" b="1" i="1" dirty="0" err="1" smtClean="0">
                <a:solidFill>
                  <a:srgbClr val="FF0000"/>
                </a:solidFill>
                <a:effectLst>
                  <a:outerShdw blurRad="38100" dist="38100" dir="2700000" algn="tl">
                    <a:srgbClr val="000000">
                      <a:alpha val="43137"/>
                    </a:srgbClr>
                  </a:outerShdw>
                </a:effectLst>
                <a:latin typeface="Comic Sans MS" pitchFamily="66" charset="0"/>
              </a:rPr>
              <a:t>variation</a:t>
            </a:r>
            <a:r>
              <a:rPr lang="it-IT" sz="4000" b="1" i="1" dirty="0" smtClean="0">
                <a:latin typeface="Comic Sans MS" pitchFamily="66" charset="0"/>
              </a:rPr>
              <a:t> in management </a:t>
            </a:r>
            <a:r>
              <a:rPr lang="it-IT" sz="4000" b="1" i="1" dirty="0" err="1" smtClean="0">
                <a:latin typeface="Comic Sans MS" pitchFamily="66" charset="0"/>
              </a:rPr>
              <a:t>approaches</a:t>
            </a:r>
            <a:r>
              <a:rPr lang="it-IT" sz="4000" b="1" i="1" dirty="0">
                <a:latin typeface="Comic Sans MS" pitchFamily="66" charset="0"/>
              </a:rPr>
              <a:t> </a:t>
            </a:r>
            <a:r>
              <a:rPr lang="it-IT" sz="4000" b="1" i="1" dirty="0" err="1" smtClean="0">
                <a:latin typeface="Comic Sans MS" pitchFamily="66" charset="0"/>
              </a:rPr>
              <a:t>of</a:t>
            </a:r>
            <a:r>
              <a:rPr lang="it-IT" sz="4000" b="1" i="1" dirty="0" smtClean="0">
                <a:latin typeface="Comic Sans MS" pitchFamily="66" charset="0"/>
              </a:rPr>
              <a:t> </a:t>
            </a:r>
            <a:r>
              <a:rPr lang="it-IT" sz="4000" b="1" i="1" dirty="0" err="1" smtClean="0">
                <a:latin typeface="Comic Sans MS" pitchFamily="66" charset="0"/>
              </a:rPr>
              <a:t>recent</a:t>
            </a:r>
            <a:r>
              <a:rPr lang="it-IT" sz="4000" b="1" i="1" dirty="0" smtClean="0">
                <a:latin typeface="Comic Sans MS" pitchFamily="66" charset="0"/>
              </a:rPr>
              <a:t> </a:t>
            </a:r>
            <a:r>
              <a:rPr lang="it-IT" sz="4000" b="1" i="1" dirty="0" err="1" smtClean="0">
                <a:latin typeface="Comic Sans MS" pitchFamily="66" charset="0"/>
              </a:rPr>
              <a:t>onset</a:t>
            </a:r>
            <a:r>
              <a:rPr lang="it-IT" sz="4000" b="1" i="1" dirty="0" smtClean="0">
                <a:latin typeface="Comic Sans MS" pitchFamily="66" charset="0"/>
              </a:rPr>
              <a:t> AFIB and </a:t>
            </a:r>
            <a:r>
              <a:rPr lang="it-IT" sz="4000" b="1" i="1" dirty="0" err="1" smtClean="0">
                <a:latin typeface="Comic Sans MS" pitchFamily="66" charset="0"/>
              </a:rPr>
              <a:t>flutter</a:t>
            </a:r>
            <a:r>
              <a:rPr lang="it-IT" sz="4000" b="1" i="1" dirty="0" smtClean="0">
                <a:latin typeface="Comic Sans MS" pitchFamily="66" charset="0"/>
              </a:rPr>
              <a:t> </a:t>
            </a:r>
            <a:r>
              <a:rPr lang="it-IT" sz="4000" b="1" i="1" dirty="0" err="1" smtClean="0">
                <a:latin typeface="Comic Sans MS" pitchFamily="66" charset="0"/>
              </a:rPr>
              <a:t>patients</a:t>
            </a:r>
            <a:r>
              <a:rPr lang="it-IT" sz="4000" b="1" i="1" dirty="0" smtClean="0">
                <a:latin typeface="Comic Sans MS" pitchFamily="66" charset="0"/>
              </a:rPr>
              <a:t> </a:t>
            </a:r>
            <a:r>
              <a:rPr lang="it-IT" sz="4000" b="1" i="1" dirty="0" err="1" smtClean="0">
                <a:latin typeface="Comic Sans MS" pitchFamily="66" charset="0"/>
              </a:rPr>
              <a:t>treated</a:t>
            </a:r>
            <a:r>
              <a:rPr lang="it-IT" sz="4000" b="1" i="1" dirty="0" smtClean="0">
                <a:latin typeface="Comic Sans MS" pitchFamily="66" charset="0"/>
              </a:rPr>
              <a:t> in </a:t>
            </a:r>
            <a:r>
              <a:rPr lang="it-IT" sz="4000" b="1" i="1" dirty="0" err="1" smtClean="0">
                <a:latin typeface="Comic Sans MS" pitchFamily="66" charset="0"/>
              </a:rPr>
              <a:t>academic</a:t>
            </a:r>
            <a:r>
              <a:rPr lang="it-IT" sz="4000" b="1" i="1" dirty="0" smtClean="0">
                <a:latin typeface="Comic Sans MS" pitchFamily="66" charset="0"/>
              </a:rPr>
              <a:t> hospital </a:t>
            </a:r>
            <a:r>
              <a:rPr lang="it-IT" sz="4000" b="1" i="1" dirty="0" err="1" smtClean="0">
                <a:latin typeface="Comic Sans MS" pitchFamily="66" charset="0"/>
              </a:rPr>
              <a:t>EDs</a:t>
            </a:r>
            <a:r>
              <a:rPr lang="it-IT" sz="4000" b="1" i="1" dirty="0" smtClean="0">
                <a:latin typeface="Comic Sans MS" pitchFamily="66" charset="0"/>
              </a:rPr>
              <a:t> </a:t>
            </a:r>
            <a:endParaRPr lang="it-IT" sz="3200" b="1" i="1" dirty="0">
              <a:latin typeface="Comic Sans MS" pitchFamily="66"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cstate="print"/>
          <a:srcRect/>
          <a:stretch>
            <a:fillRect/>
          </a:stretch>
        </p:blipFill>
        <p:spPr bwMode="auto">
          <a:xfrm>
            <a:off x="179388" y="620713"/>
            <a:ext cx="8785225" cy="3529012"/>
          </a:xfrm>
          <a:prstGeom prst="rect">
            <a:avLst/>
          </a:prstGeom>
          <a:noFill/>
          <a:ln w="38100">
            <a:noFill/>
            <a:miter lim="800000"/>
            <a:headEnd/>
            <a:tailEnd/>
          </a:ln>
        </p:spPr>
      </p:pic>
      <p:pic>
        <p:nvPicPr>
          <p:cNvPr id="22530" name="Picture 3"/>
          <p:cNvPicPr>
            <a:picLocks noChangeAspect="1" noChangeArrowheads="1"/>
          </p:cNvPicPr>
          <p:nvPr/>
        </p:nvPicPr>
        <p:blipFill>
          <a:blip r:embed="rId3" cstate="print"/>
          <a:srcRect/>
          <a:stretch>
            <a:fillRect/>
          </a:stretch>
        </p:blipFill>
        <p:spPr bwMode="auto">
          <a:xfrm>
            <a:off x="1042988" y="4724400"/>
            <a:ext cx="7072312" cy="792163"/>
          </a:xfrm>
          <a:prstGeom prst="rect">
            <a:avLst/>
          </a:prstGeom>
          <a:noFill/>
          <a:ln w="9525">
            <a:noFill/>
            <a:miter lim="800000"/>
            <a:headEnd/>
            <a:tailEnd/>
          </a:ln>
        </p:spPr>
      </p:pic>
      <p:sp>
        <p:nvSpPr>
          <p:cNvPr id="4" name="Ovale 3"/>
          <p:cNvSpPr/>
          <p:nvPr/>
        </p:nvSpPr>
        <p:spPr>
          <a:xfrm>
            <a:off x="4859338" y="1916113"/>
            <a:ext cx="4033837" cy="8651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contenuto 2"/>
          <p:cNvSpPr>
            <a:spLocks noGrp="1"/>
          </p:cNvSpPr>
          <p:nvPr>
            <p:ph idx="1"/>
          </p:nvPr>
        </p:nvSpPr>
        <p:spPr>
          <a:xfrm>
            <a:off x="323528" y="404664"/>
            <a:ext cx="8374063" cy="5616575"/>
          </a:xfrm>
          <a:solidFill>
            <a:schemeClr val="bg1"/>
          </a:solidFill>
        </p:spPr>
        <p:txBody>
          <a:bodyPr/>
          <a:lstStyle/>
          <a:p>
            <a:pPr eaLnBrk="1" hangingPunct="1">
              <a:buNone/>
            </a:pPr>
            <a:r>
              <a:rPr lang="it-IT" i="1" dirty="0" smtClean="0"/>
              <a:t>“</a:t>
            </a:r>
            <a:r>
              <a:rPr lang="it-IT" sz="3600" b="1" i="1" dirty="0" err="1" smtClean="0">
                <a:solidFill>
                  <a:srgbClr val="FF0000"/>
                </a:solidFill>
                <a:effectLst>
                  <a:outerShdw blurRad="38100" dist="38100" dir="2700000" algn="tl">
                    <a:srgbClr val="000000">
                      <a:alpha val="43137"/>
                    </a:srgbClr>
                  </a:outerShdw>
                </a:effectLst>
                <a:latin typeface="Comic Sans MS" pitchFamily="66" charset="0"/>
              </a:rPr>
              <a:t>Variation</a:t>
            </a:r>
            <a:r>
              <a:rPr lang="it-IT" sz="3600" b="1" i="1" dirty="0" smtClean="0">
                <a:latin typeface="Comic Sans MS" pitchFamily="66" charset="0"/>
              </a:rPr>
              <a:t> in </a:t>
            </a:r>
            <a:r>
              <a:rPr lang="it-IT" sz="3600" b="1" i="1" dirty="0" err="1" smtClean="0">
                <a:latin typeface="Comic Sans MS" pitchFamily="66" charset="0"/>
              </a:rPr>
              <a:t>practice</a:t>
            </a:r>
            <a:r>
              <a:rPr lang="it-IT" sz="3600" b="1" i="1" dirty="0" smtClean="0">
                <a:latin typeface="Comic Sans MS" pitchFamily="66" charset="0"/>
              </a:rPr>
              <a:t> </a:t>
            </a:r>
            <a:r>
              <a:rPr lang="it-IT" sz="3600" b="1" i="1" dirty="0" err="1" smtClean="0">
                <a:latin typeface="Comic Sans MS" pitchFamily="66" charset="0"/>
              </a:rPr>
              <a:t>within</a:t>
            </a:r>
            <a:r>
              <a:rPr lang="it-IT" sz="3600" b="1" i="1" dirty="0" smtClean="0">
                <a:latin typeface="Comic Sans MS" pitchFamily="66" charset="0"/>
              </a:rPr>
              <a:t> </a:t>
            </a:r>
            <a:r>
              <a:rPr lang="it-IT" sz="3600" b="1" i="1" dirty="0" err="1" smtClean="0">
                <a:latin typeface="Comic Sans MS" pitchFamily="66" charset="0"/>
              </a:rPr>
              <a:t>EDs</a:t>
            </a:r>
            <a:r>
              <a:rPr lang="it-IT" sz="3600" b="1" i="1" dirty="0" smtClean="0">
                <a:latin typeface="Comic Sans MS" pitchFamily="66" charset="0"/>
              </a:rPr>
              <a:t> </a:t>
            </a:r>
            <a:r>
              <a:rPr lang="it-IT" sz="3600" b="1" i="1" dirty="0" err="1" smtClean="0">
                <a:latin typeface="Comic Sans MS" pitchFamily="66" charset="0"/>
              </a:rPr>
              <a:t>reflects</a:t>
            </a:r>
            <a:r>
              <a:rPr lang="it-IT" sz="3600" b="1" i="1" dirty="0" smtClean="0">
                <a:latin typeface="Comic Sans MS" pitchFamily="66" charset="0"/>
              </a:rPr>
              <a:t> a </a:t>
            </a:r>
            <a:r>
              <a:rPr lang="it-IT" sz="3600" b="1" i="1" dirty="0" err="1" smtClean="0">
                <a:solidFill>
                  <a:srgbClr val="FF0000"/>
                </a:solidFill>
                <a:effectLst>
                  <a:outerShdw blurRad="38100" dist="38100" dir="2700000" algn="tl">
                    <a:srgbClr val="000000">
                      <a:alpha val="43137"/>
                    </a:srgbClr>
                  </a:outerShdw>
                </a:effectLst>
                <a:latin typeface="Comic Sans MS" pitchFamily="66" charset="0"/>
              </a:rPr>
              <a:t>lack</a:t>
            </a:r>
            <a:r>
              <a:rPr lang="it-IT" sz="3600" b="1" i="1" dirty="0" smtClean="0">
                <a:latin typeface="Comic Sans MS" pitchFamily="66" charset="0"/>
              </a:rPr>
              <a:t> </a:t>
            </a:r>
            <a:r>
              <a:rPr lang="it-IT" sz="3600" b="1" i="1" dirty="0" err="1" smtClean="0">
                <a:latin typeface="Comic Sans MS" pitchFamily="66" charset="0"/>
              </a:rPr>
              <a:t>of</a:t>
            </a:r>
            <a:r>
              <a:rPr lang="it-IT" sz="3600" b="1" i="1" dirty="0" smtClean="0">
                <a:latin typeface="Comic Sans MS" pitchFamily="66" charset="0"/>
              </a:rPr>
              <a:t> </a:t>
            </a:r>
            <a:r>
              <a:rPr lang="it-IT" sz="3600" b="1" i="1" dirty="0" err="1" smtClean="0">
                <a:solidFill>
                  <a:srgbClr val="FF0000"/>
                </a:solidFill>
                <a:effectLst>
                  <a:outerShdw blurRad="38100" dist="38100" dir="2700000" algn="tl">
                    <a:srgbClr val="000000">
                      <a:alpha val="43137"/>
                    </a:srgbClr>
                  </a:outerShdw>
                </a:effectLst>
                <a:latin typeface="Comic Sans MS" pitchFamily="66" charset="0"/>
              </a:rPr>
              <a:t>high-quality</a:t>
            </a:r>
            <a:r>
              <a:rPr lang="it-IT" sz="3600" b="1" i="1" dirty="0" smtClean="0">
                <a:solidFill>
                  <a:srgbClr val="FF0000"/>
                </a:solidFill>
                <a:effectLst>
                  <a:outerShdw blurRad="38100" dist="38100" dir="2700000" algn="tl">
                    <a:srgbClr val="000000">
                      <a:alpha val="43137"/>
                    </a:srgbClr>
                  </a:outerShdw>
                </a:effectLst>
                <a:latin typeface="Comic Sans MS" pitchFamily="66" charset="0"/>
              </a:rPr>
              <a:t> </a:t>
            </a:r>
            <a:r>
              <a:rPr lang="it-IT" sz="3600" b="1" i="1" dirty="0" err="1" smtClean="0">
                <a:solidFill>
                  <a:srgbClr val="FF0000"/>
                </a:solidFill>
                <a:effectLst>
                  <a:outerShdw blurRad="38100" dist="38100" dir="2700000" algn="tl">
                    <a:srgbClr val="000000">
                      <a:alpha val="43137"/>
                    </a:srgbClr>
                  </a:outerShdw>
                </a:effectLst>
                <a:latin typeface="Comic Sans MS" pitchFamily="66" charset="0"/>
              </a:rPr>
              <a:t>evidence</a:t>
            </a:r>
            <a:r>
              <a:rPr lang="it-IT" sz="3600" b="1" i="1" dirty="0" smtClean="0">
                <a:effectLst>
                  <a:outerShdw blurRad="38100" dist="38100" dir="2700000" algn="tl">
                    <a:srgbClr val="000000">
                      <a:alpha val="43137"/>
                    </a:srgbClr>
                  </a:outerShdw>
                </a:effectLst>
                <a:latin typeface="Comic Sans MS" pitchFamily="66" charset="0"/>
              </a:rPr>
              <a:t> </a:t>
            </a:r>
            <a:r>
              <a:rPr lang="it-IT" sz="3600" b="1" i="1" dirty="0" err="1" smtClean="0">
                <a:latin typeface="Comic Sans MS" pitchFamily="66" charset="0"/>
              </a:rPr>
              <a:t>to</a:t>
            </a:r>
            <a:r>
              <a:rPr lang="it-IT" sz="3600" b="1" i="1" dirty="0" smtClean="0">
                <a:latin typeface="Comic Sans MS" pitchFamily="66" charset="0"/>
              </a:rPr>
              <a:t> guide the acute management </a:t>
            </a:r>
            <a:r>
              <a:rPr lang="it-IT" sz="3600" b="1" i="1" dirty="0" err="1" smtClean="0">
                <a:latin typeface="Comic Sans MS" pitchFamily="66" charset="0"/>
              </a:rPr>
              <a:t>of</a:t>
            </a:r>
            <a:r>
              <a:rPr lang="it-IT" sz="3600" b="1" i="1" dirty="0" smtClean="0">
                <a:latin typeface="Comic Sans MS" pitchFamily="66" charset="0"/>
              </a:rPr>
              <a:t> </a:t>
            </a:r>
            <a:r>
              <a:rPr lang="it-IT" sz="3600" b="1" i="1" dirty="0" err="1" smtClean="0">
                <a:latin typeface="Comic Sans MS" pitchFamily="66" charset="0"/>
              </a:rPr>
              <a:t>recent</a:t>
            </a:r>
            <a:r>
              <a:rPr lang="it-IT" sz="3600" b="1" i="1" dirty="0" smtClean="0">
                <a:latin typeface="Comic Sans MS" pitchFamily="66" charset="0"/>
              </a:rPr>
              <a:t> </a:t>
            </a:r>
            <a:r>
              <a:rPr lang="it-IT" sz="3600" b="1" i="1" dirty="0" err="1" smtClean="0">
                <a:latin typeface="Comic Sans MS" pitchFamily="66" charset="0"/>
              </a:rPr>
              <a:t>onset</a:t>
            </a:r>
            <a:r>
              <a:rPr lang="it-IT" sz="3600" b="1" i="1" dirty="0" smtClean="0">
                <a:latin typeface="Comic Sans MS" pitchFamily="66" charset="0"/>
              </a:rPr>
              <a:t> </a:t>
            </a:r>
            <a:r>
              <a:rPr lang="it-IT" sz="3600" b="1" i="1" dirty="0" err="1" smtClean="0">
                <a:latin typeface="Comic Sans MS" pitchFamily="66" charset="0"/>
              </a:rPr>
              <a:t>atrial</a:t>
            </a:r>
            <a:r>
              <a:rPr lang="it-IT" sz="3600" b="1" i="1" dirty="0" smtClean="0">
                <a:latin typeface="Comic Sans MS" pitchFamily="66" charset="0"/>
              </a:rPr>
              <a:t> </a:t>
            </a:r>
            <a:r>
              <a:rPr lang="it-IT" sz="3600" b="1" i="1" dirty="0" err="1" smtClean="0">
                <a:latin typeface="Comic Sans MS" pitchFamily="66" charset="0"/>
              </a:rPr>
              <a:t>fibrillation</a:t>
            </a:r>
            <a:r>
              <a:rPr lang="it-IT" sz="3600" b="1" i="1" dirty="0" smtClean="0">
                <a:latin typeface="Comic Sans MS" pitchFamily="66" charset="0"/>
              </a:rPr>
              <a:t> </a:t>
            </a:r>
            <a:r>
              <a:rPr lang="it-IT" sz="3600" b="1" i="1" dirty="0" err="1" smtClean="0">
                <a:latin typeface="Comic Sans MS" pitchFamily="66" charset="0"/>
              </a:rPr>
              <a:t>patients</a:t>
            </a:r>
            <a:r>
              <a:rPr lang="it-IT" sz="3600" b="1" i="1" dirty="0" smtClean="0">
                <a:latin typeface="Comic Sans MS" pitchFamily="66" charset="0"/>
              </a:rPr>
              <a:t>. </a:t>
            </a:r>
          </a:p>
          <a:p>
            <a:pPr eaLnBrk="1" hangingPunct="1">
              <a:buNone/>
            </a:pPr>
            <a:r>
              <a:rPr lang="it-IT" sz="3600" b="1" i="1" dirty="0" smtClean="0">
                <a:latin typeface="Comic Sans MS" pitchFamily="66" charset="0"/>
              </a:rPr>
              <a:t>Standard </a:t>
            </a:r>
            <a:r>
              <a:rPr lang="it-IT" sz="3600" b="1" i="1" dirty="0" err="1" smtClean="0">
                <a:latin typeface="Comic Sans MS" pitchFamily="66" charset="0"/>
              </a:rPr>
              <a:t>guidelines</a:t>
            </a:r>
            <a:r>
              <a:rPr lang="it-IT" sz="3600" b="1" i="1" dirty="0" smtClean="0">
                <a:latin typeface="Comic Sans MS" pitchFamily="66" charset="0"/>
              </a:rPr>
              <a:t> and </a:t>
            </a:r>
            <a:r>
              <a:rPr lang="it-IT" sz="3600" b="1" i="1" dirty="0" err="1" smtClean="0">
                <a:latin typeface="Comic Sans MS" pitchFamily="66" charset="0"/>
              </a:rPr>
              <a:t>textbooks</a:t>
            </a:r>
            <a:r>
              <a:rPr lang="it-IT" sz="3600" b="1" i="1" dirty="0" smtClean="0">
                <a:latin typeface="Comic Sans MS" pitchFamily="66" charset="0"/>
              </a:rPr>
              <a:t> are </a:t>
            </a:r>
            <a:r>
              <a:rPr lang="it-IT" sz="3600" b="1" i="1" dirty="0" err="1" smtClean="0">
                <a:latin typeface="Comic Sans MS" pitchFamily="66" charset="0"/>
              </a:rPr>
              <a:t>unable</a:t>
            </a:r>
            <a:r>
              <a:rPr lang="it-IT" sz="3600" b="1" i="1" dirty="0" smtClean="0">
                <a:latin typeface="Comic Sans MS" pitchFamily="66" charset="0"/>
              </a:rPr>
              <a:t> </a:t>
            </a:r>
            <a:r>
              <a:rPr lang="it-IT" sz="3600" b="1" i="1" dirty="0" err="1" smtClean="0">
                <a:latin typeface="Comic Sans MS" pitchFamily="66" charset="0"/>
              </a:rPr>
              <a:t>to</a:t>
            </a:r>
            <a:r>
              <a:rPr lang="it-IT" sz="3600" b="1" i="1" dirty="0" smtClean="0">
                <a:latin typeface="Comic Sans MS" pitchFamily="66" charset="0"/>
              </a:rPr>
              <a:t> </a:t>
            </a:r>
            <a:r>
              <a:rPr lang="it-IT" sz="3600" b="1" i="1" dirty="0" err="1" smtClean="0">
                <a:latin typeface="Comic Sans MS" pitchFamily="66" charset="0"/>
              </a:rPr>
              <a:t>offer</a:t>
            </a:r>
            <a:r>
              <a:rPr lang="it-IT" sz="3600" b="1" i="1" dirty="0" smtClean="0">
                <a:latin typeface="Comic Sans MS" pitchFamily="66" charset="0"/>
              </a:rPr>
              <a:t> </a:t>
            </a:r>
            <a:r>
              <a:rPr lang="it-IT" sz="3600" b="1" i="1" dirty="0" err="1" smtClean="0">
                <a:solidFill>
                  <a:srgbClr val="FF0000"/>
                </a:solidFill>
                <a:effectLst>
                  <a:outerShdw blurRad="38100" dist="38100" dir="2700000" algn="tl">
                    <a:srgbClr val="000000">
                      <a:alpha val="43137"/>
                    </a:srgbClr>
                  </a:outerShdw>
                </a:effectLst>
                <a:latin typeface="Comic Sans MS" pitchFamily="66" charset="0"/>
              </a:rPr>
              <a:t>clear</a:t>
            </a:r>
            <a:r>
              <a:rPr lang="it-IT" sz="3600" b="1" i="1" dirty="0" smtClean="0">
                <a:solidFill>
                  <a:srgbClr val="FF0000"/>
                </a:solidFill>
                <a:effectLst>
                  <a:outerShdw blurRad="38100" dist="38100" dir="2700000" algn="tl">
                    <a:srgbClr val="000000">
                      <a:alpha val="43137"/>
                    </a:srgbClr>
                  </a:outerShdw>
                </a:effectLst>
                <a:latin typeface="Comic Sans MS" pitchFamily="66" charset="0"/>
              </a:rPr>
              <a:t> </a:t>
            </a:r>
            <a:r>
              <a:rPr lang="it-IT" sz="3600" b="1" i="1" dirty="0" err="1" smtClean="0">
                <a:solidFill>
                  <a:srgbClr val="FF0000"/>
                </a:solidFill>
                <a:effectLst>
                  <a:outerShdw blurRad="38100" dist="38100" dir="2700000" algn="tl">
                    <a:srgbClr val="000000">
                      <a:alpha val="43137"/>
                    </a:srgbClr>
                  </a:outerShdw>
                </a:effectLst>
                <a:latin typeface="Comic Sans MS" pitchFamily="66" charset="0"/>
              </a:rPr>
              <a:t>evidence</a:t>
            </a:r>
            <a:r>
              <a:rPr lang="it-IT" sz="3600" b="1" i="1" dirty="0" smtClean="0">
                <a:solidFill>
                  <a:srgbClr val="FF0000"/>
                </a:solidFill>
                <a:effectLst>
                  <a:outerShdw blurRad="38100" dist="38100" dir="2700000" algn="tl">
                    <a:srgbClr val="000000">
                      <a:alpha val="43137"/>
                    </a:srgbClr>
                  </a:outerShdw>
                </a:effectLst>
                <a:latin typeface="Comic Sans MS" pitchFamily="66" charset="0"/>
              </a:rPr>
              <a:t> </a:t>
            </a:r>
            <a:r>
              <a:rPr lang="it-IT" sz="3600" b="1" i="1" dirty="0" err="1" smtClean="0">
                <a:latin typeface="Comic Sans MS" pitchFamily="66" charset="0"/>
              </a:rPr>
              <a:t>based</a:t>
            </a:r>
            <a:r>
              <a:rPr lang="it-IT" sz="3600" b="1" i="1" dirty="0" smtClean="0">
                <a:latin typeface="Comic Sans MS" pitchFamily="66" charset="0"/>
              </a:rPr>
              <a:t> direction </a:t>
            </a:r>
            <a:r>
              <a:rPr lang="it-IT" sz="3600" b="1" i="1" dirty="0" err="1" smtClean="0">
                <a:latin typeface="Comic Sans MS" pitchFamily="66" charset="0"/>
              </a:rPr>
              <a:t>for</a:t>
            </a:r>
            <a:r>
              <a:rPr lang="it-IT" sz="3600" b="1" i="1" dirty="0" smtClean="0">
                <a:latin typeface="Comic Sans MS" pitchFamily="66" charset="0"/>
              </a:rPr>
              <a:t> </a:t>
            </a:r>
            <a:r>
              <a:rPr lang="it-IT" sz="3600" b="1" i="1" dirty="0" err="1" smtClean="0">
                <a:latin typeface="Comic Sans MS" pitchFamily="66" charset="0"/>
              </a:rPr>
              <a:t>emergency</a:t>
            </a:r>
            <a:r>
              <a:rPr lang="it-IT" sz="3600" b="1" i="1" dirty="0" smtClean="0">
                <a:latin typeface="Comic Sans MS" pitchFamily="66" charset="0"/>
              </a:rPr>
              <a:t> </a:t>
            </a:r>
            <a:r>
              <a:rPr lang="it-IT" sz="3600" b="1" i="1" dirty="0" err="1" smtClean="0">
                <a:latin typeface="Comic Sans MS" pitchFamily="66" charset="0"/>
              </a:rPr>
              <a:t>physicians</a:t>
            </a:r>
            <a:r>
              <a:rPr lang="it-IT" sz="3600" b="1" i="1" dirty="0" smtClean="0">
                <a:latin typeface="Comic Sans MS" pitchFamily="66" charset="0"/>
              </a:rPr>
              <a: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a:blip r:embed="rId2" cstate="print"/>
          <a:srcRect/>
          <a:stretch>
            <a:fillRect/>
          </a:stretch>
        </p:blipFill>
        <p:spPr bwMode="auto">
          <a:xfrm>
            <a:off x="287338" y="188913"/>
            <a:ext cx="8605837" cy="2565400"/>
          </a:xfrm>
          <a:prstGeom prst="rect">
            <a:avLst/>
          </a:prstGeom>
          <a:noFill/>
          <a:ln w="38100">
            <a:noFill/>
            <a:miter lim="800000"/>
            <a:headEnd/>
            <a:tailEnd/>
          </a:ln>
          <a:effectLst/>
        </p:spPr>
      </p:pic>
      <p:pic>
        <p:nvPicPr>
          <p:cNvPr id="75781" name="Picture 5"/>
          <p:cNvPicPr>
            <a:picLocks noChangeAspect="1" noChangeArrowheads="1"/>
          </p:cNvPicPr>
          <p:nvPr/>
        </p:nvPicPr>
        <p:blipFill>
          <a:blip r:embed="rId3" cstate="print"/>
          <a:srcRect/>
          <a:stretch>
            <a:fillRect/>
          </a:stretch>
        </p:blipFill>
        <p:spPr bwMode="auto">
          <a:xfrm>
            <a:off x="5364163" y="2565400"/>
            <a:ext cx="3306762" cy="493713"/>
          </a:xfrm>
          <a:prstGeom prst="rect">
            <a:avLst/>
          </a:prstGeom>
          <a:noFill/>
          <a:ln w="9525">
            <a:noFill/>
            <a:miter lim="800000"/>
            <a:headEnd/>
            <a:tailEnd/>
          </a:ln>
          <a:effectLst/>
        </p:spPr>
      </p:pic>
      <p:sp>
        <p:nvSpPr>
          <p:cNvPr id="75783" name="Text Box 7"/>
          <p:cNvSpPr txBox="1">
            <a:spLocks noChangeArrowheads="1"/>
          </p:cNvSpPr>
          <p:nvPr/>
        </p:nvSpPr>
        <p:spPr bwMode="auto">
          <a:xfrm>
            <a:off x="323528" y="3573016"/>
            <a:ext cx="8699818" cy="3108543"/>
          </a:xfrm>
          <a:prstGeom prst="rect">
            <a:avLst/>
          </a:prstGeom>
          <a:solidFill>
            <a:schemeClr val="bg1"/>
          </a:solidFill>
          <a:ln w="9525">
            <a:noFill/>
            <a:miter lim="800000"/>
            <a:headEnd/>
            <a:tailEnd/>
          </a:ln>
          <a:effectLst/>
        </p:spPr>
        <p:txBody>
          <a:bodyPr wrap="none">
            <a:spAutoFit/>
          </a:bodyPr>
          <a:lstStyle/>
          <a:p>
            <a:pPr algn="ctr"/>
            <a:r>
              <a:rPr lang="it-IT" sz="4000" b="1" i="1" dirty="0" err="1">
                <a:latin typeface="Comic Sans MS" pitchFamily="66" charset="0"/>
              </a:rPr>
              <a:t>Despite</a:t>
            </a:r>
            <a:r>
              <a:rPr lang="it-IT" sz="4000" b="1" i="1" dirty="0">
                <a:latin typeface="Comic Sans MS" pitchFamily="66" charset="0"/>
              </a:rPr>
              <a:t> </a:t>
            </a:r>
            <a:r>
              <a:rPr lang="it-IT" sz="4000" b="1" i="1" dirty="0" err="1">
                <a:latin typeface="Comic Sans MS" pitchFamily="66" charset="0"/>
              </a:rPr>
              <a:t>international</a:t>
            </a:r>
            <a:r>
              <a:rPr lang="it-IT" sz="4000" b="1" i="1" dirty="0">
                <a:latin typeface="Comic Sans MS" pitchFamily="66" charset="0"/>
              </a:rPr>
              <a:t> </a:t>
            </a:r>
            <a:r>
              <a:rPr lang="it-IT" sz="4000" b="1" i="1" dirty="0" err="1">
                <a:latin typeface="Comic Sans MS" pitchFamily="66" charset="0"/>
              </a:rPr>
              <a:t>guidelines</a:t>
            </a:r>
            <a:endParaRPr lang="it-IT" sz="4000" b="1" i="1" dirty="0">
              <a:latin typeface="Comic Sans MS" pitchFamily="66" charset="0"/>
            </a:endParaRPr>
          </a:p>
          <a:p>
            <a:pPr algn="ctr"/>
            <a:r>
              <a:rPr lang="it-IT" sz="4000" b="1" i="1" dirty="0" err="1">
                <a:latin typeface="Comic Sans MS" pitchFamily="66" charset="0"/>
              </a:rPr>
              <a:t>being</a:t>
            </a:r>
            <a:r>
              <a:rPr lang="it-IT" sz="4000" b="1" i="1" dirty="0">
                <a:latin typeface="Comic Sans MS" pitchFamily="66" charset="0"/>
              </a:rPr>
              <a:t> </a:t>
            </a:r>
            <a:r>
              <a:rPr lang="it-IT" sz="4000" b="1" i="1" dirty="0" err="1">
                <a:latin typeface="Comic Sans MS" pitchFamily="66" charset="0"/>
              </a:rPr>
              <a:t>respected</a:t>
            </a:r>
            <a:r>
              <a:rPr lang="it-IT" sz="4000" b="1" i="1" dirty="0">
                <a:latin typeface="Comic Sans MS" pitchFamily="66" charset="0"/>
              </a:rPr>
              <a:t> </a:t>
            </a:r>
            <a:r>
              <a:rPr lang="it-IT" sz="4000" b="1" i="1" dirty="0" err="1">
                <a:latin typeface="Comic Sans MS" pitchFamily="66" charset="0"/>
              </a:rPr>
              <a:t>AFib</a:t>
            </a:r>
            <a:r>
              <a:rPr lang="it-IT" sz="4000" b="1" i="1" dirty="0">
                <a:latin typeface="Comic Sans MS" pitchFamily="66" charset="0"/>
              </a:rPr>
              <a:t> management</a:t>
            </a:r>
          </a:p>
          <a:p>
            <a:pPr algn="ctr"/>
            <a:r>
              <a:rPr lang="it-IT" sz="4000" b="1" i="1" dirty="0" err="1">
                <a:latin typeface="Comic Sans MS" pitchFamily="66" charset="0"/>
              </a:rPr>
              <a:t>is</a:t>
            </a:r>
            <a:r>
              <a:rPr lang="it-IT" sz="4000" b="1" i="1" dirty="0">
                <a:latin typeface="Comic Sans MS" pitchFamily="66" charset="0"/>
              </a:rPr>
              <a:t> </a:t>
            </a:r>
            <a:r>
              <a:rPr lang="it-IT" sz="4000" b="1" i="1" dirty="0" err="1">
                <a:solidFill>
                  <a:srgbClr val="FF0000"/>
                </a:solidFill>
                <a:effectLst>
                  <a:outerShdw blurRad="38100" dist="38100" dir="2700000" algn="tl">
                    <a:srgbClr val="000000">
                      <a:alpha val="43137"/>
                    </a:srgbClr>
                  </a:outerShdw>
                </a:effectLst>
                <a:latin typeface="Comic Sans MS" pitchFamily="66" charset="0"/>
              </a:rPr>
              <a:t>heterogenous</a:t>
            </a:r>
            <a:r>
              <a:rPr lang="it-IT" sz="4000" b="1" i="1" dirty="0">
                <a:latin typeface="Comic Sans MS" pitchFamily="66" charset="0"/>
              </a:rPr>
              <a:t> in </a:t>
            </a:r>
            <a:r>
              <a:rPr lang="it-IT" sz="4000" b="1" i="1" dirty="0" err="1">
                <a:latin typeface="Comic Sans MS" pitchFamily="66" charset="0"/>
              </a:rPr>
              <a:t>different</a:t>
            </a:r>
            <a:r>
              <a:rPr lang="it-IT" sz="4000" b="1" i="1" dirty="0">
                <a:latin typeface="Comic Sans MS" pitchFamily="66" charset="0"/>
              </a:rPr>
              <a:t/>
            </a:r>
            <a:br>
              <a:rPr lang="it-IT" sz="4000" b="1" i="1" dirty="0">
                <a:latin typeface="Comic Sans MS" pitchFamily="66" charset="0"/>
              </a:rPr>
            </a:br>
            <a:r>
              <a:rPr lang="it-IT" sz="4000" b="1" i="1" dirty="0">
                <a:latin typeface="Comic Sans MS" pitchFamily="66" charset="0"/>
              </a:rPr>
              <a:t>ED </a:t>
            </a:r>
            <a:r>
              <a:rPr lang="it-IT" sz="4000" b="1" i="1" dirty="0" err="1">
                <a:latin typeface="Comic Sans MS" pitchFamily="66" charset="0"/>
              </a:rPr>
              <a:t>settings</a:t>
            </a:r>
            <a:r>
              <a:rPr lang="it-IT" sz="4000" b="1" i="1" dirty="0">
                <a:latin typeface="Comic Sans MS" pitchFamily="66" charset="0"/>
              </a:rPr>
              <a:t>.</a:t>
            </a:r>
            <a:r>
              <a:rPr lang="it-IT" sz="3600" b="1" i="1" dirty="0">
                <a:latin typeface="Comic Sans MS" pitchFamily="66" charset="0"/>
              </a:rPr>
              <a:t/>
            </a:r>
            <a:br>
              <a:rPr lang="it-IT" sz="3600" b="1" i="1" dirty="0">
                <a:latin typeface="Comic Sans MS" pitchFamily="66" charset="0"/>
              </a:rPr>
            </a:br>
            <a:endParaRPr lang="it-IT" sz="3600" b="1" i="1" dirty="0">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rc 2"/>
          <p:cNvSpPr>
            <a:spLocks/>
          </p:cNvSpPr>
          <p:nvPr/>
        </p:nvSpPr>
        <p:spPr bwMode="auto">
          <a:xfrm rot="20417802" flipV="1">
            <a:off x="1238250" y="2376488"/>
            <a:ext cx="814388" cy="1685925"/>
          </a:xfrm>
          <a:custGeom>
            <a:avLst/>
            <a:gdLst>
              <a:gd name="T0" fmla="*/ 0 w 19846"/>
              <a:gd name="T1" fmla="*/ 2147483647 h 21600"/>
              <a:gd name="T2" fmla="*/ 2147483647 w 19846"/>
              <a:gd name="T3" fmla="*/ 2147483647 h 21600"/>
              <a:gd name="T4" fmla="*/ 2147483647 w 19846"/>
              <a:gd name="T5" fmla="*/ 2147483647 h 21600"/>
              <a:gd name="T6" fmla="*/ 0 60000 65536"/>
              <a:gd name="T7" fmla="*/ 0 60000 65536"/>
              <a:gd name="T8" fmla="*/ 0 60000 65536"/>
              <a:gd name="T9" fmla="*/ 0 w 19846"/>
              <a:gd name="T10" fmla="*/ 0 h 21600"/>
              <a:gd name="T11" fmla="*/ 19846 w 19846"/>
              <a:gd name="T12" fmla="*/ 21600 h 21600"/>
            </a:gdLst>
            <a:ahLst/>
            <a:cxnLst>
              <a:cxn ang="T6">
                <a:pos x="T0" y="T1"/>
              </a:cxn>
              <a:cxn ang="T7">
                <a:pos x="T2" y="T3"/>
              </a:cxn>
              <a:cxn ang="T8">
                <a:pos x="T4" y="T5"/>
              </a:cxn>
            </a:cxnLst>
            <a:rect l="T9" t="T10" r="T11" b="T12"/>
            <a:pathLst>
              <a:path w="19846" h="21600" fill="none" extrusionOk="0">
                <a:moveTo>
                  <a:pt x="-1" y="376"/>
                </a:moveTo>
                <a:cubicBezTo>
                  <a:pt x="1324" y="126"/>
                  <a:pt x="2669" y="-1"/>
                  <a:pt x="4017" y="0"/>
                </a:cubicBezTo>
                <a:cubicBezTo>
                  <a:pt x="10023" y="0"/>
                  <a:pt x="15758" y="2500"/>
                  <a:pt x="19845" y="6902"/>
                </a:cubicBezTo>
              </a:path>
              <a:path w="19846" h="21600" stroke="0" extrusionOk="0">
                <a:moveTo>
                  <a:pt x="-1" y="376"/>
                </a:moveTo>
                <a:cubicBezTo>
                  <a:pt x="1324" y="126"/>
                  <a:pt x="2669" y="-1"/>
                  <a:pt x="4017" y="0"/>
                </a:cubicBezTo>
                <a:cubicBezTo>
                  <a:pt x="10023" y="0"/>
                  <a:pt x="15758" y="2500"/>
                  <a:pt x="19845" y="6902"/>
                </a:cubicBezTo>
                <a:lnTo>
                  <a:pt x="4017" y="21600"/>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6147" name="Line 3"/>
          <p:cNvSpPr>
            <a:spLocks noChangeShapeType="1"/>
          </p:cNvSpPr>
          <p:nvPr/>
        </p:nvSpPr>
        <p:spPr bwMode="auto">
          <a:xfrm flipV="1">
            <a:off x="2133600" y="304800"/>
            <a:ext cx="0" cy="312420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6148" name="Arc 4"/>
          <p:cNvSpPr>
            <a:spLocks/>
          </p:cNvSpPr>
          <p:nvPr/>
        </p:nvSpPr>
        <p:spPr bwMode="auto">
          <a:xfrm rot="9975305">
            <a:off x="2209800" y="249238"/>
            <a:ext cx="533400" cy="585787"/>
          </a:xfrm>
          <a:custGeom>
            <a:avLst/>
            <a:gdLst>
              <a:gd name="T0" fmla="*/ 0 w 21600"/>
              <a:gd name="T1" fmla="*/ 0 h 27673"/>
              <a:gd name="T2" fmla="*/ 2147483647 w 21600"/>
              <a:gd name="T3" fmla="*/ 2147483647 h 27673"/>
              <a:gd name="T4" fmla="*/ 0 w 21600"/>
              <a:gd name="T5" fmla="*/ 2147483647 h 27673"/>
              <a:gd name="T6" fmla="*/ 0 60000 65536"/>
              <a:gd name="T7" fmla="*/ 0 60000 65536"/>
              <a:gd name="T8" fmla="*/ 0 60000 65536"/>
              <a:gd name="T9" fmla="*/ 0 w 21600"/>
              <a:gd name="T10" fmla="*/ 0 h 27673"/>
              <a:gd name="T11" fmla="*/ 21600 w 21600"/>
              <a:gd name="T12" fmla="*/ 27673 h 27673"/>
            </a:gdLst>
            <a:ahLst/>
            <a:cxnLst>
              <a:cxn ang="T6">
                <a:pos x="T0" y="T1"/>
              </a:cxn>
              <a:cxn ang="T7">
                <a:pos x="T2" y="T3"/>
              </a:cxn>
              <a:cxn ang="T8">
                <a:pos x="T4" y="T5"/>
              </a:cxn>
            </a:cxnLst>
            <a:rect l="T9" t="T10" r="T11" b="T12"/>
            <a:pathLst>
              <a:path w="21600" h="27673" fill="none" extrusionOk="0">
                <a:moveTo>
                  <a:pt x="-1" y="0"/>
                </a:moveTo>
                <a:cubicBezTo>
                  <a:pt x="11929" y="0"/>
                  <a:pt x="21600" y="9670"/>
                  <a:pt x="21600" y="21600"/>
                </a:cubicBezTo>
                <a:cubicBezTo>
                  <a:pt x="21600" y="23655"/>
                  <a:pt x="21306" y="25700"/>
                  <a:pt x="20728" y="27672"/>
                </a:cubicBezTo>
              </a:path>
              <a:path w="21600" h="27673" stroke="0" extrusionOk="0">
                <a:moveTo>
                  <a:pt x="-1" y="0"/>
                </a:moveTo>
                <a:cubicBezTo>
                  <a:pt x="11929" y="0"/>
                  <a:pt x="21600" y="9670"/>
                  <a:pt x="21600" y="21600"/>
                </a:cubicBezTo>
                <a:cubicBezTo>
                  <a:pt x="21600" y="23655"/>
                  <a:pt x="21306" y="25700"/>
                  <a:pt x="20728" y="27672"/>
                </a:cubicBezTo>
                <a:lnTo>
                  <a:pt x="0" y="21600"/>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6149" name="Arc 5"/>
          <p:cNvSpPr>
            <a:spLocks/>
          </p:cNvSpPr>
          <p:nvPr/>
        </p:nvSpPr>
        <p:spPr bwMode="auto">
          <a:xfrm rot="-582065">
            <a:off x="2643188" y="595313"/>
            <a:ext cx="2289175" cy="1104900"/>
          </a:xfrm>
          <a:custGeom>
            <a:avLst/>
            <a:gdLst>
              <a:gd name="T0" fmla="*/ 2147483647 w 21464"/>
              <a:gd name="T1" fmla="*/ 0 h 21486"/>
              <a:gd name="T2" fmla="*/ 2147483647 w 21464"/>
              <a:gd name="T3" fmla="*/ 2147483647 h 21486"/>
              <a:gd name="T4" fmla="*/ 0 w 21464"/>
              <a:gd name="T5" fmla="*/ 2147483647 h 21486"/>
              <a:gd name="T6" fmla="*/ 0 60000 65536"/>
              <a:gd name="T7" fmla="*/ 0 60000 65536"/>
              <a:gd name="T8" fmla="*/ 0 60000 65536"/>
              <a:gd name="T9" fmla="*/ 0 w 21464"/>
              <a:gd name="T10" fmla="*/ 0 h 21486"/>
              <a:gd name="T11" fmla="*/ 21464 w 21464"/>
              <a:gd name="T12" fmla="*/ 21486 h 21486"/>
            </a:gdLst>
            <a:ahLst/>
            <a:cxnLst>
              <a:cxn ang="T6">
                <a:pos x="T0" y="T1"/>
              </a:cxn>
              <a:cxn ang="T7">
                <a:pos x="T2" y="T3"/>
              </a:cxn>
              <a:cxn ang="T8">
                <a:pos x="T4" y="T5"/>
              </a:cxn>
            </a:cxnLst>
            <a:rect l="T9" t="T10" r="T11" b="T12"/>
            <a:pathLst>
              <a:path w="21464" h="21486" fill="none" extrusionOk="0">
                <a:moveTo>
                  <a:pt x="2216" y="0"/>
                </a:moveTo>
                <a:cubicBezTo>
                  <a:pt x="12315" y="1042"/>
                  <a:pt x="20324" y="8975"/>
                  <a:pt x="21463" y="19063"/>
                </a:cubicBezTo>
              </a:path>
              <a:path w="21464" h="21486" stroke="0" extrusionOk="0">
                <a:moveTo>
                  <a:pt x="2216" y="0"/>
                </a:moveTo>
                <a:cubicBezTo>
                  <a:pt x="12315" y="1042"/>
                  <a:pt x="20324" y="8975"/>
                  <a:pt x="21463" y="19063"/>
                </a:cubicBezTo>
                <a:lnTo>
                  <a:pt x="0" y="21486"/>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6150" name="Line 6"/>
          <p:cNvSpPr>
            <a:spLocks noChangeShapeType="1"/>
          </p:cNvSpPr>
          <p:nvPr/>
        </p:nvSpPr>
        <p:spPr bwMode="auto">
          <a:xfrm>
            <a:off x="4972050" y="1371600"/>
            <a:ext cx="590550" cy="182880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6151" name="Arc 7"/>
          <p:cNvSpPr>
            <a:spLocks/>
          </p:cNvSpPr>
          <p:nvPr/>
        </p:nvSpPr>
        <p:spPr bwMode="auto">
          <a:xfrm rot="3391384" flipV="1">
            <a:off x="5576093" y="3015457"/>
            <a:ext cx="1198563" cy="882650"/>
          </a:xfrm>
          <a:custGeom>
            <a:avLst/>
            <a:gdLst>
              <a:gd name="T0" fmla="*/ 0 w 24234"/>
              <a:gd name="T1" fmla="*/ 2147483647 h 21600"/>
              <a:gd name="T2" fmla="*/ 2147483647 w 24234"/>
              <a:gd name="T3" fmla="*/ 2147483647 h 21600"/>
              <a:gd name="T4" fmla="*/ 2147483647 w 24234"/>
              <a:gd name="T5" fmla="*/ 2147483647 h 21600"/>
              <a:gd name="T6" fmla="*/ 0 60000 65536"/>
              <a:gd name="T7" fmla="*/ 0 60000 65536"/>
              <a:gd name="T8" fmla="*/ 0 60000 65536"/>
              <a:gd name="T9" fmla="*/ 0 w 24234"/>
              <a:gd name="T10" fmla="*/ 0 h 21600"/>
              <a:gd name="T11" fmla="*/ 24234 w 24234"/>
              <a:gd name="T12" fmla="*/ 21600 h 21600"/>
            </a:gdLst>
            <a:ahLst/>
            <a:cxnLst>
              <a:cxn ang="T6">
                <a:pos x="T0" y="T1"/>
              </a:cxn>
              <a:cxn ang="T7">
                <a:pos x="T2" y="T3"/>
              </a:cxn>
              <a:cxn ang="T8">
                <a:pos x="T4" y="T5"/>
              </a:cxn>
            </a:cxnLst>
            <a:rect l="T9" t="T10" r="T11" b="T12"/>
            <a:pathLst>
              <a:path w="24234" h="21600" fill="none" extrusionOk="0">
                <a:moveTo>
                  <a:pt x="-1" y="2531"/>
                </a:moveTo>
                <a:cubicBezTo>
                  <a:pt x="3123" y="869"/>
                  <a:pt x="6608" y="-1"/>
                  <a:pt x="10147" y="0"/>
                </a:cubicBezTo>
                <a:cubicBezTo>
                  <a:pt x="15316" y="0"/>
                  <a:pt x="20315" y="1854"/>
                  <a:pt x="24234" y="5225"/>
                </a:cubicBezTo>
              </a:path>
              <a:path w="24234" h="21600" stroke="0" extrusionOk="0">
                <a:moveTo>
                  <a:pt x="-1" y="2531"/>
                </a:moveTo>
                <a:cubicBezTo>
                  <a:pt x="3123" y="869"/>
                  <a:pt x="6608" y="-1"/>
                  <a:pt x="10147" y="0"/>
                </a:cubicBezTo>
                <a:cubicBezTo>
                  <a:pt x="15316" y="0"/>
                  <a:pt x="20315" y="1854"/>
                  <a:pt x="24234" y="5225"/>
                </a:cubicBezTo>
                <a:lnTo>
                  <a:pt x="10147" y="21600"/>
                </a:lnTo>
                <a:close/>
              </a:path>
            </a:pathLst>
          </a:custGeom>
          <a:noFill/>
          <a:ln w="76200">
            <a:solidFill>
              <a:schemeClr val="bg1"/>
            </a:solidFill>
            <a:round/>
            <a:headEnd/>
            <a:tailEnd/>
          </a:ln>
        </p:spPr>
        <p:txBody>
          <a:bodyPr wrap="none" anchor="ctr"/>
          <a:lstStyle/>
          <a:p>
            <a:endParaRPr lang="it-IT">
              <a:latin typeface="Comic Sans MS" pitchFamily="66" charset="0"/>
            </a:endParaRPr>
          </a:p>
        </p:txBody>
      </p:sp>
      <p:sp>
        <p:nvSpPr>
          <p:cNvPr id="6152" name="Rectangle 8"/>
          <p:cNvSpPr>
            <a:spLocks noChangeArrowheads="1"/>
          </p:cNvSpPr>
          <p:nvPr/>
        </p:nvSpPr>
        <p:spPr bwMode="auto">
          <a:xfrm>
            <a:off x="533400" y="4343400"/>
            <a:ext cx="934871" cy="461665"/>
          </a:xfrm>
          <a:prstGeom prst="rect">
            <a:avLst/>
          </a:prstGeom>
          <a:noFill/>
          <a:ln w="9525">
            <a:noFill/>
            <a:miter lim="800000"/>
            <a:headEnd/>
            <a:tailEnd/>
          </a:ln>
        </p:spPr>
        <p:txBody>
          <a:bodyPr wrap="none">
            <a:spAutoFit/>
          </a:bodyPr>
          <a:lstStyle/>
          <a:p>
            <a:pPr algn="l" rtl="0"/>
            <a:r>
              <a:rPr lang="en-US" b="1">
                <a:solidFill>
                  <a:schemeClr val="bg1"/>
                </a:solidFill>
                <a:latin typeface="Comic Sans MS" pitchFamily="66" charset="0"/>
              </a:rPr>
              <a:t>-100</a:t>
            </a:r>
          </a:p>
        </p:txBody>
      </p:sp>
      <p:sp>
        <p:nvSpPr>
          <p:cNvPr id="6153" name="Rectangle 9"/>
          <p:cNvSpPr>
            <a:spLocks noChangeArrowheads="1"/>
          </p:cNvSpPr>
          <p:nvPr/>
        </p:nvSpPr>
        <p:spPr bwMode="auto">
          <a:xfrm>
            <a:off x="704850" y="35052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-80</a:t>
            </a:r>
          </a:p>
        </p:txBody>
      </p:sp>
      <p:sp>
        <p:nvSpPr>
          <p:cNvPr id="6154" name="Rectangle 10"/>
          <p:cNvSpPr>
            <a:spLocks noChangeArrowheads="1"/>
          </p:cNvSpPr>
          <p:nvPr/>
        </p:nvSpPr>
        <p:spPr bwMode="auto">
          <a:xfrm>
            <a:off x="685800" y="27432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-60</a:t>
            </a:r>
          </a:p>
        </p:txBody>
      </p:sp>
      <p:sp>
        <p:nvSpPr>
          <p:cNvPr id="6155" name="Rectangle 11"/>
          <p:cNvSpPr>
            <a:spLocks noChangeArrowheads="1"/>
          </p:cNvSpPr>
          <p:nvPr/>
        </p:nvSpPr>
        <p:spPr bwMode="auto">
          <a:xfrm>
            <a:off x="685800" y="20574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-40</a:t>
            </a:r>
          </a:p>
        </p:txBody>
      </p:sp>
      <p:sp>
        <p:nvSpPr>
          <p:cNvPr id="6156" name="Rectangle 12"/>
          <p:cNvSpPr>
            <a:spLocks noChangeArrowheads="1"/>
          </p:cNvSpPr>
          <p:nvPr/>
        </p:nvSpPr>
        <p:spPr bwMode="auto">
          <a:xfrm>
            <a:off x="685800" y="1447800"/>
            <a:ext cx="747320"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-20</a:t>
            </a:r>
          </a:p>
        </p:txBody>
      </p:sp>
      <p:sp>
        <p:nvSpPr>
          <p:cNvPr id="6157" name="Rectangle 13"/>
          <p:cNvSpPr>
            <a:spLocks noChangeArrowheads="1"/>
          </p:cNvSpPr>
          <p:nvPr/>
        </p:nvSpPr>
        <p:spPr bwMode="auto">
          <a:xfrm>
            <a:off x="838200" y="838200"/>
            <a:ext cx="372218" cy="461665"/>
          </a:xfrm>
          <a:prstGeom prst="rect">
            <a:avLst/>
          </a:prstGeom>
          <a:noFill/>
          <a:ln w="9525">
            <a:noFill/>
            <a:miter lim="800000"/>
            <a:headEnd/>
            <a:tailEnd/>
          </a:ln>
        </p:spPr>
        <p:txBody>
          <a:bodyPr wrap="none">
            <a:spAutoFit/>
          </a:bodyPr>
          <a:lstStyle/>
          <a:p>
            <a:r>
              <a:rPr lang="en-US" b="1">
                <a:solidFill>
                  <a:schemeClr val="bg1"/>
                </a:solidFill>
                <a:latin typeface="Comic Sans MS" pitchFamily="66" charset="0"/>
              </a:rPr>
              <a:t>0</a:t>
            </a:r>
          </a:p>
        </p:txBody>
      </p:sp>
      <p:sp>
        <p:nvSpPr>
          <p:cNvPr id="6158" name="Rectangle 14"/>
          <p:cNvSpPr>
            <a:spLocks noChangeArrowheads="1"/>
          </p:cNvSpPr>
          <p:nvPr/>
        </p:nvSpPr>
        <p:spPr bwMode="auto">
          <a:xfrm>
            <a:off x="730250" y="228600"/>
            <a:ext cx="559769" cy="461665"/>
          </a:xfrm>
          <a:prstGeom prst="rect">
            <a:avLst/>
          </a:prstGeom>
          <a:noFill/>
          <a:ln w="9525">
            <a:noFill/>
            <a:miter lim="800000"/>
            <a:headEnd/>
            <a:tailEnd/>
          </a:ln>
        </p:spPr>
        <p:txBody>
          <a:bodyPr wrap="none">
            <a:spAutoFit/>
          </a:bodyPr>
          <a:lstStyle/>
          <a:p>
            <a:pPr algn="l" rtl="0"/>
            <a:r>
              <a:rPr lang="en-US" b="1">
                <a:solidFill>
                  <a:schemeClr val="bg1"/>
                </a:solidFill>
                <a:latin typeface="Comic Sans MS" pitchFamily="66" charset="0"/>
              </a:rPr>
              <a:t>20</a:t>
            </a:r>
          </a:p>
        </p:txBody>
      </p:sp>
      <p:grpSp>
        <p:nvGrpSpPr>
          <p:cNvPr id="2" name="Group 15"/>
          <p:cNvGrpSpPr>
            <a:grpSpLocks/>
          </p:cNvGrpSpPr>
          <p:nvPr/>
        </p:nvGrpSpPr>
        <p:grpSpPr bwMode="auto">
          <a:xfrm>
            <a:off x="-76200" y="5410200"/>
            <a:ext cx="1600200" cy="533400"/>
            <a:chOff x="864" y="1584"/>
            <a:chExt cx="1776" cy="806"/>
          </a:xfrm>
        </p:grpSpPr>
        <p:grpSp>
          <p:nvGrpSpPr>
            <p:cNvPr id="3" name="Group 16"/>
            <p:cNvGrpSpPr>
              <a:grpSpLocks/>
            </p:cNvGrpSpPr>
            <p:nvPr/>
          </p:nvGrpSpPr>
          <p:grpSpPr bwMode="auto">
            <a:xfrm>
              <a:off x="864" y="2016"/>
              <a:ext cx="1776" cy="374"/>
              <a:chOff x="864" y="2016"/>
              <a:chExt cx="1776" cy="374"/>
            </a:xfrm>
          </p:grpSpPr>
          <p:grpSp>
            <p:nvGrpSpPr>
              <p:cNvPr id="4" name="Group 17"/>
              <p:cNvGrpSpPr>
                <a:grpSpLocks/>
              </p:cNvGrpSpPr>
              <p:nvPr/>
            </p:nvGrpSpPr>
            <p:grpSpPr bwMode="auto">
              <a:xfrm>
                <a:off x="864" y="2198"/>
                <a:ext cx="1776" cy="192"/>
                <a:chOff x="816" y="2256"/>
                <a:chExt cx="1776" cy="192"/>
              </a:xfrm>
            </p:grpSpPr>
            <p:sp>
              <p:nvSpPr>
                <p:cNvPr id="6572" name="AutoShape 18"/>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3" name="AutoShape 19"/>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4" name="AutoShape 20"/>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5" name="AutoShape 21"/>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6" name="AutoShape 22"/>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7" name="AutoShape 23"/>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8" name="AutoShape 24"/>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79" name="AutoShape 25"/>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80" name="AutoShape 26"/>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5" name="Group 27"/>
              <p:cNvGrpSpPr>
                <a:grpSpLocks/>
              </p:cNvGrpSpPr>
              <p:nvPr/>
            </p:nvGrpSpPr>
            <p:grpSpPr bwMode="auto">
              <a:xfrm>
                <a:off x="960" y="2016"/>
                <a:ext cx="95" cy="182"/>
                <a:chOff x="912" y="2016"/>
                <a:chExt cx="95" cy="182"/>
              </a:xfrm>
            </p:grpSpPr>
            <p:sp>
              <p:nvSpPr>
                <p:cNvPr id="6570" name="Freeform 2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71" name="Freeform 2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 name="Group 30"/>
              <p:cNvGrpSpPr>
                <a:grpSpLocks/>
              </p:cNvGrpSpPr>
              <p:nvPr/>
            </p:nvGrpSpPr>
            <p:grpSpPr bwMode="auto">
              <a:xfrm>
                <a:off x="1153" y="2016"/>
                <a:ext cx="95" cy="182"/>
                <a:chOff x="912" y="2016"/>
                <a:chExt cx="95" cy="182"/>
              </a:xfrm>
            </p:grpSpPr>
            <p:sp>
              <p:nvSpPr>
                <p:cNvPr id="6568" name="Freeform 3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69" name="Freeform 3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 name="Group 33"/>
              <p:cNvGrpSpPr>
                <a:grpSpLocks/>
              </p:cNvGrpSpPr>
              <p:nvPr/>
            </p:nvGrpSpPr>
            <p:grpSpPr bwMode="auto">
              <a:xfrm>
                <a:off x="1345" y="2016"/>
                <a:ext cx="95" cy="182"/>
                <a:chOff x="912" y="2016"/>
                <a:chExt cx="95" cy="182"/>
              </a:xfrm>
            </p:grpSpPr>
            <p:sp>
              <p:nvSpPr>
                <p:cNvPr id="6566" name="Freeform 3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67" name="Freeform 3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8" name="Group 36"/>
              <p:cNvGrpSpPr>
                <a:grpSpLocks/>
              </p:cNvGrpSpPr>
              <p:nvPr/>
            </p:nvGrpSpPr>
            <p:grpSpPr bwMode="auto">
              <a:xfrm>
                <a:off x="1488" y="2016"/>
                <a:ext cx="95" cy="182"/>
                <a:chOff x="912" y="2016"/>
                <a:chExt cx="95" cy="182"/>
              </a:xfrm>
            </p:grpSpPr>
            <p:sp>
              <p:nvSpPr>
                <p:cNvPr id="6564" name="Freeform 3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65" name="Freeform 3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9" name="Group 39"/>
              <p:cNvGrpSpPr>
                <a:grpSpLocks/>
              </p:cNvGrpSpPr>
              <p:nvPr/>
            </p:nvGrpSpPr>
            <p:grpSpPr bwMode="auto">
              <a:xfrm>
                <a:off x="1681" y="2016"/>
                <a:ext cx="95" cy="182"/>
                <a:chOff x="912" y="2016"/>
                <a:chExt cx="95" cy="182"/>
              </a:xfrm>
            </p:grpSpPr>
            <p:sp>
              <p:nvSpPr>
                <p:cNvPr id="6562" name="Freeform 4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63" name="Freeform 4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0" name="Group 42"/>
              <p:cNvGrpSpPr>
                <a:grpSpLocks/>
              </p:cNvGrpSpPr>
              <p:nvPr/>
            </p:nvGrpSpPr>
            <p:grpSpPr bwMode="auto">
              <a:xfrm>
                <a:off x="1873" y="2026"/>
                <a:ext cx="95" cy="182"/>
                <a:chOff x="912" y="2016"/>
                <a:chExt cx="95" cy="182"/>
              </a:xfrm>
            </p:grpSpPr>
            <p:sp>
              <p:nvSpPr>
                <p:cNvPr id="6560" name="Freeform 4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61" name="Freeform 4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1" name="Group 45"/>
              <p:cNvGrpSpPr>
                <a:grpSpLocks/>
              </p:cNvGrpSpPr>
              <p:nvPr/>
            </p:nvGrpSpPr>
            <p:grpSpPr bwMode="auto">
              <a:xfrm>
                <a:off x="2064" y="2016"/>
                <a:ext cx="95" cy="182"/>
                <a:chOff x="912" y="2016"/>
                <a:chExt cx="95" cy="182"/>
              </a:xfrm>
            </p:grpSpPr>
            <p:sp>
              <p:nvSpPr>
                <p:cNvPr id="6558" name="Freeform 4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59" name="Freeform 4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2" name="Group 48"/>
              <p:cNvGrpSpPr>
                <a:grpSpLocks/>
              </p:cNvGrpSpPr>
              <p:nvPr/>
            </p:nvGrpSpPr>
            <p:grpSpPr bwMode="auto">
              <a:xfrm>
                <a:off x="2256" y="2026"/>
                <a:ext cx="95" cy="182"/>
                <a:chOff x="912" y="2016"/>
                <a:chExt cx="95" cy="182"/>
              </a:xfrm>
            </p:grpSpPr>
            <p:sp>
              <p:nvSpPr>
                <p:cNvPr id="6556" name="Freeform 4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57" name="Freeform 5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3" name="Group 51"/>
              <p:cNvGrpSpPr>
                <a:grpSpLocks/>
              </p:cNvGrpSpPr>
              <p:nvPr/>
            </p:nvGrpSpPr>
            <p:grpSpPr bwMode="auto">
              <a:xfrm>
                <a:off x="2449" y="2016"/>
                <a:ext cx="95" cy="182"/>
                <a:chOff x="912" y="2016"/>
                <a:chExt cx="95" cy="182"/>
              </a:xfrm>
            </p:grpSpPr>
            <p:sp>
              <p:nvSpPr>
                <p:cNvPr id="6554" name="Freeform 5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55" name="Freeform 5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14" name="Group 54"/>
            <p:cNvGrpSpPr>
              <a:grpSpLocks/>
            </p:cNvGrpSpPr>
            <p:nvPr/>
          </p:nvGrpSpPr>
          <p:grpSpPr bwMode="auto">
            <a:xfrm rot="10800000">
              <a:off x="864" y="1584"/>
              <a:ext cx="1776" cy="374"/>
              <a:chOff x="864" y="2016"/>
              <a:chExt cx="1776" cy="374"/>
            </a:xfrm>
          </p:grpSpPr>
          <p:grpSp>
            <p:nvGrpSpPr>
              <p:cNvPr id="15" name="Group 55"/>
              <p:cNvGrpSpPr>
                <a:grpSpLocks/>
              </p:cNvGrpSpPr>
              <p:nvPr/>
            </p:nvGrpSpPr>
            <p:grpSpPr bwMode="auto">
              <a:xfrm>
                <a:off x="864" y="2198"/>
                <a:ext cx="1776" cy="192"/>
                <a:chOff x="816" y="2256"/>
                <a:chExt cx="1776" cy="192"/>
              </a:xfrm>
            </p:grpSpPr>
            <p:sp>
              <p:nvSpPr>
                <p:cNvPr id="6535" name="AutoShape 56"/>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36" name="AutoShape 57"/>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37" name="AutoShape 58"/>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38" name="AutoShape 59"/>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39" name="AutoShape 60"/>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40" name="AutoShape 61"/>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41" name="AutoShape 62"/>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42" name="AutoShape 63"/>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543" name="AutoShape 64"/>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16" name="Group 65"/>
              <p:cNvGrpSpPr>
                <a:grpSpLocks/>
              </p:cNvGrpSpPr>
              <p:nvPr/>
            </p:nvGrpSpPr>
            <p:grpSpPr bwMode="auto">
              <a:xfrm>
                <a:off x="960" y="2016"/>
                <a:ext cx="95" cy="182"/>
                <a:chOff x="912" y="2016"/>
                <a:chExt cx="95" cy="182"/>
              </a:xfrm>
            </p:grpSpPr>
            <p:sp>
              <p:nvSpPr>
                <p:cNvPr id="6533" name="Freeform 6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34" name="Freeform 6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7" name="Group 68"/>
              <p:cNvGrpSpPr>
                <a:grpSpLocks/>
              </p:cNvGrpSpPr>
              <p:nvPr/>
            </p:nvGrpSpPr>
            <p:grpSpPr bwMode="auto">
              <a:xfrm>
                <a:off x="1153" y="2016"/>
                <a:ext cx="95" cy="182"/>
                <a:chOff x="912" y="2016"/>
                <a:chExt cx="95" cy="182"/>
              </a:xfrm>
            </p:grpSpPr>
            <p:sp>
              <p:nvSpPr>
                <p:cNvPr id="6531" name="Freeform 6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32" name="Freeform 7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8" name="Group 71"/>
              <p:cNvGrpSpPr>
                <a:grpSpLocks/>
              </p:cNvGrpSpPr>
              <p:nvPr/>
            </p:nvGrpSpPr>
            <p:grpSpPr bwMode="auto">
              <a:xfrm>
                <a:off x="1345" y="2016"/>
                <a:ext cx="95" cy="182"/>
                <a:chOff x="912" y="2016"/>
                <a:chExt cx="95" cy="182"/>
              </a:xfrm>
            </p:grpSpPr>
            <p:sp>
              <p:nvSpPr>
                <p:cNvPr id="6529" name="Freeform 7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30" name="Freeform 7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19" name="Group 74"/>
              <p:cNvGrpSpPr>
                <a:grpSpLocks/>
              </p:cNvGrpSpPr>
              <p:nvPr/>
            </p:nvGrpSpPr>
            <p:grpSpPr bwMode="auto">
              <a:xfrm>
                <a:off x="1488" y="2016"/>
                <a:ext cx="95" cy="182"/>
                <a:chOff x="912" y="2016"/>
                <a:chExt cx="95" cy="182"/>
              </a:xfrm>
            </p:grpSpPr>
            <p:sp>
              <p:nvSpPr>
                <p:cNvPr id="6527" name="Freeform 7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28" name="Freeform 7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0" name="Group 77"/>
              <p:cNvGrpSpPr>
                <a:grpSpLocks/>
              </p:cNvGrpSpPr>
              <p:nvPr/>
            </p:nvGrpSpPr>
            <p:grpSpPr bwMode="auto">
              <a:xfrm>
                <a:off x="1681" y="2016"/>
                <a:ext cx="95" cy="182"/>
                <a:chOff x="912" y="2016"/>
                <a:chExt cx="95" cy="182"/>
              </a:xfrm>
            </p:grpSpPr>
            <p:sp>
              <p:nvSpPr>
                <p:cNvPr id="6525" name="Freeform 7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26" name="Freeform 7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1" name="Group 80"/>
              <p:cNvGrpSpPr>
                <a:grpSpLocks/>
              </p:cNvGrpSpPr>
              <p:nvPr/>
            </p:nvGrpSpPr>
            <p:grpSpPr bwMode="auto">
              <a:xfrm>
                <a:off x="1873" y="2026"/>
                <a:ext cx="95" cy="182"/>
                <a:chOff x="912" y="2016"/>
                <a:chExt cx="95" cy="182"/>
              </a:xfrm>
            </p:grpSpPr>
            <p:sp>
              <p:nvSpPr>
                <p:cNvPr id="6523" name="Freeform 8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24" name="Freeform 8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2" name="Group 83"/>
              <p:cNvGrpSpPr>
                <a:grpSpLocks/>
              </p:cNvGrpSpPr>
              <p:nvPr/>
            </p:nvGrpSpPr>
            <p:grpSpPr bwMode="auto">
              <a:xfrm>
                <a:off x="2064" y="2016"/>
                <a:ext cx="95" cy="182"/>
                <a:chOff x="912" y="2016"/>
                <a:chExt cx="95" cy="182"/>
              </a:xfrm>
            </p:grpSpPr>
            <p:sp>
              <p:nvSpPr>
                <p:cNvPr id="6521" name="Freeform 8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22" name="Freeform 8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3" name="Group 86"/>
              <p:cNvGrpSpPr>
                <a:grpSpLocks/>
              </p:cNvGrpSpPr>
              <p:nvPr/>
            </p:nvGrpSpPr>
            <p:grpSpPr bwMode="auto">
              <a:xfrm>
                <a:off x="2256" y="2026"/>
                <a:ext cx="95" cy="182"/>
                <a:chOff x="912" y="2016"/>
                <a:chExt cx="95" cy="182"/>
              </a:xfrm>
            </p:grpSpPr>
            <p:sp>
              <p:nvSpPr>
                <p:cNvPr id="6519" name="Freeform 8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20" name="Freeform 8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4" name="Group 89"/>
              <p:cNvGrpSpPr>
                <a:grpSpLocks/>
              </p:cNvGrpSpPr>
              <p:nvPr/>
            </p:nvGrpSpPr>
            <p:grpSpPr bwMode="auto">
              <a:xfrm>
                <a:off x="2449" y="2016"/>
                <a:ext cx="95" cy="182"/>
                <a:chOff x="912" y="2016"/>
                <a:chExt cx="95" cy="182"/>
              </a:xfrm>
            </p:grpSpPr>
            <p:sp>
              <p:nvSpPr>
                <p:cNvPr id="6517" name="Freeform 9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18" name="Freeform 9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sp>
        <p:nvSpPr>
          <p:cNvPr id="6160" name="AutoShape 92"/>
          <p:cNvSpPr>
            <a:spLocks noChangeArrowheads="1"/>
          </p:cNvSpPr>
          <p:nvPr/>
        </p:nvSpPr>
        <p:spPr bwMode="auto">
          <a:xfrm>
            <a:off x="1219200" y="4953000"/>
            <a:ext cx="381000" cy="1143000"/>
          </a:xfrm>
          <a:prstGeom prst="flowChartTerminator">
            <a:avLst/>
          </a:prstGeom>
          <a:gradFill rotWithShape="1">
            <a:gsLst>
              <a:gs pos="0">
                <a:srgbClr val="FFFF00"/>
              </a:gs>
              <a:gs pos="50000">
                <a:srgbClr val="FF9900"/>
              </a:gs>
              <a:gs pos="100000">
                <a:srgbClr val="FFFF00"/>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grpSp>
        <p:nvGrpSpPr>
          <p:cNvPr id="25" name="Group 93"/>
          <p:cNvGrpSpPr>
            <a:grpSpLocks/>
          </p:cNvGrpSpPr>
          <p:nvPr/>
        </p:nvGrpSpPr>
        <p:grpSpPr bwMode="auto">
          <a:xfrm>
            <a:off x="2133600" y="5410200"/>
            <a:ext cx="685800" cy="533400"/>
            <a:chOff x="1392" y="3456"/>
            <a:chExt cx="463" cy="336"/>
          </a:xfrm>
        </p:grpSpPr>
        <p:sp>
          <p:nvSpPr>
            <p:cNvPr id="6473" name="AutoShape 94"/>
            <p:cNvSpPr>
              <a:spLocks noChangeArrowheads="1"/>
            </p:cNvSpPr>
            <p:nvPr/>
          </p:nvSpPr>
          <p:spPr bwMode="auto">
            <a:xfrm>
              <a:off x="1392"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74" name="AutoShape 95"/>
            <p:cNvSpPr>
              <a:spLocks noChangeArrowheads="1"/>
            </p:cNvSpPr>
            <p:nvPr/>
          </p:nvSpPr>
          <p:spPr bwMode="auto">
            <a:xfrm>
              <a:off x="1501"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75" name="AutoShape 96"/>
            <p:cNvSpPr>
              <a:spLocks noChangeArrowheads="1"/>
            </p:cNvSpPr>
            <p:nvPr/>
          </p:nvSpPr>
          <p:spPr bwMode="auto">
            <a:xfrm>
              <a:off x="1610"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76" name="AutoShape 97"/>
            <p:cNvSpPr>
              <a:spLocks noChangeArrowheads="1"/>
            </p:cNvSpPr>
            <p:nvPr/>
          </p:nvSpPr>
          <p:spPr bwMode="auto">
            <a:xfrm>
              <a:off x="1719"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26" name="Group 98"/>
            <p:cNvGrpSpPr>
              <a:grpSpLocks/>
            </p:cNvGrpSpPr>
            <p:nvPr/>
          </p:nvGrpSpPr>
          <p:grpSpPr bwMode="auto">
            <a:xfrm>
              <a:off x="1446" y="3636"/>
              <a:ext cx="54" cy="76"/>
              <a:chOff x="912" y="2016"/>
              <a:chExt cx="95" cy="182"/>
            </a:xfrm>
          </p:grpSpPr>
          <p:sp>
            <p:nvSpPr>
              <p:cNvPr id="6503" name="Freeform 9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04" name="Freeform 10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7" name="Group 101"/>
            <p:cNvGrpSpPr>
              <a:grpSpLocks/>
            </p:cNvGrpSpPr>
            <p:nvPr/>
          </p:nvGrpSpPr>
          <p:grpSpPr bwMode="auto">
            <a:xfrm>
              <a:off x="1556" y="3636"/>
              <a:ext cx="54" cy="76"/>
              <a:chOff x="912" y="2016"/>
              <a:chExt cx="95" cy="182"/>
            </a:xfrm>
          </p:grpSpPr>
          <p:sp>
            <p:nvSpPr>
              <p:cNvPr id="6501" name="Freeform 10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02" name="Freeform 10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8" name="Group 104"/>
            <p:cNvGrpSpPr>
              <a:grpSpLocks/>
            </p:cNvGrpSpPr>
            <p:nvPr/>
          </p:nvGrpSpPr>
          <p:grpSpPr bwMode="auto">
            <a:xfrm>
              <a:off x="1665" y="3636"/>
              <a:ext cx="54" cy="76"/>
              <a:chOff x="912" y="2016"/>
              <a:chExt cx="95" cy="182"/>
            </a:xfrm>
          </p:grpSpPr>
          <p:sp>
            <p:nvSpPr>
              <p:cNvPr id="6499" name="Freeform 10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500" name="Freeform 10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29" name="Group 107"/>
            <p:cNvGrpSpPr>
              <a:grpSpLocks/>
            </p:cNvGrpSpPr>
            <p:nvPr/>
          </p:nvGrpSpPr>
          <p:grpSpPr bwMode="auto">
            <a:xfrm>
              <a:off x="1746" y="3636"/>
              <a:ext cx="54" cy="76"/>
              <a:chOff x="912" y="2016"/>
              <a:chExt cx="95" cy="182"/>
            </a:xfrm>
          </p:grpSpPr>
          <p:sp>
            <p:nvSpPr>
              <p:cNvPr id="6497" name="Freeform 10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98" name="Freeform 10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sp>
          <p:nvSpPr>
            <p:cNvPr id="6481" name="AutoShape 110"/>
            <p:cNvSpPr>
              <a:spLocks noChangeArrowheads="1"/>
            </p:cNvSpPr>
            <p:nvPr/>
          </p:nvSpPr>
          <p:spPr bwMode="auto">
            <a:xfrm rot="10800000">
              <a:off x="1719"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82" name="AutoShape 111"/>
            <p:cNvSpPr>
              <a:spLocks noChangeArrowheads="1"/>
            </p:cNvSpPr>
            <p:nvPr/>
          </p:nvSpPr>
          <p:spPr bwMode="auto">
            <a:xfrm rot="10800000">
              <a:off x="1610"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83" name="AutoShape 112"/>
            <p:cNvSpPr>
              <a:spLocks noChangeArrowheads="1"/>
            </p:cNvSpPr>
            <p:nvPr/>
          </p:nvSpPr>
          <p:spPr bwMode="auto">
            <a:xfrm rot="10800000">
              <a:off x="1501"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84" name="AutoShape 113"/>
            <p:cNvSpPr>
              <a:spLocks noChangeArrowheads="1"/>
            </p:cNvSpPr>
            <p:nvPr/>
          </p:nvSpPr>
          <p:spPr bwMode="auto">
            <a:xfrm rot="10800000">
              <a:off x="1392"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30" name="Group 114"/>
            <p:cNvGrpSpPr>
              <a:grpSpLocks/>
            </p:cNvGrpSpPr>
            <p:nvPr/>
          </p:nvGrpSpPr>
          <p:grpSpPr bwMode="auto">
            <a:xfrm rot="10800000">
              <a:off x="1773" y="3532"/>
              <a:ext cx="54" cy="76"/>
              <a:chOff x="912" y="2016"/>
              <a:chExt cx="95" cy="182"/>
            </a:xfrm>
          </p:grpSpPr>
          <p:sp>
            <p:nvSpPr>
              <p:cNvPr id="6495" name="Freeform 11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96" name="Freeform 11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31" name="Group 117"/>
            <p:cNvGrpSpPr>
              <a:grpSpLocks/>
            </p:cNvGrpSpPr>
            <p:nvPr/>
          </p:nvGrpSpPr>
          <p:grpSpPr bwMode="auto">
            <a:xfrm rot="10800000">
              <a:off x="1665" y="3536"/>
              <a:ext cx="54" cy="76"/>
              <a:chOff x="912" y="2016"/>
              <a:chExt cx="95" cy="182"/>
            </a:xfrm>
          </p:grpSpPr>
          <p:sp>
            <p:nvSpPr>
              <p:cNvPr id="6493" name="Freeform 11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94" name="Freeform 11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48" name="Group 120"/>
            <p:cNvGrpSpPr>
              <a:grpSpLocks/>
            </p:cNvGrpSpPr>
            <p:nvPr/>
          </p:nvGrpSpPr>
          <p:grpSpPr bwMode="auto">
            <a:xfrm rot="10800000">
              <a:off x="1556" y="3532"/>
              <a:ext cx="54" cy="76"/>
              <a:chOff x="912" y="2016"/>
              <a:chExt cx="95" cy="182"/>
            </a:xfrm>
          </p:grpSpPr>
          <p:sp>
            <p:nvSpPr>
              <p:cNvPr id="6491" name="Freeform 12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92" name="Freeform 12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49" name="Group 123"/>
            <p:cNvGrpSpPr>
              <a:grpSpLocks/>
            </p:cNvGrpSpPr>
            <p:nvPr/>
          </p:nvGrpSpPr>
          <p:grpSpPr bwMode="auto">
            <a:xfrm rot="10800000">
              <a:off x="1446" y="3536"/>
              <a:ext cx="54" cy="76"/>
              <a:chOff x="912" y="2016"/>
              <a:chExt cx="95" cy="182"/>
            </a:xfrm>
          </p:grpSpPr>
          <p:sp>
            <p:nvSpPr>
              <p:cNvPr id="6489" name="Freeform 12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90" name="Freeform 12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sp>
        <p:nvSpPr>
          <p:cNvPr id="6162" name="Rectangle 126"/>
          <p:cNvSpPr>
            <a:spLocks noChangeArrowheads="1"/>
          </p:cNvSpPr>
          <p:nvPr/>
        </p:nvSpPr>
        <p:spPr bwMode="auto">
          <a:xfrm>
            <a:off x="2133600" y="2662664"/>
            <a:ext cx="1276311" cy="830997"/>
          </a:xfrm>
          <a:prstGeom prst="rect">
            <a:avLst/>
          </a:prstGeom>
          <a:noFill/>
          <a:ln w="9525">
            <a:noFill/>
            <a:miter lim="800000"/>
            <a:headEnd/>
            <a:tailEnd/>
          </a:ln>
        </p:spPr>
        <p:txBody>
          <a:bodyPr wrap="none" anchor="ctr">
            <a:spAutoFit/>
          </a:bodyPr>
          <a:lstStyle/>
          <a:p>
            <a:pPr algn="l" rtl="0"/>
            <a:r>
              <a:rPr lang="en-US">
                <a:solidFill>
                  <a:schemeClr val="bg1"/>
                </a:solidFill>
                <a:latin typeface="Comic Sans MS" pitchFamily="66" charset="0"/>
              </a:rPr>
              <a:t>Phase 0</a:t>
            </a:r>
          </a:p>
          <a:p>
            <a:pPr algn="l" rtl="0" eaLnBrk="0" hangingPunct="0"/>
            <a:endParaRPr lang="en-US">
              <a:solidFill>
                <a:schemeClr val="bg1"/>
              </a:solidFill>
              <a:latin typeface="Comic Sans MS" pitchFamily="66" charset="0"/>
            </a:endParaRPr>
          </a:p>
        </p:txBody>
      </p:sp>
      <p:sp>
        <p:nvSpPr>
          <p:cNvPr id="6163" name="Rectangle 127"/>
          <p:cNvSpPr>
            <a:spLocks noChangeArrowheads="1"/>
          </p:cNvSpPr>
          <p:nvPr/>
        </p:nvSpPr>
        <p:spPr bwMode="auto">
          <a:xfrm>
            <a:off x="2076450" y="150168"/>
            <a:ext cx="1226618" cy="461665"/>
          </a:xfrm>
          <a:prstGeom prst="rect">
            <a:avLst/>
          </a:prstGeom>
          <a:noFill/>
          <a:ln w="9525">
            <a:noFill/>
            <a:miter lim="800000"/>
            <a:headEnd/>
            <a:tailEnd/>
          </a:ln>
        </p:spPr>
        <p:txBody>
          <a:bodyPr wrap="none" anchor="ctr">
            <a:spAutoFit/>
          </a:bodyPr>
          <a:lstStyle/>
          <a:p>
            <a:r>
              <a:rPr lang="en-US">
                <a:solidFill>
                  <a:schemeClr val="bg1"/>
                </a:solidFill>
                <a:latin typeface="Comic Sans MS" pitchFamily="66" charset="0"/>
              </a:rPr>
              <a:t>Phase 1</a:t>
            </a:r>
          </a:p>
        </p:txBody>
      </p:sp>
      <p:sp>
        <p:nvSpPr>
          <p:cNvPr id="6164" name="Rectangle 128"/>
          <p:cNvSpPr>
            <a:spLocks noChangeArrowheads="1"/>
          </p:cNvSpPr>
          <p:nvPr/>
        </p:nvSpPr>
        <p:spPr bwMode="auto">
          <a:xfrm>
            <a:off x="3048000" y="912168"/>
            <a:ext cx="1276311" cy="461665"/>
          </a:xfrm>
          <a:prstGeom prst="rect">
            <a:avLst/>
          </a:prstGeom>
          <a:noFill/>
          <a:ln w="9525">
            <a:noFill/>
            <a:miter lim="800000"/>
            <a:headEnd/>
            <a:tailEnd/>
          </a:ln>
        </p:spPr>
        <p:txBody>
          <a:bodyPr wrap="none" anchor="ctr">
            <a:spAutoFit/>
          </a:bodyPr>
          <a:lstStyle/>
          <a:p>
            <a:r>
              <a:rPr lang="en-US">
                <a:solidFill>
                  <a:schemeClr val="bg1"/>
                </a:solidFill>
                <a:latin typeface="Comic Sans MS" pitchFamily="66" charset="0"/>
              </a:rPr>
              <a:t>Phase 2</a:t>
            </a:r>
          </a:p>
        </p:txBody>
      </p:sp>
      <p:sp>
        <p:nvSpPr>
          <p:cNvPr id="6165" name="Rectangle 129"/>
          <p:cNvSpPr>
            <a:spLocks noChangeArrowheads="1"/>
          </p:cNvSpPr>
          <p:nvPr/>
        </p:nvSpPr>
        <p:spPr bwMode="auto">
          <a:xfrm>
            <a:off x="4114800" y="2510264"/>
            <a:ext cx="1367682" cy="830997"/>
          </a:xfrm>
          <a:prstGeom prst="rect">
            <a:avLst/>
          </a:prstGeom>
          <a:noFill/>
          <a:ln w="9525">
            <a:noFill/>
            <a:miter lim="800000"/>
            <a:headEnd/>
            <a:tailEnd/>
          </a:ln>
        </p:spPr>
        <p:txBody>
          <a:bodyPr wrap="none" anchor="ctr">
            <a:spAutoFit/>
          </a:bodyPr>
          <a:lstStyle/>
          <a:p>
            <a:pPr algn="l" rtl="0"/>
            <a:r>
              <a:rPr lang="en-US">
                <a:solidFill>
                  <a:schemeClr val="bg1"/>
                </a:solidFill>
                <a:latin typeface="Comic Sans MS" pitchFamily="66" charset="0"/>
              </a:rPr>
              <a:t>Phase 3 </a:t>
            </a:r>
          </a:p>
          <a:p>
            <a:pPr algn="l" rtl="0" eaLnBrk="0" hangingPunct="0"/>
            <a:endParaRPr lang="en-US">
              <a:solidFill>
                <a:schemeClr val="bg1"/>
              </a:solidFill>
              <a:latin typeface="Comic Sans MS" pitchFamily="66" charset="0"/>
            </a:endParaRPr>
          </a:p>
        </p:txBody>
      </p:sp>
      <p:sp>
        <p:nvSpPr>
          <p:cNvPr id="6166" name="Rectangle 130"/>
          <p:cNvSpPr>
            <a:spLocks noChangeArrowheads="1"/>
          </p:cNvSpPr>
          <p:nvPr/>
        </p:nvSpPr>
        <p:spPr bwMode="auto">
          <a:xfrm>
            <a:off x="6019800" y="3502968"/>
            <a:ext cx="1276311" cy="461665"/>
          </a:xfrm>
          <a:prstGeom prst="rect">
            <a:avLst/>
          </a:prstGeom>
          <a:noFill/>
          <a:ln w="9525">
            <a:noFill/>
            <a:miter lim="800000"/>
            <a:headEnd/>
            <a:tailEnd/>
          </a:ln>
        </p:spPr>
        <p:txBody>
          <a:bodyPr wrap="none" anchor="ctr">
            <a:spAutoFit/>
          </a:bodyPr>
          <a:lstStyle/>
          <a:p>
            <a:r>
              <a:rPr lang="en-US">
                <a:solidFill>
                  <a:schemeClr val="bg1"/>
                </a:solidFill>
                <a:latin typeface="Comic Sans MS" pitchFamily="66" charset="0"/>
              </a:rPr>
              <a:t>Phase 4</a:t>
            </a:r>
          </a:p>
        </p:txBody>
      </p:sp>
      <p:sp>
        <p:nvSpPr>
          <p:cNvPr id="6167" name="Oval 131"/>
          <p:cNvSpPr>
            <a:spLocks noChangeArrowheads="1"/>
          </p:cNvSpPr>
          <p:nvPr/>
        </p:nvSpPr>
        <p:spPr bwMode="auto">
          <a:xfrm>
            <a:off x="1524000" y="43434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grpSp>
        <p:nvGrpSpPr>
          <p:cNvPr id="70050" name="Group 132"/>
          <p:cNvGrpSpPr>
            <a:grpSpLocks/>
          </p:cNvGrpSpPr>
          <p:nvPr/>
        </p:nvGrpSpPr>
        <p:grpSpPr bwMode="auto">
          <a:xfrm>
            <a:off x="3200400" y="5410200"/>
            <a:ext cx="685800" cy="533400"/>
            <a:chOff x="1392" y="3456"/>
            <a:chExt cx="463" cy="336"/>
          </a:xfrm>
        </p:grpSpPr>
        <p:sp>
          <p:nvSpPr>
            <p:cNvPr id="6441" name="AutoShape 133"/>
            <p:cNvSpPr>
              <a:spLocks noChangeArrowheads="1"/>
            </p:cNvSpPr>
            <p:nvPr/>
          </p:nvSpPr>
          <p:spPr bwMode="auto">
            <a:xfrm>
              <a:off x="1392"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42" name="AutoShape 134"/>
            <p:cNvSpPr>
              <a:spLocks noChangeArrowheads="1"/>
            </p:cNvSpPr>
            <p:nvPr/>
          </p:nvSpPr>
          <p:spPr bwMode="auto">
            <a:xfrm>
              <a:off x="1501"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43" name="AutoShape 135"/>
            <p:cNvSpPr>
              <a:spLocks noChangeArrowheads="1"/>
            </p:cNvSpPr>
            <p:nvPr/>
          </p:nvSpPr>
          <p:spPr bwMode="auto">
            <a:xfrm>
              <a:off x="1610"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44" name="AutoShape 136"/>
            <p:cNvSpPr>
              <a:spLocks noChangeArrowheads="1"/>
            </p:cNvSpPr>
            <p:nvPr/>
          </p:nvSpPr>
          <p:spPr bwMode="auto">
            <a:xfrm>
              <a:off x="1719" y="3712"/>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70051" name="Group 137"/>
            <p:cNvGrpSpPr>
              <a:grpSpLocks/>
            </p:cNvGrpSpPr>
            <p:nvPr/>
          </p:nvGrpSpPr>
          <p:grpSpPr bwMode="auto">
            <a:xfrm>
              <a:off x="1446" y="3636"/>
              <a:ext cx="54" cy="76"/>
              <a:chOff x="912" y="2016"/>
              <a:chExt cx="95" cy="182"/>
            </a:xfrm>
          </p:grpSpPr>
          <p:sp>
            <p:nvSpPr>
              <p:cNvPr id="6471" name="Freeform 13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72" name="Freeform 13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52" name="Group 140"/>
            <p:cNvGrpSpPr>
              <a:grpSpLocks/>
            </p:cNvGrpSpPr>
            <p:nvPr/>
          </p:nvGrpSpPr>
          <p:grpSpPr bwMode="auto">
            <a:xfrm>
              <a:off x="1556" y="3636"/>
              <a:ext cx="54" cy="76"/>
              <a:chOff x="912" y="2016"/>
              <a:chExt cx="95" cy="182"/>
            </a:xfrm>
          </p:grpSpPr>
          <p:sp>
            <p:nvSpPr>
              <p:cNvPr id="6469" name="Freeform 14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70" name="Freeform 14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53" name="Group 143"/>
            <p:cNvGrpSpPr>
              <a:grpSpLocks/>
            </p:cNvGrpSpPr>
            <p:nvPr/>
          </p:nvGrpSpPr>
          <p:grpSpPr bwMode="auto">
            <a:xfrm>
              <a:off x="1665" y="3636"/>
              <a:ext cx="54" cy="76"/>
              <a:chOff x="912" y="2016"/>
              <a:chExt cx="95" cy="182"/>
            </a:xfrm>
          </p:grpSpPr>
          <p:sp>
            <p:nvSpPr>
              <p:cNvPr id="6467" name="Freeform 14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68" name="Freeform 14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54" name="Group 146"/>
            <p:cNvGrpSpPr>
              <a:grpSpLocks/>
            </p:cNvGrpSpPr>
            <p:nvPr/>
          </p:nvGrpSpPr>
          <p:grpSpPr bwMode="auto">
            <a:xfrm>
              <a:off x="1746" y="3636"/>
              <a:ext cx="54" cy="76"/>
              <a:chOff x="912" y="2016"/>
              <a:chExt cx="95" cy="182"/>
            </a:xfrm>
          </p:grpSpPr>
          <p:sp>
            <p:nvSpPr>
              <p:cNvPr id="6465" name="Freeform 14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66" name="Freeform 14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sp>
          <p:nvSpPr>
            <p:cNvPr id="6449" name="AutoShape 149"/>
            <p:cNvSpPr>
              <a:spLocks noChangeArrowheads="1"/>
            </p:cNvSpPr>
            <p:nvPr/>
          </p:nvSpPr>
          <p:spPr bwMode="auto">
            <a:xfrm rot="10800000">
              <a:off x="1719"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50" name="AutoShape 150"/>
            <p:cNvSpPr>
              <a:spLocks noChangeArrowheads="1"/>
            </p:cNvSpPr>
            <p:nvPr/>
          </p:nvSpPr>
          <p:spPr bwMode="auto">
            <a:xfrm rot="10800000">
              <a:off x="1610"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51" name="AutoShape 151"/>
            <p:cNvSpPr>
              <a:spLocks noChangeArrowheads="1"/>
            </p:cNvSpPr>
            <p:nvPr/>
          </p:nvSpPr>
          <p:spPr bwMode="auto">
            <a:xfrm rot="10800000">
              <a:off x="1501"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52" name="AutoShape 152"/>
            <p:cNvSpPr>
              <a:spLocks noChangeArrowheads="1"/>
            </p:cNvSpPr>
            <p:nvPr/>
          </p:nvSpPr>
          <p:spPr bwMode="auto">
            <a:xfrm rot="10800000">
              <a:off x="1392" y="3456"/>
              <a:ext cx="136" cy="80"/>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nvGrpSpPr>
            <p:cNvPr id="70055" name="Group 153"/>
            <p:cNvGrpSpPr>
              <a:grpSpLocks/>
            </p:cNvGrpSpPr>
            <p:nvPr/>
          </p:nvGrpSpPr>
          <p:grpSpPr bwMode="auto">
            <a:xfrm rot="10800000">
              <a:off x="1773" y="3532"/>
              <a:ext cx="54" cy="76"/>
              <a:chOff x="912" y="2016"/>
              <a:chExt cx="95" cy="182"/>
            </a:xfrm>
          </p:grpSpPr>
          <p:sp>
            <p:nvSpPr>
              <p:cNvPr id="6463" name="Freeform 15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64" name="Freeform 15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56" name="Group 156"/>
            <p:cNvGrpSpPr>
              <a:grpSpLocks/>
            </p:cNvGrpSpPr>
            <p:nvPr/>
          </p:nvGrpSpPr>
          <p:grpSpPr bwMode="auto">
            <a:xfrm rot="10800000">
              <a:off x="1665" y="3536"/>
              <a:ext cx="54" cy="76"/>
              <a:chOff x="912" y="2016"/>
              <a:chExt cx="95" cy="182"/>
            </a:xfrm>
          </p:grpSpPr>
          <p:sp>
            <p:nvSpPr>
              <p:cNvPr id="6461" name="Freeform 15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62" name="Freeform 15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57" name="Group 159"/>
            <p:cNvGrpSpPr>
              <a:grpSpLocks/>
            </p:cNvGrpSpPr>
            <p:nvPr/>
          </p:nvGrpSpPr>
          <p:grpSpPr bwMode="auto">
            <a:xfrm rot="10800000">
              <a:off x="1556" y="3532"/>
              <a:ext cx="54" cy="76"/>
              <a:chOff x="912" y="2016"/>
              <a:chExt cx="95" cy="182"/>
            </a:xfrm>
          </p:grpSpPr>
          <p:sp>
            <p:nvSpPr>
              <p:cNvPr id="6459" name="Freeform 16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60" name="Freeform 16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58" name="Group 162"/>
            <p:cNvGrpSpPr>
              <a:grpSpLocks/>
            </p:cNvGrpSpPr>
            <p:nvPr/>
          </p:nvGrpSpPr>
          <p:grpSpPr bwMode="auto">
            <a:xfrm rot="10800000">
              <a:off x="1446" y="3536"/>
              <a:ext cx="54" cy="76"/>
              <a:chOff x="912" y="2016"/>
              <a:chExt cx="95" cy="182"/>
            </a:xfrm>
          </p:grpSpPr>
          <p:sp>
            <p:nvSpPr>
              <p:cNvPr id="6457" name="Freeform 16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58" name="Freeform 16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sp>
        <p:nvSpPr>
          <p:cNvPr id="6169" name="AutoShape 165"/>
          <p:cNvSpPr>
            <a:spLocks noChangeArrowheads="1"/>
          </p:cNvSpPr>
          <p:nvPr/>
        </p:nvSpPr>
        <p:spPr bwMode="auto">
          <a:xfrm>
            <a:off x="3886200" y="4343400"/>
            <a:ext cx="457200" cy="457200"/>
          </a:xfrm>
          <a:prstGeom prst="flowChartConnector">
            <a:avLst/>
          </a:prstGeom>
          <a:gradFill rotWithShape="1">
            <a:gsLst>
              <a:gs pos="0">
                <a:srgbClr val="66FFFF"/>
              </a:gs>
              <a:gs pos="100000">
                <a:srgbClr val="0000FF"/>
              </a:gs>
            </a:gsLst>
            <a:lin ang="18900000" scaled="1"/>
          </a:gradFill>
          <a:ln w="9525">
            <a:solidFill>
              <a:schemeClr val="tx1"/>
            </a:solidFill>
            <a:round/>
            <a:headEnd/>
            <a:tailEnd/>
          </a:ln>
        </p:spPr>
        <p:txBody>
          <a:bodyPr wrap="none" anchor="ctr"/>
          <a:lstStyle/>
          <a:p>
            <a:pPr algn="ctr" rtl="0"/>
            <a:r>
              <a:rPr lang="en-US" sz="2000" b="1">
                <a:solidFill>
                  <a:srgbClr val="FFFF66"/>
                </a:solidFill>
                <a:latin typeface="Comic Sans MS" pitchFamily="66" charset="0"/>
                <a:cs typeface="Times New Roman" pitchFamily="18" charset="0"/>
              </a:rPr>
              <a:t>ca</a:t>
            </a:r>
            <a:r>
              <a:rPr lang="en-US" sz="2000" b="1" baseline="30000">
                <a:solidFill>
                  <a:srgbClr val="FFFF66"/>
                </a:solidFill>
                <a:latin typeface="Comic Sans MS" pitchFamily="66" charset="0"/>
                <a:cs typeface="Times New Roman" pitchFamily="18" charset="0"/>
              </a:rPr>
              <a:t>++</a:t>
            </a:r>
          </a:p>
        </p:txBody>
      </p:sp>
      <p:grpSp>
        <p:nvGrpSpPr>
          <p:cNvPr id="70059" name="Group 166"/>
          <p:cNvGrpSpPr>
            <a:grpSpLocks/>
          </p:cNvGrpSpPr>
          <p:nvPr/>
        </p:nvGrpSpPr>
        <p:grpSpPr bwMode="auto">
          <a:xfrm>
            <a:off x="4343400" y="5410200"/>
            <a:ext cx="1600200" cy="533400"/>
            <a:chOff x="864" y="1584"/>
            <a:chExt cx="1776" cy="806"/>
          </a:xfrm>
        </p:grpSpPr>
        <p:grpSp>
          <p:nvGrpSpPr>
            <p:cNvPr id="70060" name="Group 167"/>
            <p:cNvGrpSpPr>
              <a:grpSpLocks/>
            </p:cNvGrpSpPr>
            <p:nvPr/>
          </p:nvGrpSpPr>
          <p:grpSpPr bwMode="auto">
            <a:xfrm>
              <a:off x="864" y="2016"/>
              <a:ext cx="1776" cy="374"/>
              <a:chOff x="864" y="2016"/>
              <a:chExt cx="1776" cy="374"/>
            </a:xfrm>
          </p:grpSpPr>
          <p:grpSp>
            <p:nvGrpSpPr>
              <p:cNvPr id="70061" name="Group 168"/>
              <p:cNvGrpSpPr>
                <a:grpSpLocks/>
              </p:cNvGrpSpPr>
              <p:nvPr/>
            </p:nvGrpSpPr>
            <p:grpSpPr bwMode="auto">
              <a:xfrm>
                <a:off x="864" y="2198"/>
                <a:ext cx="1776" cy="192"/>
                <a:chOff x="816" y="2256"/>
                <a:chExt cx="1776" cy="192"/>
              </a:xfrm>
            </p:grpSpPr>
            <p:sp>
              <p:nvSpPr>
                <p:cNvPr id="6432" name="AutoShape 169"/>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3" name="AutoShape 170"/>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4" name="AutoShape 171"/>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5" name="AutoShape 172"/>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6" name="AutoShape 173"/>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7" name="AutoShape 174"/>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8" name="AutoShape 175"/>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39" name="AutoShape 176"/>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40" name="AutoShape 177"/>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70062" name="Group 178"/>
              <p:cNvGrpSpPr>
                <a:grpSpLocks/>
              </p:cNvGrpSpPr>
              <p:nvPr/>
            </p:nvGrpSpPr>
            <p:grpSpPr bwMode="auto">
              <a:xfrm>
                <a:off x="960" y="2016"/>
                <a:ext cx="95" cy="182"/>
                <a:chOff x="912" y="2016"/>
                <a:chExt cx="95" cy="182"/>
              </a:xfrm>
            </p:grpSpPr>
            <p:sp>
              <p:nvSpPr>
                <p:cNvPr id="6430" name="Freeform 17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31" name="Freeform 18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63" name="Group 181"/>
              <p:cNvGrpSpPr>
                <a:grpSpLocks/>
              </p:cNvGrpSpPr>
              <p:nvPr/>
            </p:nvGrpSpPr>
            <p:grpSpPr bwMode="auto">
              <a:xfrm>
                <a:off x="1153" y="2016"/>
                <a:ext cx="95" cy="182"/>
                <a:chOff x="912" y="2016"/>
                <a:chExt cx="95" cy="182"/>
              </a:xfrm>
            </p:grpSpPr>
            <p:sp>
              <p:nvSpPr>
                <p:cNvPr id="6428" name="Freeform 18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29" name="Freeform 18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69" name="Group 184"/>
              <p:cNvGrpSpPr>
                <a:grpSpLocks/>
              </p:cNvGrpSpPr>
              <p:nvPr/>
            </p:nvGrpSpPr>
            <p:grpSpPr bwMode="auto">
              <a:xfrm>
                <a:off x="1345" y="2016"/>
                <a:ext cx="95" cy="182"/>
                <a:chOff x="912" y="2016"/>
                <a:chExt cx="95" cy="182"/>
              </a:xfrm>
            </p:grpSpPr>
            <p:sp>
              <p:nvSpPr>
                <p:cNvPr id="6426" name="Freeform 18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27" name="Freeform 18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0" name="Group 187"/>
              <p:cNvGrpSpPr>
                <a:grpSpLocks/>
              </p:cNvGrpSpPr>
              <p:nvPr/>
            </p:nvGrpSpPr>
            <p:grpSpPr bwMode="auto">
              <a:xfrm>
                <a:off x="1488" y="2016"/>
                <a:ext cx="95" cy="182"/>
                <a:chOff x="912" y="2016"/>
                <a:chExt cx="95" cy="182"/>
              </a:xfrm>
            </p:grpSpPr>
            <p:sp>
              <p:nvSpPr>
                <p:cNvPr id="6424" name="Freeform 18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25" name="Freeform 18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1" name="Group 190"/>
              <p:cNvGrpSpPr>
                <a:grpSpLocks/>
              </p:cNvGrpSpPr>
              <p:nvPr/>
            </p:nvGrpSpPr>
            <p:grpSpPr bwMode="auto">
              <a:xfrm>
                <a:off x="1681" y="2016"/>
                <a:ext cx="95" cy="182"/>
                <a:chOff x="912" y="2016"/>
                <a:chExt cx="95" cy="182"/>
              </a:xfrm>
            </p:grpSpPr>
            <p:sp>
              <p:nvSpPr>
                <p:cNvPr id="6422" name="Freeform 19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23" name="Freeform 19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2" name="Group 193"/>
              <p:cNvGrpSpPr>
                <a:grpSpLocks/>
              </p:cNvGrpSpPr>
              <p:nvPr/>
            </p:nvGrpSpPr>
            <p:grpSpPr bwMode="auto">
              <a:xfrm>
                <a:off x="1873" y="2026"/>
                <a:ext cx="95" cy="182"/>
                <a:chOff x="912" y="2016"/>
                <a:chExt cx="95" cy="182"/>
              </a:xfrm>
            </p:grpSpPr>
            <p:sp>
              <p:nvSpPr>
                <p:cNvPr id="6420" name="Freeform 19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21" name="Freeform 19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3" name="Group 196"/>
              <p:cNvGrpSpPr>
                <a:grpSpLocks/>
              </p:cNvGrpSpPr>
              <p:nvPr/>
            </p:nvGrpSpPr>
            <p:grpSpPr bwMode="auto">
              <a:xfrm>
                <a:off x="2064" y="2016"/>
                <a:ext cx="95" cy="182"/>
                <a:chOff x="912" y="2016"/>
                <a:chExt cx="95" cy="182"/>
              </a:xfrm>
            </p:grpSpPr>
            <p:sp>
              <p:nvSpPr>
                <p:cNvPr id="6418" name="Freeform 19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19" name="Freeform 19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4" name="Group 199"/>
              <p:cNvGrpSpPr>
                <a:grpSpLocks/>
              </p:cNvGrpSpPr>
              <p:nvPr/>
            </p:nvGrpSpPr>
            <p:grpSpPr bwMode="auto">
              <a:xfrm>
                <a:off x="2256" y="2026"/>
                <a:ext cx="95" cy="182"/>
                <a:chOff x="912" y="2016"/>
                <a:chExt cx="95" cy="182"/>
              </a:xfrm>
            </p:grpSpPr>
            <p:sp>
              <p:nvSpPr>
                <p:cNvPr id="6416" name="Freeform 20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17" name="Freeform 20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5" name="Group 202"/>
              <p:cNvGrpSpPr>
                <a:grpSpLocks/>
              </p:cNvGrpSpPr>
              <p:nvPr/>
            </p:nvGrpSpPr>
            <p:grpSpPr bwMode="auto">
              <a:xfrm>
                <a:off x="2449" y="2016"/>
                <a:ext cx="95" cy="182"/>
                <a:chOff x="912" y="2016"/>
                <a:chExt cx="95" cy="182"/>
              </a:xfrm>
            </p:grpSpPr>
            <p:sp>
              <p:nvSpPr>
                <p:cNvPr id="6414" name="Freeform 20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415" name="Freeform 20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70076" name="Group 205"/>
            <p:cNvGrpSpPr>
              <a:grpSpLocks/>
            </p:cNvGrpSpPr>
            <p:nvPr/>
          </p:nvGrpSpPr>
          <p:grpSpPr bwMode="auto">
            <a:xfrm rot="10800000">
              <a:off x="864" y="1584"/>
              <a:ext cx="1776" cy="374"/>
              <a:chOff x="864" y="2016"/>
              <a:chExt cx="1776" cy="374"/>
            </a:xfrm>
          </p:grpSpPr>
          <p:grpSp>
            <p:nvGrpSpPr>
              <p:cNvPr id="70077" name="Group 206"/>
              <p:cNvGrpSpPr>
                <a:grpSpLocks/>
              </p:cNvGrpSpPr>
              <p:nvPr/>
            </p:nvGrpSpPr>
            <p:grpSpPr bwMode="auto">
              <a:xfrm>
                <a:off x="864" y="2198"/>
                <a:ext cx="1776" cy="192"/>
                <a:chOff x="816" y="2256"/>
                <a:chExt cx="1776" cy="192"/>
              </a:xfrm>
            </p:grpSpPr>
            <p:sp>
              <p:nvSpPr>
                <p:cNvPr id="6395" name="AutoShape 207"/>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96" name="AutoShape 208"/>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97" name="AutoShape 209"/>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98" name="AutoShape 210"/>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99" name="AutoShape 211"/>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00" name="AutoShape 212"/>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01" name="AutoShape 213"/>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02" name="AutoShape 214"/>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403" name="AutoShape 215"/>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70078" name="Group 216"/>
              <p:cNvGrpSpPr>
                <a:grpSpLocks/>
              </p:cNvGrpSpPr>
              <p:nvPr/>
            </p:nvGrpSpPr>
            <p:grpSpPr bwMode="auto">
              <a:xfrm>
                <a:off x="960" y="2016"/>
                <a:ext cx="95" cy="182"/>
                <a:chOff x="912" y="2016"/>
                <a:chExt cx="95" cy="182"/>
              </a:xfrm>
            </p:grpSpPr>
            <p:sp>
              <p:nvSpPr>
                <p:cNvPr id="6393" name="Freeform 21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94" name="Freeform 21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70079" name="Group 219"/>
              <p:cNvGrpSpPr>
                <a:grpSpLocks/>
              </p:cNvGrpSpPr>
              <p:nvPr/>
            </p:nvGrpSpPr>
            <p:grpSpPr bwMode="auto">
              <a:xfrm>
                <a:off x="1153" y="2016"/>
                <a:ext cx="95" cy="182"/>
                <a:chOff x="912" y="2016"/>
                <a:chExt cx="95" cy="182"/>
              </a:xfrm>
            </p:grpSpPr>
            <p:sp>
              <p:nvSpPr>
                <p:cNvPr id="6391" name="Freeform 22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92" name="Freeform 22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44" name="Group 222"/>
              <p:cNvGrpSpPr>
                <a:grpSpLocks/>
              </p:cNvGrpSpPr>
              <p:nvPr/>
            </p:nvGrpSpPr>
            <p:grpSpPr bwMode="auto">
              <a:xfrm>
                <a:off x="1345" y="2016"/>
                <a:ext cx="95" cy="182"/>
                <a:chOff x="912" y="2016"/>
                <a:chExt cx="95" cy="182"/>
              </a:xfrm>
            </p:grpSpPr>
            <p:sp>
              <p:nvSpPr>
                <p:cNvPr id="6389" name="Freeform 22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90" name="Freeform 22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45" name="Group 225"/>
              <p:cNvGrpSpPr>
                <a:grpSpLocks/>
              </p:cNvGrpSpPr>
              <p:nvPr/>
            </p:nvGrpSpPr>
            <p:grpSpPr bwMode="auto">
              <a:xfrm>
                <a:off x="1488" y="2016"/>
                <a:ext cx="95" cy="182"/>
                <a:chOff x="912" y="2016"/>
                <a:chExt cx="95" cy="182"/>
              </a:xfrm>
            </p:grpSpPr>
            <p:sp>
              <p:nvSpPr>
                <p:cNvPr id="6387" name="Freeform 22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88" name="Freeform 22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59" name="Group 228"/>
              <p:cNvGrpSpPr>
                <a:grpSpLocks/>
              </p:cNvGrpSpPr>
              <p:nvPr/>
            </p:nvGrpSpPr>
            <p:grpSpPr bwMode="auto">
              <a:xfrm>
                <a:off x="1681" y="2016"/>
                <a:ext cx="95" cy="182"/>
                <a:chOff x="912" y="2016"/>
                <a:chExt cx="95" cy="182"/>
              </a:xfrm>
            </p:grpSpPr>
            <p:sp>
              <p:nvSpPr>
                <p:cNvPr id="6385" name="Freeform 22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86" name="Freeform 23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61" name="Group 231"/>
              <p:cNvGrpSpPr>
                <a:grpSpLocks/>
              </p:cNvGrpSpPr>
              <p:nvPr/>
            </p:nvGrpSpPr>
            <p:grpSpPr bwMode="auto">
              <a:xfrm>
                <a:off x="1873" y="2026"/>
                <a:ext cx="95" cy="182"/>
                <a:chOff x="912" y="2016"/>
                <a:chExt cx="95" cy="182"/>
              </a:xfrm>
            </p:grpSpPr>
            <p:sp>
              <p:nvSpPr>
                <p:cNvPr id="6383" name="Freeform 23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84" name="Freeform 23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68" name="Group 234"/>
              <p:cNvGrpSpPr>
                <a:grpSpLocks/>
              </p:cNvGrpSpPr>
              <p:nvPr/>
            </p:nvGrpSpPr>
            <p:grpSpPr bwMode="auto">
              <a:xfrm>
                <a:off x="2064" y="2016"/>
                <a:ext cx="95" cy="182"/>
                <a:chOff x="912" y="2016"/>
                <a:chExt cx="95" cy="182"/>
              </a:xfrm>
            </p:grpSpPr>
            <p:sp>
              <p:nvSpPr>
                <p:cNvPr id="6381" name="Freeform 23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82" name="Freeform 23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70" name="Group 237"/>
              <p:cNvGrpSpPr>
                <a:grpSpLocks/>
              </p:cNvGrpSpPr>
              <p:nvPr/>
            </p:nvGrpSpPr>
            <p:grpSpPr bwMode="auto">
              <a:xfrm>
                <a:off x="2256" y="2026"/>
                <a:ext cx="95" cy="182"/>
                <a:chOff x="912" y="2016"/>
                <a:chExt cx="95" cy="182"/>
              </a:xfrm>
            </p:grpSpPr>
            <p:sp>
              <p:nvSpPr>
                <p:cNvPr id="6379" name="Freeform 23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80" name="Freeform 23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171" name="Group 240"/>
              <p:cNvGrpSpPr>
                <a:grpSpLocks/>
              </p:cNvGrpSpPr>
              <p:nvPr/>
            </p:nvGrpSpPr>
            <p:grpSpPr bwMode="auto">
              <a:xfrm>
                <a:off x="2449" y="2016"/>
                <a:ext cx="95" cy="182"/>
                <a:chOff x="912" y="2016"/>
                <a:chExt cx="95" cy="182"/>
              </a:xfrm>
            </p:grpSpPr>
            <p:sp>
              <p:nvSpPr>
                <p:cNvPr id="6377" name="Freeform 24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78" name="Freeform 24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grpSp>
        <p:nvGrpSpPr>
          <p:cNvPr id="6178" name="Group 243"/>
          <p:cNvGrpSpPr>
            <a:grpSpLocks/>
          </p:cNvGrpSpPr>
          <p:nvPr/>
        </p:nvGrpSpPr>
        <p:grpSpPr bwMode="auto">
          <a:xfrm>
            <a:off x="6400800" y="5410200"/>
            <a:ext cx="1600200" cy="533400"/>
            <a:chOff x="864" y="1584"/>
            <a:chExt cx="1776" cy="806"/>
          </a:xfrm>
        </p:grpSpPr>
        <p:grpSp>
          <p:nvGrpSpPr>
            <p:cNvPr id="6208" name="Group 244"/>
            <p:cNvGrpSpPr>
              <a:grpSpLocks/>
            </p:cNvGrpSpPr>
            <p:nvPr/>
          </p:nvGrpSpPr>
          <p:grpSpPr bwMode="auto">
            <a:xfrm>
              <a:off x="864" y="2016"/>
              <a:ext cx="1776" cy="374"/>
              <a:chOff x="864" y="2016"/>
              <a:chExt cx="1776" cy="374"/>
            </a:xfrm>
          </p:grpSpPr>
          <p:grpSp>
            <p:nvGrpSpPr>
              <p:cNvPr id="6209" name="Group 245"/>
              <p:cNvGrpSpPr>
                <a:grpSpLocks/>
              </p:cNvGrpSpPr>
              <p:nvPr/>
            </p:nvGrpSpPr>
            <p:grpSpPr bwMode="auto">
              <a:xfrm>
                <a:off x="864" y="2198"/>
                <a:ext cx="1776" cy="192"/>
                <a:chOff x="816" y="2256"/>
                <a:chExt cx="1776" cy="192"/>
              </a:xfrm>
            </p:grpSpPr>
            <p:sp>
              <p:nvSpPr>
                <p:cNvPr id="6356" name="AutoShape 246"/>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57" name="AutoShape 247"/>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58" name="AutoShape 248"/>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59" name="AutoShape 249"/>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60" name="AutoShape 250"/>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61" name="AutoShape 251"/>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62" name="AutoShape 252"/>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63" name="AutoShape 253"/>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64" name="AutoShape 254"/>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6210" name="Group 255"/>
              <p:cNvGrpSpPr>
                <a:grpSpLocks/>
              </p:cNvGrpSpPr>
              <p:nvPr/>
            </p:nvGrpSpPr>
            <p:grpSpPr bwMode="auto">
              <a:xfrm>
                <a:off x="960" y="2016"/>
                <a:ext cx="95" cy="182"/>
                <a:chOff x="912" y="2016"/>
                <a:chExt cx="95" cy="182"/>
              </a:xfrm>
            </p:grpSpPr>
            <p:sp>
              <p:nvSpPr>
                <p:cNvPr id="6354" name="Freeform 25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55" name="Freeform 25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1" name="Group 258"/>
              <p:cNvGrpSpPr>
                <a:grpSpLocks/>
              </p:cNvGrpSpPr>
              <p:nvPr/>
            </p:nvGrpSpPr>
            <p:grpSpPr bwMode="auto">
              <a:xfrm>
                <a:off x="1153" y="2016"/>
                <a:ext cx="95" cy="182"/>
                <a:chOff x="912" y="2016"/>
                <a:chExt cx="95" cy="182"/>
              </a:xfrm>
            </p:grpSpPr>
            <p:sp>
              <p:nvSpPr>
                <p:cNvPr id="6352" name="Freeform 25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53" name="Freeform 26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2" name="Group 261"/>
              <p:cNvGrpSpPr>
                <a:grpSpLocks/>
              </p:cNvGrpSpPr>
              <p:nvPr/>
            </p:nvGrpSpPr>
            <p:grpSpPr bwMode="auto">
              <a:xfrm>
                <a:off x="1345" y="2016"/>
                <a:ext cx="95" cy="182"/>
                <a:chOff x="912" y="2016"/>
                <a:chExt cx="95" cy="182"/>
              </a:xfrm>
            </p:grpSpPr>
            <p:sp>
              <p:nvSpPr>
                <p:cNvPr id="6350" name="Freeform 26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51" name="Freeform 26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3" name="Group 264"/>
              <p:cNvGrpSpPr>
                <a:grpSpLocks/>
              </p:cNvGrpSpPr>
              <p:nvPr/>
            </p:nvGrpSpPr>
            <p:grpSpPr bwMode="auto">
              <a:xfrm>
                <a:off x="1488" y="2016"/>
                <a:ext cx="95" cy="182"/>
                <a:chOff x="912" y="2016"/>
                <a:chExt cx="95" cy="182"/>
              </a:xfrm>
            </p:grpSpPr>
            <p:sp>
              <p:nvSpPr>
                <p:cNvPr id="6348" name="Freeform 26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49" name="Freeform 26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4" name="Group 267"/>
              <p:cNvGrpSpPr>
                <a:grpSpLocks/>
              </p:cNvGrpSpPr>
              <p:nvPr/>
            </p:nvGrpSpPr>
            <p:grpSpPr bwMode="auto">
              <a:xfrm>
                <a:off x="1681" y="2016"/>
                <a:ext cx="95" cy="182"/>
                <a:chOff x="912" y="2016"/>
                <a:chExt cx="95" cy="182"/>
              </a:xfrm>
            </p:grpSpPr>
            <p:sp>
              <p:nvSpPr>
                <p:cNvPr id="6346" name="Freeform 26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47" name="Freeform 26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5" name="Group 270"/>
              <p:cNvGrpSpPr>
                <a:grpSpLocks/>
              </p:cNvGrpSpPr>
              <p:nvPr/>
            </p:nvGrpSpPr>
            <p:grpSpPr bwMode="auto">
              <a:xfrm>
                <a:off x="1873" y="2026"/>
                <a:ext cx="95" cy="182"/>
                <a:chOff x="912" y="2016"/>
                <a:chExt cx="95" cy="182"/>
              </a:xfrm>
            </p:grpSpPr>
            <p:sp>
              <p:nvSpPr>
                <p:cNvPr id="6344" name="Freeform 27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45" name="Freeform 27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6" name="Group 273"/>
              <p:cNvGrpSpPr>
                <a:grpSpLocks/>
              </p:cNvGrpSpPr>
              <p:nvPr/>
            </p:nvGrpSpPr>
            <p:grpSpPr bwMode="auto">
              <a:xfrm>
                <a:off x="2064" y="2016"/>
                <a:ext cx="95" cy="182"/>
                <a:chOff x="912" y="2016"/>
                <a:chExt cx="95" cy="182"/>
              </a:xfrm>
            </p:grpSpPr>
            <p:sp>
              <p:nvSpPr>
                <p:cNvPr id="6342" name="Freeform 27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43" name="Freeform 27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7" name="Group 276"/>
              <p:cNvGrpSpPr>
                <a:grpSpLocks/>
              </p:cNvGrpSpPr>
              <p:nvPr/>
            </p:nvGrpSpPr>
            <p:grpSpPr bwMode="auto">
              <a:xfrm>
                <a:off x="2256" y="2026"/>
                <a:ext cx="95" cy="182"/>
                <a:chOff x="912" y="2016"/>
                <a:chExt cx="95" cy="182"/>
              </a:xfrm>
            </p:grpSpPr>
            <p:sp>
              <p:nvSpPr>
                <p:cNvPr id="6340" name="Freeform 27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41" name="Freeform 27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18" name="Group 279"/>
              <p:cNvGrpSpPr>
                <a:grpSpLocks/>
              </p:cNvGrpSpPr>
              <p:nvPr/>
            </p:nvGrpSpPr>
            <p:grpSpPr bwMode="auto">
              <a:xfrm>
                <a:off x="2449" y="2016"/>
                <a:ext cx="95" cy="182"/>
                <a:chOff x="912" y="2016"/>
                <a:chExt cx="95" cy="182"/>
              </a:xfrm>
            </p:grpSpPr>
            <p:sp>
              <p:nvSpPr>
                <p:cNvPr id="6338" name="Freeform 28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39" name="Freeform 28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6219" name="Group 282"/>
            <p:cNvGrpSpPr>
              <a:grpSpLocks/>
            </p:cNvGrpSpPr>
            <p:nvPr/>
          </p:nvGrpSpPr>
          <p:grpSpPr bwMode="auto">
            <a:xfrm rot="10800000">
              <a:off x="864" y="1584"/>
              <a:ext cx="1776" cy="374"/>
              <a:chOff x="864" y="2016"/>
              <a:chExt cx="1776" cy="374"/>
            </a:xfrm>
          </p:grpSpPr>
          <p:grpSp>
            <p:nvGrpSpPr>
              <p:cNvPr id="6220" name="Group 283"/>
              <p:cNvGrpSpPr>
                <a:grpSpLocks/>
              </p:cNvGrpSpPr>
              <p:nvPr/>
            </p:nvGrpSpPr>
            <p:grpSpPr bwMode="auto">
              <a:xfrm>
                <a:off x="864" y="2198"/>
                <a:ext cx="1776" cy="192"/>
                <a:chOff x="816" y="2256"/>
                <a:chExt cx="1776" cy="192"/>
              </a:xfrm>
            </p:grpSpPr>
            <p:sp>
              <p:nvSpPr>
                <p:cNvPr id="6319" name="AutoShape 284"/>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0" name="AutoShape 285"/>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1" name="AutoShape 286"/>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2" name="AutoShape 287"/>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3" name="AutoShape 288"/>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4" name="AutoShape 289"/>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5" name="AutoShape 290"/>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6" name="AutoShape 291"/>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327" name="AutoShape 292"/>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6221" name="Group 293"/>
              <p:cNvGrpSpPr>
                <a:grpSpLocks/>
              </p:cNvGrpSpPr>
              <p:nvPr/>
            </p:nvGrpSpPr>
            <p:grpSpPr bwMode="auto">
              <a:xfrm>
                <a:off x="960" y="2016"/>
                <a:ext cx="95" cy="182"/>
                <a:chOff x="912" y="2016"/>
                <a:chExt cx="95" cy="182"/>
              </a:xfrm>
            </p:grpSpPr>
            <p:sp>
              <p:nvSpPr>
                <p:cNvPr id="6317" name="Freeform 29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18" name="Freeform 29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22" name="Group 296"/>
              <p:cNvGrpSpPr>
                <a:grpSpLocks/>
              </p:cNvGrpSpPr>
              <p:nvPr/>
            </p:nvGrpSpPr>
            <p:grpSpPr bwMode="auto">
              <a:xfrm>
                <a:off x="1153" y="2016"/>
                <a:ext cx="95" cy="182"/>
                <a:chOff x="912" y="2016"/>
                <a:chExt cx="95" cy="182"/>
              </a:xfrm>
            </p:grpSpPr>
            <p:sp>
              <p:nvSpPr>
                <p:cNvPr id="6315" name="Freeform 29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16" name="Freeform 29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23" name="Group 299"/>
              <p:cNvGrpSpPr>
                <a:grpSpLocks/>
              </p:cNvGrpSpPr>
              <p:nvPr/>
            </p:nvGrpSpPr>
            <p:grpSpPr bwMode="auto">
              <a:xfrm>
                <a:off x="1345" y="2016"/>
                <a:ext cx="95" cy="182"/>
                <a:chOff x="912" y="2016"/>
                <a:chExt cx="95" cy="182"/>
              </a:xfrm>
            </p:grpSpPr>
            <p:sp>
              <p:nvSpPr>
                <p:cNvPr id="6313" name="Freeform 30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14" name="Freeform 30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24" name="Group 302"/>
              <p:cNvGrpSpPr>
                <a:grpSpLocks/>
              </p:cNvGrpSpPr>
              <p:nvPr/>
            </p:nvGrpSpPr>
            <p:grpSpPr bwMode="auto">
              <a:xfrm>
                <a:off x="1488" y="2016"/>
                <a:ext cx="95" cy="182"/>
                <a:chOff x="912" y="2016"/>
                <a:chExt cx="95" cy="182"/>
              </a:xfrm>
            </p:grpSpPr>
            <p:sp>
              <p:nvSpPr>
                <p:cNvPr id="6311" name="Freeform 30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12" name="Freeform 30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52" name="Group 305"/>
              <p:cNvGrpSpPr>
                <a:grpSpLocks/>
              </p:cNvGrpSpPr>
              <p:nvPr/>
            </p:nvGrpSpPr>
            <p:grpSpPr bwMode="auto">
              <a:xfrm>
                <a:off x="1681" y="2016"/>
                <a:ext cx="95" cy="182"/>
                <a:chOff x="912" y="2016"/>
                <a:chExt cx="95" cy="182"/>
              </a:xfrm>
            </p:grpSpPr>
            <p:sp>
              <p:nvSpPr>
                <p:cNvPr id="6309" name="Freeform 30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10" name="Freeform 30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53" name="Group 308"/>
              <p:cNvGrpSpPr>
                <a:grpSpLocks/>
              </p:cNvGrpSpPr>
              <p:nvPr/>
            </p:nvGrpSpPr>
            <p:grpSpPr bwMode="auto">
              <a:xfrm>
                <a:off x="1873" y="2026"/>
                <a:ext cx="95" cy="182"/>
                <a:chOff x="912" y="2016"/>
                <a:chExt cx="95" cy="182"/>
              </a:xfrm>
            </p:grpSpPr>
            <p:sp>
              <p:nvSpPr>
                <p:cNvPr id="6307" name="Freeform 30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08" name="Freeform 31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54" name="Group 311"/>
              <p:cNvGrpSpPr>
                <a:grpSpLocks/>
              </p:cNvGrpSpPr>
              <p:nvPr/>
            </p:nvGrpSpPr>
            <p:grpSpPr bwMode="auto">
              <a:xfrm>
                <a:off x="2064" y="2016"/>
                <a:ext cx="95" cy="182"/>
                <a:chOff x="912" y="2016"/>
                <a:chExt cx="95" cy="182"/>
              </a:xfrm>
            </p:grpSpPr>
            <p:sp>
              <p:nvSpPr>
                <p:cNvPr id="6305" name="Freeform 31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06" name="Freeform 31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55" name="Group 314"/>
              <p:cNvGrpSpPr>
                <a:grpSpLocks/>
              </p:cNvGrpSpPr>
              <p:nvPr/>
            </p:nvGrpSpPr>
            <p:grpSpPr bwMode="auto">
              <a:xfrm>
                <a:off x="2256" y="2026"/>
                <a:ext cx="95" cy="182"/>
                <a:chOff x="912" y="2016"/>
                <a:chExt cx="95" cy="182"/>
              </a:xfrm>
            </p:grpSpPr>
            <p:sp>
              <p:nvSpPr>
                <p:cNvPr id="6303" name="Freeform 31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04" name="Freeform 31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56" name="Group 317"/>
              <p:cNvGrpSpPr>
                <a:grpSpLocks/>
              </p:cNvGrpSpPr>
              <p:nvPr/>
            </p:nvGrpSpPr>
            <p:grpSpPr bwMode="auto">
              <a:xfrm>
                <a:off x="2449" y="2016"/>
                <a:ext cx="95" cy="182"/>
                <a:chOff x="912" y="2016"/>
                <a:chExt cx="95" cy="182"/>
              </a:xfrm>
            </p:grpSpPr>
            <p:sp>
              <p:nvSpPr>
                <p:cNvPr id="6301" name="Freeform 31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302" name="Freeform 31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sp>
        <p:nvSpPr>
          <p:cNvPr id="6172" name="Oval 320"/>
          <p:cNvSpPr>
            <a:spLocks noChangeArrowheads="1"/>
          </p:cNvSpPr>
          <p:nvPr/>
        </p:nvSpPr>
        <p:spPr bwMode="auto">
          <a:xfrm>
            <a:off x="5715000" y="5334000"/>
            <a:ext cx="762000" cy="685800"/>
          </a:xfrm>
          <a:prstGeom prst="ellipse">
            <a:avLst/>
          </a:prstGeom>
          <a:gradFill rotWithShape="1">
            <a:gsLst>
              <a:gs pos="0">
                <a:srgbClr val="00CC66"/>
              </a:gs>
              <a:gs pos="100000">
                <a:srgbClr val="006600"/>
              </a:gs>
            </a:gsLst>
            <a:path path="rect">
              <a:fillToRect r="100000" b="100000"/>
            </a:path>
          </a:gradFill>
          <a:ln w="57150">
            <a:solidFill>
              <a:srgbClr val="00FF00"/>
            </a:solidFill>
            <a:round/>
            <a:headEnd/>
            <a:tailEnd/>
          </a:ln>
        </p:spPr>
        <p:txBody>
          <a:bodyPr wrap="none" anchor="ctr"/>
          <a:lstStyle/>
          <a:p>
            <a:pPr algn="ctr" rtl="0">
              <a:lnSpc>
                <a:spcPct val="60000"/>
              </a:lnSpc>
            </a:pPr>
            <a:r>
              <a:rPr lang="en-US" sz="1400" b="1">
                <a:solidFill>
                  <a:schemeClr val="bg1"/>
                </a:solidFill>
                <a:latin typeface="Comic Sans MS" pitchFamily="66" charset="0"/>
              </a:rPr>
              <a:t>ATPase</a:t>
            </a:r>
            <a:r>
              <a:rPr lang="en-US" sz="1600" b="1">
                <a:solidFill>
                  <a:schemeClr val="bg1"/>
                </a:solidFill>
                <a:latin typeface="Comic Sans MS" pitchFamily="66" charset="0"/>
              </a:rPr>
              <a:t> </a:t>
            </a:r>
          </a:p>
        </p:txBody>
      </p:sp>
      <p:sp>
        <p:nvSpPr>
          <p:cNvPr id="6173" name="Line 321"/>
          <p:cNvSpPr>
            <a:spLocks noChangeShapeType="1"/>
          </p:cNvSpPr>
          <p:nvPr/>
        </p:nvSpPr>
        <p:spPr bwMode="auto">
          <a:xfrm flipV="1">
            <a:off x="5715000" y="4876800"/>
            <a:ext cx="0" cy="7620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6174" name="Line 322"/>
          <p:cNvSpPr>
            <a:spLocks noChangeShapeType="1"/>
          </p:cNvSpPr>
          <p:nvPr/>
        </p:nvSpPr>
        <p:spPr bwMode="auto">
          <a:xfrm flipV="1">
            <a:off x="6477000" y="5486400"/>
            <a:ext cx="0" cy="7620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6175" name="Rectangle 323"/>
          <p:cNvSpPr>
            <a:spLocks noChangeArrowheads="1"/>
          </p:cNvSpPr>
          <p:nvPr/>
        </p:nvSpPr>
        <p:spPr bwMode="auto">
          <a:xfrm>
            <a:off x="0" y="0"/>
            <a:ext cx="638316" cy="523220"/>
          </a:xfrm>
          <a:prstGeom prst="rect">
            <a:avLst/>
          </a:prstGeom>
          <a:noFill/>
          <a:ln w="9525">
            <a:noFill/>
            <a:miter lim="800000"/>
            <a:headEnd/>
            <a:tailEnd/>
          </a:ln>
        </p:spPr>
        <p:txBody>
          <a:bodyPr wrap="none">
            <a:spAutoFit/>
          </a:bodyPr>
          <a:lstStyle/>
          <a:p>
            <a:r>
              <a:rPr lang="en-US" sz="2800" i="1">
                <a:solidFill>
                  <a:srgbClr val="FFFF00"/>
                </a:solidFill>
                <a:latin typeface="Comic Sans MS" pitchFamily="66" charset="0"/>
              </a:rPr>
              <a:t>mv</a:t>
            </a:r>
          </a:p>
        </p:txBody>
      </p:sp>
      <p:sp>
        <p:nvSpPr>
          <p:cNvPr id="6176" name="Text Box 324"/>
          <p:cNvSpPr txBox="1">
            <a:spLocks noChangeArrowheads="1"/>
          </p:cNvSpPr>
          <p:nvPr/>
        </p:nvSpPr>
        <p:spPr bwMode="auto">
          <a:xfrm>
            <a:off x="5508104" y="188640"/>
            <a:ext cx="3962400" cy="1066800"/>
          </a:xfrm>
          <a:prstGeom prst="rect">
            <a:avLst/>
          </a:prstGeom>
          <a:noFill/>
          <a:ln w="9525">
            <a:noFill/>
            <a:miter lim="800000"/>
            <a:headEnd/>
            <a:tailEnd/>
          </a:ln>
        </p:spPr>
        <p:txBody>
          <a:bodyPr>
            <a:spAutoFit/>
          </a:bodyPr>
          <a:lstStyle/>
          <a:p>
            <a:pPr algn="ctr" rtl="0">
              <a:spcBef>
                <a:spcPct val="50000"/>
              </a:spcBef>
            </a:pPr>
            <a:r>
              <a:rPr lang="en-US" sz="3200" b="1" dirty="0">
                <a:solidFill>
                  <a:srgbClr val="FFFF66"/>
                </a:solidFill>
                <a:latin typeface="Comic Sans MS" pitchFamily="66" charset="0"/>
              </a:rPr>
              <a:t>Cardiac Action Potential</a:t>
            </a:r>
            <a:endParaRPr lang="en-US" sz="2000" b="1" dirty="0">
              <a:solidFill>
                <a:srgbClr val="FFFF66"/>
              </a:solidFill>
              <a:latin typeface="Comic Sans MS" pitchFamily="66" charset="0"/>
            </a:endParaRPr>
          </a:p>
        </p:txBody>
      </p:sp>
      <p:sp>
        <p:nvSpPr>
          <p:cNvPr id="6177" name="Text Box 325"/>
          <p:cNvSpPr txBox="1">
            <a:spLocks noChangeArrowheads="1"/>
          </p:cNvSpPr>
          <p:nvPr/>
        </p:nvSpPr>
        <p:spPr bwMode="auto">
          <a:xfrm>
            <a:off x="-76200" y="3733800"/>
            <a:ext cx="1066800" cy="396875"/>
          </a:xfrm>
          <a:prstGeom prst="rect">
            <a:avLst/>
          </a:prstGeom>
          <a:noFill/>
          <a:ln w="9525">
            <a:noFill/>
            <a:miter lim="800000"/>
            <a:headEnd/>
            <a:tailEnd/>
          </a:ln>
        </p:spPr>
        <p:txBody>
          <a:bodyPr>
            <a:spAutoFit/>
          </a:bodyPr>
          <a:lstStyle/>
          <a:p>
            <a:pPr algn="l" rtl="0">
              <a:spcBef>
                <a:spcPct val="50000"/>
              </a:spcBef>
            </a:pPr>
            <a:r>
              <a:rPr lang="en-US" sz="2000" b="1">
                <a:solidFill>
                  <a:srgbClr val="FFFF66"/>
                </a:solidFill>
                <a:latin typeface="Comic Sans MS" pitchFamily="66" charset="0"/>
              </a:rPr>
              <a:t>R.M.P</a:t>
            </a:r>
            <a:endParaRPr lang="en-US" sz="1400" b="1">
              <a:solidFill>
                <a:srgbClr val="FFFF66"/>
              </a:solidFill>
              <a:latin typeface="Comic Sans MS" pitchFamily="66" charset="0"/>
            </a:endParaRPr>
          </a:p>
        </p:txBody>
      </p:sp>
      <p:grpSp>
        <p:nvGrpSpPr>
          <p:cNvPr id="6257" name="Group 326"/>
          <p:cNvGrpSpPr>
            <a:grpSpLocks/>
          </p:cNvGrpSpPr>
          <p:nvPr/>
        </p:nvGrpSpPr>
        <p:grpSpPr bwMode="auto">
          <a:xfrm>
            <a:off x="7772400" y="5410200"/>
            <a:ext cx="1447800" cy="533400"/>
            <a:chOff x="864" y="1584"/>
            <a:chExt cx="1776" cy="806"/>
          </a:xfrm>
        </p:grpSpPr>
        <p:grpSp>
          <p:nvGrpSpPr>
            <p:cNvPr id="6258" name="Group 327"/>
            <p:cNvGrpSpPr>
              <a:grpSpLocks/>
            </p:cNvGrpSpPr>
            <p:nvPr/>
          </p:nvGrpSpPr>
          <p:grpSpPr bwMode="auto">
            <a:xfrm>
              <a:off x="864" y="2016"/>
              <a:ext cx="1776" cy="374"/>
              <a:chOff x="864" y="2016"/>
              <a:chExt cx="1776" cy="374"/>
            </a:xfrm>
          </p:grpSpPr>
          <p:grpSp>
            <p:nvGrpSpPr>
              <p:cNvPr id="6259" name="Group 328"/>
              <p:cNvGrpSpPr>
                <a:grpSpLocks/>
              </p:cNvGrpSpPr>
              <p:nvPr/>
            </p:nvGrpSpPr>
            <p:grpSpPr bwMode="auto">
              <a:xfrm>
                <a:off x="864" y="2198"/>
                <a:ext cx="1776" cy="192"/>
                <a:chOff x="816" y="2256"/>
                <a:chExt cx="1776" cy="192"/>
              </a:xfrm>
            </p:grpSpPr>
            <p:sp>
              <p:nvSpPr>
                <p:cNvPr id="6280" name="AutoShape 329"/>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1" name="AutoShape 330"/>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2" name="AutoShape 331"/>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3" name="AutoShape 332"/>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4" name="AutoShape 333"/>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5" name="AutoShape 334"/>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6" name="AutoShape 335"/>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7" name="AutoShape 336"/>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88" name="AutoShape 337"/>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6260" name="Group 338"/>
              <p:cNvGrpSpPr>
                <a:grpSpLocks/>
              </p:cNvGrpSpPr>
              <p:nvPr/>
            </p:nvGrpSpPr>
            <p:grpSpPr bwMode="auto">
              <a:xfrm>
                <a:off x="960" y="2016"/>
                <a:ext cx="95" cy="182"/>
                <a:chOff x="912" y="2016"/>
                <a:chExt cx="95" cy="182"/>
              </a:xfrm>
            </p:grpSpPr>
            <p:sp>
              <p:nvSpPr>
                <p:cNvPr id="6278" name="Freeform 33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79" name="Freeform 34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61" name="Group 341"/>
              <p:cNvGrpSpPr>
                <a:grpSpLocks/>
              </p:cNvGrpSpPr>
              <p:nvPr/>
            </p:nvGrpSpPr>
            <p:grpSpPr bwMode="auto">
              <a:xfrm>
                <a:off x="1153" y="2016"/>
                <a:ext cx="95" cy="182"/>
                <a:chOff x="912" y="2016"/>
                <a:chExt cx="95" cy="182"/>
              </a:xfrm>
            </p:grpSpPr>
            <p:sp>
              <p:nvSpPr>
                <p:cNvPr id="6276" name="Freeform 34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77" name="Freeform 34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89" name="Group 344"/>
              <p:cNvGrpSpPr>
                <a:grpSpLocks/>
              </p:cNvGrpSpPr>
              <p:nvPr/>
            </p:nvGrpSpPr>
            <p:grpSpPr bwMode="auto">
              <a:xfrm>
                <a:off x="1345" y="2016"/>
                <a:ext cx="95" cy="182"/>
                <a:chOff x="912" y="2016"/>
                <a:chExt cx="95" cy="182"/>
              </a:xfrm>
            </p:grpSpPr>
            <p:sp>
              <p:nvSpPr>
                <p:cNvPr id="6274" name="Freeform 34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75" name="Freeform 34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0" name="Group 347"/>
              <p:cNvGrpSpPr>
                <a:grpSpLocks/>
              </p:cNvGrpSpPr>
              <p:nvPr/>
            </p:nvGrpSpPr>
            <p:grpSpPr bwMode="auto">
              <a:xfrm>
                <a:off x="1488" y="2016"/>
                <a:ext cx="95" cy="182"/>
                <a:chOff x="912" y="2016"/>
                <a:chExt cx="95" cy="182"/>
              </a:xfrm>
            </p:grpSpPr>
            <p:sp>
              <p:nvSpPr>
                <p:cNvPr id="6272" name="Freeform 34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73" name="Freeform 34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1" name="Group 350"/>
              <p:cNvGrpSpPr>
                <a:grpSpLocks/>
              </p:cNvGrpSpPr>
              <p:nvPr/>
            </p:nvGrpSpPr>
            <p:grpSpPr bwMode="auto">
              <a:xfrm>
                <a:off x="1681" y="2016"/>
                <a:ext cx="95" cy="182"/>
                <a:chOff x="912" y="2016"/>
                <a:chExt cx="95" cy="182"/>
              </a:xfrm>
            </p:grpSpPr>
            <p:sp>
              <p:nvSpPr>
                <p:cNvPr id="6270" name="Freeform 35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71" name="Freeform 35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2" name="Group 353"/>
              <p:cNvGrpSpPr>
                <a:grpSpLocks/>
              </p:cNvGrpSpPr>
              <p:nvPr/>
            </p:nvGrpSpPr>
            <p:grpSpPr bwMode="auto">
              <a:xfrm>
                <a:off x="1873" y="2026"/>
                <a:ext cx="95" cy="182"/>
                <a:chOff x="912" y="2016"/>
                <a:chExt cx="95" cy="182"/>
              </a:xfrm>
            </p:grpSpPr>
            <p:sp>
              <p:nvSpPr>
                <p:cNvPr id="6268" name="Freeform 354"/>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69" name="Freeform 355"/>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3" name="Group 356"/>
              <p:cNvGrpSpPr>
                <a:grpSpLocks/>
              </p:cNvGrpSpPr>
              <p:nvPr/>
            </p:nvGrpSpPr>
            <p:grpSpPr bwMode="auto">
              <a:xfrm>
                <a:off x="2064" y="2016"/>
                <a:ext cx="95" cy="182"/>
                <a:chOff x="912" y="2016"/>
                <a:chExt cx="95" cy="182"/>
              </a:xfrm>
            </p:grpSpPr>
            <p:sp>
              <p:nvSpPr>
                <p:cNvPr id="6266" name="Freeform 35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67" name="Freeform 35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4" name="Group 359"/>
              <p:cNvGrpSpPr>
                <a:grpSpLocks/>
              </p:cNvGrpSpPr>
              <p:nvPr/>
            </p:nvGrpSpPr>
            <p:grpSpPr bwMode="auto">
              <a:xfrm>
                <a:off x="2256" y="2026"/>
                <a:ext cx="95" cy="182"/>
                <a:chOff x="912" y="2016"/>
                <a:chExt cx="95" cy="182"/>
              </a:xfrm>
            </p:grpSpPr>
            <p:sp>
              <p:nvSpPr>
                <p:cNvPr id="6264" name="Freeform 36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65" name="Freeform 36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5" name="Group 362"/>
              <p:cNvGrpSpPr>
                <a:grpSpLocks/>
              </p:cNvGrpSpPr>
              <p:nvPr/>
            </p:nvGrpSpPr>
            <p:grpSpPr bwMode="auto">
              <a:xfrm>
                <a:off x="2449" y="2016"/>
                <a:ext cx="95" cy="182"/>
                <a:chOff x="912" y="2016"/>
                <a:chExt cx="95" cy="182"/>
              </a:xfrm>
            </p:grpSpPr>
            <p:sp>
              <p:nvSpPr>
                <p:cNvPr id="6262" name="Freeform 36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63" name="Freeform 36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nvGrpSpPr>
            <p:cNvPr id="6296" name="Group 365"/>
            <p:cNvGrpSpPr>
              <a:grpSpLocks/>
            </p:cNvGrpSpPr>
            <p:nvPr/>
          </p:nvGrpSpPr>
          <p:grpSpPr bwMode="auto">
            <a:xfrm rot="10800000">
              <a:off x="864" y="1584"/>
              <a:ext cx="1776" cy="374"/>
              <a:chOff x="864" y="2016"/>
              <a:chExt cx="1776" cy="374"/>
            </a:xfrm>
          </p:grpSpPr>
          <p:grpSp>
            <p:nvGrpSpPr>
              <p:cNvPr id="6297" name="Group 366"/>
              <p:cNvGrpSpPr>
                <a:grpSpLocks/>
              </p:cNvGrpSpPr>
              <p:nvPr/>
            </p:nvGrpSpPr>
            <p:grpSpPr bwMode="auto">
              <a:xfrm>
                <a:off x="864" y="2198"/>
                <a:ext cx="1776" cy="192"/>
                <a:chOff x="816" y="2256"/>
                <a:chExt cx="1776" cy="192"/>
              </a:xfrm>
            </p:grpSpPr>
            <p:sp>
              <p:nvSpPr>
                <p:cNvPr id="6243" name="AutoShape 367"/>
                <p:cNvSpPr>
                  <a:spLocks noChangeArrowheads="1"/>
                </p:cNvSpPr>
                <p:nvPr/>
              </p:nvSpPr>
              <p:spPr bwMode="auto">
                <a:xfrm>
                  <a:off x="81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44" name="AutoShape 368"/>
                <p:cNvSpPr>
                  <a:spLocks noChangeArrowheads="1"/>
                </p:cNvSpPr>
                <p:nvPr/>
              </p:nvSpPr>
              <p:spPr bwMode="auto">
                <a:xfrm>
                  <a:off x="100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45" name="AutoShape 369"/>
                <p:cNvSpPr>
                  <a:spLocks noChangeArrowheads="1"/>
                </p:cNvSpPr>
                <p:nvPr/>
              </p:nvSpPr>
              <p:spPr bwMode="auto">
                <a:xfrm>
                  <a:off x="120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46" name="AutoShape 370"/>
                <p:cNvSpPr>
                  <a:spLocks noChangeArrowheads="1"/>
                </p:cNvSpPr>
                <p:nvPr/>
              </p:nvSpPr>
              <p:spPr bwMode="auto">
                <a:xfrm>
                  <a:off x="139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47" name="AutoShape 371"/>
                <p:cNvSpPr>
                  <a:spLocks noChangeArrowheads="1"/>
                </p:cNvSpPr>
                <p:nvPr/>
              </p:nvSpPr>
              <p:spPr bwMode="auto">
                <a:xfrm>
                  <a:off x="1584"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48" name="AutoShape 372"/>
                <p:cNvSpPr>
                  <a:spLocks noChangeArrowheads="1"/>
                </p:cNvSpPr>
                <p:nvPr/>
              </p:nvSpPr>
              <p:spPr bwMode="auto">
                <a:xfrm>
                  <a:off x="1776"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49" name="AutoShape 373"/>
                <p:cNvSpPr>
                  <a:spLocks noChangeArrowheads="1"/>
                </p:cNvSpPr>
                <p:nvPr/>
              </p:nvSpPr>
              <p:spPr bwMode="auto">
                <a:xfrm>
                  <a:off x="1968"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50" name="AutoShape 374"/>
                <p:cNvSpPr>
                  <a:spLocks noChangeArrowheads="1"/>
                </p:cNvSpPr>
                <p:nvPr/>
              </p:nvSpPr>
              <p:spPr bwMode="auto">
                <a:xfrm>
                  <a:off x="2160"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sp>
              <p:nvSpPr>
                <p:cNvPr id="6251" name="AutoShape 375"/>
                <p:cNvSpPr>
                  <a:spLocks noChangeArrowheads="1"/>
                </p:cNvSpPr>
                <p:nvPr/>
              </p:nvSpPr>
              <p:spPr bwMode="auto">
                <a:xfrm>
                  <a:off x="2352" y="2256"/>
                  <a:ext cx="240" cy="192"/>
                </a:xfrm>
                <a:prstGeom prst="flowChartConnector">
                  <a:avLst/>
                </a:prstGeom>
                <a:gradFill rotWithShape="1">
                  <a:gsLst>
                    <a:gs pos="0">
                      <a:schemeClr val="bg1"/>
                    </a:gs>
                    <a:gs pos="100000">
                      <a:srgbClr val="00FFCC"/>
                    </a:gs>
                  </a:gsLst>
                  <a:path path="shape">
                    <a:fillToRect l="50000" t="50000" r="50000" b="50000"/>
                  </a:path>
                </a:gradFill>
                <a:ln w="9525">
                  <a:solidFill>
                    <a:schemeClr val="tx1"/>
                  </a:solidFill>
                  <a:round/>
                  <a:headEnd/>
                  <a:tailEnd/>
                </a:ln>
              </p:spPr>
              <p:txBody>
                <a:bodyPr wrap="none" anchor="ctr"/>
                <a:lstStyle/>
                <a:p>
                  <a:endParaRPr lang="ar-EG">
                    <a:latin typeface="Comic Sans MS" pitchFamily="66" charset="0"/>
                  </a:endParaRPr>
                </a:p>
              </p:txBody>
            </p:sp>
          </p:grpSp>
          <p:grpSp>
            <p:nvGrpSpPr>
              <p:cNvPr id="6298" name="Group 376"/>
              <p:cNvGrpSpPr>
                <a:grpSpLocks/>
              </p:cNvGrpSpPr>
              <p:nvPr/>
            </p:nvGrpSpPr>
            <p:grpSpPr bwMode="auto">
              <a:xfrm>
                <a:off x="960" y="2016"/>
                <a:ext cx="95" cy="182"/>
                <a:chOff x="912" y="2016"/>
                <a:chExt cx="95" cy="182"/>
              </a:xfrm>
            </p:grpSpPr>
            <p:sp>
              <p:nvSpPr>
                <p:cNvPr id="6241" name="Freeform 377"/>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42" name="Freeform 378"/>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299" name="Group 379"/>
              <p:cNvGrpSpPr>
                <a:grpSpLocks/>
              </p:cNvGrpSpPr>
              <p:nvPr/>
            </p:nvGrpSpPr>
            <p:grpSpPr bwMode="auto">
              <a:xfrm>
                <a:off x="1153" y="2016"/>
                <a:ext cx="95" cy="182"/>
                <a:chOff x="912" y="2016"/>
                <a:chExt cx="95" cy="182"/>
              </a:xfrm>
            </p:grpSpPr>
            <p:sp>
              <p:nvSpPr>
                <p:cNvPr id="6239" name="Freeform 380"/>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40" name="Freeform 381"/>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00" name="Group 382"/>
              <p:cNvGrpSpPr>
                <a:grpSpLocks/>
              </p:cNvGrpSpPr>
              <p:nvPr/>
            </p:nvGrpSpPr>
            <p:grpSpPr bwMode="auto">
              <a:xfrm>
                <a:off x="1345" y="2016"/>
                <a:ext cx="95" cy="182"/>
                <a:chOff x="912" y="2016"/>
                <a:chExt cx="95" cy="182"/>
              </a:xfrm>
            </p:grpSpPr>
            <p:sp>
              <p:nvSpPr>
                <p:cNvPr id="6237" name="Freeform 383"/>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38" name="Freeform 384"/>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28" name="Group 385"/>
              <p:cNvGrpSpPr>
                <a:grpSpLocks/>
              </p:cNvGrpSpPr>
              <p:nvPr/>
            </p:nvGrpSpPr>
            <p:grpSpPr bwMode="auto">
              <a:xfrm>
                <a:off x="1488" y="2016"/>
                <a:ext cx="95" cy="182"/>
                <a:chOff x="912" y="2016"/>
                <a:chExt cx="95" cy="182"/>
              </a:xfrm>
            </p:grpSpPr>
            <p:sp>
              <p:nvSpPr>
                <p:cNvPr id="6235" name="Freeform 386"/>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36" name="Freeform 387"/>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29" name="Group 388"/>
              <p:cNvGrpSpPr>
                <a:grpSpLocks/>
              </p:cNvGrpSpPr>
              <p:nvPr/>
            </p:nvGrpSpPr>
            <p:grpSpPr bwMode="auto">
              <a:xfrm>
                <a:off x="1681" y="2016"/>
                <a:ext cx="95" cy="182"/>
                <a:chOff x="912" y="2016"/>
                <a:chExt cx="95" cy="182"/>
              </a:xfrm>
            </p:grpSpPr>
            <p:sp>
              <p:nvSpPr>
                <p:cNvPr id="6233" name="Freeform 389"/>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34" name="Freeform 390"/>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30" name="Group 391"/>
              <p:cNvGrpSpPr>
                <a:grpSpLocks/>
              </p:cNvGrpSpPr>
              <p:nvPr/>
            </p:nvGrpSpPr>
            <p:grpSpPr bwMode="auto">
              <a:xfrm>
                <a:off x="1873" y="2026"/>
                <a:ext cx="95" cy="182"/>
                <a:chOff x="912" y="2016"/>
                <a:chExt cx="95" cy="182"/>
              </a:xfrm>
            </p:grpSpPr>
            <p:sp>
              <p:nvSpPr>
                <p:cNvPr id="6231" name="Freeform 392"/>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32" name="Freeform 393"/>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31" name="Group 394"/>
              <p:cNvGrpSpPr>
                <a:grpSpLocks/>
              </p:cNvGrpSpPr>
              <p:nvPr/>
            </p:nvGrpSpPr>
            <p:grpSpPr bwMode="auto">
              <a:xfrm>
                <a:off x="2064" y="2016"/>
                <a:ext cx="95" cy="182"/>
                <a:chOff x="912" y="2016"/>
                <a:chExt cx="95" cy="182"/>
              </a:xfrm>
            </p:grpSpPr>
            <p:sp>
              <p:nvSpPr>
                <p:cNvPr id="6229" name="Freeform 395"/>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30" name="Freeform 396"/>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32" name="Group 397"/>
              <p:cNvGrpSpPr>
                <a:grpSpLocks/>
              </p:cNvGrpSpPr>
              <p:nvPr/>
            </p:nvGrpSpPr>
            <p:grpSpPr bwMode="auto">
              <a:xfrm>
                <a:off x="2256" y="2026"/>
                <a:ext cx="95" cy="182"/>
                <a:chOff x="912" y="2016"/>
                <a:chExt cx="95" cy="182"/>
              </a:xfrm>
            </p:grpSpPr>
            <p:sp>
              <p:nvSpPr>
                <p:cNvPr id="6227" name="Freeform 398"/>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28" name="Freeform 399"/>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nvGrpSpPr>
              <p:cNvPr id="6333" name="Group 400"/>
              <p:cNvGrpSpPr>
                <a:grpSpLocks/>
              </p:cNvGrpSpPr>
              <p:nvPr/>
            </p:nvGrpSpPr>
            <p:grpSpPr bwMode="auto">
              <a:xfrm>
                <a:off x="2449" y="2016"/>
                <a:ext cx="95" cy="182"/>
                <a:chOff x="912" y="2016"/>
                <a:chExt cx="95" cy="182"/>
              </a:xfrm>
            </p:grpSpPr>
            <p:sp>
              <p:nvSpPr>
                <p:cNvPr id="6225" name="Freeform 401"/>
                <p:cNvSpPr>
                  <a:spLocks/>
                </p:cNvSpPr>
                <p:nvPr/>
              </p:nvSpPr>
              <p:spPr bwMode="auto">
                <a:xfrm>
                  <a:off x="960"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sp>
              <p:nvSpPr>
                <p:cNvPr id="6226" name="Freeform 402"/>
                <p:cNvSpPr>
                  <a:spLocks/>
                </p:cNvSpPr>
                <p:nvPr/>
              </p:nvSpPr>
              <p:spPr bwMode="auto">
                <a:xfrm>
                  <a:off x="912" y="2016"/>
                  <a:ext cx="47" cy="182"/>
                </a:xfrm>
                <a:custGeom>
                  <a:avLst/>
                  <a:gdLst>
                    <a:gd name="T0" fmla="*/ 1 w 90"/>
                    <a:gd name="T1" fmla="*/ 8 h 247"/>
                    <a:gd name="T2" fmla="*/ 1 w 90"/>
                    <a:gd name="T3" fmla="*/ 5 h 247"/>
                    <a:gd name="T4" fmla="*/ 1 w 90"/>
                    <a:gd name="T5" fmla="*/ 1 h 247"/>
                    <a:gd name="T6" fmla="*/ 1 w 90"/>
                    <a:gd name="T7" fmla="*/ 0 h 247"/>
                    <a:gd name="T8" fmla="*/ 1 w 90"/>
                    <a:gd name="T9" fmla="*/ 2 h 247"/>
                    <a:gd name="T10" fmla="*/ 0 60000 65536"/>
                    <a:gd name="T11" fmla="*/ 0 60000 65536"/>
                    <a:gd name="T12" fmla="*/ 0 60000 65536"/>
                    <a:gd name="T13" fmla="*/ 0 60000 65536"/>
                    <a:gd name="T14" fmla="*/ 0 60000 65536"/>
                    <a:gd name="T15" fmla="*/ 0 w 90"/>
                    <a:gd name="T16" fmla="*/ 0 h 247"/>
                    <a:gd name="T17" fmla="*/ 90 w 90"/>
                    <a:gd name="T18" fmla="*/ 247 h 247"/>
                  </a:gdLst>
                  <a:ahLst/>
                  <a:cxnLst>
                    <a:cxn ang="T10">
                      <a:pos x="T0" y="T1"/>
                    </a:cxn>
                    <a:cxn ang="T11">
                      <a:pos x="T2" y="T3"/>
                    </a:cxn>
                    <a:cxn ang="T12">
                      <a:pos x="T4" y="T5"/>
                    </a:cxn>
                    <a:cxn ang="T13">
                      <a:pos x="T6" y="T7"/>
                    </a:cxn>
                    <a:cxn ang="T14">
                      <a:pos x="T8" y="T9"/>
                    </a:cxn>
                  </a:cxnLst>
                  <a:rect l="T15" t="T16" r="T17" b="T18"/>
                  <a:pathLst>
                    <a:path w="90" h="247">
                      <a:moveTo>
                        <a:pt x="43" y="247"/>
                      </a:moveTo>
                      <a:cubicBezTo>
                        <a:pt x="9" y="195"/>
                        <a:pt x="0" y="164"/>
                        <a:pt x="67" y="141"/>
                      </a:cubicBezTo>
                      <a:cubicBezTo>
                        <a:pt x="74" y="101"/>
                        <a:pt x="90" y="71"/>
                        <a:pt x="67" y="36"/>
                      </a:cubicBezTo>
                      <a:cubicBezTo>
                        <a:pt x="58" y="22"/>
                        <a:pt x="32" y="0"/>
                        <a:pt x="32" y="0"/>
                      </a:cubicBezTo>
                      <a:lnTo>
                        <a:pt x="64" y="65"/>
                      </a:lnTo>
                    </a:path>
                  </a:pathLst>
                </a:custGeom>
                <a:noFill/>
                <a:ln w="9525">
                  <a:solidFill>
                    <a:srgbClr val="00FFFF"/>
                  </a:solidFill>
                  <a:round/>
                  <a:headEnd/>
                  <a:tailEnd/>
                </a:ln>
              </p:spPr>
              <p:txBody>
                <a:bodyPr/>
                <a:lstStyle/>
                <a:p>
                  <a:endParaRPr lang="it-IT">
                    <a:latin typeface="Comic Sans MS" pitchFamily="66" charset="0"/>
                  </a:endParaRPr>
                </a:p>
              </p:txBody>
            </p:sp>
          </p:grpSp>
        </p:grpSp>
      </p:grpSp>
      <p:sp>
        <p:nvSpPr>
          <p:cNvPr id="6179" name="AutoShape 403"/>
          <p:cNvSpPr>
            <a:spLocks noChangeArrowheads="1"/>
          </p:cNvSpPr>
          <p:nvPr/>
        </p:nvSpPr>
        <p:spPr bwMode="auto">
          <a:xfrm>
            <a:off x="1828800" y="4953000"/>
            <a:ext cx="381000" cy="1143000"/>
          </a:xfrm>
          <a:prstGeom prst="flowChartTerminator">
            <a:avLst/>
          </a:prstGeom>
          <a:gradFill rotWithShape="1">
            <a:gsLst>
              <a:gs pos="0">
                <a:srgbClr val="FFFF00"/>
              </a:gs>
              <a:gs pos="50000">
                <a:srgbClr val="FF9900"/>
              </a:gs>
              <a:gs pos="100000">
                <a:srgbClr val="FFFF00"/>
              </a:gs>
            </a:gsLst>
            <a:lin ang="18900000" scaled="1"/>
          </a:gradFill>
          <a:ln w="9525">
            <a:solidFill>
              <a:schemeClr val="tx1"/>
            </a:solidFill>
            <a:miter lim="800000"/>
            <a:headEnd/>
            <a:tailEnd/>
          </a:ln>
        </p:spPr>
        <p:txBody>
          <a:bodyPr wrap="none" anchor="ctr"/>
          <a:lstStyle/>
          <a:p>
            <a:pPr algn="ctr"/>
            <a:r>
              <a:rPr lang="en-US" sz="1800" b="1">
                <a:solidFill>
                  <a:schemeClr val="bg1"/>
                </a:solidFill>
                <a:latin typeface="Comic Sans MS" pitchFamily="66" charset="0"/>
              </a:rPr>
              <a:t>Na</a:t>
            </a:r>
            <a:r>
              <a:rPr lang="en-US" sz="1800" b="1" baseline="30000">
                <a:solidFill>
                  <a:schemeClr val="bg1"/>
                </a:solidFill>
                <a:latin typeface="Comic Sans MS" pitchFamily="66" charset="0"/>
              </a:rPr>
              <a:t>+</a:t>
            </a:r>
          </a:p>
        </p:txBody>
      </p:sp>
      <p:sp>
        <p:nvSpPr>
          <p:cNvPr id="6180" name="Oval 404"/>
          <p:cNvSpPr>
            <a:spLocks noChangeArrowheads="1"/>
          </p:cNvSpPr>
          <p:nvPr/>
        </p:nvSpPr>
        <p:spPr bwMode="auto">
          <a:xfrm>
            <a:off x="1524000" y="5029200"/>
            <a:ext cx="457200" cy="381000"/>
          </a:xfrm>
          <a:prstGeom prst="ellipse">
            <a:avLst/>
          </a:prstGeom>
          <a:solidFill>
            <a:srgbClr val="FFFF00"/>
          </a:solidFill>
          <a:ln w="9525">
            <a:solidFill>
              <a:schemeClr val="tx1"/>
            </a:solidFill>
            <a:round/>
            <a:headEnd/>
            <a:tailEnd/>
          </a:ln>
        </p:spPr>
        <p:txBody>
          <a:bodyPr wrap="none" anchor="ctr"/>
          <a:lstStyle/>
          <a:p>
            <a:pPr algn="ctr">
              <a:lnSpc>
                <a:spcPct val="80000"/>
              </a:lnSpc>
            </a:pPr>
            <a:r>
              <a:rPr lang="en-US" sz="3200">
                <a:latin typeface="Comic Sans MS" pitchFamily="66" charset="0"/>
              </a:rPr>
              <a:t>m</a:t>
            </a:r>
          </a:p>
        </p:txBody>
      </p:sp>
      <p:sp>
        <p:nvSpPr>
          <p:cNvPr id="6181" name="Oval 405"/>
          <p:cNvSpPr>
            <a:spLocks noChangeArrowheads="1"/>
          </p:cNvSpPr>
          <p:nvPr/>
        </p:nvSpPr>
        <p:spPr bwMode="auto">
          <a:xfrm>
            <a:off x="1600200" y="43434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6182" name="Oval 406"/>
          <p:cNvSpPr>
            <a:spLocks noChangeArrowheads="1"/>
          </p:cNvSpPr>
          <p:nvPr/>
        </p:nvSpPr>
        <p:spPr bwMode="auto">
          <a:xfrm>
            <a:off x="1600200" y="44958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6183" name="Oval 407"/>
          <p:cNvSpPr>
            <a:spLocks noChangeArrowheads="1"/>
          </p:cNvSpPr>
          <p:nvPr/>
        </p:nvSpPr>
        <p:spPr bwMode="auto">
          <a:xfrm>
            <a:off x="1524000" y="45720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6184" name="Oval 408"/>
          <p:cNvSpPr>
            <a:spLocks noChangeArrowheads="1"/>
          </p:cNvSpPr>
          <p:nvPr/>
        </p:nvSpPr>
        <p:spPr bwMode="auto">
          <a:xfrm>
            <a:off x="1524000" y="44958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6185" name="Oval 409"/>
          <p:cNvSpPr>
            <a:spLocks noChangeArrowheads="1"/>
          </p:cNvSpPr>
          <p:nvPr/>
        </p:nvSpPr>
        <p:spPr bwMode="auto">
          <a:xfrm>
            <a:off x="1524000" y="42672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6186" name="Oval 410"/>
          <p:cNvSpPr>
            <a:spLocks noChangeArrowheads="1"/>
          </p:cNvSpPr>
          <p:nvPr/>
        </p:nvSpPr>
        <p:spPr bwMode="auto">
          <a:xfrm>
            <a:off x="1828800" y="5867400"/>
            <a:ext cx="457200" cy="381000"/>
          </a:xfrm>
          <a:prstGeom prst="ellipse">
            <a:avLst/>
          </a:prstGeom>
          <a:gradFill rotWithShape="1">
            <a:gsLst>
              <a:gs pos="0">
                <a:srgbClr val="FFF3E2"/>
              </a:gs>
              <a:gs pos="100000">
                <a:srgbClr val="FFAA2D"/>
              </a:gs>
            </a:gsLst>
            <a:path path="shape">
              <a:fillToRect l="50000" t="50000" r="50000" b="50000"/>
            </a:path>
          </a:gradFill>
          <a:ln w="9525">
            <a:solidFill>
              <a:schemeClr val="tx1"/>
            </a:solidFill>
            <a:round/>
            <a:headEnd/>
            <a:tailEnd/>
          </a:ln>
        </p:spPr>
        <p:txBody>
          <a:bodyPr wrap="none" anchor="ctr"/>
          <a:lstStyle/>
          <a:p>
            <a:pPr algn="ctr">
              <a:lnSpc>
                <a:spcPct val="80000"/>
              </a:lnSpc>
            </a:pPr>
            <a:r>
              <a:rPr lang="en-US" sz="3200">
                <a:latin typeface="Comic Sans MS" pitchFamily="66" charset="0"/>
              </a:rPr>
              <a:t>h</a:t>
            </a:r>
          </a:p>
        </p:txBody>
      </p:sp>
      <p:sp>
        <p:nvSpPr>
          <p:cNvPr id="6187" name="AutoShape 411"/>
          <p:cNvSpPr>
            <a:spLocks noChangeArrowheads="1"/>
          </p:cNvSpPr>
          <p:nvPr/>
        </p:nvSpPr>
        <p:spPr bwMode="auto">
          <a:xfrm>
            <a:off x="2971800" y="4953000"/>
            <a:ext cx="228600" cy="1066800"/>
          </a:xfrm>
          <a:prstGeom prst="flowChartTerminator">
            <a:avLst/>
          </a:prstGeom>
          <a:gradFill rotWithShape="1">
            <a:gsLst>
              <a:gs pos="0">
                <a:srgbClr val="FF99FF"/>
              </a:gs>
              <a:gs pos="50000">
                <a:srgbClr val="FF33CC"/>
              </a:gs>
              <a:gs pos="100000">
                <a:srgbClr val="FF99FF"/>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sp>
        <p:nvSpPr>
          <p:cNvPr id="6188" name="AutoShape 412"/>
          <p:cNvSpPr>
            <a:spLocks noChangeArrowheads="1"/>
          </p:cNvSpPr>
          <p:nvPr/>
        </p:nvSpPr>
        <p:spPr bwMode="auto">
          <a:xfrm>
            <a:off x="2819400" y="4953000"/>
            <a:ext cx="228600" cy="1066800"/>
          </a:xfrm>
          <a:prstGeom prst="flowChartTerminator">
            <a:avLst/>
          </a:prstGeom>
          <a:gradFill rotWithShape="1">
            <a:gsLst>
              <a:gs pos="0">
                <a:srgbClr val="FF99FF"/>
              </a:gs>
              <a:gs pos="50000">
                <a:srgbClr val="FF33CC"/>
              </a:gs>
              <a:gs pos="100000">
                <a:srgbClr val="FF99FF"/>
              </a:gs>
            </a:gsLst>
            <a:lin ang="18900000" scaled="1"/>
          </a:gradFill>
          <a:ln w="9525">
            <a:solidFill>
              <a:schemeClr val="tx1"/>
            </a:solidFill>
            <a:miter lim="800000"/>
            <a:headEnd/>
            <a:tailEnd/>
          </a:ln>
        </p:spPr>
        <p:txBody>
          <a:bodyPr wrap="none" anchor="ctr"/>
          <a:lstStyle/>
          <a:p>
            <a:pPr algn="ctr"/>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189" name="AutoShape 413"/>
          <p:cNvSpPr>
            <a:spLocks noChangeArrowheads="1"/>
          </p:cNvSpPr>
          <p:nvPr/>
        </p:nvSpPr>
        <p:spPr bwMode="auto">
          <a:xfrm>
            <a:off x="3162300" y="4953000"/>
            <a:ext cx="228600" cy="1066800"/>
          </a:xfrm>
          <a:prstGeom prst="flowChartTerminator">
            <a:avLst/>
          </a:prstGeom>
          <a:gradFill rotWithShape="1">
            <a:gsLst>
              <a:gs pos="0">
                <a:srgbClr val="FF99FF"/>
              </a:gs>
              <a:gs pos="50000">
                <a:srgbClr val="FF33CC"/>
              </a:gs>
              <a:gs pos="100000">
                <a:srgbClr val="FF99FF"/>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sp>
        <p:nvSpPr>
          <p:cNvPr id="6190" name="AutoShape 414"/>
          <p:cNvSpPr>
            <a:spLocks noChangeArrowheads="1"/>
          </p:cNvSpPr>
          <p:nvPr/>
        </p:nvSpPr>
        <p:spPr bwMode="auto">
          <a:xfrm>
            <a:off x="4076700" y="5029200"/>
            <a:ext cx="228600" cy="1066800"/>
          </a:xfrm>
          <a:prstGeom prst="flowChartTerminator">
            <a:avLst/>
          </a:prstGeom>
          <a:gradFill rotWithShape="1">
            <a:gsLst>
              <a:gs pos="0">
                <a:srgbClr val="0000FF"/>
              </a:gs>
              <a:gs pos="50000">
                <a:srgbClr val="66FFFF"/>
              </a:gs>
              <a:gs pos="100000">
                <a:srgbClr val="0000FF"/>
              </a:gs>
            </a:gsLst>
            <a:lin ang="18900000" scaled="1"/>
          </a:gradFill>
          <a:ln w="9525">
            <a:solidFill>
              <a:schemeClr val="tx1"/>
            </a:solidFill>
            <a:miter lim="800000"/>
            <a:headEnd/>
            <a:tailEnd/>
          </a:ln>
        </p:spPr>
        <p:txBody>
          <a:bodyPr wrap="none" anchor="ctr"/>
          <a:lstStyle/>
          <a:p>
            <a:endParaRPr lang="ar-EG">
              <a:latin typeface="Comic Sans MS" pitchFamily="66" charset="0"/>
            </a:endParaRPr>
          </a:p>
        </p:txBody>
      </p:sp>
      <p:sp>
        <p:nvSpPr>
          <p:cNvPr id="6191" name="AutoShape 415"/>
          <p:cNvSpPr>
            <a:spLocks noChangeArrowheads="1"/>
          </p:cNvSpPr>
          <p:nvPr/>
        </p:nvSpPr>
        <p:spPr bwMode="auto">
          <a:xfrm>
            <a:off x="3886200" y="5029200"/>
            <a:ext cx="228600" cy="1066800"/>
          </a:xfrm>
          <a:prstGeom prst="flowChartTerminator">
            <a:avLst/>
          </a:prstGeom>
          <a:gradFill rotWithShape="1">
            <a:gsLst>
              <a:gs pos="0">
                <a:srgbClr val="0000FF"/>
              </a:gs>
              <a:gs pos="50000">
                <a:srgbClr val="66FFFF"/>
              </a:gs>
              <a:gs pos="100000">
                <a:srgbClr val="0000FF"/>
              </a:gs>
            </a:gsLst>
            <a:lin ang="18900000" scaled="1"/>
          </a:gradFill>
          <a:ln w="9525">
            <a:solidFill>
              <a:schemeClr val="tx1"/>
            </a:solidFill>
            <a:miter lim="800000"/>
            <a:headEnd/>
            <a:tailEnd/>
          </a:ln>
        </p:spPr>
        <p:txBody>
          <a:bodyPr wrap="none" anchor="ctr"/>
          <a:lstStyle/>
          <a:p>
            <a:pPr algn="ctr" rtl="0"/>
            <a:r>
              <a:rPr lang="en-US" b="1">
                <a:solidFill>
                  <a:schemeClr val="bg1"/>
                </a:solidFill>
                <a:latin typeface="Comic Sans MS" pitchFamily="66" charset="0"/>
                <a:cs typeface="Times New Roman" pitchFamily="18" charset="0"/>
              </a:rPr>
              <a:t>ca</a:t>
            </a:r>
            <a:r>
              <a:rPr lang="en-US" b="1" baseline="30000">
                <a:solidFill>
                  <a:schemeClr val="bg1"/>
                </a:solidFill>
                <a:latin typeface="Comic Sans MS" pitchFamily="66" charset="0"/>
                <a:cs typeface="Times New Roman" pitchFamily="18" charset="0"/>
              </a:rPr>
              <a:t>++</a:t>
            </a:r>
          </a:p>
        </p:txBody>
      </p:sp>
      <p:sp>
        <p:nvSpPr>
          <p:cNvPr id="6192" name="AutoShape 416"/>
          <p:cNvSpPr>
            <a:spLocks noChangeArrowheads="1"/>
          </p:cNvSpPr>
          <p:nvPr/>
        </p:nvSpPr>
        <p:spPr bwMode="auto">
          <a:xfrm>
            <a:off x="4229100" y="5008563"/>
            <a:ext cx="190500" cy="1066800"/>
          </a:xfrm>
          <a:prstGeom prst="flowChartTerminator">
            <a:avLst/>
          </a:prstGeom>
          <a:gradFill rotWithShape="1">
            <a:gsLst>
              <a:gs pos="0">
                <a:srgbClr val="0000FF"/>
              </a:gs>
              <a:gs pos="50000">
                <a:srgbClr val="66FFFF"/>
              </a:gs>
              <a:gs pos="100000">
                <a:srgbClr val="0000FF"/>
              </a:gs>
            </a:gsLst>
            <a:lin ang="18900000" scaled="1"/>
          </a:gradFill>
          <a:ln w="9525">
            <a:solidFill>
              <a:schemeClr val="tx1"/>
            </a:solidFill>
            <a:miter lim="800000"/>
            <a:headEnd/>
            <a:tailEnd/>
          </a:ln>
        </p:spPr>
        <p:txBody>
          <a:bodyPr wrap="none" anchor="ctr"/>
          <a:lstStyle/>
          <a:p>
            <a:pPr algn="ctr" rtl="0"/>
            <a:endParaRPr lang="en-US" sz="2000" b="1">
              <a:solidFill>
                <a:srgbClr val="FF00FF"/>
              </a:solidFill>
              <a:latin typeface="Comic Sans MS" pitchFamily="66" charset="0"/>
              <a:cs typeface="Times New Roman" pitchFamily="18" charset="0"/>
            </a:endParaRPr>
          </a:p>
          <a:p>
            <a:pPr algn="ctr"/>
            <a:endParaRPr lang="en-US">
              <a:solidFill>
                <a:srgbClr val="FF00FF"/>
              </a:solidFill>
              <a:latin typeface="Comic Sans MS" pitchFamily="66" charset="0"/>
            </a:endParaRPr>
          </a:p>
        </p:txBody>
      </p:sp>
      <p:sp>
        <p:nvSpPr>
          <p:cNvPr id="6193" name="AutoShape 417"/>
          <p:cNvSpPr>
            <a:spLocks noChangeArrowheads="1"/>
          </p:cNvSpPr>
          <p:nvPr/>
        </p:nvSpPr>
        <p:spPr bwMode="auto">
          <a:xfrm>
            <a:off x="2819400" y="60198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194" name="AutoShape 418"/>
          <p:cNvSpPr>
            <a:spLocks noChangeArrowheads="1"/>
          </p:cNvSpPr>
          <p:nvPr/>
        </p:nvSpPr>
        <p:spPr bwMode="auto">
          <a:xfrm>
            <a:off x="29718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195" name="AutoShape 419"/>
          <p:cNvSpPr>
            <a:spLocks noChangeArrowheads="1"/>
          </p:cNvSpPr>
          <p:nvPr/>
        </p:nvSpPr>
        <p:spPr bwMode="auto">
          <a:xfrm>
            <a:off x="28956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196" name="AutoShape 420"/>
          <p:cNvSpPr>
            <a:spLocks noChangeArrowheads="1"/>
          </p:cNvSpPr>
          <p:nvPr/>
        </p:nvSpPr>
        <p:spPr bwMode="auto">
          <a:xfrm>
            <a:off x="4038600" y="4495800"/>
            <a:ext cx="457200" cy="457200"/>
          </a:xfrm>
          <a:prstGeom prst="flowChartConnector">
            <a:avLst/>
          </a:prstGeom>
          <a:gradFill rotWithShape="1">
            <a:gsLst>
              <a:gs pos="0">
                <a:srgbClr val="66FFFF"/>
              </a:gs>
              <a:gs pos="100000">
                <a:srgbClr val="0000FF"/>
              </a:gs>
            </a:gsLst>
            <a:lin ang="18900000" scaled="1"/>
          </a:gradFill>
          <a:ln w="9525">
            <a:solidFill>
              <a:schemeClr val="tx1"/>
            </a:solidFill>
            <a:round/>
            <a:headEnd/>
            <a:tailEnd/>
          </a:ln>
        </p:spPr>
        <p:txBody>
          <a:bodyPr wrap="none" anchor="ctr"/>
          <a:lstStyle/>
          <a:p>
            <a:pPr algn="ctr" rtl="0"/>
            <a:r>
              <a:rPr lang="en-US" sz="2000" b="1">
                <a:solidFill>
                  <a:srgbClr val="FFFF66"/>
                </a:solidFill>
                <a:latin typeface="Comic Sans MS" pitchFamily="66" charset="0"/>
                <a:cs typeface="Times New Roman" pitchFamily="18" charset="0"/>
              </a:rPr>
              <a:t>ca</a:t>
            </a:r>
            <a:r>
              <a:rPr lang="en-US" sz="2000" b="1" baseline="30000">
                <a:solidFill>
                  <a:srgbClr val="FFFF66"/>
                </a:solidFill>
                <a:latin typeface="Comic Sans MS" pitchFamily="66" charset="0"/>
                <a:cs typeface="Times New Roman" pitchFamily="18" charset="0"/>
              </a:rPr>
              <a:t>++</a:t>
            </a:r>
          </a:p>
        </p:txBody>
      </p:sp>
      <p:sp>
        <p:nvSpPr>
          <p:cNvPr id="6197" name="AutoShape 421"/>
          <p:cNvSpPr>
            <a:spLocks noChangeArrowheads="1"/>
          </p:cNvSpPr>
          <p:nvPr/>
        </p:nvSpPr>
        <p:spPr bwMode="auto">
          <a:xfrm>
            <a:off x="4114800" y="4419600"/>
            <a:ext cx="457200" cy="457200"/>
          </a:xfrm>
          <a:prstGeom prst="flowChartConnector">
            <a:avLst/>
          </a:prstGeom>
          <a:gradFill rotWithShape="1">
            <a:gsLst>
              <a:gs pos="0">
                <a:srgbClr val="66FFFF"/>
              </a:gs>
              <a:gs pos="100000">
                <a:srgbClr val="0000FF"/>
              </a:gs>
            </a:gsLst>
            <a:lin ang="18900000" scaled="1"/>
          </a:gradFill>
          <a:ln w="9525">
            <a:solidFill>
              <a:schemeClr val="tx1"/>
            </a:solidFill>
            <a:round/>
            <a:headEnd/>
            <a:tailEnd/>
          </a:ln>
        </p:spPr>
        <p:txBody>
          <a:bodyPr wrap="none" anchor="ctr"/>
          <a:lstStyle/>
          <a:p>
            <a:pPr algn="ctr" rtl="0"/>
            <a:r>
              <a:rPr lang="en-US" sz="2000" b="1">
                <a:solidFill>
                  <a:srgbClr val="FFFF66"/>
                </a:solidFill>
                <a:latin typeface="Comic Sans MS" pitchFamily="66" charset="0"/>
                <a:cs typeface="Times New Roman" pitchFamily="18" charset="0"/>
              </a:rPr>
              <a:t>ca</a:t>
            </a:r>
            <a:r>
              <a:rPr lang="en-US" sz="2000" b="1" baseline="30000">
                <a:solidFill>
                  <a:srgbClr val="FFFF66"/>
                </a:solidFill>
                <a:latin typeface="Comic Sans MS" pitchFamily="66" charset="0"/>
                <a:cs typeface="Times New Roman" pitchFamily="18" charset="0"/>
              </a:rPr>
              <a:t>++</a:t>
            </a:r>
          </a:p>
        </p:txBody>
      </p:sp>
      <p:sp>
        <p:nvSpPr>
          <p:cNvPr id="6198" name="Rectangle 422"/>
          <p:cNvSpPr>
            <a:spLocks noChangeArrowheads="1"/>
          </p:cNvSpPr>
          <p:nvPr/>
        </p:nvSpPr>
        <p:spPr bwMode="auto">
          <a:xfrm>
            <a:off x="2514600" y="1219200"/>
            <a:ext cx="2443298" cy="461665"/>
          </a:xfrm>
          <a:prstGeom prst="rect">
            <a:avLst/>
          </a:prstGeom>
          <a:noFill/>
          <a:ln w="9525">
            <a:noFill/>
            <a:miter lim="800000"/>
            <a:headEnd/>
            <a:tailEnd/>
          </a:ln>
        </p:spPr>
        <p:txBody>
          <a:bodyPr wrap="none">
            <a:spAutoFit/>
          </a:bodyPr>
          <a:lstStyle/>
          <a:p>
            <a:r>
              <a:rPr lang="en-US" b="1">
                <a:solidFill>
                  <a:srgbClr val="FFFF00"/>
                </a:solidFill>
                <a:latin typeface="Comic Sans MS" pitchFamily="66" charset="0"/>
              </a:rPr>
              <a:t>(Plateau Phase)</a:t>
            </a:r>
          </a:p>
        </p:txBody>
      </p:sp>
      <p:sp>
        <p:nvSpPr>
          <p:cNvPr id="6199" name="AutoShape 423"/>
          <p:cNvSpPr>
            <a:spLocks noChangeArrowheads="1"/>
          </p:cNvSpPr>
          <p:nvPr/>
        </p:nvSpPr>
        <p:spPr bwMode="auto">
          <a:xfrm>
            <a:off x="29718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200" name="AutoShape 424"/>
          <p:cNvSpPr>
            <a:spLocks noChangeArrowheads="1"/>
          </p:cNvSpPr>
          <p:nvPr/>
        </p:nvSpPr>
        <p:spPr bwMode="auto">
          <a:xfrm>
            <a:off x="28956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201" name="AutoShape 425"/>
          <p:cNvSpPr>
            <a:spLocks noChangeArrowheads="1"/>
          </p:cNvSpPr>
          <p:nvPr/>
        </p:nvSpPr>
        <p:spPr bwMode="auto">
          <a:xfrm>
            <a:off x="2743200" y="60960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202" name="Oval 426"/>
          <p:cNvSpPr>
            <a:spLocks noChangeArrowheads="1"/>
          </p:cNvSpPr>
          <p:nvPr/>
        </p:nvSpPr>
        <p:spPr bwMode="auto">
          <a:xfrm>
            <a:off x="5486400" y="6019800"/>
            <a:ext cx="381000" cy="381000"/>
          </a:xfrm>
          <a:prstGeom prst="ellipse">
            <a:avLst/>
          </a:prstGeom>
          <a:gradFill rotWithShape="1">
            <a:gsLst>
              <a:gs pos="0">
                <a:srgbClr val="91C891"/>
              </a:gs>
              <a:gs pos="100000">
                <a:srgbClr val="339933"/>
              </a:gs>
            </a:gsLst>
            <a:path path="shape">
              <a:fillToRect l="50000" t="50000" r="50000" b="50000"/>
            </a:path>
          </a:gradFill>
          <a:ln w="38100">
            <a:solidFill>
              <a:srgbClr val="009999"/>
            </a:solidFill>
            <a:round/>
            <a:headEnd/>
            <a:tailEnd/>
          </a:ln>
        </p:spPr>
        <p:txBody>
          <a:bodyPr wrap="none" anchor="ctr"/>
          <a:lstStyle/>
          <a:p>
            <a:pPr algn="ctr"/>
            <a:r>
              <a:rPr lang="en-US" sz="2000" b="1">
                <a:solidFill>
                  <a:schemeClr val="bg1"/>
                </a:solidFill>
                <a:latin typeface="Comic Sans MS" pitchFamily="66" charset="0"/>
              </a:rPr>
              <a:t>Na</a:t>
            </a:r>
            <a:r>
              <a:rPr lang="en-US" sz="2000" b="1" baseline="30000">
                <a:solidFill>
                  <a:schemeClr val="bg1"/>
                </a:solidFill>
                <a:latin typeface="Comic Sans MS" pitchFamily="66" charset="0"/>
              </a:rPr>
              <a:t>+</a:t>
            </a:r>
          </a:p>
        </p:txBody>
      </p:sp>
      <p:sp>
        <p:nvSpPr>
          <p:cNvPr id="6203" name="AutoShape 427"/>
          <p:cNvSpPr>
            <a:spLocks noChangeArrowheads="1"/>
          </p:cNvSpPr>
          <p:nvPr/>
        </p:nvSpPr>
        <p:spPr bwMode="auto">
          <a:xfrm>
            <a:off x="6248400" y="4800600"/>
            <a:ext cx="381000" cy="381000"/>
          </a:xfrm>
          <a:prstGeom prst="flowChartConnector">
            <a:avLst/>
          </a:prstGeom>
          <a:gradFill rotWithShape="1">
            <a:gsLst>
              <a:gs pos="0">
                <a:srgbClr val="FF99FF"/>
              </a:gs>
              <a:gs pos="100000">
                <a:srgbClr val="FF33CC"/>
              </a:gs>
            </a:gsLst>
            <a:path path="rect">
              <a:fillToRect l="100000" t="100000"/>
            </a:path>
          </a:gradFill>
          <a:ln w="9525">
            <a:solidFill>
              <a:schemeClr val="tx1"/>
            </a:solidFill>
            <a:round/>
            <a:headEnd/>
            <a:tailEnd/>
          </a:ln>
        </p:spPr>
        <p:txBody>
          <a:bodyPr wrap="none" anchor="ctr"/>
          <a:lstStyle/>
          <a:p>
            <a:pPr algn="ctr" rtl="0"/>
            <a:r>
              <a:rPr lang="en-US" sz="2000" b="1">
                <a:solidFill>
                  <a:schemeClr val="bg1"/>
                </a:solidFill>
                <a:latin typeface="Comic Sans MS" pitchFamily="66" charset="0"/>
                <a:cs typeface="Times New Roman" pitchFamily="18" charset="0"/>
              </a:rPr>
              <a:t>K</a:t>
            </a:r>
            <a:r>
              <a:rPr lang="en-US" sz="2000" b="1" baseline="30000">
                <a:solidFill>
                  <a:schemeClr val="bg1"/>
                </a:solidFill>
                <a:latin typeface="Comic Sans MS" pitchFamily="66" charset="0"/>
                <a:cs typeface="Times New Roman" pitchFamily="18" charset="0"/>
              </a:rPr>
              <a:t>+</a:t>
            </a:r>
          </a:p>
        </p:txBody>
      </p:sp>
      <p:sp>
        <p:nvSpPr>
          <p:cNvPr id="6204" name="Text Box 428"/>
          <p:cNvSpPr txBox="1">
            <a:spLocks noChangeArrowheads="1"/>
          </p:cNvSpPr>
          <p:nvPr/>
        </p:nvSpPr>
        <p:spPr bwMode="auto">
          <a:xfrm rot="-5400000">
            <a:off x="129382" y="1729581"/>
            <a:ext cx="3124200" cy="579437"/>
          </a:xfrm>
          <a:prstGeom prst="rect">
            <a:avLst/>
          </a:prstGeom>
          <a:noFill/>
          <a:ln w="9525">
            <a:noFill/>
            <a:miter lim="800000"/>
            <a:headEnd/>
            <a:tailEnd/>
          </a:ln>
        </p:spPr>
        <p:txBody>
          <a:bodyPr>
            <a:spAutoFit/>
          </a:bodyPr>
          <a:lstStyle/>
          <a:p>
            <a:pPr algn="l" rtl="0">
              <a:spcBef>
                <a:spcPct val="50000"/>
              </a:spcBef>
            </a:pPr>
            <a:r>
              <a:rPr lang="en-US" sz="3200">
                <a:solidFill>
                  <a:srgbClr val="FFFF00"/>
                </a:solidFill>
                <a:latin typeface="Comic Sans MS" pitchFamily="66" charset="0"/>
              </a:rPr>
              <a:t>Depolarization</a:t>
            </a:r>
          </a:p>
        </p:txBody>
      </p:sp>
      <p:sp>
        <p:nvSpPr>
          <p:cNvPr id="6205" name="Line 429"/>
          <p:cNvSpPr>
            <a:spLocks noChangeShapeType="1"/>
          </p:cNvSpPr>
          <p:nvPr/>
        </p:nvSpPr>
        <p:spPr bwMode="auto">
          <a:xfrm flipH="1">
            <a:off x="704850" y="4114800"/>
            <a:ext cx="838200" cy="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6206" name="Line 430"/>
          <p:cNvSpPr>
            <a:spLocks noChangeShapeType="1"/>
          </p:cNvSpPr>
          <p:nvPr/>
        </p:nvSpPr>
        <p:spPr bwMode="auto">
          <a:xfrm flipH="1">
            <a:off x="6267450" y="4076700"/>
            <a:ext cx="838200" cy="0"/>
          </a:xfrm>
          <a:prstGeom prst="line">
            <a:avLst/>
          </a:prstGeom>
          <a:noFill/>
          <a:ln w="76200">
            <a:solidFill>
              <a:schemeClr val="bg1"/>
            </a:solidFill>
            <a:round/>
            <a:headEnd/>
            <a:tailEnd/>
          </a:ln>
        </p:spPr>
        <p:txBody>
          <a:bodyPr/>
          <a:lstStyle/>
          <a:p>
            <a:endParaRPr lang="it-IT">
              <a:latin typeface="Comic Sans MS" pitchFamily="66" charset="0"/>
            </a:endParaRPr>
          </a:p>
        </p:txBody>
      </p:sp>
      <p:sp>
        <p:nvSpPr>
          <p:cNvPr id="6207" name="WordArt 431"/>
          <p:cNvSpPr>
            <a:spLocks noChangeArrowheads="1" noChangeShapeType="1" noTextEdit="1"/>
          </p:cNvSpPr>
          <p:nvPr/>
        </p:nvSpPr>
        <p:spPr bwMode="auto">
          <a:xfrm rot="2678112">
            <a:off x="2022475" y="950913"/>
            <a:ext cx="5167313" cy="1998662"/>
          </a:xfrm>
          <a:prstGeom prst="rect">
            <a:avLst/>
          </a:prstGeom>
        </p:spPr>
        <p:txBody>
          <a:bodyPr wrap="none" fromWordArt="1">
            <a:prstTxWarp prst="textArchUpPour">
              <a:avLst>
                <a:gd name="adj1" fmla="val 10753956"/>
                <a:gd name="adj2" fmla="val 68750"/>
              </a:avLst>
            </a:prstTxWarp>
            <a:scene3d>
              <a:camera prst="legacyObliqueTopRight">
                <a:rot lat="18900000" lon="0" rev="0"/>
              </a:camera>
              <a:lightRig rig="legacyFlat3" dir="b"/>
            </a:scene3d>
            <a:sp3d prstMaterial="legacyMatte">
              <a:extrusionClr>
                <a:srgbClr val="FFFF00"/>
              </a:extrusionClr>
            </a:sp3d>
          </a:bodyPr>
          <a:lstStyle/>
          <a:p>
            <a:pPr algn="ctr" rtl="0"/>
            <a:r>
              <a:rPr lang="it-IT" sz="3600" b="1" kern="10">
                <a:ln w="9525">
                  <a:solidFill>
                    <a:srgbClr val="FFFF00"/>
                  </a:solidFill>
                  <a:round/>
                  <a:headEnd/>
                  <a:tailEnd/>
                </a:ln>
                <a:noFill/>
                <a:latin typeface="Comic Sans MS" pitchFamily="66" charset="0"/>
              </a:rPr>
              <a:t>Repolarization</a:t>
            </a:r>
          </a:p>
        </p:txBody>
      </p:sp>
      <p:sp>
        <p:nvSpPr>
          <p:cNvPr id="70064" name="Line 432"/>
          <p:cNvSpPr>
            <a:spLocks noChangeShapeType="1"/>
          </p:cNvSpPr>
          <p:nvPr/>
        </p:nvSpPr>
        <p:spPr bwMode="auto">
          <a:xfrm flipV="1">
            <a:off x="1177925" y="3608388"/>
            <a:ext cx="1066800" cy="6858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70065" name="Line 433"/>
          <p:cNvSpPr>
            <a:spLocks noChangeShapeType="1"/>
          </p:cNvSpPr>
          <p:nvPr/>
        </p:nvSpPr>
        <p:spPr bwMode="auto">
          <a:xfrm flipV="1">
            <a:off x="2286000" y="941388"/>
            <a:ext cx="457200" cy="26670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70066" name="Freeform 434"/>
          <p:cNvSpPr>
            <a:spLocks/>
          </p:cNvSpPr>
          <p:nvPr/>
        </p:nvSpPr>
        <p:spPr bwMode="auto">
          <a:xfrm>
            <a:off x="2743200" y="649288"/>
            <a:ext cx="1524000" cy="3505200"/>
          </a:xfrm>
          <a:custGeom>
            <a:avLst/>
            <a:gdLst>
              <a:gd name="T0" fmla="*/ 0 w 960"/>
              <a:gd name="T1" fmla="*/ 2147483647 h 2208"/>
              <a:gd name="T2" fmla="*/ 2147483647 w 960"/>
              <a:gd name="T3" fmla="*/ 2147483647 h 2208"/>
              <a:gd name="T4" fmla="*/ 2147483647 w 960"/>
              <a:gd name="T5" fmla="*/ 2147483647 h 2208"/>
              <a:gd name="T6" fmla="*/ 2147483647 w 960"/>
              <a:gd name="T7" fmla="*/ 2147483647 h 2208"/>
              <a:gd name="T8" fmla="*/ 2147483647 w 960"/>
              <a:gd name="T9" fmla="*/ 2147483647 h 2208"/>
              <a:gd name="T10" fmla="*/ 2147483647 w 960"/>
              <a:gd name="T11" fmla="*/ 2147483647 h 2208"/>
              <a:gd name="T12" fmla="*/ 0 60000 65536"/>
              <a:gd name="T13" fmla="*/ 0 60000 65536"/>
              <a:gd name="T14" fmla="*/ 0 60000 65536"/>
              <a:gd name="T15" fmla="*/ 0 60000 65536"/>
              <a:gd name="T16" fmla="*/ 0 60000 65536"/>
              <a:gd name="T17" fmla="*/ 0 60000 65536"/>
              <a:gd name="T18" fmla="*/ 0 w 960"/>
              <a:gd name="T19" fmla="*/ 0 h 2208"/>
              <a:gd name="T20" fmla="*/ 960 w 960"/>
              <a:gd name="T21" fmla="*/ 2208 h 2208"/>
            </a:gdLst>
            <a:ahLst/>
            <a:cxnLst>
              <a:cxn ang="T12">
                <a:pos x="T0" y="T1"/>
              </a:cxn>
              <a:cxn ang="T13">
                <a:pos x="T2" y="T3"/>
              </a:cxn>
              <a:cxn ang="T14">
                <a:pos x="T4" y="T5"/>
              </a:cxn>
              <a:cxn ang="T15">
                <a:pos x="T6" y="T7"/>
              </a:cxn>
              <a:cxn ang="T16">
                <a:pos x="T8" y="T9"/>
              </a:cxn>
              <a:cxn ang="T17">
                <a:pos x="T10" y="T11"/>
              </a:cxn>
            </a:cxnLst>
            <a:rect l="T18" t="T19" r="T20" b="T21"/>
            <a:pathLst>
              <a:path w="960" h="2208">
                <a:moveTo>
                  <a:pt x="0" y="184"/>
                </a:moveTo>
                <a:cubicBezTo>
                  <a:pt x="24" y="92"/>
                  <a:pt x="48" y="0"/>
                  <a:pt x="96" y="40"/>
                </a:cubicBezTo>
                <a:cubicBezTo>
                  <a:pt x="144" y="80"/>
                  <a:pt x="200" y="128"/>
                  <a:pt x="288" y="424"/>
                </a:cubicBezTo>
                <a:cubicBezTo>
                  <a:pt x="376" y="720"/>
                  <a:pt x="544" y="1528"/>
                  <a:pt x="624" y="1816"/>
                </a:cubicBezTo>
                <a:cubicBezTo>
                  <a:pt x="704" y="2104"/>
                  <a:pt x="712" y="2096"/>
                  <a:pt x="768" y="2152"/>
                </a:cubicBezTo>
                <a:cubicBezTo>
                  <a:pt x="824" y="2208"/>
                  <a:pt x="928" y="2152"/>
                  <a:pt x="960" y="2152"/>
                </a:cubicBezTo>
              </a:path>
            </a:pathLst>
          </a:custGeom>
          <a:noFill/>
          <a:ln w="57150">
            <a:solidFill>
              <a:srgbClr val="00FF00"/>
            </a:solidFill>
            <a:round/>
            <a:headEnd/>
            <a:tailEnd/>
          </a:ln>
        </p:spPr>
        <p:txBody>
          <a:bodyPr/>
          <a:lstStyle/>
          <a:p>
            <a:endParaRPr lang="it-IT">
              <a:latin typeface="Comic Sans MS" pitchFamily="66" charset="0"/>
            </a:endParaRPr>
          </a:p>
        </p:txBody>
      </p:sp>
      <p:sp>
        <p:nvSpPr>
          <p:cNvPr id="70067" name="Line 435"/>
          <p:cNvSpPr>
            <a:spLocks noChangeShapeType="1"/>
          </p:cNvSpPr>
          <p:nvPr/>
        </p:nvSpPr>
        <p:spPr bwMode="auto">
          <a:xfrm flipV="1">
            <a:off x="4191000" y="3398838"/>
            <a:ext cx="1066800" cy="685800"/>
          </a:xfrm>
          <a:prstGeom prst="line">
            <a:avLst/>
          </a:prstGeom>
          <a:noFill/>
          <a:ln w="57150">
            <a:solidFill>
              <a:srgbClr val="00FF00"/>
            </a:solidFill>
            <a:round/>
            <a:headEnd/>
            <a:tailEnd/>
          </a:ln>
        </p:spPr>
        <p:txBody>
          <a:bodyPr/>
          <a:lstStyle/>
          <a:p>
            <a:endParaRPr lang="it-IT">
              <a:latin typeface="Comic Sans MS" pitchFamily="66" charset="0"/>
            </a:endParaRPr>
          </a:p>
        </p:txBody>
      </p:sp>
      <p:sp>
        <p:nvSpPr>
          <p:cNvPr id="70068" name="AutoShape 436"/>
          <p:cNvSpPr>
            <a:spLocks noChangeArrowheads="1"/>
          </p:cNvSpPr>
          <p:nvPr/>
        </p:nvSpPr>
        <p:spPr bwMode="auto">
          <a:xfrm>
            <a:off x="5562600" y="2057400"/>
            <a:ext cx="2209800" cy="1219200"/>
          </a:xfrm>
          <a:prstGeom prst="wedgeRoundRectCallout">
            <a:avLst>
              <a:gd name="adj1" fmla="val -71481"/>
              <a:gd name="adj2" fmla="val 75912"/>
              <a:gd name="adj3" fmla="val 16667"/>
            </a:avLst>
          </a:prstGeom>
          <a:solidFill>
            <a:srgbClr val="FFFFCC"/>
          </a:solidFill>
          <a:ln w="9525">
            <a:solidFill>
              <a:schemeClr val="tx1"/>
            </a:solidFill>
            <a:miter lim="800000"/>
            <a:headEnd/>
            <a:tailEnd/>
          </a:ln>
        </p:spPr>
        <p:txBody>
          <a:bodyPr/>
          <a:lstStyle/>
          <a:p>
            <a:pPr algn="ctr"/>
            <a:r>
              <a:rPr lang="en-US" b="1" i="1">
                <a:latin typeface="Comic Sans MS" pitchFamily="66" charset="0"/>
              </a:rPr>
              <a:t>Phase 4 </a:t>
            </a:r>
          </a:p>
          <a:p>
            <a:pPr algn="ctr">
              <a:lnSpc>
                <a:spcPct val="70000"/>
              </a:lnSpc>
            </a:pPr>
            <a:r>
              <a:rPr lang="en-US" b="1" i="1">
                <a:latin typeface="Comic Sans MS" pitchFamily="66" charset="0"/>
              </a:rPr>
              <a:t>(only in pacemaker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064"/>
                                        </p:tgtEl>
                                        <p:attrNameLst>
                                          <p:attrName>style.visibility</p:attrName>
                                        </p:attrNameLst>
                                      </p:cBhvr>
                                      <p:to>
                                        <p:strVal val="visible"/>
                                      </p:to>
                                    </p:set>
                                    <p:animEffect transition="in" filter="wipe(left)">
                                      <p:cBhvr>
                                        <p:cTn id="7" dur="500"/>
                                        <p:tgtEl>
                                          <p:spTgt spid="700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065"/>
                                        </p:tgtEl>
                                        <p:attrNameLst>
                                          <p:attrName>style.visibility</p:attrName>
                                        </p:attrNameLst>
                                      </p:cBhvr>
                                      <p:to>
                                        <p:strVal val="visible"/>
                                      </p:to>
                                    </p:set>
                                    <p:animEffect transition="in" filter="wipe(left)">
                                      <p:cBhvr>
                                        <p:cTn id="12" dur="500"/>
                                        <p:tgtEl>
                                          <p:spTgt spid="700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066"/>
                                        </p:tgtEl>
                                        <p:attrNameLst>
                                          <p:attrName>style.visibility</p:attrName>
                                        </p:attrNameLst>
                                      </p:cBhvr>
                                      <p:to>
                                        <p:strVal val="visible"/>
                                      </p:to>
                                    </p:set>
                                    <p:animEffect transition="in" filter="wipe(left)">
                                      <p:cBhvr>
                                        <p:cTn id="17" dur="500"/>
                                        <p:tgtEl>
                                          <p:spTgt spid="700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067"/>
                                        </p:tgtEl>
                                        <p:attrNameLst>
                                          <p:attrName>style.visibility</p:attrName>
                                        </p:attrNameLst>
                                      </p:cBhvr>
                                      <p:to>
                                        <p:strVal val="visible"/>
                                      </p:to>
                                    </p:set>
                                    <p:animEffect transition="in" filter="wipe(left)">
                                      <p:cBhvr>
                                        <p:cTn id="22" dur="500"/>
                                        <p:tgtEl>
                                          <p:spTgt spid="7006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0068"/>
                                        </p:tgtEl>
                                        <p:attrNameLst>
                                          <p:attrName>style.visibility</p:attrName>
                                        </p:attrNameLst>
                                      </p:cBhvr>
                                      <p:to>
                                        <p:strVal val="visible"/>
                                      </p:to>
                                    </p:set>
                                    <p:animEffect transition="in" filter="blinds(horizontal)">
                                      <p:cBhvr>
                                        <p:cTn id="27" dur="500"/>
                                        <p:tgtEl>
                                          <p:spTgt spid="70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64" grpId="0" animBg="1"/>
      <p:bldP spid="70065" grpId="0" animBg="1"/>
      <p:bldP spid="70066" grpId="0" animBg="1"/>
      <p:bldP spid="70067" grpId="0" animBg="1"/>
      <p:bldP spid="7006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476672"/>
            <a:ext cx="9144000" cy="270984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979712" y="3573016"/>
            <a:ext cx="4896544" cy="410325"/>
          </a:xfrm>
          <a:prstGeom prst="rect">
            <a:avLst/>
          </a:prstGeom>
          <a:noFill/>
          <a:ln w="9525">
            <a:noFill/>
            <a:miter lim="800000"/>
            <a:headEnd/>
            <a:tailEnd/>
          </a:ln>
        </p:spPr>
      </p:pic>
      <p:sp>
        <p:nvSpPr>
          <p:cNvPr id="4" name="Rettangolo 3"/>
          <p:cNvSpPr/>
          <p:nvPr/>
        </p:nvSpPr>
        <p:spPr>
          <a:xfrm>
            <a:off x="680821" y="4365104"/>
            <a:ext cx="7340472" cy="1446550"/>
          </a:xfrm>
          <a:prstGeom prst="rect">
            <a:avLst/>
          </a:prstGeom>
          <a:noFill/>
        </p:spPr>
        <p:txBody>
          <a:bodyPr wrap="none" lIns="91440" tIns="45720" rIns="91440" bIns="45720">
            <a:spAutoFit/>
          </a:bodyPr>
          <a:lstStyle/>
          <a:p>
            <a:pPr algn="ctr"/>
            <a:r>
              <a:rPr lang="it-IT" sz="8800" b="1" i="1" dirty="0" smtClean="0">
                <a:ln w="10541" cmpd="sng">
                  <a:solidFill>
                    <a:schemeClr val="accent1">
                      <a:shade val="88000"/>
                      <a:satMod val="110000"/>
                    </a:schemeClr>
                  </a:solidFill>
                  <a:prstDash val="solid"/>
                </a:ln>
                <a:solidFill>
                  <a:srgbClr val="FF0000"/>
                </a:solidFill>
                <a:latin typeface="Comic Sans MS" pitchFamily="66" charset="0"/>
              </a:rPr>
              <a:t>RHYTHM-AF</a:t>
            </a:r>
            <a:endParaRPr lang="it-IT" sz="8800" b="1" i="1" cap="none" spc="0" dirty="0">
              <a:ln w="10541" cmpd="sng">
                <a:solidFill>
                  <a:schemeClr val="accent1">
                    <a:shade val="88000"/>
                    <a:satMod val="110000"/>
                  </a:schemeClr>
                </a:solidFill>
                <a:prstDash val="solid"/>
              </a:ln>
              <a:solidFill>
                <a:srgbClr val="FF0000"/>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3838" y="295275"/>
            <a:ext cx="8696325" cy="626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548680"/>
            <a:ext cx="8829675" cy="569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1" y="1295400"/>
            <a:ext cx="9144000" cy="4267200"/>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3779912" y="5715000"/>
            <a:ext cx="942975" cy="1143000"/>
          </a:xfrm>
          <a:prstGeom prst="rect">
            <a:avLst/>
          </a:prstGeom>
          <a:noFill/>
          <a:ln w="9525">
            <a:noFill/>
            <a:miter lim="800000"/>
            <a:headEnd/>
            <a:tailEnd/>
          </a:ln>
        </p:spPr>
      </p:pic>
      <p:pic>
        <p:nvPicPr>
          <p:cNvPr id="87044" name="Picture 4"/>
          <p:cNvPicPr>
            <a:picLocks noChangeAspect="1" noChangeArrowheads="1"/>
          </p:cNvPicPr>
          <p:nvPr/>
        </p:nvPicPr>
        <p:blipFill>
          <a:blip r:embed="rId4" cstate="print"/>
          <a:srcRect/>
          <a:stretch>
            <a:fillRect/>
          </a:stretch>
        </p:blipFill>
        <p:spPr bwMode="auto">
          <a:xfrm>
            <a:off x="0" y="0"/>
            <a:ext cx="5953125" cy="552450"/>
          </a:xfrm>
          <a:prstGeom prst="rect">
            <a:avLst/>
          </a:prstGeom>
          <a:noFill/>
          <a:ln w="9525">
            <a:noFill/>
            <a:miter lim="800000"/>
            <a:headEnd/>
            <a:tailEnd/>
          </a:ln>
        </p:spPr>
      </p:pic>
      <p:pic>
        <p:nvPicPr>
          <p:cNvPr id="87045" name="Picture 5"/>
          <p:cNvPicPr>
            <a:picLocks noChangeAspect="1" noChangeArrowheads="1"/>
          </p:cNvPicPr>
          <p:nvPr/>
        </p:nvPicPr>
        <p:blipFill>
          <a:blip r:embed="rId5" cstate="print"/>
          <a:srcRect/>
          <a:stretch>
            <a:fillRect/>
          </a:stretch>
        </p:blipFill>
        <p:spPr bwMode="auto">
          <a:xfrm>
            <a:off x="6372200" y="620688"/>
            <a:ext cx="2200275" cy="56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p:cNvPicPr>
            <a:picLocks noChangeAspect="1" noChangeArrowheads="1"/>
          </p:cNvPicPr>
          <p:nvPr/>
        </p:nvPicPr>
        <p:blipFill>
          <a:blip r:embed="rId2" cstate="print"/>
          <a:srcRect/>
          <a:stretch>
            <a:fillRect/>
          </a:stretch>
        </p:blipFill>
        <p:spPr bwMode="auto">
          <a:xfrm>
            <a:off x="0" y="2492896"/>
            <a:ext cx="9144000" cy="2808312"/>
          </a:xfrm>
          <a:prstGeom prst="rect">
            <a:avLst/>
          </a:prstGeom>
          <a:noFill/>
          <a:ln w="9525">
            <a:noFill/>
            <a:miter lim="800000"/>
            <a:headEnd/>
            <a:tailEnd/>
          </a:ln>
        </p:spPr>
      </p:pic>
      <p:pic>
        <p:nvPicPr>
          <p:cNvPr id="88069" name="Picture 5"/>
          <p:cNvPicPr>
            <a:picLocks noChangeAspect="1" noChangeArrowheads="1"/>
          </p:cNvPicPr>
          <p:nvPr/>
        </p:nvPicPr>
        <p:blipFill>
          <a:blip r:embed="rId3" cstate="print"/>
          <a:srcRect/>
          <a:stretch>
            <a:fillRect/>
          </a:stretch>
        </p:blipFill>
        <p:spPr bwMode="auto">
          <a:xfrm>
            <a:off x="0" y="620688"/>
            <a:ext cx="9144000" cy="1512168"/>
          </a:xfrm>
          <a:prstGeom prst="rect">
            <a:avLst/>
          </a:prstGeom>
          <a:noFill/>
          <a:ln w="9525">
            <a:noFill/>
            <a:miter lim="800000"/>
            <a:headEnd/>
            <a:tailEnd/>
          </a:ln>
        </p:spPr>
      </p:pic>
      <p:sp>
        <p:nvSpPr>
          <p:cNvPr id="5" name="Ovale 4"/>
          <p:cNvSpPr/>
          <p:nvPr/>
        </p:nvSpPr>
        <p:spPr>
          <a:xfrm>
            <a:off x="4572000" y="548680"/>
            <a:ext cx="792088"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6444208" y="548680"/>
            <a:ext cx="792088"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7668344" y="620688"/>
            <a:ext cx="775320"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179512" y="3429000"/>
            <a:ext cx="89644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79512" y="4005064"/>
            <a:ext cx="896448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179512" y="4509120"/>
            <a:ext cx="896448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179512" y="5013176"/>
            <a:ext cx="896448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0" y="1196752"/>
            <a:ext cx="8748464" cy="2048252"/>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683568" y="3356992"/>
            <a:ext cx="5829300" cy="3190875"/>
          </a:xfrm>
          <a:prstGeom prst="rect">
            <a:avLst/>
          </a:prstGeom>
          <a:noFill/>
          <a:ln w="9525">
            <a:noFill/>
            <a:miter lim="800000"/>
            <a:headEnd/>
            <a:tailEnd/>
          </a:ln>
        </p:spPr>
      </p:pic>
      <p:pic>
        <p:nvPicPr>
          <p:cNvPr id="83972" name="Picture 4"/>
          <p:cNvPicPr>
            <a:picLocks noChangeAspect="1" noChangeArrowheads="1"/>
          </p:cNvPicPr>
          <p:nvPr/>
        </p:nvPicPr>
        <p:blipFill>
          <a:blip r:embed="rId4" cstate="print"/>
          <a:srcRect/>
          <a:stretch>
            <a:fillRect/>
          </a:stretch>
        </p:blipFill>
        <p:spPr bwMode="auto">
          <a:xfrm>
            <a:off x="179512" y="0"/>
            <a:ext cx="3200400" cy="1057275"/>
          </a:xfrm>
          <a:prstGeom prst="rect">
            <a:avLst/>
          </a:prstGeom>
          <a:noFill/>
          <a:ln w="9525">
            <a:noFill/>
            <a:miter lim="800000"/>
            <a:headEnd/>
            <a:tailEnd/>
          </a:ln>
        </p:spPr>
      </p:pic>
      <p:pic>
        <p:nvPicPr>
          <p:cNvPr id="83973" name="Picture 5"/>
          <p:cNvPicPr>
            <a:picLocks noChangeAspect="1" noChangeArrowheads="1"/>
          </p:cNvPicPr>
          <p:nvPr/>
        </p:nvPicPr>
        <p:blipFill>
          <a:blip r:embed="rId5" cstate="print"/>
          <a:srcRect/>
          <a:stretch>
            <a:fillRect/>
          </a:stretch>
        </p:blipFill>
        <p:spPr bwMode="auto">
          <a:xfrm>
            <a:off x="4427984" y="260648"/>
            <a:ext cx="4305300"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323528" y="404664"/>
            <a:ext cx="8374320" cy="612068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8148541" y="6165305"/>
            <a:ext cx="995459" cy="692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52946" y="332656"/>
            <a:ext cx="8940876" cy="626469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8148541" y="6165305"/>
            <a:ext cx="995459" cy="692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15616" y="620688"/>
            <a:ext cx="6930102" cy="5078313"/>
          </a:xfrm>
          <a:prstGeom prst="rect">
            <a:avLst/>
          </a:prstGeom>
          <a:noFill/>
        </p:spPr>
        <p:txBody>
          <a:bodyPr wrap="none" lIns="91440" tIns="45720" rIns="91440" bIns="45720">
            <a:spAutoFit/>
          </a:bodyPr>
          <a:lstStyle/>
          <a:p>
            <a:pPr algn="ctr"/>
            <a:r>
              <a:rPr lang="it-IT"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rPr>
              <a:t>RATE CONTROL</a:t>
            </a:r>
          </a:p>
          <a:p>
            <a:pPr algn="ctr"/>
            <a:endPar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a:p>
            <a:pPr algn="ctr"/>
            <a:endParaRPr lang="it-IT"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endParaRPr>
          </a:p>
          <a:p>
            <a:pPr algn="ctr"/>
            <a:endPar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a:p>
            <a:pPr algn="ctr"/>
            <a:endParaRPr lang="it-IT"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endParaRPr>
          </a:p>
          <a:p>
            <a:pPr algn="ct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RHYTHM CONTROL</a:t>
            </a:r>
            <a:endParaRPr lang="it-IT"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itchFamily="66" charset="0"/>
            </a:endParaRPr>
          </a:p>
        </p:txBody>
      </p:sp>
      <p:sp>
        <p:nvSpPr>
          <p:cNvPr id="16386" name="AutoShape 2" descr="data:image/jpeg;base64,/9j/4AAQSkZJRgABAQAAAQABAAD/2wCEAAkGBxQSEhUUEhQWFhUWFhQYFxgYFxcWFxgXFxgWGBUcGhYYHCggGCAlHhgWITEhJSkrLi4uGB8zODMsNygtMCsBCgoKDg0OGxAQGywkICYsLCwsLCwsLCwsLCwsLCwsLCwsLCwsLCwsLCwsLCwsLCwsLCwsLCwsLCwsLCwsLCwsLP/AABEIAMgA/AMBIgACEQEDEQH/xAAcAAACAgMBAQAAAAAAAAAAAAAABQQGAgMHAQj/xABCEAACAQIEAwYDBQYEBQUBAAABAhEAAwQSITEFQVEGE2FxgZEiMqEHQrHB8BQjUmKC0TNysuFTkqLC8RVDVGPSFv/EABoBAAIDAQEAAAAAAAAAAAAAAAACAQMEBQb/xAArEQACAgEEAgECBgMBAAAAAAAAAQIRAwQSITEiQRMUUSMyUmFxkWKBsQX/2gAMAwEAAhEDEQA/AO40UUUAFFFFABRRRQAUUUUAFFFFABRRRQAUUUUAFFFFABRRRQAUUUUAFFFFABRRXk0Ae0UUUAFFFFABRRRQAUUUUAFFFFABRRRQAUUUUAFFFFABRXk14zgbkUAZUUUUAFFFFABRRRQAUUUUAFFFasRfVFLMQqgSSdhQBsJpLf4+CYsr3nVicqehglvQR41AxV9sSfjBW2NQn8XQv1/y7DxrVjsXbtD4zHQDc+lZcmoriJsxaVyfP9G3E8cxA+Xul8CjsffOKwTtTdU/HbVxzyEofQNIPuKgC6tz5GBj39t6W405TIrP9TO+zb9FjqqOg8M4pbxC5rTTBhgQQynoynUVNrlODxzJcD2/huLz5Ec1bqp+nKukcH4iuItLcXSdGXmrDRlPka24sqmjm58DxP8AYnUUUVaUBRRRQAUUUUAFFFFABRRRQAUUUo7RcaGFRTlzszQFnLsJYzB5VDdcsaMXJ0uxvXhrn/Ae1N+/jkQmEcuDbgHKqhiusSToNfGugCojJS5Q+XFLE6kVft41wW7RRmVM8OVYqZj4NRrEz6kVz3iWPu3TDs11/lWRJyfdAAG/jua7FxDBretvbcSrgg9fMdCN/Sqn2N7K9xevXbpzMjG3bJH3YBL+ZBj0NVTxuUu+DXptTjxY3cfJdf7LRwXDtbsWkcyyooY+IGtSrt0KJYgDqTA+tZ1QPtEvnvrSH5e7JXpmLQfwHvVk5bI2ZcGL5sihdWX1HBEggg7Eag+tZVzPsr2oax3eHZQyNcgETmUXG002IBO3SulipjNSVoM+CWGW2R7RRRTFIUUV5QB7VR4tjRfuR/7dskLzzuNCQOYGoHqelbu2HH+6XurRm43zH+Bf/wBHYe9VXA8RvsItICFgHTQbbn02FZNRlS8UdLR6SUl8j69WWlCekVXsPghda5cvNlXM2XUCQCR7aCnPDsQbiAmJkjTbQ8q1Y3hlp9CAGjSDBHPasZtxz+NtN1+4n/aUa6q2UAA+9GpgGYr3H7E/rxpjhuGpa1US3U7+g5VGx1vSkL3OLfiVUOQTrTDs/wBqP2XEDN/h3Mq3J5H7rD8D4eVJeLHXQ7dPak19i2+0x+POteK07MGoSfifR9q4GAI1BEg+FZ1zX7OO1nwfs94iV/wzOpXprvBJrpCmtsZJnKlFxfJlRRRTChRRRQAUUUUAFFFFABS7jfCUxNoo8g7qw3U9R+EUxoqGrVExk4u0Ujsh2Yu4XEXrlwKfgAtMDocxltN12WfOrfhcTn5EEbg+x+oIrfUd1VWLkgCNSTEevkPpQkkqQ2TJLJLdLs2YgkCR1HtIn868whlFnoJ86j/+og/4aPc8QMq+jMQD6TXn7Rd/4P8A1pUiEnE3sqkjU7AdWOgHvVd7U8DOOS0UYIVc/Edih+Yjr8oIpnicZplu27lsHdgM6+PxJOXTmYqXYvKygoQV5EEEfSppMiOWUHa7EnAOyVjCkPLPcE/E0actANqsWasJooUUuhZZZSdydm2aK15q9JooFNGTGl/G+Jrh7LXD4BR/E50Ue9TWaqJxXj1l8Se8uKFttkTXQGfjYnaSdB5eNJkltjZbih8k6sXXnZG7503JGvzSdSSNQskk869s4q5iGCAZbf3gumnieZqxAqUzKQyxOnxDrSPtHxlbWHu5RDFEgaD/ABc23iAre1czbKTO6tRCEOraXDIfEeNFybGFIRUnPcOwA0AXxpThcDbPzM1xp+ZiROn3QDpTDsXwlbyqbgJtAzBkC4erRuAdPGrXwvGYXGvetLbUrZIUqUAGuYAjTTVT46VujppbfscuWqipdX9xZwq8cpUsWgfCTvHQnnW6/h1cENtBnxB3rTawnc3btktORvgJ3KMoZZ6kAwTzy1vZtzXPyQcXR08UlKNo59xezkZl8/WPz/tSJm36zB86ufaa1mMggc/0apGKMfWtOJ2jNmTiei9lIIOvX6/2q+dk/tAa2RavExyO4jyOo96oODwz3T8I0A1J0A8zyr29hCqZgVYAxKmYJ2mdRNXJ1wZHbXR9L4LFLdQOjBgRMj9aVvr547Ndo7uGcMCSBuJ5H6GOhrs3ZftIuKXUw4JEEZSeYOWenOrYysplD2ixUUUU5WFFFFABRRRQAV5NeZqicTxnd2ywEsSFVf4mYgKPc+00EWY4zHwwt2xnuETlmAo/iZvuj6nlRh+H657p7x+pHwr/AJE2Xz38a94Zg8iyxzOxl2iMzH8ANgOQAqdSry5JPIorx2AEnQCtLYoaAAkkTG2nUzsKYDfSfiOECsb1pgjgfFIORxI+cDXybceO1Q34oRnS4650e6BBC5hkXIAOua4q+Yrfxm5bs2e8xElUAmCdSYGwIzEnaqcspKmiUk+zzAcdt3FmYYMUYA5srBSx1G4yiQeYpvbuBlDAyGAI8Qdq45e7VW2vd5atNYBGUnMCpDCG7wfdJEDMuwk67V0/s/eDWswOrMxYTIRtsojkBEdRrzq+MtxROOwak15NYE0KaeircROK4M3gEzFV+9G56Cuf9o8IuFuGzltlG+O2SD3hzEjJCgm5B6ciJ610sjeqX25BuXsPZtsVeHZm5LbMBienyz6RzqvMk4mnSyanSKFwvA4oYhf2VTbYGWBb4I6unKferB2pwAYK191BiMoPwaSd4zcz70/wPdW0y2WVjGpkFmPU9agmwiubtzWJidhHOuc8nJ2Y4GuzX2P7RWLdpLN7NbYEhGKMUcZiQQQNN+YFXaxjcLbVnFyyARmYgqCY5mNSfrXJ+N8bN9u6W05zSAx0jow8tDNN0xVtgtvF93dOkXIUODp80enxD1rUtTLbyjHLSR38M2f+sftF67eGzuMg55VAVZ84mPGpty6YNQmwDWz8BzA8jv78/WtrsdiNdqw5JW7Otgx7VQq4xqPH8d6p5wRd8g6wesTVzxyyp013pXwnDznJ0O3lv6+lNjlSK8sFKSQhxmNUfurQi2p1PNyNzWa2o71TsbRPqIIrC7w8hzCnJmygke8nzmtuPbIjMd2+ADnG7fkK08ejBTtuQmtPB6afjVt7IcWa1dWGmGJGpE9RoDofWqjFOOBj94hOwIknYCRuPan9lKPobhmLN1A5AWeQYN9RUylPZ7MLYVgIgEMIgzvtofMaEEbU2q8oYUUUUEBRRQaANZGtKD+9xP8ALYiPG466n+lD/wBZ6VO4pj0sWmu3DCIJMAk+AAGpJOkUl7NcUW+15wrL+9EhxDD92kSPSkzSqAsY27LMBXteCtd++FEkxTNpIY0cReFEiRMn+kFh9QKqvbjjb4TCrkMXr5+YAaaSxHkIAp7xLiP7tvgYCDBZSEJ5AndQepEVUu3ijE4OxfUQqZWImSEdcpJI6MIJ8Kpc27+w1FAwvDzckt8ROpYyT7kyaf4i3eOBvWCSyIEvW5JJCo4F0CdYGZW962cMwSlRvtt7cqdi4MOLt6ARZtFI2VmciVnwhQd/m8KpeR2OolQ4Lw9bmh1kcvT8h9avfYlu7e5an4Qqx4lTE/8AK1sHyFKOB8NtuC+FdCh+a0xIa0TqVkA5gOW2nM077NIBibqag20gnQZ2uPmLKJMLCqNelW4ZfiUV5ktjLWWorzLXmatxhBzVF7T4F7mOYJJzWLZI2XRmBk9PhFXsVTe3V9rdzDm2WDP3lswYkSrL9f8AVVGpjeNm7/zp7dRF/wDRdiez2VZNzl05+ZNKMfjiLZzkNlI1B3jb1rbdS9emSxIicxIj0NLOMYfKqqkEkr7mSTHOK5MVbPUZ21GpO2RsCLlzUkrJAAG5J0HkJO5gVYMD2bDW8wCSzIoDKLhlmyasdfHSKTYPCbc/PX/xVjwXDVJBjKQQQy/CwI2IIrSssE6aOVLBkkrs32VYBrD6PaiJMkp92D94Rsd431BqNcf8/f8AQrRxfEPbvrnXNeUszMAALlsgBCPHRgRyJbrWzGmJ/Wm9V5oJStey/S5W4U+0RMTdOWeUVXMLjsmcGRm256yZn2prjMQBP1HtVPxrSxAnQ02KN8C6jJtaaLHi8UpDPmzJlAZARIBOh8DOUetVnE3zdYHYD5V6Dc+ZnnUhbhNvIF+IwM0wCobNBHM5udNeC8Pt73DpEzlJM8x9RV8I0c+eRz7E1jDlthv+PKm/CMDmOr5SCSpII1GXT6+61ceG8Pwd5smcCPiAdSsmNYOkwQunhVm//mFZdxGhUjUCCCV8VP8AarVjfZW8sUqGvZPEM1qH+dT8Q0jUAqRHIg+809pXwLh/cIVzZ9dCRrl3APWJNNKt6KU75PaKKKgkKKKKAEPbWwGwlwkTkAf0UyT6CT6CqVwYXixe2xts4C5WQFHKANBOaQYJ5e9dQu2wwKnYgg+R0Ncz4XcKXjYYEkOIMbGwxRiemZY96z6hGjTq7Rd+z3GBfTKwy3EOV0OsEdDzB0IprmFc4bFmzj0flcUg+anQ+xNXLHS9s5Tv+t50pFm4XAuTHtk0SMRxFbeZrhAUMFWASzEgToN9+XStoyXEDIQVI0iIINc64jh7iuLxvM2T5Vc6ZhBGu/3QKkHjd+3cV8OneWcSpcKTBt3AALokDTXWPM00pqXFCbR5f7M4ZTmylOoV2VT/AEgxSjtVhDfwZTDoSodIVB9wEzAG8HWld7j917/7Piz3BIBEnRwdgGgZd49OtN+LdoktWxZwrKWAEusMqAchMhm9451na2tMvx45ZHtiiv8AZ/s9dsXbeIYhDqCpnNkK7MAI6H0FM8Jxy1bx5e4wUC0wJALas1qBoPBjVZx3EHukd60xMci082iB12rRwshdNS1xyoE6uQVVFnlvv4GrYT8rXI+XRuMfN0dmwuJW6oe2wZTqCDII8K3Ut4BwwYayLe7fM+pMsd4PQbDypmorpI4slT4MTVU+0rh5uYdLi6Gy+Y+R0mfAwatZFRuMYUXbFxD95GH0pZq0PhltnZS7nExctAn5ssOOjRr/ALeBpHbw5uXeuQE+EnQD2mnPAsPh8VbHeKr3LXwE5jJUEgHQ6jQ01xVpLNuERVUfdAyjXyrjyVNnpceRNJCfDYIdNv160ztKFX08q8RxAMzPPz1NQcdiF5Uhc+TPF4pSQXVWInKTuvr+VIb+LzW9dCFj2/2oxmIgT0n85quY7iW4HPbnIqyMHIplOMDVxfFZmgbz+X9zSkIWMA1Ow2Ae4SToOelP+HcAYGTazLrJAmPNd/aa3Y8VI5WbM5vgV4TBPoRbY7axNOcLY2zpd35q2o57CrlwLh2HK/IIjUqzKZ8wfxpvxThuHsWTeJuZVGihgST90DMDuatKCmYfDYVozC0dR80E785/Crp2Xtqme0gCqArgDQDNI0HL5aQLiTftXLbqAWT4Y6EsAD1II3AFS/s8xJdVncI6Gf5GXL9Gj0p0JNcF5t1tFalraKVkwPaKKKgcKKKKACqd2h4aLOJTEqTluFkuDkrFfhYdJygHxIq41rvWVdSrKGUiCCJBHiKScdyoeE3F2c94/wAIN8K1toZDmGkzuIOopbw/tj3B7nEfAR1lgQeYIFWXifDWwc3EJfDjUqZL2vEH7yDpuPGog4dZu3Ev6MVlkiI10nxrC04cS6NtRzLcuxPxXE3cSCLdsqn8dyRm6QhE/hWfYK9cwt/ursG1dMDc5X2HLSYj2qx3Fmk3EsNIIBIJ2Ybg8o8jUQyc0+hnpo7eOyV9pfA1uWe+APe2mWGWA2QtDCTvvOvSqXw/s62IZVbF5FYsBNsqSFnUEsBOkEbgnbYnrth1xeGBYfOhDjoYyuPxrleLFzC3iume2QNRKuv3WI5gjmPEVbNbXXoq06lNOMZU/t9zx+yeVJv3RcBW8UCSrFreilj9fTep3YKyr37AIBCI1wSPvAAA+fxGlOL48zW1thLdsDMGZAQWDGWBJOg+vjV6+z7g62sPavZiz3LSjWIUEyQPYe1WYo7pCZ3LHB7/AHwW40HbSgijKa3HJMCJqPdti6+RvkSGboxPyqeo5keI5VMApc93JZd+bG4/tIQewWobHxx5sovaoDD4n9pw4dVLZLkAC0xHIAa8ukTSzjHac3FAjc/LOmu2sbVe72CDpZtuAwa7bBB1BiWbTyU0k7U9mrWb4FAYztooHWOWsaDeT41lnhTdnRx52lTKlg+0AVSraR01n9a1GxPFmu/IjEzt5jpTbAdm1ZmtkaqRJ1ggxB+hpzhsGMK0KlttBo4J3LQdCNfwEUq0/PJa9W6pMpycOvXWGYMgnUHpsSPem+C7KlLio4PxCVJESNjp4fnV2wNlLtxHVcuZT8JM5XDEOJ5wV09KQ8T47fxN1mtmFtsxtpCwQs/MSJ1E7Eb1eoKPRknklLsdYnsraS1na4qwASxELHQ6/WmXZbF2Xt5UZSeYBnr68jrSXtjiu8TCqPlbMx6GAgX/AFGpFvDi02EcaEu9sx0Nst/20wtlXS62KxBuFipBOQqYyCZQCN/Gd6snFnOJwAbYq9tmXcSGKNHhM1hh+EC1i3QD4S2dYGytqB6HMPSpHCRK4tOWa/HhDMf9QqSBLjR3d7DgH/2DP/Pp+Jpr2CAz3wB8juJ5fGwMeYCA+tKu0ysMVhwP/jiPV2n8quPZfD5LA0jOzvH+ZjH0ihCyfFDoGsxWsVsBqGRFmVFFFQWBRRRQAUUUUAeEVVsb2VcXGfDXhaVjmNspmUNzKwRE7kdatVFK4p9kxk48opd/hmNtDMpt3+qibbDyzSD6kUnxvF2XS7auWz/OpUD+qMp9DXSyK1vaBqqWng+i2OqyR75Oa8I4s2HfOvxW3A7xJAnaGH8wE9J0qfx/F4TFqJdDA2Y5HHh8UEcqV8TwHd4u7ZtrPxKbaiNnAMDoJzeQrO72bfXO6INIynvA2us7FY2qrZJuvsaMjxtKd02aeEcCwgYOShg7Zu8J15KJLHyFdA4HhytlZBWS7BSIKhmLKCORAIqt8Nxb4NUU3A9pAFYZApCk/MpEkxMkE6iau6itUMajyYMjcuDWFrKKzigirLKthGxV9EUu7BVXUk7CkgxC38GXTZRdEEQZt5txymJjxFR+0uLBu5WgW7ADtOxuN8vsuv8AVVLfjl4W8QttctvEKVliZBIyl1HIldI8jVDzee30bMOmlKFrs6ctoG7Zn7q3HHhoqD6O1LcSufE3OeXKseShvxc0r7GdpWxN5luhQ6WiFyz8QzL1O40qx8NXNdvty7wD1Fu3NWp3yJPG4PbITYbBkX72g+SyevO77cqh8WsxfPks+WRf96sWATNcvPyz5R5W1C/6s/vS/ieEzYuBzt2z9XBP0FMVtGvs5aPeN0F1o8yltm+rH3pHwDB5e8Y7BXJ6fCDPltVp4Gvwhv8AiPcueMO5y/8ASFFKbxC4fExu5dV8O9uFRr5EmoJoj4m2Ws4aYOVguvRk0+oqdx58tzCWx/8AY59lUf6jWMqtq2bjBV76wBJAAAM7+QNKO1XaGwuMRhcFwLbQKts5yzFmJAiQOW9DBItly4q30d2CqtpizMQAMr6STtuap+A4ncHfd1aLd417KzN3aAXGaGGhLRI5R41tFp7z99iokCEtjVbYGsa/M2p+I1ox/GEQ6Vkyah9RNcNN+oi37eJe5ZN8Iy20CHu5Dso3+fSd+m/Kui8Hxtu8ga1sDlKkQyEfdI5aRXODxgNtAqZ2Y4zlxaAnS6O7b/NM2yQfGR/VS4NTJz2y9kajTR27o+jpiiswKwXasxW1mKJlRRRUDhRRRQAUUUUAFFFFABUTimLNq09wLmKKTlmJjx5dfSpdeEUAJzh0s2u9uhDcAYm4AJlzJCk6xsPQVROK8bKnQHMdQo1YAkkE8l+ppz23sXLCWlt3P3L3MmQgfuzkYjK28aNAMwTpyhEirlgAdNvDrzpXOjVg0/yeT6K1xbjNy4CrDKPMlvc6DnsKtvYrt1kAtYt/ggC3cIJIIj4WyjURsfCqpxWwIMcjr70qt6Hy28xVfyM3y0mPbSVH0RgsZbvKHtOrqdipkVvNcJwPGLtlhcstlfSY2YDk45j+/Kuncf7RAYFLtsw19VCfy5hLn+kT6xTqaas5+TTShNRXNlK4vdbEYu8h/wAIXXY/zZYRZ8PhgeRNY426D0Cj6AVp4VpbZubnTwUaClV2/ndoEhJP+Zo0H661SdbFBRXHoEvNbvLdtOUdNVHgRrmXnI5eNGI4liHVle6xVmd2AOUMzmWmN+mvKmmNa21u2lvQBQdoJcj4ix/iJ9oApd3cVEcjomGOM/OUTof2ZY1bmGNskm5bds0mSQxLqZ57x6Ui7edrWtYh1wrDMERGeA2XKXJUe4mqhcUzKkqYiVJBg+IqBct1d8hleh83L0dUwXbLD28DbvZgbgRVFqRn7xVCkeAnWelUfh/bN9Evj93nttKgyoUMNuY1B9KrVwc6xZqN4n0kV2Wntl2jXFBLGHlkBljEZmiFgdBJ96n8L4bawVsXLkG6ROsaf2pJ2bRbSG8RmcnLaWDJOs/+aZXOHZ3zYhs53FvkPPrVE5Ob46GhhpUiHje0ly6xygxOhHPyNJr1p2bMZH5eVWdrQ+6oA68vSo+KyqJmTFEYJGlaeLXkyt2r72+c76GZ96ecEvTesMNzctdf41/OkuIfM0irZ9nHDO+xKkfLZbO2nOTkUfjUOHKaMueKhFnZFFZ0Cva2HKSoKKKKCQooooAKKKKACiiigAooooAS9r8D32FuAfMkXF8Tb+KPUAj1rna3gQCNjFddNcm7R4L9nxNy2v8Ah6XF8FfNp6MG9IqnKvZ0NBPlwYq4hr6/lSC5bIPvTu+00vxKiPSqUzrSVogd7E0x4Ol258DXD3YDFQdcgY/FHSYFL7NnMZ1MHbqTsP70/tsLaR11P9vCKeyiMNztmXEMT3aBVBJgKo+grHCWQgyiCRv586iWbbGbxI/knl/N7VYuId0SndRlRMo8RMkt1LH4qSUvQzltkkiEbY3PtUe8nh+VS3Qx+FYN5ioqi9OxZeSPGf0KjOnPn+udMbu1RrqmmsahU9vedKiX1MU2e2Tp9ai4u3AJ5R+vqaZMoyw4HnBrxW0gABfKFU/wjmfMn8KnYTDBJLnMx5zNaOF4YhPiPIabTHXoPCpdxtPH8KhKkJGPoicRxhXQbVW8TiCTEmm+OYDc0hYayetSh5qujZZWT5V1X7JQBbvgb94jH1QD/trl1nX8a6f9lQ/xzHK1/wB/69aaH5jJrF+CdBFFFFXnHCa8mtWKzZGyaNlOXzjSq8t/GlScsGVgQNc8/wCnSfWqcub43VN/wW48TmrtL+SzTQWqtXMRjAAwUmQSVgaZTEbcwZqfxBbjJbVdXV7RZiDHidIBHlSrUWnUX/QzwU1bX9jbNXgcdarN0YpHbLJzXJZlQawlsLCknTcbjbcUGzeRmZVYSbmoAJAa8CSAdzEmk+qf6WN9P/kuSz5qJquBLjkG9ad2ypkiAqnUsTro235UXnxSW1OZmLDMYtrKtAhSOhM6+FT9T72sj6fmtyLHNE1XbuKvL3r5nCplKh0UK2vxAGOewqe926tjm17IW0XQEnYcjE7c4po6hO+GLLC1XKGc1R/tFwJm3fHyx3b+EmbZ98w/qFOBfxGZQucrG7IonVsxb+EgZY61ps2L9393iJe24yupUAQ1qSZAmQ2nnSvOpeO1luODxy32uDmsTpULiQhfIVZuN8BuYV8plrZ1S5155X6N47H6VXeKiEJPOPWTS1To7MckZw3Iw4WvONQB/wAza/hFDWzcuZTsPib8vOtzDu7UtudSB1NTuCcLLK+ZiugZiIBLuDlWTsEUZj5UzaStlbybIm5LWnkK3rb/ALD861YQHKNZ03iCR4+MRUltV6VKXBLlZGL6wRWojpyqQLYrB7cikZamQXWBsa0XFnep9xdaj3EgfrSlosTIlxR1P+1RhZzOittObb+GI+pHtUzITtWiyv79QBGVTPqZH4fWrIiZGqH5EQBUa+9bXao14iKmXBXDkU8RuUstJU/Gmo1pOQqF0M1bJFmzFdR+yoD9nu75++OaemRMkeED8a5tZt8v1tXQfsxb4sQOWWyfrcH5U2N+Rl18fwS/UUCitBxAooooAKKKKACiiigAooooAwdAdCAR4/SshRRUAe0UUVIGvEWVdSrAMp0IOxrnfafgtnvotiFUAsOQaZEUUVXkNmjb3NfsKMfgczCRoCD6jbSsWw28lgDEqDo0bSKKKRqze3wTLNrSf1FEUUVBYYFNaAYooqBkQbx9KjMKKKWRZA2W0qLhV/fOxOmgHkFFFFERprgm3P0Kh4lp0ryipYkBZdWT6+9ZWh+VFFAxLsjx96vn2aWGL3rmoUBbcdSPjn2eK9oqcf5jNrnWEvwooorSc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6388" name="Picture 4" descr="https://encrypted-tbn3.gstatic.com/images?q=tbn:ANd9GcTFffLZnnBVxQPK3cfa313JLHyOioeXbKXK4RxS4uTKObaAN8NEIw"/>
          <p:cNvPicPr>
            <a:picLocks noChangeAspect="1" noChangeArrowheads="1"/>
          </p:cNvPicPr>
          <p:nvPr/>
        </p:nvPicPr>
        <p:blipFill>
          <a:blip r:embed="rId2" cstate="print"/>
          <a:srcRect/>
          <a:stretch>
            <a:fillRect/>
          </a:stretch>
        </p:blipFill>
        <p:spPr bwMode="auto">
          <a:xfrm>
            <a:off x="2267744" y="1844824"/>
            <a:ext cx="3875156" cy="2866336"/>
          </a:xfrm>
          <a:prstGeom prst="rect">
            <a:avLst/>
          </a:prstGeom>
          <a:noFill/>
        </p:spPr>
      </p:pic>
      <p:sp>
        <p:nvSpPr>
          <p:cNvPr id="6" name="Rettangolo 5"/>
          <p:cNvSpPr/>
          <p:nvPr/>
        </p:nvSpPr>
        <p:spPr>
          <a:xfrm>
            <a:off x="6660232" y="1700808"/>
            <a:ext cx="1628972" cy="3154710"/>
          </a:xfrm>
          <a:prstGeom prst="rect">
            <a:avLst/>
          </a:prstGeom>
          <a:noFill/>
        </p:spPr>
        <p:txBody>
          <a:bodyPr wrap="none" lIns="91440" tIns="45720" rIns="91440" bIns="45720">
            <a:spAutoFit/>
          </a:bodyPr>
          <a:lstStyle/>
          <a:p>
            <a:pPr algn="ctr"/>
            <a:r>
              <a:rPr lang="it-IT" sz="19900" b="1" cap="none" spc="0" dirty="0" smtClean="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Comic Sans MS" pitchFamily="66" charset="0"/>
              </a:rPr>
              <a:t>?</a:t>
            </a:r>
            <a:endParaRPr lang="it-IT" sz="19900" b="1" cap="none" spc="0" dirty="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Comic Sans MS" pitchFamily="66" charset="0"/>
            </a:endParaRPr>
          </a:p>
        </p:txBody>
      </p:sp>
      <p:sp>
        <p:nvSpPr>
          <p:cNvPr id="7" name="Rettangolo 6"/>
          <p:cNvSpPr/>
          <p:nvPr/>
        </p:nvSpPr>
        <p:spPr>
          <a:xfrm rot="19048473">
            <a:off x="272876" y="2554371"/>
            <a:ext cx="9003049" cy="1862048"/>
          </a:xfrm>
          <a:prstGeom prst="rect">
            <a:avLst/>
          </a:prstGeom>
          <a:noFill/>
        </p:spPr>
        <p:txBody>
          <a:bodyPr wrap="square" lIns="91440" tIns="45720" rIns="91440" bIns="45720">
            <a:spAutoFit/>
          </a:bodyPr>
          <a:lstStyle/>
          <a:p>
            <a:pPr algn="ctr"/>
            <a:r>
              <a:rPr lang="it-IT" sz="11500" b="1" dirty="0" smtClean="0">
                <a:ln w="10541" cmpd="sng">
                  <a:solidFill>
                    <a:schemeClr val="accent1">
                      <a:shade val="88000"/>
                      <a:satMod val="110000"/>
                    </a:schemeClr>
                  </a:solidFill>
                  <a:prstDash val="solid"/>
                </a:ln>
                <a:solidFill>
                  <a:srgbClr val="FF0000"/>
                </a:solidFill>
                <a:latin typeface="Comic Sans MS" pitchFamily="66" charset="0"/>
              </a:rPr>
              <a:t>e d</a:t>
            </a:r>
            <a:r>
              <a:rPr lang="it-IT" sz="11500" b="1" cap="none" spc="0" dirty="0" smtClean="0">
                <a:ln w="10541" cmpd="sng">
                  <a:solidFill>
                    <a:schemeClr val="accent1">
                      <a:shade val="88000"/>
                      <a:satMod val="110000"/>
                    </a:schemeClr>
                  </a:solidFill>
                  <a:prstDash val="solid"/>
                </a:ln>
                <a:solidFill>
                  <a:srgbClr val="FF0000"/>
                </a:solidFill>
                <a:effectLst/>
                <a:latin typeface="Comic Sans MS" pitchFamily="66" charset="0"/>
              </a:rPr>
              <a:t>unque..</a:t>
            </a:r>
            <a:endParaRPr lang="it-IT" sz="11500" b="1" cap="none" spc="0" dirty="0">
              <a:ln w="10541" cmpd="sng">
                <a:solidFill>
                  <a:schemeClr val="accent1">
                    <a:shade val="88000"/>
                    <a:satMod val="110000"/>
                  </a:schemeClr>
                </a:solidFill>
                <a:prstDash val="solid"/>
              </a:ln>
              <a:solidFill>
                <a:srgbClr val="FF0000"/>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329633" y="309870"/>
            <a:ext cx="8418831" cy="62874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AN%20action%20potl"/>
          <p:cNvPicPr>
            <a:picLocks noChangeAspect="1" noChangeArrowheads="1"/>
          </p:cNvPicPr>
          <p:nvPr/>
        </p:nvPicPr>
        <p:blipFill>
          <a:blip r:embed="rId3" cstate="print"/>
          <a:srcRect/>
          <a:stretch>
            <a:fillRect/>
          </a:stretch>
        </p:blipFill>
        <p:spPr bwMode="auto">
          <a:xfrm>
            <a:off x="395288" y="1628775"/>
            <a:ext cx="4330700" cy="4392613"/>
          </a:xfrm>
          <a:prstGeom prst="rect">
            <a:avLst/>
          </a:prstGeom>
          <a:noFill/>
          <a:ln w="9525">
            <a:noFill/>
            <a:miter lim="800000"/>
            <a:headEnd/>
            <a:tailEnd/>
          </a:ln>
        </p:spPr>
      </p:pic>
      <p:pic>
        <p:nvPicPr>
          <p:cNvPr id="38915" name="Picture 3" descr="Ventricular%20action%20potential"/>
          <p:cNvPicPr>
            <a:picLocks noChangeAspect="1" noChangeArrowheads="1"/>
          </p:cNvPicPr>
          <p:nvPr/>
        </p:nvPicPr>
        <p:blipFill>
          <a:blip r:embed="rId4" cstate="print"/>
          <a:srcRect/>
          <a:stretch>
            <a:fillRect/>
          </a:stretch>
        </p:blipFill>
        <p:spPr bwMode="auto">
          <a:xfrm>
            <a:off x="4859338" y="1628775"/>
            <a:ext cx="4105275" cy="4392613"/>
          </a:xfrm>
          <a:prstGeom prst="rect">
            <a:avLst/>
          </a:prstGeom>
          <a:noFill/>
          <a:ln w="9525">
            <a:noFill/>
            <a:miter lim="800000"/>
            <a:headEnd/>
            <a:tailEnd/>
          </a:ln>
        </p:spPr>
      </p:pic>
      <p:sp>
        <p:nvSpPr>
          <p:cNvPr id="38916" name="Text Box 4"/>
          <p:cNvSpPr txBox="1">
            <a:spLocks noChangeArrowheads="1"/>
          </p:cNvSpPr>
          <p:nvPr/>
        </p:nvSpPr>
        <p:spPr bwMode="auto">
          <a:xfrm>
            <a:off x="917575" y="139700"/>
            <a:ext cx="7978775" cy="1190625"/>
          </a:xfrm>
          <a:prstGeom prst="rect">
            <a:avLst/>
          </a:prstGeom>
          <a:noFill/>
          <a:ln w="9525">
            <a:noFill/>
            <a:miter lim="800000"/>
            <a:headEnd/>
            <a:tailEnd/>
          </a:ln>
        </p:spPr>
        <p:txBody>
          <a:bodyPr wrap="none">
            <a:spAutoFit/>
          </a:bodyPr>
          <a:lstStyle/>
          <a:p>
            <a:pPr algn="ctr"/>
            <a:r>
              <a:rPr lang="en-US" sz="3600" b="1">
                <a:solidFill>
                  <a:srgbClr val="FFFF00"/>
                </a:solidFill>
                <a:latin typeface="Comic Sans MS" pitchFamily="66" charset="0"/>
              </a:rPr>
              <a:t>Confronto tra potenziale di azione </a:t>
            </a:r>
          </a:p>
          <a:p>
            <a:pPr algn="ctr"/>
            <a:r>
              <a:rPr lang="en-US" sz="3600" b="1">
                <a:solidFill>
                  <a:srgbClr val="FFFF00"/>
                </a:solidFill>
                <a:latin typeface="Comic Sans MS" pitchFamily="66" charset="0"/>
              </a:rPr>
              <a:t>“</a:t>
            </a:r>
            <a:r>
              <a:rPr lang="en-US" sz="3600" b="1" u="sng">
                <a:solidFill>
                  <a:srgbClr val="FFFF00"/>
                </a:solidFill>
                <a:latin typeface="Comic Sans MS" pitchFamily="66" charset="0"/>
              </a:rPr>
              <a:t>slow nodal</a:t>
            </a:r>
            <a:r>
              <a:rPr lang="en-US" sz="3600" b="1">
                <a:solidFill>
                  <a:srgbClr val="FFFF00"/>
                </a:solidFill>
                <a:latin typeface="Comic Sans MS" pitchFamily="66" charset="0"/>
              </a:rPr>
              <a:t>” e “</a:t>
            </a:r>
            <a:r>
              <a:rPr lang="en-US" sz="3600" b="1" u="sng">
                <a:solidFill>
                  <a:srgbClr val="FFFF00"/>
                </a:solidFill>
                <a:latin typeface="Comic Sans MS" pitchFamily="66" charset="0"/>
              </a:rPr>
              <a:t>fast non-nodal</a:t>
            </a:r>
            <a:r>
              <a:rPr lang="en-US" sz="3600" b="1">
                <a:solidFill>
                  <a:srgbClr val="FFFF00"/>
                </a:solidFill>
                <a:latin typeface="Comic Sans MS" pitchFamily="66" charset="0"/>
              </a:rPr>
              <a:t>”</a:t>
            </a:r>
            <a:r>
              <a:rPr lang="en-US" sz="3200" b="1">
                <a:solidFill>
                  <a:srgbClr val="FFFF00"/>
                </a:solidFill>
                <a:latin typeface="Comic Sans MS" pitchFamily="66" charset="0"/>
              </a:rPr>
              <a:t> </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1700808"/>
            <a:ext cx="8229600" cy="4525963"/>
          </a:xfrm>
          <a:solidFill>
            <a:schemeClr val="bg1"/>
          </a:solidFill>
        </p:spPr>
        <p:txBody>
          <a:bodyPr>
            <a:normAutofit lnSpcReduction="10000"/>
          </a:bodyPr>
          <a:lstStyle/>
          <a:p>
            <a:r>
              <a:rPr lang="it-IT" sz="3600" b="1" dirty="0" smtClean="0">
                <a:latin typeface="Comic Sans MS" pitchFamily="66" charset="0"/>
              </a:rPr>
              <a:t>Offrire il </a:t>
            </a:r>
            <a:r>
              <a:rPr lang="it-IT" sz="3600" b="1" dirty="0" smtClean="0">
                <a:solidFill>
                  <a:srgbClr val="FF0000"/>
                </a:solidFill>
                <a:effectLst>
                  <a:outerShdw blurRad="38100" dist="38100" dir="2700000" algn="tl">
                    <a:srgbClr val="000000">
                      <a:alpha val="43137"/>
                    </a:srgbClr>
                  </a:outerShdw>
                </a:effectLst>
                <a:latin typeface="Comic Sans MS" pitchFamily="66" charset="0"/>
              </a:rPr>
              <a:t>RATE CONTROL </a:t>
            </a:r>
            <a:r>
              <a:rPr lang="it-IT" sz="3600" b="1" dirty="0" smtClean="0">
                <a:latin typeface="Comic Sans MS" pitchFamily="66" charset="0"/>
              </a:rPr>
              <a:t>come intervento di prima linea ad </a:t>
            </a:r>
            <a:r>
              <a:rPr lang="it-IT" sz="3600" b="1" dirty="0" smtClean="0">
                <a:solidFill>
                  <a:srgbClr val="FF0000"/>
                </a:solidFill>
                <a:effectLst>
                  <a:outerShdw blurRad="38100" dist="38100" dir="2700000" algn="tl">
                    <a:srgbClr val="000000">
                      <a:alpha val="43137"/>
                    </a:srgbClr>
                  </a:outerShdw>
                </a:effectLst>
                <a:latin typeface="Comic Sans MS" pitchFamily="66" charset="0"/>
              </a:rPr>
              <a:t>ECCEZIONE</a:t>
            </a:r>
            <a:r>
              <a:rPr lang="it-IT" sz="3600" b="1" dirty="0" smtClean="0">
                <a:latin typeface="Comic Sans MS" pitchFamily="66" charset="0"/>
              </a:rPr>
              <a:t> di:</a:t>
            </a:r>
          </a:p>
          <a:p>
            <a:pPr lvl="1"/>
            <a:r>
              <a:rPr lang="it-IT" sz="3600" b="1" i="1" dirty="0" smtClean="0">
                <a:latin typeface="Comic Sans MS" pitchFamily="66" charset="0"/>
              </a:rPr>
              <a:t>Causa reversibile di FA</a:t>
            </a:r>
          </a:p>
          <a:p>
            <a:pPr lvl="1"/>
            <a:r>
              <a:rPr lang="it-IT" sz="3600" b="1" i="1" dirty="0" smtClean="0">
                <a:latin typeface="Comic Sans MS" pitchFamily="66" charset="0"/>
              </a:rPr>
              <a:t>Scompenso da FA</a:t>
            </a:r>
          </a:p>
          <a:p>
            <a:pPr lvl="1"/>
            <a:r>
              <a:rPr lang="it-IT" sz="3600" b="1" i="1" dirty="0" smtClean="0">
                <a:latin typeface="Comic Sans MS" pitchFamily="66" charset="0"/>
              </a:rPr>
              <a:t>FA di recente insorgenza</a:t>
            </a:r>
          </a:p>
          <a:p>
            <a:pPr lvl="1"/>
            <a:r>
              <a:rPr lang="it-IT" sz="3600" b="1" i="1" dirty="0" smtClean="0">
                <a:latin typeface="Comic Sans MS" pitchFamily="66" charset="0"/>
              </a:rPr>
              <a:t>Si pensi migliore la strategia RHYTHM CONTROL</a:t>
            </a:r>
          </a:p>
          <a:p>
            <a:pPr lvl="1"/>
            <a:endParaRPr lang="it-IT" dirty="0" smtClean="0"/>
          </a:p>
          <a:p>
            <a:pPr lvl="1"/>
            <a:endParaRPr lang="it-IT" dirty="0"/>
          </a:p>
        </p:txBody>
      </p:sp>
      <p:pic>
        <p:nvPicPr>
          <p:cNvPr id="4" name="Picture 3"/>
          <p:cNvPicPr>
            <a:picLocks noChangeAspect="1" noChangeArrowheads="1"/>
          </p:cNvPicPr>
          <p:nvPr/>
        </p:nvPicPr>
        <p:blipFill>
          <a:blip r:embed="rId2" cstate="print"/>
          <a:srcRect/>
          <a:stretch>
            <a:fillRect/>
          </a:stretch>
        </p:blipFill>
        <p:spPr bwMode="auto">
          <a:xfrm>
            <a:off x="251520" y="548680"/>
            <a:ext cx="5314950" cy="990600"/>
          </a:xfrm>
          <a:prstGeom prst="rect">
            <a:avLst/>
          </a:prstGeom>
          <a:noFill/>
          <a:ln w="9525">
            <a:noFill/>
            <a:miter lim="800000"/>
            <a:headEnd/>
            <a:tailEnd/>
          </a:ln>
        </p:spPr>
      </p:pic>
      <p:sp>
        <p:nvSpPr>
          <p:cNvPr id="5" name="CasellaDiTesto 4"/>
          <p:cNvSpPr txBox="1"/>
          <p:nvPr/>
        </p:nvSpPr>
        <p:spPr>
          <a:xfrm>
            <a:off x="5580112" y="620688"/>
            <a:ext cx="1685077" cy="830997"/>
          </a:xfrm>
          <a:prstGeom prst="rect">
            <a:avLst/>
          </a:prstGeom>
          <a:solidFill>
            <a:schemeClr val="bg1"/>
          </a:solidFill>
        </p:spPr>
        <p:txBody>
          <a:bodyPr wrap="none" rtlCol="0">
            <a:spAutoFit/>
          </a:bodyPr>
          <a:lstStyle/>
          <a:p>
            <a:r>
              <a:rPr lang="it-IT" sz="4800" b="1" dirty="0" smtClean="0">
                <a:latin typeface="Comic Sans MS" pitchFamily="66" charset="0"/>
              </a:rPr>
              <a:t>2014</a:t>
            </a:r>
            <a:endParaRPr lang="it-IT" sz="4800" b="1" dirty="0">
              <a:latin typeface="Comic Sans MS" pitchFamily="66"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8951" y="260648"/>
            <a:ext cx="8651521" cy="6469817"/>
          </a:xfrm>
          <a:prstGeom prst="rect">
            <a:avLst/>
          </a:prstGeom>
          <a:noFill/>
          <a:ln w="9525">
            <a:noFill/>
            <a:miter lim="800000"/>
            <a:headEnd/>
            <a:tailEnd/>
          </a:ln>
        </p:spPr>
      </p:pic>
      <p:cxnSp>
        <p:nvCxnSpPr>
          <p:cNvPr id="4" name="Connettore 1 3"/>
          <p:cNvCxnSpPr/>
          <p:nvPr/>
        </p:nvCxnSpPr>
        <p:spPr>
          <a:xfrm>
            <a:off x="1187624" y="2060848"/>
            <a:ext cx="7056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1187624" y="2420888"/>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3131840" y="4149080"/>
            <a:ext cx="53285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1187624" y="6525344"/>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611560" y="4653136"/>
            <a:ext cx="3528392" cy="1512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51520" y="332656"/>
            <a:ext cx="1944216" cy="3600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1331640" y="3501008"/>
            <a:ext cx="1368152"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8268" y="2780928"/>
            <a:ext cx="8892402" cy="302093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347864" y="692696"/>
            <a:ext cx="4950550" cy="57606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827584" y="620688"/>
            <a:ext cx="2667000" cy="828675"/>
          </a:xfrm>
          <a:prstGeom prst="rect">
            <a:avLst/>
          </a:prstGeom>
          <a:noFill/>
          <a:ln w="9525">
            <a:noFill/>
            <a:miter lim="800000"/>
            <a:headEnd/>
            <a:tailEnd/>
          </a:ln>
        </p:spPr>
      </p:pic>
      <p:sp>
        <p:nvSpPr>
          <p:cNvPr id="6" name="CasellaDiTesto 5"/>
          <p:cNvSpPr txBox="1"/>
          <p:nvPr/>
        </p:nvSpPr>
        <p:spPr>
          <a:xfrm>
            <a:off x="2195736" y="1700808"/>
            <a:ext cx="3895618" cy="646331"/>
          </a:xfrm>
          <a:prstGeom prst="rect">
            <a:avLst/>
          </a:prstGeom>
          <a:solidFill>
            <a:schemeClr val="bg1"/>
          </a:solidFill>
        </p:spPr>
        <p:txBody>
          <a:bodyPr wrap="none" rtlCol="0">
            <a:spAutoFit/>
          </a:bodyPr>
          <a:lstStyle/>
          <a:p>
            <a:r>
              <a:rPr lang="it-IT" sz="3600" b="1" dirty="0" smtClean="0">
                <a:latin typeface="Comic Sans MS" pitchFamily="66" charset="0"/>
              </a:rPr>
              <a:t>RATE CONTROL</a:t>
            </a:r>
            <a:endParaRPr lang="it-IT" sz="3600" b="1" dirty="0">
              <a:latin typeface="Comic Sans MS" pitchFamily="66" charset="0"/>
            </a:endParaRPr>
          </a:p>
        </p:txBody>
      </p:sp>
      <p:cxnSp>
        <p:nvCxnSpPr>
          <p:cNvPr id="8" name="Connettore 1 7"/>
          <p:cNvCxnSpPr/>
          <p:nvPr/>
        </p:nvCxnSpPr>
        <p:spPr>
          <a:xfrm>
            <a:off x="4139952" y="3429000"/>
            <a:ext cx="432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3635896" y="4725144"/>
            <a:ext cx="432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5450" y="836712"/>
            <a:ext cx="9086927" cy="216024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3717032"/>
            <a:ext cx="9074232" cy="1872208"/>
          </a:xfrm>
          <a:prstGeom prst="rect">
            <a:avLst/>
          </a:prstGeom>
          <a:noFill/>
          <a:ln w="9525">
            <a:noFill/>
            <a:miter lim="800000"/>
            <a:headEnd/>
            <a:tailEnd/>
          </a:ln>
        </p:spPr>
      </p:pic>
      <p:sp>
        <p:nvSpPr>
          <p:cNvPr id="4" name="Rettangolo 3"/>
          <p:cNvSpPr/>
          <p:nvPr/>
        </p:nvSpPr>
        <p:spPr>
          <a:xfrm>
            <a:off x="971600" y="4077072"/>
            <a:ext cx="6846746" cy="1754326"/>
          </a:xfrm>
          <a:prstGeom prst="rect">
            <a:avLst/>
          </a:prstGeom>
          <a:solidFill>
            <a:schemeClr val="bg1"/>
          </a:solidFill>
        </p:spPr>
        <p:txBody>
          <a:bodyPr wrap="none" lIns="91440" tIns="45720" rIns="91440" bIns="45720">
            <a:spAutoFit/>
          </a:bodyPr>
          <a:lstStyle/>
          <a:p>
            <a:pPr algn="ctr"/>
            <a:r>
              <a:rPr lang="it-IT" sz="5400" b="1" dirty="0" err="1" smtClean="0">
                <a:ln w="10541" cmpd="sng">
                  <a:solidFill>
                    <a:schemeClr val="accent1">
                      <a:shade val="88000"/>
                      <a:satMod val="110000"/>
                    </a:schemeClr>
                  </a:solidFill>
                  <a:prstDash val="solid"/>
                </a:ln>
                <a:solidFill>
                  <a:srgbClr val="FF0000"/>
                </a:solidFill>
                <a:latin typeface="Comic Sans MS" pitchFamily="66" charset="0"/>
              </a:rPr>
              <a:t>l</a:t>
            </a:r>
            <a:r>
              <a:rPr lang="it-IT" sz="5400" b="1" cap="none" spc="0" dirty="0" err="1" smtClean="0">
                <a:ln w="10541" cmpd="sng">
                  <a:solidFill>
                    <a:schemeClr val="accent1">
                      <a:shade val="88000"/>
                      <a:satMod val="110000"/>
                    </a:schemeClr>
                  </a:solidFill>
                  <a:prstDash val="solid"/>
                </a:ln>
                <a:solidFill>
                  <a:srgbClr val="FF0000"/>
                </a:solidFill>
                <a:effectLst/>
                <a:latin typeface="Comic Sans MS" pitchFamily="66" charset="0"/>
              </a:rPr>
              <a:t>enient</a:t>
            </a:r>
            <a:r>
              <a:rPr lang="it-IT" sz="5400" b="1" cap="none" spc="0" dirty="0" smtClean="0">
                <a:ln w="10541" cmpd="sng">
                  <a:solidFill>
                    <a:schemeClr val="accent1">
                      <a:shade val="88000"/>
                      <a:satMod val="110000"/>
                    </a:schemeClr>
                  </a:solidFill>
                  <a:prstDash val="solid"/>
                </a:ln>
                <a:solidFill>
                  <a:srgbClr val="FF0000"/>
                </a:solidFill>
                <a:effectLst/>
                <a:latin typeface="Comic Sans MS" pitchFamily="66" charset="0"/>
              </a:rPr>
              <a:t> </a:t>
            </a:r>
            <a:r>
              <a:rPr lang="it-IT" sz="5400" b="1" cap="none" spc="0" dirty="0" err="1" smtClean="0">
                <a:ln w="10541" cmpd="sng">
                  <a:solidFill>
                    <a:schemeClr val="accent1">
                      <a:shade val="88000"/>
                      <a:satMod val="110000"/>
                    </a:schemeClr>
                  </a:solidFill>
                  <a:prstDash val="solid"/>
                </a:ln>
                <a:solidFill>
                  <a:srgbClr val="FF0000"/>
                </a:solidFill>
                <a:effectLst/>
                <a:latin typeface="Comic Sans MS" pitchFamily="66" charset="0"/>
              </a:rPr>
              <a:t>rate-control</a:t>
            </a:r>
            <a:endParaRPr lang="it-IT" sz="5400" b="1" cap="none" spc="0" dirty="0" smtClean="0">
              <a:ln w="10541" cmpd="sng">
                <a:solidFill>
                  <a:schemeClr val="accent1">
                    <a:shade val="88000"/>
                    <a:satMod val="110000"/>
                  </a:schemeClr>
                </a:solidFill>
                <a:prstDash val="solid"/>
              </a:ln>
              <a:solidFill>
                <a:srgbClr val="FF0000"/>
              </a:solidFill>
              <a:effectLst/>
              <a:latin typeface="Comic Sans MS" pitchFamily="66" charset="0"/>
            </a:endParaRPr>
          </a:p>
          <a:p>
            <a:pPr algn="ctr"/>
            <a:r>
              <a:rPr lang="it-IT" sz="5400" b="1" dirty="0" smtClean="0">
                <a:ln w="10541" cmpd="sng">
                  <a:solidFill>
                    <a:schemeClr val="accent1">
                      <a:shade val="88000"/>
                      <a:satMod val="110000"/>
                    </a:schemeClr>
                  </a:solidFill>
                  <a:prstDash val="solid"/>
                </a:ln>
                <a:solidFill>
                  <a:srgbClr val="FF0000"/>
                </a:solidFill>
                <a:latin typeface="Comic Sans MS" pitchFamily="66" charset="0"/>
              </a:rPr>
              <a:t>(RACE II </a:t>
            </a:r>
            <a:r>
              <a:rPr lang="it-IT" sz="5400" b="1" dirty="0" err="1" smtClean="0">
                <a:ln w="10541" cmpd="sng">
                  <a:solidFill>
                    <a:schemeClr val="accent1">
                      <a:shade val="88000"/>
                      <a:satMod val="110000"/>
                    </a:schemeClr>
                  </a:solidFill>
                  <a:prstDash val="solid"/>
                </a:ln>
                <a:solidFill>
                  <a:srgbClr val="FF0000"/>
                </a:solidFill>
                <a:latin typeface="Comic Sans MS" pitchFamily="66" charset="0"/>
              </a:rPr>
              <a:t>study</a:t>
            </a:r>
            <a:r>
              <a:rPr lang="it-IT" sz="5400" b="1" dirty="0" smtClean="0">
                <a:ln w="10541" cmpd="sng">
                  <a:solidFill>
                    <a:schemeClr val="accent1">
                      <a:shade val="88000"/>
                      <a:satMod val="110000"/>
                    </a:schemeClr>
                  </a:solidFill>
                  <a:prstDash val="solid"/>
                </a:ln>
                <a:solidFill>
                  <a:srgbClr val="FF0000"/>
                </a:solidFill>
                <a:latin typeface="Comic Sans MS" pitchFamily="66" charset="0"/>
              </a:rPr>
              <a:t>)</a:t>
            </a:r>
            <a:endParaRPr lang="it-IT" sz="5400" b="1" cap="none" spc="0" dirty="0">
              <a:ln w="10541" cmpd="sng">
                <a:solidFill>
                  <a:schemeClr val="accent1">
                    <a:shade val="88000"/>
                    <a:satMod val="110000"/>
                  </a:schemeClr>
                </a:solidFill>
                <a:prstDash val="solid"/>
              </a:ln>
              <a:solidFill>
                <a:srgbClr val="FF0000"/>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692696"/>
            <a:ext cx="9144000"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32664" y="980728"/>
            <a:ext cx="9115417"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srcRect/>
          <a:stretch>
            <a:fillRect/>
          </a:stretch>
        </p:blipFill>
        <p:spPr bwMode="auto">
          <a:xfrm>
            <a:off x="386639" y="392510"/>
            <a:ext cx="8289818" cy="6132833"/>
          </a:xfrm>
          <a:prstGeom prst="rect">
            <a:avLst/>
          </a:prstGeom>
          <a:noFill/>
          <a:ln w="9525">
            <a:noFill/>
            <a:miter lim="800000"/>
            <a:headEnd/>
            <a:tailEnd/>
          </a:ln>
        </p:spPr>
      </p:pic>
      <p:sp>
        <p:nvSpPr>
          <p:cNvPr id="11267" name="Rectangle 5"/>
          <p:cNvSpPr>
            <a:spLocks noChangeArrowheads="1"/>
          </p:cNvSpPr>
          <p:nvPr/>
        </p:nvSpPr>
        <p:spPr bwMode="auto">
          <a:xfrm>
            <a:off x="755576" y="2780928"/>
            <a:ext cx="7704856" cy="2304256"/>
          </a:xfrm>
          <a:prstGeom prst="rect">
            <a:avLst/>
          </a:prstGeom>
          <a:solidFill>
            <a:schemeClr val="accent2">
              <a:alpha val="74901"/>
            </a:schemeClr>
          </a:solidFill>
          <a:ln w="9525">
            <a:solidFill>
              <a:schemeClr val="tx1"/>
            </a:solidFill>
            <a:miter lim="800000"/>
            <a:headEnd/>
            <a:tailEnd/>
          </a:ln>
        </p:spPr>
        <p:txBody>
          <a:bodyPr wrap="none" anchor="ctr"/>
          <a:lstStyle/>
          <a:p>
            <a:endParaRPr lang="it-IT"/>
          </a:p>
        </p:txBody>
      </p:sp>
      <p:cxnSp>
        <p:nvCxnSpPr>
          <p:cNvPr id="5" name="Connettore 1 4"/>
          <p:cNvCxnSpPr/>
          <p:nvPr/>
        </p:nvCxnSpPr>
        <p:spPr>
          <a:xfrm>
            <a:off x="899592" y="2060848"/>
            <a:ext cx="6048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899592" y="2276872"/>
            <a:ext cx="2808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827584" y="2492896"/>
            <a:ext cx="633670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979984" y="2700536"/>
            <a:ext cx="3087960" cy="838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ttangolo 1"/>
          <p:cNvSpPr>
            <a:spLocks noChangeArrowheads="1"/>
          </p:cNvSpPr>
          <p:nvPr/>
        </p:nvSpPr>
        <p:spPr bwMode="auto">
          <a:xfrm>
            <a:off x="467544" y="908720"/>
            <a:ext cx="7951216" cy="523220"/>
          </a:xfrm>
          <a:prstGeom prst="rect">
            <a:avLst/>
          </a:prstGeom>
          <a:solidFill>
            <a:schemeClr val="bg1"/>
          </a:solidFill>
          <a:ln w="9525">
            <a:noFill/>
            <a:miter lim="800000"/>
            <a:headEnd/>
            <a:tailEnd/>
          </a:ln>
        </p:spPr>
        <p:txBody>
          <a:bodyPr wrap="none">
            <a:spAutoFit/>
          </a:bodyPr>
          <a:lstStyle/>
          <a:p>
            <a:r>
              <a:rPr lang="en-US" sz="2800" b="1" dirty="0">
                <a:latin typeface="Comic Sans MS" pitchFamily="66" charset="0"/>
              </a:rPr>
              <a:t>EHRA SCORE OF AF-RELATED SYMPTOMS</a:t>
            </a:r>
            <a:endParaRPr lang="it-IT" sz="2800" b="1" dirty="0">
              <a:latin typeface="Comic Sans MS" pitchFamily="66" charset="0"/>
            </a:endParaRPr>
          </a:p>
        </p:txBody>
      </p:sp>
      <p:graphicFrame>
        <p:nvGraphicFramePr>
          <p:cNvPr id="50202" name="Group 26"/>
          <p:cNvGraphicFramePr>
            <a:graphicFrameLocks noGrp="1"/>
          </p:cNvGraphicFramePr>
          <p:nvPr/>
        </p:nvGraphicFramePr>
        <p:xfrm>
          <a:off x="596900" y="1628800"/>
          <a:ext cx="7632700" cy="3425826"/>
        </p:xfrm>
        <a:graphic>
          <a:graphicData uri="http://schemas.openxmlformats.org/drawingml/2006/table">
            <a:tbl>
              <a:tblPr/>
              <a:tblGrid>
                <a:gridCol w="2078038"/>
                <a:gridCol w="5554662"/>
              </a:tblGrid>
              <a:tr h="568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FFFFFF"/>
                          </a:solidFill>
                          <a:effectLst/>
                          <a:latin typeface="Arial" charset="0"/>
                          <a:cs typeface="Arial" charset="0"/>
                        </a:rPr>
                        <a:t>EHRA </a:t>
                      </a:r>
                      <a:r>
                        <a:rPr kumimoji="0" lang="it-IT" sz="2400" b="1" i="0" u="none" strike="noStrike" cap="none" normalizeH="0" baseline="0" dirty="0" err="1" smtClean="0">
                          <a:ln>
                            <a:noFill/>
                          </a:ln>
                          <a:solidFill>
                            <a:srgbClr val="FFFFFF"/>
                          </a:solidFill>
                          <a:effectLst/>
                          <a:latin typeface="Arial" charset="0"/>
                          <a:cs typeface="Arial" charset="0"/>
                        </a:rPr>
                        <a:t>class</a:t>
                      </a:r>
                      <a:r>
                        <a:rPr kumimoji="0" lang="it-IT" sz="2400" b="1" i="0" u="none" strike="noStrike" cap="none" normalizeH="0" baseline="0" dirty="0" smtClean="0">
                          <a:ln>
                            <a:noFill/>
                          </a:ln>
                          <a:solidFill>
                            <a:srgbClr val="FFFFFF"/>
                          </a:solidFill>
                          <a:effectLst/>
                          <a:latin typeface="Arial"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rgbClr val="FFFFFF"/>
                          </a:solidFill>
                          <a:effectLst/>
                          <a:latin typeface="Arial" charset="0"/>
                          <a:cs typeface="Arial" charset="0"/>
                        </a:rPr>
                        <a:t>Explanation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493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Arial" charset="0"/>
                          <a:cs typeface="Arial" charset="0"/>
                        </a:rPr>
                        <a:t>EHRA I</a:t>
                      </a:r>
                      <a:endParaRPr kumimoji="0" lang="it-IT" sz="20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900" b="1" i="0" u="none" strike="noStrike" cap="none" normalizeH="0" baseline="0" dirty="0" smtClean="0">
                          <a:ln>
                            <a:noFill/>
                          </a:ln>
                          <a:solidFill>
                            <a:srgbClr val="000000"/>
                          </a:solidFill>
                          <a:effectLst/>
                          <a:latin typeface="Arial" charset="0"/>
                          <a:cs typeface="Arial" charset="0"/>
                        </a:rPr>
                        <a:t>‘No </a:t>
                      </a:r>
                      <a:r>
                        <a:rPr kumimoji="0" lang="it-IT" sz="1900" b="1" i="0" u="none" strike="noStrike" cap="none" normalizeH="0" baseline="0" dirty="0" err="1" smtClean="0">
                          <a:ln>
                            <a:noFill/>
                          </a:ln>
                          <a:solidFill>
                            <a:srgbClr val="000000"/>
                          </a:solidFill>
                          <a:effectLst/>
                          <a:latin typeface="Arial" charset="0"/>
                          <a:cs typeface="Arial" charset="0"/>
                        </a:rPr>
                        <a:t>symptoms</a:t>
                      </a:r>
                      <a:r>
                        <a:rPr kumimoji="0" lang="it-IT" sz="1900" b="1" i="0" u="none" strike="noStrike" cap="none" normalizeH="0" baseline="0" dirty="0" smtClean="0">
                          <a:ln>
                            <a:noFill/>
                          </a:ln>
                          <a:solidFill>
                            <a:srgbClr val="000000"/>
                          </a:solidFill>
                          <a:effectLst/>
                          <a:latin typeface="Arial"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765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Arial" charset="0"/>
                          <a:cs typeface="Arial" charset="0"/>
                        </a:rPr>
                        <a:t>EHRA II</a:t>
                      </a:r>
                      <a:endParaRPr kumimoji="0" lang="it-IT" sz="20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rgbClr val="000000"/>
                          </a:solidFill>
                          <a:effectLst/>
                          <a:latin typeface="Arial" charset="0"/>
                          <a:cs typeface="Arial" charset="0"/>
                        </a:rPr>
                        <a:t>‘Mild symptoms’; normal daily activity not affected</a:t>
                      </a:r>
                      <a:endParaRPr kumimoji="0" lang="it-IT" sz="19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765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Arial" charset="0"/>
                          <a:cs typeface="Arial" charset="0"/>
                        </a:rPr>
                        <a:t>EHRA III</a:t>
                      </a:r>
                      <a:endParaRPr kumimoji="0" lang="it-IT" sz="20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smtClean="0">
                          <a:ln>
                            <a:noFill/>
                          </a:ln>
                          <a:solidFill>
                            <a:srgbClr val="000000"/>
                          </a:solidFill>
                          <a:effectLst/>
                          <a:latin typeface="Arial" charset="0"/>
                          <a:cs typeface="Arial" charset="0"/>
                        </a:rPr>
                        <a:t>‘Severe symptoms’; normal daily activity affected</a:t>
                      </a:r>
                      <a:endParaRPr kumimoji="0" lang="it-IT" sz="1900" b="1"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833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smtClean="0">
                          <a:ln>
                            <a:noFill/>
                          </a:ln>
                          <a:solidFill>
                            <a:srgbClr val="000000"/>
                          </a:solidFill>
                          <a:effectLst/>
                          <a:latin typeface="Arial" charset="0"/>
                          <a:cs typeface="Arial" charset="0"/>
                        </a:rPr>
                        <a:t>EHRA IV</a:t>
                      </a:r>
                      <a:endParaRPr kumimoji="0" lang="it-IT" sz="2000" b="0"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rgbClr val="000000"/>
                          </a:solidFill>
                          <a:effectLst/>
                          <a:latin typeface="Arial" charset="0"/>
                          <a:cs typeface="Arial" charset="0"/>
                        </a:rPr>
                        <a:t>‘Disabling symptoms’; normal daily activity</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900" b="1" i="0" u="none" strike="noStrike" cap="none" normalizeH="0" baseline="0" smtClean="0">
                          <a:ln>
                            <a:noFill/>
                          </a:ln>
                          <a:solidFill>
                            <a:srgbClr val="000000"/>
                          </a:solidFill>
                          <a:effectLst/>
                          <a:latin typeface="Arial" charset="0"/>
                          <a:cs typeface="Arial" charset="0"/>
                        </a:rPr>
                        <a:t>Discontinued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bl>
          </a:graphicData>
        </a:graphic>
      </p:graphicFrame>
      <p:sp>
        <p:nvSpPr>
          <p:cNvPr id="12311" name="Rettangolo 3"/>
          <p:cNvSpPr>
            <a:spLocks noChangeArrowheads="1"/>
          </p:cNvSpPr>
          <p:nvPr/>
        </p:nvSpPr>
        <p:spPr bwMode="auto">
          <a:xfrm>
            <a:off x="678557" y="6093296"/>
            <a:ext cx="8465443" cy="400110"/>
          </a:xfrm>
          <a:prstGeom prst="rect">
            <a:avLst/>
          </a:prstGeom>
          <a:noFill/>
          <a:ln w="9525">
            <a:noFill/>
            <a:miter lim="800000"/>
            <a:headEnd/>
            <a:tailEnd/>
          </a:ln>
        </p:spPr>
        <p:txBody>
          <a:bodyPr wrap="square">
            <a:spAutoFit/>
          </a:bodyPr>
          <a:lstStyle/>
          <a:p>
            <a:r>
              <a:rPr lang="en-US" sz="2000" i="1" dirty="0">
                <a:solidFill>
                  <a:schemeClr val="bg1"/>
                </a:solidFill>
                <a:latin typeface="Comic Sans MS" pitchFamily="66" charset="0"/>
              </a:rPr>
              <a:t>Guidelines for the management of </a:t>
            </a:r>
            <a:r>
              <a:rPr lang="en-US" sz="2000" i="1" dirty="0" err="1" smtClean="0">
                <a:solidFill>
                  <a:schemeClr val="bg1"/>
                </a:solidFill>
                <a:latin typeface="Comic Sans MS" pitchFamily="66" charset="0"/>
              </a:rPr>
              <a:t>afib</a:t>
            </a:r>
            <a:r>
              <a:rPr lang="it-IT" sz="2000" i="1" dirty="0" smtClean="0">
                <a:solidFill>
                  <a:schemeClr val="bg1"/>
                </a:solidFill>
                <a:latin typeface="Comic Sans MS" pitchFamily="66" charset="0"/>
              </a:rPr>
              <a:t>, </a:t>
            </a:r>
            <a:r>
              <a:rPr lang="it-IT" sz="2000" i="1" dirty="0">
                <a:solidFill>
                  <a:schemeClr val="bg1"/>
                </a:solidFill>
                <a:latin typeface="Comic Sans MS" pitchFamily="66" charset="0"/>
              </a:rPr>
              <a:t>ESC 2010</a:t>
            </a:r>
          </a:p>
        </p:txBody>
      </p:sp>
      <p:sp>
        <p:nvSpPr>
          <p:cNvPr id="12312" name="Text Box 27"/>
          <p:cNvSpPr txBox="1">
            <a:spLocks noChangeArrowheads="1"/>
          </p:cNvSpPr>
          <p:nvPr/>
        </p:nvSpPr>
        <p:spPr bwMode="auto">
          <a:xfrm>
            <a:off x="1403648" y="404664"/>
            <a:ext cx="5452134" cy="461665"/>
          </a:xfrm>
          <a:prstGeom prst="rect">
            <a:avLst/>
          </a:prstGeom>
          <a:solidFill>
            <a:schemeClr val="bg1"/>
          </a:solidFill>
          <a:ln w="9525">
            <a:noFill/>
            <a:miter lim="800000"/>
            <a:headEnd/>
            <a:tailEnd/>
          </a:ln>
        </p:spPr>
        <p:txBody>
          <a:bodyPr wrap="none">
            <a:spAutoFit/>
          </a:bodyPr>
          <a:lstStyle/>
          <a:p>
            <a:r>
              <a:rPr lang="it-IT" dirty="0" err="1">
                <a:latin typeface="Comic Sans MS" pitchFamily="66" charset="0"/>
              </a:rPr>
              <a:t>European</a:t>
            </a:r>
            <a:r>
              <a:rPr lang="it-IT" dirty="0">
                <a:latin typeface="Comic Sans MS" pitchFamily="66" charset="0"/>
              </a:rPr>
              <a:t> </a:t>
            </a:r>
            <a:r>
              <a:rPr lang="it-IT" dirty="0" err="1">
                <a:latin typeface="Comic Sans MS" pitchFamily="66" charset="0"/>
              </a:rPr>
              <a:t>Heart</a:t>
            </a:r>
            <a:r>
              <a:rPr lang="it-IT" dirty="0">
                <a:latin typeface="Comic Sans MS" pitchFamily="66" charset="0"/>
              </a:rPr>
              <a:t> </a:t>
            </a:r>
            <a:r>
              <a:rPr lang="it-IT" dirty="0" err="1">
                <a:latin typeface="Comic Sans MS" pitchFamily="66" charset="0"/>
              </a:rPr>
              <a:t>Rhythm</a:t>
            </a:r>
            <a:r>
              <a:rPr lang="it-IT" dirty="0">
                <a:latin typeface="Comic Sans MS" pitchFamily="66" charset="0"/>
              </a:rPr>
              <a:t> </a:t>
            </a:r>
            <a:r>
              <a:rPr lang="it-IT" dirty="0" err="1">
                <a:latin typeface="Comic Sans MS" pitchFamily="66" charset="0"/>
              </a:rPr>
              <a:t>Association</a:t>
            </a:r>
            <a:r>
              <a:rPr lang="it-IT" dirty="0">
                <a:latin typeface="Comic Sans MS" pitchFamily="66" charset="0"/>
              </a:rPr>
              <a:t> </a:t>
            </a:r>
          </a:p>
        </p:txBody>
      </p:sp>
      <p:sp>
        <p:nvSpPr>
          <p:cNvPr id="12313" name="Text Box 28"/>
          <p:cNvSpPr txBox="1">
            <a:spLocks noChangeArrowheads="1"/>
          </p:cNvSpPr>
          <p:nvPr/>
        </p:nvSpPr>
        <p:spPr bwMode="auto">
          <a:xfrm>
            <a:off x="539552" y="5229200"/>
            <a:ext cx="7762061" cy="830997"/>
          </a:xfrm>
          <a:prstGeom prst="rect">
            <a:avLst/>
          </a:prstGeom>
          <a:noFill/>
          <a:ln w="9525">
            <a:noFill/>
            <a:miter lim="800000"/>
            <a:headEnd/>
            <a:tailEnd/>
          </a:ln>
        </p:spPr>
        <p:txBody>
          <a:bodyPr wrap="none">
            <a:spAutoFit/>
          </a:bodyPr>
          <a:lstStyle/>
          <a:p>
            <a:r>
              <a:rPr lang="it-IT" b="1" dirty="0">
                <a:solidFill>
                  <a:schemeClr val="bg1"/>
                </a:solidFill>
                <a:latin typeface="Comic Sans MS" pitchFamily="66" charset="0"/>
              </a:rPr>
              <a:t>Non è la frequenza cardiaca che fa la differenza </a:t>
            </a:r>
            <a:endParaRPr lang="it-IT" b="1" dirty="0" smtClean="0">
              <a:solidFill>
                <a:schemeClr val="bg1"/>
              </a:solidFill>
              <a:latin typeface="Comic Sans MS" pitchFamily="66" charset="0"/>
            </a:endParaRPr>
          </a:p>
          <a:p>
            <a:r>
              <a:rPr lang="it-IT" b="1" dirty="0" smtClean="0">
                <a:solidFill>
                  <a:schemeClr val="bg1"/>
                </a:solidFill>
                <a:latin typeface="Comic Sans MS" pitchFamily="66" charset="0"/>
              </a:rPr>
              <a:t>ma </a:t>
            </a:r>
            <a:r>
              <a:rPr lang="it-IT" b="1" dirty="0">
                <a:solidFill>
                  <a:schemeClr val="bg1"/>
                </a:solidFill>
                <a:latin typeface="Comic Sans MS" pitchFamily="66" charset="0"/>
              </a:rPr>
              <a:t>la presenza di sintomi</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700808"/>
            <a:ext cx="9069874" cy="2880320"/>
          </a:xfrm>
          <a:prstGeom prst="rect">
            <a:avLst/>
          </a:prstGeom>
          <a:noFill/>
          <a:ln w="9525">
            <a:noFill/>
            <a:miter lim="800000"/>
            <a:headEnd/>
            <a:tailEnd/>
          </a:ln>
        </p:spPr>
      </p:pic>
      <p:sp>
        <p:nvSpPr>
          <p:cNvPr id="4" name="Rettangolo 3"/>
          <p:cNvSpPr/>
          <p:nvPr/>
        </p:nvSpPr>
        <p:spPr>
          <a:xfrm>
            <a:off x="0" y="1772816"/>
            <a:ext cx="2267744" cy="5040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p:nvPr/>
        </p:nvCxnSpPr>
        <p:spPr>
          <a:xfrm>
            <a:off x="1979712" y="2852936"/>
            <a:ext cx="47525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reccia in giù 6"/>
          <p:cNvSpPr/>
          <p:nvPr/>
        </p:nvSpPr>
        <p:spPr>
          <a:xfrm>
            <a:off x="3707904" y="1340768"/>
            <a:ext cx="576064" cy="122413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2"/>
          <p:cNvPicPr>
            <a:picLocks noChangeAspect="1" noChangeArrowheads="1"/>
          </p:cNvPicPr>
          <p:nvPr/>
        </p:nvPicPr>
        <p:blipFill>
          <a:blip r:embed="rId3" cstate="print"/>
          <a:srcRect/>
          <a:stretch>
            <a:fillRect/>
          </a:stretch>
        </p:blipFill>
        <p:spPr bwMode="auto">
          <a:xfrm>
            <a:off x="8148541" y="6165305"/>
            <a:ext cx="995459" cy="692695"/>
          </a:xfrm>
          <a:prstGeom prst="rect">
            <a:avLst/>
          </a:prstGeom>
          <a:noFill/>
          <a:ln w="9525">
            <a:noFill/>
            <a:miter lim="800000"/>
            <a:headEnd/>
            <a:tailEnd/>
          </a:ln>
        </p:spPr>
      </p:pic>
      <p:sp>
        <p:nvSpPr>
          <p:cNvPr id="9" name="Rettangolo 8"/>
          <p:cNvSpPr/>
          <p:nvPr/>
        </p:nvSpPr>
        <p:spPr>
          <a:xfrm>
            <a:off x="2692703" y="4941168"/>
            <a:ext cx="3704861" cy="923330"/>
          </a:xfrm>
          <a:prstGeom prst="rect">
            <a:avLst/>
          </a:prstGeom>
          <a:solidFill>
            <a:schemeClr val="bg1"/>
          </a:solidFill>
        </p:spPr>
        <p:txBody>
          <a:bodyPr wrap="none" lIns="91440" tIns="45720" rIns="91440" bIns="45720">
            <a:spAutoFit/>
          </a:bodyPr>
          <a:lstStyle/>
          <a:p>
            <a:pPr algn="ctr"/>
            <a:r>
              <a:rPr lang="it-IT" sz="5400" b="1" dirty="0" smtClean="0">
                <a:ln w="10541" cmpd="sng">
                  <a:solidFill>
                    <a:schemeClr val="accent1">
                      <a:shade val="88000"/>
                      <a:satMod val="110000"/>
                    </a:schemeClr>
                  </a:solidFill>
                  <a:prstDash val="solid"/>
                </a:ln>
                <a:solidFill>
                  <a:srgbClr val="FF0000"/>
                </a:solidFill>
                <a:latin typeface="Comic Sans MS" pitchFamily="66" charset="0"/>
              </a:rPr>
              <a:t>AND / OR</a:t>
            </a:r>
            <a:endParaRPr lang="it-IT" sz="5400" b="1" cap="none" spc="0" dirty="0">
              <a:ln w="10541" cmpd="sng">
                <a:solidFill>
                  <a:schemeClr val="accent1">
                    <a:shade val="88000"/>
                    <a:satMod val="110000"/>
                  </a:schemeClr>
                </a:solidFill>
                <a:prstDash val="solid"/>
              </a:ln>
              <a:solidFill>
                <a:srgbClr val="FF0000"/>
              </a:solidFill>
              <a:effectLst/>
              <a:latin typeface="Comic Sans MS" pitchFamily="66" charset="0"/>
            </a:endParaRPr>
          </a:p>
        </p:txBody>
      </p:sp>
      <p:pic>
        <p:nvPicPr>
          <p:cNvPr id="10" name="Picture 3"/>
          <p:cNvPicPr>
            <a:picLocks noChangeAspect="1" noChangeArrowheads="1"/>
          </p:cNvPicPr>
          <p:nvPr/>
        </p:nvPicPr>
        <p:blipFill>
          <a:blip r:embed="rId4" cstate="print"/>
          <a:srcRect/>
          <a:stretch>
            <a:fillRect/>
          </a:stretch>
        </p:blipFill>
        <p:spPr bwMode="auto">
          <a:xfrm>
            <a:off x="251520" y="548680"/>
            <a:ext cx="5314950" cy="990600"/>
          </a:xfrm>
          <a:prstGeom prst="rect">
            <a:avLst/>
          </a:prstGeom>
          <a:noFill/>
          <a:ln w="9525">
            <a:noFill/>
            <a:miter lim="800000"/>
            <a:headEnd/>
            <a:tailEnd/>
          </a:ln>
        </p:spPr>
      </p:pic>
      <p:sp>
        <p:nvSpPr>
          <p:cNvPr id="11" name="CasellaDiTesto 10"/>
          <p:cNvSpPr txBox="1"/>
          <p:nvPr/>
        </p:nvSpPr>
        <p:spPr>
          <a:xfrm>
            <a:off x="5580112" y="620688"/>
            <a:ext cx="1685077" cy="830997"/>
          </a:xfrm>
          <a:prstGeom prst="rect">
            <a:avLst/>
          </a:prstGeom>
          <a:solidFill>
            <a:schemeClr val="bg1"/>
          </a:solidFill>
        </p:spPr>
        <p:txBody>
          <a:bodyPr wrap="none" rtlCol="0">
            <a:spAutoFit/>
          </a:bodyPr>
          <a:lstStyle/>
          <a:p>
            <a:r>
              <a:rPr lang="it-IT" sz="4800" b="1" dirty="0" smtClean="0">
                <a:latin typeface="Comic Sans MS" pitchFamily="66" charset="0"/>
              </a:rPr>
              <a:t>2014</a:t>
            </a:r>
            <a:endParaRPr lang="it-IT" sz="4800" b="1" dirty="0">
              <a:latin typeface="Comic Sans MS" pitchFamily="66"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Rot="1" noChangeArrowheads="1"/>
          </p:cNvSpPr>
          <p:nvPr/>
        </p:nvSpPr>
        <p:spPr bwMode="auto">
          <a:xfrm>
            <a:off x="301625" y="228600"/>
            <a:ext cx="8540750" cy="1143000"/>
          </a:xfrm>
          <a:prstGeom prst="rect">
            <a:avLst/>
          </a:prstGeom>
          <a:solidFill>
            <a:schemeClr val="bg1"/>
          </a:solidFill>
          <a:ln w="9525">
            <a:noFill/>
            <a:miter lim="800000"/>
            <a:headEnd/>
            <a:tailEnd/>
          </a:ln>
        </p:spPr>
        <p:txBody>
          <a:bodyPr anchor="ctr"/>
          <a:lstStyle/>
          <a:p>
            <a:pPr algn="ctr">
              <a:defRPr/>
            </a:pPr>
            <a:r>
              <a:rPr lang="it-IT" sz="4000" b="1" dirty="0">
                <a:solidFill>
                  <a:schemeClr val="tx2"/>
                </a:solidFill>
                <a:effectLst>
                  <a:outerShdw blurRad="38100" dist="38100" dir="2700000" algn="tl">
                    <a:srgbClr val="000000"/>
                  </a:outerShdw>
                </a:effectLst>
                <a:latin typeface="Comic Sans MS" pitchFamily="66" charset="0"/>
              </a:rPr>
              <a:t>FATTORI PREDITTIVI </a:t>
            </a:r>
            <a:r>
              <a:rPr lang="it-IT" sz="4000" b="1" dirty="0" err="1">
                <a:solidFill>
                  <a:schemeClr val="tx2"/>
                </a:solidFill>
                <a:effectLst>
                  <a:outerShdw blurRad="38100" dist="38100" dir="2700000" algn="tl">
                    <a:srgbClr val="000000"/>
                  </a:outerShdw>
                </a:effectLst>
                <a:latin typeface="Comic Sans MS" pitchFamily="66" charset="0"/>
              </a:rPr>
              <a:t>DI</a:t>
            </a:r>
            <a:r>
              <a:rPr lang="it-IT" sz="4000" b="1" dirty="0">
                <a:solidFill>
                  <a:schemeClr val="tx2"/>
                </a:solidFill>
                <a:effectLst>
                  <a:outerShdw blurRad="38100" dist="38100" dir="2700000" algn="tl">
                    <a:srgbClr val="000000"/>
                  </a:outerShdw>
                </a:effectLst>
                <a:latin typeface="Comic Sans MS" pitchFamily="66" charset="0"/>
              </a:rPr>
              <a:t> RECIDIVA </a:t>
            </a:r>
            <a:r>
              <a:rPr lang="it-IT" sz="4000" b="1" dirty="0" err="1">
                <a:solidFill>
                  <a:schemeClr val="tx2"/>
                </a:solidFill>
                <a:effectLst>
                  <a:outerShdw blurRad="38100" dist="38100" dir="2700000" algn="tl">
                    <a:srgbClr val="000000"/>
                  </a:outerShdw>
                </a:effectLst>
                <a:latin typeface="Comic Sans MS" pitchFamily="66" charset="0"/>
              </a:rPr>
              <a:t>DI</a:t>
            </a:r>
            <a:r>
              <a:rPr lang="it-IT" sz="4000" b="1" dirty="0">
                <a:solidFill>
                  <a:schemeClr val="tx2"/>
                </a:solidFill>
                <a:effectLst>
                  <a:outerShdw blurRad="38100" dist="38100" dir="2700000" algn="tl">
                    <a:srgbClr val="000000"/>
                  </a:outerShdw>
                </a:effectLst>
                <a:latin typeface="Comic Sans MS" pitchFamily="66" charset="0"/>
              </a:rPr>
              <a:t> FA</a:t>
            </a:r>
          </a:p>
        </p:txBody>
      </p:sp>
      <p:sp>
        <p:nvSpPr>
          <p:cNvPr id="8195" name="Rectangle 3"/>
          <p:cNvSpPr>
            <a:spLocks noRot="1" noChangeArrowheads="1"/>
          </p:cNvSpPr>
          <p:nvPr/>
        </p:nvSpPr>
        <p:spPr bwMode="auto">
          <a:xfrm>
            <a:off x="395288" y="1700213"/>
            <a:ext cx="8540750" cy="3960812"/>
          </a:xfrm>
          <a:prstGeom prst="rect">
            <a:avLst/>
          </a:prstGeom>
          <a:solidFill>
            <a:schemeClr val="accent6">
              <a:lumMod val="75000"/>
            </a:schemeClr>
          </a:solidFill>
          <a:ln w="25400">
            <a:noFill/>
            <a:miter lim="800000"/>
            <a:headEnd/>
            <a:tailEnd/>
          </a:ln>
        </p:spPr>
        <p:txBody>
          <a:bodyPr/>
          <a:lstStyle/>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ETA’ AVANZATA</a:t>
            </a:r>
          </a:p>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DISFUNZIONE VENTRICOLARE SINISTRA</a:t>
            </a:r>
          </a:p>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DIAMETRO ATRIO SINISTRO&gt;5,5 cm</a:t>
            </a:r>
          </a:p>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CARDIOPATIA SOTTOSTANTE (ISCHEMICA, IPERTENSIVA)</a:t>
            </a:r>
          </a:p>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VALVULOPATIA MITRALICA</a:t>
            </a:r>
          </a:p>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DURATA DELL’ FA</a:t>
            </a:r>
          </a:p>
          <a:p>
            <a:pPr marL="342900" indent="-342900">
              <a:lnSpc>
                <a:spcPct val="90000"/>
              </a:lnSpc>
              <a:spcBef>
                <a:spcPct val="20000"/>
              </a:spcBef>
              <a:buFontTx/>
              <a:buChar char="•"/>
              <a:defRPr/>
            </a:pPr>
            <a:r>
              <a:rPr lang="it-IT" sz="2800" b="1" dirty="0">
                <a:solidFill>
                  <a:schemeClr val="bg1"/>
                </a:solidFill>
                <a:effectLst>
                  <a:outerShdw blurRad="38100" dist="38100" dir="2700000" algn="tl">
                    <a:srgbClr val="C0C0C0"/>
                  </a:outerShdw>
                </a:effectLst>
                <a:latin typeface="Comic Sans MS" pitchFamily="66" charset="0"/>
              </a:rPr>
              <a:t>PATOLOGIE ASSOCIATE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rc 2"/>
          <p:cNvSpPr>
            <a:spLocks/>
          </p:cNvSpPr>
          <p:nvPr/>
        </p:nvSpPr>
        <p:spPr bwMode="auto">
          <a:xfrm rot="20417802" flipV="1">
            <a:off x="2000250" y="4610100"/>
            <a:ext cx="814388" cy="1685925"/>
          </a:xfrm>
          <a:custGeom>
            <a:avLst/>
            <a:gdLst>
              <a:gd name="T0" fmla="*/ 0 w 19846"/>
              <a:gd name="T1" fmla="*/ 2147483647 h 21600"/>
              <a:gd name="T2" fmla="*/ 2147483647 w 19846"/>
              <a:gd name="T3" fmla="*/ 2147483647 h 21600"/>
              <a:gd name="T4" fmla="*/ 2147483647 w 19846"/>
              <a:gd name="T5" fmla="*/ 2147483647 h 21600"/>
              <a:gd name="T6" fmla="*/ 0 60000 65536"/>
              <a:gd name="T7" fmla="*/ 0 60000 65536"/>
              <a:gd name="T8" fmla="*/ 0 60000 65536"/>
              <a:gd name="T9" fmla="*/ 0 w 19846"/>
              <a:gd name="T10" fmla="*/ 0 h 21600"/>
              <a:gd name="T11" fmla="*/ 19846 w 19846"/>
              <a:gd name="T12" fmla="*/ 21600 h 21600"/>
            </a:gdLst>
            <a:ahLst/>
            <a:cxnLst>
              <a:cxn ang="T6">
                <a:pos x="T0" y="T1"/>
              </a:cxn>
              <a:cxn ang="T7">
                <a:pos x="T2" y="T3"/>
              </a:cxn>
              <a:cxn ang="T8">
                <a:pos x="T4" y="T5"/>
              </a:cxn>
            </a:cxnLst>
            <a:rect l="T9" t="T10" r="T11" b="T12"/>
            <a:pathLst>
              <a:path w="19846" h="21600" fill="none" extrusionOk="0">
                <a:moveTo>
                  <a:pt x="-1" y="376"/>
                </a:moveTo>
                <a:cubicBezTo>
                  <a:pt x="1324" y="126"/>
                  <a:pt x="2669" y="-1"/>
                  <a:pt x="4017" y="0"/>
                </a:cubicBezTo>
                <a:cubicBezTo>
                  <a:pt x="10023" y="0"/>
                  <a:pt x="15758" y="2500"/>
                  <a:pt x="19845" y="6902"/>
                </a:cubicBezTo>
              </a:path>
              <a:path w="19846" h="21600" stroke="0" extrusionOk="0">
                <a:moveTo>
                  <a:pt x="-1" y="376"/>
                </a:moveTo>
                <a:cubicBezTo>
                  <a:pt x="1324" y="126"/>
                  <a:pt x="2669" y="-1"/>
                  <a:pt x="4017" y="0"/>
                </a:cubicBezTo>
                <a:cubicBezTo>
                  <a:pt x="10023" y="0"/>
                  <a:pt x="15758" y="2500"/>
                  <a:pt x="19845" y="6902"/>
                </a:cubicBezTo>
                <a:lnTo>
                  <a:pt x="4017" y="21600"/>
                </a:lnTo>
                <a:close/>
              </a:path>
            </a:pathLst>
          </a:custGeom>
          <a:noFill/>
          <a:ln w="76200">
            <a:solidFill>
              <a:schemeClr val="bg1"/>
            </a:solidFill>
            <a:round/>
            <a:headEnd/>
            <a:tailEnd/>
          </a:ln>
        </p:spPr>
        <p:txBody>
          <a:bodyPr wrap="none" anchor="ctr"/>
          <a:lstStyle/>
          <a:p>
            <a:endParaRPr lang="it-IT" sz="2000">
              <a:latin typeface="Comic Sans MS" pitchFamily="66" charset="0"/>
            </a:endParaRPr>
          </a:p>
        </p:txBody>
      </p:sp>
      <p:sp>
        <p:nvSpPr>
          <p:cNvPr id="57347" name="Line 3"/>
          <p:cNvSpPr>
            <a:spLocks noChangeShapeType="1"/>
          </p:cNvSpPr>
          <p:nvPr/>
        </p:nvSpPr>
        <p:spPr bwMode="auto">
          <a:xfrm flipV="1">
            <a:off x="2895600" y="2538413"/>
            <a:ext cx="0" cy="3124200"/>
          </a:xfrm>
          <a:prstGeom prst="line">
            <a:avLst/>
          </a:prstGeom>
          <a:noFill/>
          <a:ln w="76200">
            <a:solidFill>
              <a:schemeClr val="bg1"/>
            </a:solidFill>
            <a:round/>
            <a:headEnd/>
            <a:tailEnd/>
          </a:ln>
        </p:spPr>
        <p:txBody>
          <a:bodyPr/>
          <a:lstStyle/>
          <a:p>
            <a:endParaRPr lang="it-IT" sz="2000">
              <a:latin typeface="Comic Sans MS" pitchFamily="66" charset="0"/>
            </a:endParaRPr>
          </a:p>
        </p:txBody>
      </p:sp>
      <p:sp>
        <p:nvSpPr>
          <p:cNvPr id="57348" name="Arc 4"/>
          <p:cNvSpPr>
            <a:spLocks/>
          </p:cNvSpPr>
          <p:nvPr/>
        </p:nvSpPr>
        <p:spPr bwMode="auto">
          <a:xfrm rot="9975305">
            <a:off x="2971800" y="2482850"/>
            <a:ext cx="533400" cy="585788"/>
          </a:xfrm>
          <a:custGeom>
            <a:avLst/>
            <a:gdLst>
              <a:gd name="T0" fmla="*/ 0 w 21600"/>
              <a:gd name="T1" fmla="*/ 0 h 27673"/>
              <a:gd name="T2" fmla="*/ 2147483647 w 21600"/>
              <a:gd name="T3" fmla="*/ 2147483647 h 27673"/>
              <a:gd name="T4" fmla="*/ 0 w 21600"/>
              <a:gd name="T5" fmla="*/ 2147483647 h 27673"/>
              <a:gd name="T6" fmla="*/ 0 60000 65536"/>
              <a:gd name="T7" fmla="*/ 0 60000 65536"/>
              <a:gd name="T8" fmla="*/ 0 60000 65536"/>
              <a:gd name="T9" fmla="*/ 0 w 21600"/>
              <a:gd name="T10" fmla="*/ 0 h 27673"/>
              <a:gd name="T11" fmla="*/ 21600 w 21600"/>
              <a:gd name="T12" fmla="*/ 27673 h 27673"/>
            </a:gdLst>
            <a:ahLst/>
            <a:cxnLst>
              <a:cxn ang="T6">
                <a:pos x="T0" y="T1"/>
              </a:cxn>
              <a:cxn ang="T7">
                <a:pos x="T2" y="T3"/>
              </a:cxn>
              <a:cxn ang="T8">
                <a:pos x="T4" y="T5"/>
              </a:cxn>
            </a:cxnLst>
            <a:rect l="T9" t="T10" r="T11" b="T12"/>
            <a:pathLst>
              <a:path w="21600" h="27673" fill="none" extrusionOk="0">
                <a:moveTo>
                  <a:pt x="-1" y="0"/>
                </a:moveTo>
                <a:cubicBezTo>
                  <a:pt x="11929" y="0"/>
                  <a:pt x="21600" y="9670"/>
                  <a:pt x="21600" y="21600"/>
                </a:cubicBezTo>
                <a:cubicBezTo>
                  <a:pt x="21600" y="23655"/>
                  <a:pt x="21306" y="25700"/>
                  <a:pt x="20728" y="27672"/>
                </a:cubicBezTo>
              </a:path>
              <a:path w="21600" h="27673" stroke="0" extrusionOk="0">
                <a:moveTo>
                  <a:pt x="-1" y="0"/>
                </a:moveTo>
                <a:cubicBezTo>
                  <a:pt x="11929" y="0"/>
                  <a:pt x="21600" y="9670"/>
                  <a:pt x="21600" y="21600"/>
                </a:cubicBezTo>
                <a:cubicBezTo>
                  <a:pt x="21600" y="23655"/>
                  <a:pt x="21306" y="25700"/>
                  <a:pt x="20728" y="27672"/>
                </a:cubicBezTo>
                <a:lnTo>
                  <a:pt x="0" y="21600"/>
                </a:lnTo>
                <a:close/>
              </a:path>
            </a:pathLst>
          </a:custGeom>
          <a:noFill/>
          <a:ln w="76200">
            <a:solidFill>
              <a:schemeClr val="bg1"/>
            </a:solidFill>
            <a:round/>
            <a:headEnd/>
            <a:tailEnd/>
          </a:ln>
        </p:spPr>
        <p:txBody>
          <a:bodyPr wrap="none" anchor="ctr"/>
          <a:lstStyle/>
          <a:p>
            <a:endParaRPr lang="it-IT" sz="2000">
              <a:latin typeface="Comic Sans MS" pitchFamily="66" charset="0"/>
            </a:endParaRPr>
          </a:p>
        </p:txBody>
      </p:sp>
      <p:sp>
        <p:nvSpPr>
          <p:cNvPr id="57349" name="Arc 5"/>
          <p:cNvSpPr>
            <a:spLocks/>
          </p:cNvSpPr>
          <p:nvPr/>
        </p:nvSpPr>
        <p:spPr bwMode="auto">
          <a:xfrm rot="-582065">
            <a:off x="3405188" y="2828925"/>
            <a:ext cx="2289175" cy="1104900"/>
          </a:xfrm>
          <a:custGeom>
            <a:avLst/>
            <a:gdLst>
              <a:gd name="T0" fmla="*/ 2147483647 w 21464"/>
              <a:gd name="T1" fmla="*/ 0 h 21486"/>
              <a:gd name="T2" fmla="*/ 2147483647 w 21464"/>
              <a:gd name="T3" fmla="*/ 2147483647 h 21486"/>
              <a:gd name="T4" fmla="*/ 0 w 21464"/>
              <a:gd name="T5" fmla="*/ 2147483647 h 21486"/>
              <a:gd name="T6" fmla="*/ 0 60000 65536"/>
              <a:gd name="T7" fmla="*/ 0 60000 65536"/>
              <a:gd name="T8" fmla="*/ 0 60000 65536"/>
              <a:gd name="T9" fmla="*/ 0 w 21464"/>
              <a:gd name="T10" fmla="*/ 0 h 21486"/>
              <a:gd name="T11" fmla="*/ 21464 w 21464"/>
              <a:gd name="T12" fmla="*/ 21486 h 21486"/>
            </a:gdLst>
            <a:ahLst/>
            <a:cxnLst>
              <a:cxn ang="T6">
                <a:pos x="T0" y="T1"/>
              </a:cxn>
              <a:cxn ang="T7">
                <a:pos x="T2" y="T3"/>
              </a:cxn>
              <a:cxn ang="T8">
                <a:pos x="T4" y="T5"/>
              </a:cxn>
            </a:cxnLst>
            <a:rect l="T9" t="T10" r="T11" b="T12"/>
            <a:pathLst>
              <a:path w="21464" h="21486" fill="none" extrusionOk="0">
                <a:moveTo>
                  <a:pt x="2216" y="0"/>
                </a:moveTo>
                <a:cubicBezTo>
                  <a:pt x="12315" y="1042"/>
                  <a:pt x="20324" y="8975"/>
                  <a:pt x="21463" y="19063"/>
                </a:cubicBezTo>
              </a:path>
              <a:path w="21464" h="21486" stroke="0" extrusionOk="0">
                <a:moveTo>
                  <a:pt x="2216" y="0"/>
                </a:moveTo>
                <a:cubicBezTo>
                  <a:pt x="12315" y="1042"/>
                  <a:pt x="20324" y="8975"/>
                  <a:pt x="21463" y="19063"/>
                </a:cubicBezTo>
                <a:lnTo>
                  <a:pt x="0" y="21486"/>
                </a:lnTo>
                <a:close/>
              </a:path>
            </a:pathLst>
          </a:custGeom>
          <a:noFill/>
          <a:ln w="76200">
            <a:solidFill>
              <a:schemeClr val="bg1"/>
            </a:solidFill>
            <a:round/>
            <a:headEnd/>
            <a:tailEnd/>
          </a:ln>
        </p:spPr>
        <p:txBody>
          <a:bodyPr wrap="none" anchor="ctr"/>
          <a:lstStyle/>
          <a:p>
            <a:endParaRPr lang="it-IT" sz="2000">
              <a:latin typeface="Comic Sans MS" pitchFamily="66" charset="0"/>
            </a:endParaRPr>
          </a:p>
        </p:txBody>
      </p:sp>
      <p:sp>
        <p:nvSpPr>
          <p:cNvPr id="57350" name="Line 6"/>
          <p:cNvSpPr>
            <a:spLocks noChangeShapeType="1"/>
          </p:cNvSpPr>
          <p:nvPr/>
        </p:nvSpPr>
        <p:spPr bwMode="auto">
          <a:xfrm>
            <a:off x="5734050" y="3605213"/>
            <a:ext cx="590550" cy="1828800"/>
          </a:xfrm>
          <a:prstGeom prst="line">
            <a:avLst/>
          </a:prstGeom>
          <a:noFill/>
          <a:ln w="76200">
            <a:solidFill>
              <a:schemeClr val="bg1"/>
            </a:solidFill>
            <a:round/>
            <a:headEnd/>
            <a:tailEnd/>
          </a:ln>
        </p:spPr>
        <p:txBody>
          <a:bodyPr/>
          <a:lstStyle/>
          <a:p>
            <a:endParaRPr lang="it-IT" sz="2000">
              <a:latin typeface="Comic Sans MS" pitchFamily="66" charset="0"/>
            </a:endParaRPr>
          </a:p>
        </p:txBody>
      </p:sp>
      <p:sp>
        <p:nvSpPr>
          <p:cNvPr id="57351" name="Arc 7"/>
          <p:cNvSpPr>
            <a:spLocks/>
          </p:cNvSpPr>
          <p:nvPr/>
        </p:nvSpPr>
        <p:spPr bwMode="auto">
          <a:xfrm rot="3391384" flipV="1">
            <a:off x="6338094" y="5249069"/>
            <a:ext cx="1198562" cy="882650"/>
          </a:xfrm>
          <a:custGeom>
            <a:avLst/>
            <a:gdLst>
              <a:gd name="T0" fmla="*/ 0 w 24234"/>
              <a:gd name="T1" fmla="*/ 2147483647 h 21600"/>
              <a:gd name="T2" fmla="*/ 2147483647 w 24234"/>
              <a:gd name="T3" fmla="*/ 2147483647 h 21600"/>
              <a:gd name="T4" fmla="*/ 2147483647 w 24234"/>
              <a:gd name="T5" fmla="*/ 2147483647 h 21600"/>
              <a:gd name="T6" fmla="*/ 0 60000 65536"/>
              <a:gd name="T7" fmla="*/ 0 60000 65536"/>
              <a:gd name="T8" fmla="*/ 0 60000 65536"/>
              <a:gd name="T9" fmla="*/ 0 w 24234"/>
              <a:gd name="T10" fmla="*/ 0 h 21600"/>
              <a:gd name="T11" fmla="*/ 24234 w 24234"/>
              <a:gd name="T12" fmla="*/ 21600 h 21600"/>
            </a:gdLst>
            <a:ahLst/>
            <a:cxnLst>
              <a:cxn ang="T6">
                <a:pos x="T0" y="T1"/>
              </a:cxn>
              <a:cxn ang="T7">
                <a:pos x="T2" y="T3"/>
              </a:cxn>
              <a:cxn ang="T8">
                <a:pos x="T4" y="T5"/>
              </a:cxn>
            </a:cxnLst>
            <a:rect l="T9" t="T10" r="T11" b="T12"/>
            <a:pathLst>
              <a:path w="24234" h="21600" fill="none" extrusionOk="0">
                <a:moveTo>
                  <a:pt x="-1" y="2531"/>
                </a:moveTo>
                <a:cubicBezTo>
                  <a:pt x="3123" y="869"/>
                  <a:pt x="6608" y="-1"/>
                  <a:pt x="10147" y="0"/>
                </a:cubicBezTo>
                <a:cubicBezTo>
                  <a:pt x="15316" y="0"/>
                  <a:pt x="20315" y="1854"/>
                  <a:pt x="24234" y="5225"/>
                </a:cubicBezTo>
              </a:path>
              <a:path w="24234" h="21600" stroke="0" extrusionOk="0">
                <a:moveTo>
                  <a:pt x="-1" y="2531"/>
                </a:moveTo>
                <a:cubicBezTo>
                  <a:pt x="3123" y="869"/>
                  <a:pt x="6608" y="-1"/>
                  <a:pt x="10147" y="0"/>
                </a:cubicBezTo>
                <a:cubicBezTo>
                  <a:pt x="15316" y="0"/>
                  <a:pt x="20315" y="1854"/>
                  <a:pt x="24234" y="5225"/>
                </a:cubicBezTo>
                <a:lnTo>
                  <a:pt x="10147" y="21600"/>
                </a:lnTo>
                <a:close/>
              </a:path>
            </a:pathLst>
          </a:custGeom>
          <a:noFill/>
          <a:ln w="76200">
            <a:solidFill>
              <a:schemeClr val="bg1"/>
            </a:solidFill>
            <a:round/>
            <a:headEnd/>
            <a:tailEnd/>
          </a:ln>
        </p:spPr>
        <p:txBody>
          <a:bodyPr wrap="none" anchor="ctr"/>
          <a:lstStyle/>
          <a:p>
            <a:endParaRPr lang="it-IT" sz="2000">
              <a:latin typeface="Comic Sans MS" pitchFamily="66" charset="0"/>
            </a:endParaRPr>
          </a:p>
        </p:txBody>
      </p:sp>
      <p:sp>
        <p:nvSpPr>
          <p:cNvPr id="57352" name="Rectangle 126"/>
          <p:cNvSpPr>
            <a:spLocks noChangeArrowheads="1"/>
          </p:cNvSpPr>
          <p:nvPr/>
        </p:nvSpPr>
        <p:spPr bwMode="auto">
          <a:xfrm>
            <a:off x="228600" y="4676745"/>
            <a:ext cx="2438400" cy="400110"/>
          </a:xfrm>
          <a:prstGeom prst="rect">
            <a:avLst/>
          </a:prstGeom>
          <a:noFill/>
          <a:ln w="9525">
            <a:noFill/>
            <a:miter lim="800000"/>
            <a:headEnd/>
            <a:tailEnd/>
          </a:ln>
        </p:spPr>
        <p:txBody>
          <a:bodyPr anchor="ctr">
            <a:spAutoFit/>
          </a:bodyPr>
          <a:lstStyle/>
          <a:p>
            <a:pPr algn="ctr" rtl="0"/>
            <a:r>
              <a:rPr lang="en-US" sz="2000" b="1">
                <a:solidFill>
                  <a:schemeClr val="bg1"/>
                </a:solidFill>
                <a:latin typeface="Comic Sans MS" pitchFamily="66" charset="0"/>
              </a:rPr>
              <a:t>Phase 0 </a:t>
            </a:r>
          </a:p>
        </p:txBody>
      </p:sp>
      <p:sp>
        <p:nvSpPr>
          <p:cNvPr id="57353" name="Rectangle 127"/>
          <p:cNvSpPr>
            <a:spLocks noChangeArrowheads="1"/>
          </p:cNvSpPr>
          <p:nvPr/>
        </p:nvSpPr>
        <p:spPr bwMode="auto">
          <a:xfrm>
            <a:off x="2997200" y="3152745"/>
            <a:ext cx="1146468" cy="400110"/>
          </a:xfrm>
          <a:prstGeom prst="rect">
            <a:avLst/>
          </a:prstGeom>
          <a:noFill/>
          <a:ln w="9525">
            <a:noFill/>
            <a:miter lim="800000"/>
            <a:headEnd/>
            <a:tailEnd/>
          </a:ln>
        </p:spPr>
        <p:txBody>
          <a:bodyPr wrap="none" anchor="ctr">
            <a:spAutoFit/>
          </a:bodyPr>
          <a:lstStyle/>
          <a:p>
            <a:r>
              <a:rPr lang="en-US" sz="2000" b="1">
                <a:solidFill>
                  <a:schemeClr val="bg1"/>
                </a:solidFill>
                <a:latin typeface="Comic Sans MS" pitchFamily="66" charset="0"/>
              </a:rPr>
              <a:t>Phase 1</a:t>
            </a:r>
          </a:p>
        </p:txBody>
      </p:sp>
      <p:sp>
        <p:nvSpPr>
          <p:cNvPr id="57354" name="Rectangle 128"/>
          <p:cNvSpPr>
            <a:spLocks noChangeArrowheads="1"/>
          </p:cNvSpPr>
          <p:nvPr/>
        </p:nvSpPr>
        <p:spPr bwMode="auto">
          <a:xfrm>
            <a:off x="3962400" y="2085945"/>
            <a:ext cx="1096775" cy="400110"/>
          </a:xfrm>
          <a:prstGeom prst="rect">
            <a:avLst/>
          </a:prstGeom>
          <a:noFill/>
          <a:ln w="9525">
            <a:noFill/>
            <a:miter lim="800000"/>
            <a:headEnd/>
            <a:tailEnd/>
          </a:ln>
        </p:spPr>
        <p:txBody>
          <a:bodyPr wrap="none" anchor="ctr">
            <a:spAutoFit/>
          </a:bodyPr>
          <a:lstStyle/>
          <a:p>
            <a:r>
              <a:rPr lang="en-US" sz="2000">
                <a:solidFill>
                  <a:schemeClr val="bg1"/>
                </a:solidFill>
                <a:latin typeface="Comic Sans MS" pitchFamily="66" charset="0"/>
              </a:rPr>
              <a:t>Phase 2</a:t>
            </a:r>
          </a:p>
        </p:txBody>
      </p:sp>
      <p:sp>
        <p:nvSpPr>
          <p:cNvPr id="57355" name="Rectangle 129"/>
          <p:cNvSpPr>
            <a:spLocks noChangeArrowheads="1"/>
          </p:cNvSpPr>
          <p:nvPr/>
        </p:nvSpPr>
        <p:spPr bwMode="auto">
          <a:xfrm>
            <a:off x="4738541" y="4067145"/>
            <a:ext cx="1146468" cy="400110"/>
          </a:xfrm>
          <a:prstGeom prst="rect">
            <a:avLst/>
          </a:prstGeom>
          <a:noFill/>
          <a:ln w="9525">
            <a:noFill/>
            <a:miter lim="800000"/>
            <a:headEnd/>
            <a:tailEnd/>
          </a:ln>
        </p:spPr>
        <p:txBody>
          <a:bodyPr wrap="none" anchor="ctr">
            <a:spAutoFit/>
          </a:bodyPr>
          <a:lstStyle/>
          <a:p>
            <a:pPr algn="ctr" rtl="0"/>
            <a:r>
              <a:rPr lang="en-US" sz="2000" b="1">
                <a:solidFill>
                  <a:schemeClr val="bg1"/>
                </a:solidFill>
                <a:latin typeface="Comic Sans MS" pitchFamily="66" charset="0"/>
              </a:rPr>
              <a:t>Phase 3</a:t>
            </a:r>
            <a:endParaRPr lang="ar-EG" sz="2000" b="1">
              <a:solidFill>
                <a:schemeClr val="bg1"/>
              </a:solidFill>
              <a:latin typeface="Comic Sans MS" pitchFamily="66" charset="0"/>
            </a:endParaRPr>
          </a:p>
        </p:txBody>
      </p:sp>
      <p:sp>
        <p:nvSpPr>
          <p:cNvPr id="57356" name="Rectangle 130"/>
          <p:cNvSpPr>
            <a:spLocks noChangeArrowheads="1"/>
          </p:cNvSpPr>
          <p:nvPr/>
        </p:nvSpPr>
        <p:spPr bwMode="auto">
          <a:xfrm>
            <a:off x="6553200" y="5260945"/>
            <a:ext cx="1146468" cy="400110"/>
          </a:xfrm>
          <a:prstGeom prst="rect">
            <a:avLst/>
          </a:prstGeom>
          <a:noFill/>
          <a:ln w="9525">
            <a:noFill/>
            <a:miter lim="800000"/>
            <a:headEnd/>
            <a:tailEnd/>
          </a:ln>
        </p:spPr>
        <p:txBody>
          <a:bodyPr wrap="none" anchor="ctr">
            <a:spAutoFit/>
          </a:bodyPr>
          <a:lstStyle/>
          <a:p>
            <a:r>
              <a:rPr lang="en-US" sz="2000" b="1">
                <a:solidFill>
                  <a:schemeClr val="bg1"/>
                </a:solidFill>
                <a:latin typeface="Comic Sans MS" pitchFamily="66" charset="0"/>
              </a:rPr>
              <a:t>Phase 4</a:t>
            </a:r>
          </a:p>
        </p:txBody>
      </p:sp>
      <p:sp>
        <p:nvSpPr>
          <p:cNvPr id="57357" name="Text Box 325"/>
          <p:cNvSpPr txBox="1">
            <a:spLocks noChangeArrowheads="1"/>
          </p:cNvSpPr>
          <p:nvPr/>
        </p:nvSpPr>
        <p:spPr bwMode="auto">
          <a:xfrm>
            <a:off x="685800" y="5967413"/>
            <a:ext cx="1066800" cy="369332"/>
          </a:xfrm>
          <a:prstGeom prst="rect">
            <a:avLst/>
          </a:prstGeom>
          <a:noFill/>
          <a:ln w="9525">
            <a:noFill/>
            <a:miter lim="800000"/>
            <a:headEnd/>
            <a:tailEnd/>
          </a:ln>
        </p:spPr>
        <p:txBody>
          <a:bodyPr>
            <a:spAutoFit/>
          </a:bodyPr>
          <a:lstStyle/>
          <a:p>
            <a:pPr algn="l" rtl="0">
              <a:spcBef>
                <a:spcPct val="50000"/>
              </a:spcBef>
            </a:pPr>
            <a:r>
              <a:rPr lang="en-US" sz="1800" b="1">
                <a:solidFill>
                  <a:srgbClr val="FFFF66"/>
                </a:solidFill>
                <a:latin typeface="Comic Sans MS" pitchFamily="66" charset="0"/>
              </a:rPr>
              <a:t>R.M.P</a:t>
            </a:r>
            <a:endParaRPr lang="en-US" sz="1200" b="1">
              <a:solidFill>
                <a:srgbClr val="FFFF66"/>
              </a:solidFill>
              <a:latin typeface="Comic Sans MS" pitchFamily="66" charset="0"/>
            </a:endParaRPr>
          </a:p>
        </p:txBody>
      </p:sp>
      <p:sp>
        <p:nvSpPr>
          <p:cNvPr id="57358" name="Rectangle 422"/>
          <p:cNvSpPr>
            <a:spLocks noChangeArrowheads="1"/>
          </p:cNvSpPr>
          <p:nvPr/>
        </p:nvSpPr>
        <p:spPr bwMode="auto">
          <a:xfrm>
            <a:off x="3429000" y="2438400"/>
            <a:ext cx="2066591" cy="400110"/>
          </a:xfrm>
          <a:prstGeom prst="rect">
            <a:avLst/>
          </a:prstGeom>
          <a:noFill/>
          <a:ln w="9525">
            <a:noFill/>
            <a:miter lim="800000"/>
            <a:headEnd/>
            <a:tailEnd/>
          </a:ln>
        </p:spPr>
        <p:txBody>
          <a:bodyPr wrap="none">
            <a:spAutoFit/>
          </a:bodyPr>
          <a:lstStyle/>
          <a:p>
            <a:r>
              <a:rPr lang="en-US" sz="2000" b="1">
                <a:solidFill>
                  <a:srgbClr val="FFFF00"/>
                </a:solidFill>
                <a:latin typeface="Comic Sans MS" pitchFamily="66" charset="0"/>
              </a:rPr>
              <a:t>(Plateau Phase)</a:t>
            </a:r>
          </a:p>
        </p:txBody>
      </p:sp>
      <p:sp>
        <p:nvSpPr>
          <p:cNvPr id="57359" name="Line 429"/>
          <p:cNvSpPr>
            <a:spLocks noChangeShapeType="1"/>
          </p:cNvSpPr>
          <p:nvPr/>
        </p:nvSpPr>
        <p:spPr bwMode="auto">
          <a:xfrm flipH="1">
            <a:off x="1466850" y="6348413"/>
            <a:ext cx="838200" cy="0"/>
          </a:xfrm>
          <a:prstGeom prst="line">
            <a:avLst/>
          </a:prstGeom>
          <a:noFill/>
          <a:ln w="76200">
            <a:solidFill>
              <a:schemeClr val="bg1"/>
            </a:solidFill>
            <a:round/>
            <a:headEnd/>
            <a:tailEnd/>
          </a:ln>
        </p:spPr>
        <p:txBody>
          <a:bodyPr/>
          <a:lstStyle/>
          <a:p>
            <a:endParaRPr lang="it-IT" sz="2000">
              <a:latin typeface="Comic Sans MS" pitchFamily="66" charset="0"/>
            </a:endParaRPr>
          </a:p>
        </p:txBody>
      </p:sp>
      <p:sp>
        <p:nvSpPr>
          <p:cNvPr id="57360" name="Line 430"/>
          <p:cNvSpPr>
            <a:spLocks noChangeShapeType="1"/>
          </p:cNvSpPr>
          <p:nvPr/>
        </p:nvSpPr>
        <p:spPr bwMode="auto">
          <a:xfrm flipH="1">
            <a:off x="7029450" y="6310313"/>
            <a:ext cx="838200" cy="0"/>
          </a:xfrm>
          <a:prstGeom prst="line">
            <a:avLst/>
          </a:prstGeom>
          <a:noFill/>
          <a:ln w="76200">
            <a:solidFill>
              <a:schemeClr val="bg1"/>
            </a:solidFill>
            <a:round/>
            <a:headEnd/>
            <a:tailEnd/>
          </a:ln>
        </p:spPr>
        <p:txBody>
          <a:bodyPr/>
          <a:lstStyle/>
          <a:p>
            <a:endParaRPr lang="it-IT" sz="2000">
              <a:latin typeface="Comic Sans MS" pitchFamily="66" charset="0"/>
            </a:endParaRPr>
          </a:p>
        </p:txBody>
      </p:sp>
      <p:sp>
        <p:nvSpPr>
          <p:cNvPr id="72119" name="Oval 439"/>
          <p:cNvSpPr>
            <a:spLocks noChangeArrowheads="1"/>
          </p:cNvSpPr>
          <p:nvPr/>
        </p:nvSpPr>
        <p:spPr bwMode="auto">
          <a:xfrm>
            <a:off x="0" y="3276600"/>
            <a:ext cx="2667000" cy="1174750"/>
          </a:xfrm>
          <a:prstGeom prst="ellipse">
            <a:avLst/>
          </a:prstGeom>
          <a:gradFill rotWithShape="1">
            <a:gsLst>
              <a:gs pos="0">
                <a:srgbClr val="FF9900"/>
              </a:gs>
              <a:gs pos="50000">
                <a:srgbClr val="FFFF00"/>
              </a:gs>
              <a:gs pos="100000">
                <a:srgbClr val="FF9900"/>
              </a:gs>
            </a:gsLst>
            <a:lin ang="18900000" scaled="1"/>
          </a:gradFill>
          <a:ln w="9525">
            <a:solidFill>
              <a:schemeClr val="tx1"/>
            </a:solidFill>
            <a:round/>
            <a:headEnd/>
            <a:tailEnd/>
          </a:ln>
        </p:spPr>
        <p:txBody>
          <a:bodyPr wrap="none" anchor="ctr"/>
          <a:lstStyle/>
          <a:p>
            <a:pPr algn="ctr"/>
            <a:r>
              <a:rPr lang="en-US" sz="2000" b="1">
                <a:latin typeface="Comic Sans MS" pitchFamily="66" charset="0"/>
              </a:rPr>
              <a:t>Class I:</a:t>
            </a:r>
          </a:p>
          <a:p>
            <a:pPr algn="ctr"/>
            <a:r>
              <a:rPr lang="en-US" b="1">
                <a:latin typeface="Comic Sans MS" pitchFamily="66" charset="0"/>
              </a:rPr>
              <a:t>Na </a:t>
            </a:r>
            <a:r>
              <a:rPr lang="en-US" b="1" baseline="30000">
                <a:latin typeface="Comic Sans MS" pitchFamily="66" charset="0"/>
              </a:rPr>
              <a:t>+</a:t>
            </a:r>
            <a:r>
              <a:rPr lang="en-US" sz="2000" b="1">
                <a:latin typeface="Comic Sans MS" pitchFamily="66" charset="0"/>
              </a:rPr>
              <a:t> </a:t>
            </a:r>
            <a:r>
              <a:rPr lang="en-US" sz="1600" b="1">
                <a:latin typeface="Comic Sans MS" pitchFamily="66" charset="0"/>
              </a:rPr>
              <a:t>channel blockers</a:t>
            </a:r>
            <a:r>
              <a:rPr lang="en-US" sz="2000" b="1">
                <a:latin typeface="Comic Sans MS" pitchFamily="66" charset="0"/>
              </a:rPr>
              <a:t>.</a:t>
            </a:r>
          </a:p>
          <a:p>
            <a:pPr algn="ctr"/>
            <a:endParaRPr lang="en-US" sz="2000" b="1">
              <a:latin typeface="Comic Sans MS" pitchFamily="66" charset="0"/>
            </a:endParaRPr>
          </a:p>
        </p:txBody>
      </p:sp>
      <p:grpSp>
        <p:nvGrpSpPr>
          <p:cNvPr id="2" name="Group 484"/>
          <p:cNvGrpSpPr>
            <a:grpSpLocks/>
          </p:cNvGrpSpPr>
          <p:nvPr/>
        </p:nvGrpSpPr>
        <p:grpSpPr bwMode="auto">
          <a:xfrm>
            <a:off x="1965325" y="4376738"/>
            <a:ext cx="631825" cy="881062"/>
            <a:chOff x="1238" y="2757"/>
            <a:chExt cx="398" cy="555"/>
          </a:xfrm>
        </p:grpSpPr>
        <p:sp>
          <p:nvSpPr>
            <p:cNvPr id="57382" name="Line 441"/>
            <p:cNvSpPr>
              <a:spLocks noChangeShapeType="1"/>
            </p:cNvSpPr>
            <p:nvPr/>
          </p:nvSpPr>
          <p:spPr bwMode="auto">
            <a:xfrm>
              <a:off x="1238" y="2757"/>
              <a:ext cx="398" cy="555"/>
            </a:xfrm>
            <a:prstGeom prst="line">
              <a:avLst/>
            </a:prstGeom>
            <a:noFill/>
            <a:ln w="57150">
              <a:solidFill>
                <a:srgbClr val="FFFF00"/>
              </a:solidFill>
              <a:round/>
              <a:headEnd/>
              <a:tailEnd type="triangle" w="med" len="med"/>
            </a:ln>
          </p:spPr>
          <p:txBody>
            <a:bodyPr/>
            <a:lstStyle/>
            <a:p>
              <a:endParaRPr lang="it-IT" sz="2000">
                <a:latin typeface="Comic Sans MS" pitchFamily="66" charset="0"/>
              </a:endParaRPr>
            </a:p>
          </p:txBody>
        </p:sp>
        <p:sp>
          <p:nvSpPr>
            <p:cNvPr id="57383" name="Oval 442"/>
            <p:cNvSpPr>
              <a:spLocks noChangeArrowheads="1"/>
            </p:cNvSpPr>
            <p:nvPr/>
          </p:nvSpPr>
          <p:spPr bwMode="auto">
            <a:xfrm>
              <a:off x="1282" y="2850"/>
              <a:ext cx="265" cy="231"/>
            </a:xfrm>
            <a:prstGeom prst="ellipse">
              <a:avLst/>
            </a:prstGeom>
            <a:solidFill>
              <a:srgbClr val="FF9865"/>
            </a:solidFill>
            <a:ln w="57150">
              <a:solidFill>
                <a:srgbClr val="FFFF00"/>
              </a:solidFill>
              <a:round/>
              <a:headEnd/>
              <a:tailEnd/>
            </a:ln>
          </p:spPr>
          <p:txBody>
            <a:bodyPr wrap="none" anchor="ctr"/>
            <a:lstStyle/>
            <a:p>
              <a:pPr algn="ctr" rtl="0">
                <a:lnSpc>
                  <a:spcPct val="70000"/>
                </a:lnSpc>
              </a:pPr>
              <a:r>
                <a:rPr lang="en-US" sz="7200">
                  <a:latin typeface="Comic Sans MS" pitchFamily="66" charset="0"/>
                </a:rPr>
                <a:t>-</a:t>
              </a:r>
            </a:p>
          </p:txBody>
        </p:sp>
      </p:grpSp>
      <p:sp>
        <p:nvSpPr>
          <p:cNvPr id="57363" name="Arc 444"/>
          <p:cNvSpPr>
            <a:spLocks/>
          </p:cNvSpPr>
          <p:nvPr/>
        </p:nvSpPr>
        <p:spPr bwMode="auto">
          <a:xfrm rot="495495" flipV="1">
            <a:off x="6615113" y="4248150"/>
            <a:ext cx="1425575" cy="1965325"/>
          </a:xfrm>
          <a:custGeom>
            <a:avLst/>
            <a:gdLst>
              <a:gd name="T0" fmla="*/ 0 w 29813"/>
              <a:gd name="T1" fmla="*/ 2147483647 h 21600"/>
              <a:gd name="T2" fmla="*/ 2147483647 w 29813"/>
              <a:gd name="T3" fmla="*/ 2147483647 h 21600"/>
              <a:gd name="T4" fmla="*/ 2147483647 w 29813"/>
              <a:gd name="T5" fmla="*/ 2147483647 h 21600"/>
              <a:gd name="T6" fmla="*/ 0 60000 65536"/>
              <a:gd name="T7" fmla="*/ 0 60000 65536"/>
              <a:gd name="T8" fmla="*/ 0 60000 65536"/>
              <a:gd name="T9" fmla="*/ 0 w 29813"/>
              <a:gd name="T10" fmla="*/ 0 h 21600"/>
              <a:gd name="T11" fmla="*/ 29813 w 29813"/>
              <a:gd name="T12" fmla="*/ 21600 h 21600"/>
            </a:gdLst>
            <a:ahLst/>
            <a:cxnLst>
              <a:cxn ang="T6">
                <a:pos x="T0" y="T1"/>
              </a:cxn>
              <a:cxn ang="T7">
                <a:pos x="T2" y="T3"/>
              </a:cxn>
              <a:cxn ang="T8">
                <a:pos x="T4" y="T5"/>
              </a:cxn>
            </a:cxnLst>
            <a:rect l="T9" t="T10" r="T11" b="T12"/>
            <a:pathLst>
              <a:path w="29813" h="21600" fill="none" extrusionOk="0">
                <a:moveTo>
                  <a:pt x="-1" y="2531"/>
                </a:moveTo>
                <a:cubicBezTo>
                  <a:pt x="3123" y="869"/>
                  <a:pt x="6608" y="-1"/>
                  <a:pt x="10147" y="0"/>
                </a:cubicBezTo>
                <a:cubicBezTo>
                  <a:pt x="18619" y="0"/>
                  <a:pt x="26309" y="4953"/>
                  <a:pt x="29813" y="12666"/>
                </a:cubicBezTo>
              </a:path>
              <a:path w="29813" h="21600" stroke="0" extrusionOk="0">
                <a:moveTo>
                  <a:pt x="-1" y="2531"/>
                </a:moveTo>
                <a:cubicBezTo>
                  <a:pt x="3123" y="869"/>
                  <a:pt x="6608" y="-1"/>
                  <a:pt x="10147" y="0"/>
                </a:cubicBezTo>
                <a:cubicBezTo>
                  <a:pt x="18619" y="0"/>
                  <a:pt x="26309" y="4953"/>
                  <a:pt x="29813" y="12666"/>
                </a:cubicBezTo>
                <a:lnTo>
                  <a:pt x="10147" y="21600"/>
                </a:lnTo>
                <a:close/>
              </a:path>
            </a:pathLst>
          </a:custGeom>
          <a:noFill/>
          <a:ln w="76200">
            <a:solidFill>
              <a:srgbClr val="00FF00"/>
            </a:solidFill>
            <a:round/>
            <a:headEnd/>
            <a:tailEnd/>
          </a:ln>
        </p:spPr>
        <p:txBody>
          <a:bodyPr wrap="none" anchor="ctr"/>
          <a:lstStyle/>
          <a:p>
            <a:endParaRPr lang="it-IT" sz="2000">
              <a:latin typeface="Comic Sans MS" pitchFamily="66" charset="0"/>
            </a:endParaRPr>
          </a:p>
        </p:txBody>
      </p:sp>
      <p:sp>
        <p:nvSpPr>
          <p:cNvPr id="57364" name="Rectangle 446"/>
          <p:cNvSpPr>
            <a:spLocks noChangeArrowheads="1"/>
          </p:cNvSpPr>
          <p:nvPr/>
        </p:nvSpPr>
        <p:spPr bwMode="auto">
          <a:xfrm>
            <a:off x="6202363" y="4775200"/>
            <a:ext cx="2779928" cy="400110"/>
          </a:xfrm>
          <a:prstGeom prst="rect">
            <a:avLst/>
          </a:prstGeom>
          <a:noFill/>
          <a:ln w="9525">
            <a:noFill/>
            <a:miter lim="800000"/>
            <a:headEnd/>
            <a:tailEnd/>
          </a:ln>
        </p:spPr>
        <p:txBody>
          <a:bodyPr wrap="none">
            <a:spAutoFit/>
          </a:bodyPr>
          <a:lstStyle/>
          <a:p>
            <a:pPr algn="l" rtl="0"/>
            <a:r>
              <a:rPr lang="en-US" sz="2000" b="1">
                <a:solidFill>
                  <a:srgbClr val="00FF00"/>
                </a:solidFill>
                <a:latin typeface="Comic Sans MS" pitchFamily="66" charset="0"/>
              </a:rPr>
              <a:t>Pacemaker potential </a:t>
            </a:r>
          </a:p>
        </p:txBody>
      </p:sp>
      <p:grpSp>
        <p:nvGrpSpPr>
          <p:cNvPr id="3" name="Group 461"/>
          <p:cNvGrpSpPr>
            <a:grpSpLocks/>
          </p:cNvGrpSpPr>
          <p:nvPr/>
        </p:nvGrpSpPr>
        <p:grpSpPr bwMode="auto">
          <a:xfrm>
            <a:off x="7848600" y="2946400"/>
            <a:ext cx="457200" cy="1752600"/>
            <a:chOff x="4944" y="768"/>
            <a:chExt cx="288" cy="1104"/>
          </a:xfrm>
        </p:grpSpPr>
        <p:sp>
          <p:nvSpPr>
            <p:cNvPr id="57380" name="Line 451"/>
            <p:cNvSpPr>
              <a:spLocks noChangeShapeType="1"/>
            </p:cNvSpPr>
            <p:nvPr/>
          </p:nvSpPr>
          <p:spPr bwMode="auto">
            <a:xfrm>
              <a:off x="5088" y="768"/>
              <a:ext cx="0" cy="1104"/>
            </a:xfrm>
            <a:prstGeom prst="line">
              <a:avLst/>
            </a:prstGeom>
            <a:noFill/>
            <a:ln w="57150">
              <a:solidFill>
                <a:srgbClr val="FF3300"/>
              </a:solidFill>
              <a:round/>
              <a:headEnd/>
              <a:tailEnd type="triangle" w="med" len="med"/>
            </a:ln>
          </p:spPr>
          <p:txBody>
            <a:bodyPr/>
            <a:lstStyle/>
            <a:p>
              <a:endParaRPr lang="it-IT" sz="2000">
                <a:latin typeface="Comic Sans MS" pitchFamily="66" charset="0"/>
              </a:endParaRPr>
            </a:p>
          </p:txBody>
        </p:sp>
        <p:sp>
          <p:nvSpPr>
            <p:cNvPr id="57381" name="Oval 452"/>
            <p:cNvSpPr>
              <a:spLocks noChangeArrowheads="1"/>
            </p:cNvSpPr>
            <p:nvPr/>
          </p:nvSpPr>
          <p:spPr bwMode="auto">
            <a:xfrm>
              <a:off x="4944" y="1152"/>
              <a:ext cx="288" cy="240"/>
            </a:xfrm>
            <a:prstGeom prst="ellipse">
              <a:avLst/>
            </a:prstGeom>
            <a:solidFill>
              <a:srgbClr val="FFC4A7"/>
            </a:solidFill>
            <a:ln w="57150">
              <a:solidFill>
                <a:srgbClr val="FF3300"/>
              </a:solidFill>
              <a:round/>
              <a:headEnd/>
              <a:tailEnd/>
            </a:ln>
          </p:spPr>
          <p:txBody>
            <a:bodyPr wrap="none" anchor="ctr"/>
            <a:lstStyle/>
            <a:p>
              <a:pPr algn="ctr" rtl="0">
                <a:lnSpc>
                  <a:spcPct val="70000"/>
                </a:lnSpc>
              </a:pPr>
              <a:r>
                <a:rPr lang="en-US" sz="7200">
                  <a:latin typeface="Comic Sans MS" pitchFamily="66" charset="0"/>
                </a:rPr>
                <a:t>-</a:t>
              </a:r>
            </a:p>
          </p:txBody>
        </p:sp>
      </p:grpSp>
      <p:grpSp>
        <p:nvGrpSpPr>
          <p:cNvPr id="4" name="Group 468"/>
          <p:cNvGrpSpPr>
            <a:grpSpLocks/>
          </p:cNvGrpSpPr>
          <p:nvPr/>
        </p:nvGrpSpPr>
        <p:grpSpPr bwMode="auto">
          <a:xfrm>
            <a:off x="5562600" y="2362200"/>
            <a:ext cx="1219200" cy="381000"/>
            <a:chOff x="3504" y="1200"/>
            <a:chExt cx="768" cy="240"/>
          </a:xfrm>
        </p:grpSpPr>
        <p:sp>
          <p:nvSpPr>
            <p:cNvPr id="57378" name="Line 466"/>
            <p:cNvSpPr>
              <a:spLocks noChangeShapeType="1"/>
            </p:cNvSpPr>
            <p:nvPr/>
          </p:nvSpPr>
          <p:spPr bwMode="auto">
            <a:xfrm flipH="1">
              <a:off x="3504" y="1248"/>
              <a:ext cx="768" cy="144"/>
            </a:xfrm>
            <a:prstGeom prst="line">
              <a:avLst/>
            </a:prstGeom>
            <a:noFill/>
            <a:ln w="57150">
              <a:solidFill>
                <a:srgbClr val="FF3300"/>
              </a:solidFill>
              <a:round/>
              <a:headEnd/>
              <a:tailEnd type="triangle" w="med" len="med"/>
            </a:ln>
          </p:spPr>
          <p:txBody>
            <a:bodyPr/>
            <a:lstStyle/>
            <a:p>
              <a:endParaRPr lang="it-IT" sz="2000">
                <a:latin typeface="Comic Sans MS" pitchFamily="66" charset="0"/>
              </a:endParaRPr>
            </a:p>
          </p:txBody>
        </p:sp>
        <p:sp>
          <p:nvSpPr>
            <p:cNvPr id="57379" name="Oval 467"/>
            <p:cNvSpPr>
              <a:spLocks noChangeArrowheads="1"/>
            </p:cNvSpPr>
            <p:nvPr/>
          </p:nvSpPr>
          <p:spPr bwMode="auto">
            <a:xfrm>
              <a:off x="3792" y="1200"/>
              <a:ext cx="288" cy="240"/>
            </a:xfrm>
            <a:prstGeom prst="ellipse">
              <a:avLst/>
            </a:prstGeom>
            <a:solidFill>
              <a:srgbClr val="FFC4A7"/>
            </a:solidFill>
            <a:ln w="57150">
              <a:solidFill>
                <a:srgbClr val="FF3300"/>
              </a:solidFill>
              <a:round/>
              <a:headEnd/>
              <a:tailEnd/>
            </a:ln>
          </p:spPr>
          <p:txBody>
            <a:bodyPr wrap="none" anchor="ctr"/>
            <a:lstStyle/>
            <a:p>
              <a:pPr algn="ctr" rtl="0">
                <a:lnSpc>
                  <a:spcPct val="70000"/>
                </a:lnSpc>
              </a:pPr>
              <a:r>
                <a:rPr lang="en-US" sz="7200">
                  <a:latin typeface="Comic Sans MS" pitchFamily="66" charset="0"/>
                </a:rPr>
                <a:t>-</a:t>
              </a:r>
            </a:p>
          </p:txBody>
        </p:sp>
      </p:grpSp>
      <p:sp>
        <p:nvSpPr>
          <p:cNvPr id="72150" name="Line 470"/>
          <p:cNvSpPr>
            <a:spLocks noChangeShapeType="1"/>
          </p:cNvSpPr>
          <p:nvPr/>
        </p:nvSpPr>
        <p:spPr bwMode="auto">
          <a:xfrm>
            <a:off x="2743200" y="4038600"/>
            <a:ext cx="1981200" cy="152400"/>
          </a:xfrm>
          <a:prstGeom prst="line">
            <a:avLst/>
          </a:prstGeom>
          <a:noFill/>
          <a:ln w="38100">
            <a:solidFill>
              <a:srgbClr val="FFFF00"/>
            </a:solidFill>
            <a:round/>
            <a:headEnd/>
            <a:tailEnd type="triangle" w="med" len="med"/>
          </a:ln>
        </p:spPr>
        <p:txBody>
          <a:bodyPr/>
          <a:lstStyle/>
          <a:p>
            <a:endParaRPr lang="it-IT" sz="2000">
              <a:latin typeface="Comic Sans MS" pitchFamily="66" charset="0"/>
            </a:endParaRPr>
          </a:p>
        </p:txBody>
      </p:sp>
      <p:grpSp>
        <p:nvGrpSpPr>
          <p:cNvPr id="5" name="Group 471"/>
          <p:cNvGrpSpPr>
            <a:grpSpLocks/>
          </p:cNvGrpSpPr>
          <p:nvPr/>
        </p:nvGrpSpPr>
        <p:grpSpPr bwMode="auto">
          <a:xfrm rot="10800000">
            <a:off x="4876800" y="4419600"/>
            <a:ext cx="457200" cy="1752600"/>
            <a:chOff x="4944" y="768"/>
            <a:chExt cx="288" cy="1104"/>
          </a:xfrm>
        </p:grpSpPr>
        <p:sp>
          <p:nvSpPr>
            <p:cNvPr id="57376" name="Line 472"/>
            <p:cNvSpPr>
              <a:spLocks noChangeShapeType="1"/>
            </p:cNvSpPr>
            <p:nvPr/>
          </p:nvSpPr>
          <p:spPr bwMode="auto">
            <a:xfrm>
              <a:off x="5088" y="768"/>
              <a:ext cx="0" cy="1104"/>
            </a:xfrm>
            <a:prstGeom prst="line">
              <a:avLst/>
            </a:prstGeom>
            <a:noFill/>
            <a:ln w="57150">
              <a:solidFill>
                <a:srgbClr val="FF00FF"/>
              </a:solidFill>
              <a:round/>
              <a:headEnd/>
              <a:tailEnd type="triangle" w="med" len="med"/>
            </a:ln>
          </p:spPr>
          <p:txBody>
            <a:bodyPr/>
            <a:lstStyle/>
            <a:p>
              <a:endParaRPr lang="it-IT" sz="2000">
                <a:latin typeface="Comic Sans MS" pitchFamily="66" charset="0"/>
              </a:endParaRPr>
            </a:p>
          </p:txBody>
        </p:sp>
        <p:sp>
          <p:nvSpPr>
            <p:cNvPr id="57377" name="Oval 473"/>
            <p:cNvSpPr>
              <a:spLocks noChangeArrowheads="1"/>
            </p:cNvSpPr>
            <p:nvPr/>
          </p:nvSpPr>
          <p:spPr bwMode="auto">
            <a:xfrm>
              <a:off x="4944" y="1152"/>
              <a:ext cx="288" cy="240"/>
            </a:xfrm>
            <a:prstGeom prst="ellipse">
              <a:avLst/>
            </a:prstGeom>
            <a:solidFill>
              <a:srgbClr val="FFBDFF"/>
            </a:solidFill>
            <a:ln w="57150">
              <a:solidFill>
                <a:srgbClr val="FF00FF"/>
              </a:solidFill>
              <a:round/>
              <a:headEnd/>
              <a:tailEnd/>
            </a:ln>
          </p:spPr>
          <p:txBody>
            <a:bodyPr wrap="none" anchor="ctr"/>
            <a:lstStyle/>
            <a:p>
              <a:pPr algn="ctr" rtl="0">
                <a:lnSpc>
                  <a:spcPct val="60000"/>
                </a:lnSpc>
              </a:pPr>
              <a:r>
                <a:rPr lang="en-US" sz="7200">
                  <a:latin typeface="Comic Sans MS" pitchFamily="66" charset="0"/>
                </a:rPr>
                <a:t>-</a:t>
              </a:r>
            </a:p>
          </p:txBody>
        </p:sp>
      </p:grpSp>
      <p:sp>
        <p:nvSpPr>
          <p:cNvPr id="72154" name="Oval 474"/>
          <p:cNvSpPr>
            <a:spLocks noChangeArrowheads="1"/>
          </p:cNvSpPr>
          <p:nvPr/>
        </p:nvSpPr>
        <p:spPr bwMode="auto">
          <a:xfrm>
            <a:off x="3048000" y="5791200"/>
            <a:ext cx="3124200" cy="1066800"/>
          </a:xfrm>
          <a:prstGeom prst="ellipse">
            <a:avLst/>
          </a:prstGeom>
          <a:gradFill rotWithShape="1">
            <a:gsLst>
              <a:gs pos="0">
                <a:srgbClr val="FF66CC"/>
              </a:gs>
              <a:gs pos="50000">
                <a:srgbClr val="FFBDFF"/>
              </a:gs>
              <a:gs pos="100000">
                <a:srgbClr val="FF66CC"/>
              </a:gs>
            </a:gsLst>
            <a:lin ang="18900000" scaled="1"/>
          </a:gradFill>
          <a:ln w="9525">
            <a:solidFill>
              <a:srgbClr val="FF00FF"/>
            </a:solidFill>
            <a:round/>
            <a:headEnd/>
            <a:tailEnd/>
          </a:ln>
        </p:spPr>
        <p:txBody>
          <a:bodyPr wrap="none" anchor="ctr"/>
          <a:lstStyle/>
          <a:p>
            <a:pPr algn="ctr">
              <a:lnSpc>
                <a:spcPct val="110000"/>
              </a:lnSpc>
            </a:pPr>
            <a:r>
              <a:rPr lang="en-US" sz="2000" b="1">
                <a:solidFill>
                  <a:srgbClr val="0000CC"/>
                </a:solidFill>
                <a:latin typeface="Comic Sans MS" pitchFamily="66" charset="0"/>
              </a:rPr>
              <a:t>Class III:</a:t>
            </a:r>
          </a:p>
          <a:p>
            <a:pPr algn="ctr">
              <a:lnSpc>
                <a:spcPct val="110000"/>
              </a:lnSpc>
            </a:pPr>
            <a:r>
              <a:rPr lang="en-US" sz="2000" b="1">
                <a:solidFill>
                  <a:srgbClr val="0000CC"/>
                </a:solidFill>
                <a:latin typeface="Comic Sans MS" pitchFamily="66" charset="0"/>
              </a:rPr>
              <a:t>K </a:t>
            </a:r>
            <a:r>
              <a:rPr lang="en-US" sz="2000" b="1" baseline="30000">
                <a:solidFill>
                  <a:srgbClr val="0000CC"/>
                </a:solidFill>
                <a:latin typeface="Comic Sans MS" pitchFamily="66" charset="0"/>
              </a:rPr>
              <a:t>+</a:t>
            </a:r>
            <a:r>
              <a:rPr lang="en-US" sz="2000" b="1">
                <a:solidFill>
                  <a:srgbClr val="0000CC"/>
                </a:solidFill>
                <a:latin typeface="Comic Sans MS" pitchFamily="66" charset="0"/>
              </a:rPr>
              <a:t> channel blockers</a:t>
            </a:r>
          </a:p>
          <a:p>
            <a:pPr algn="ctr">
              <a:lnSpc>
                <a:spcPct val="110000"/>
              </a:lnSpc>
            </a:pPr>
            <a:endParaRPr lang="en-US" sz="2000" b="1">
              <a:latin typeface="Comic Sans MS" pitchFamily="66" charset="0"/>
            </a:endParaRPr>
          </a:p>
        </p:txBody>
      </p:sp>
      <p:grpSp>
        <p:nvGrpSpPr>
          <p:cNvPr id="6" name="Group 483"/>
          <p:cNvGrpSpPr>
            <a:grpSpLocks/>
          </p:cNvGrpSpPr>
          <p:nvPr/>
        </p:nvGrpSpPr>
        <p:grpSpPr bwMode="auto">
          <a:xfrm>
            <a:off x="3124200" y="1752600"/>
            <a:ext cx="762000" cy="685800"/>
            <a:chOff x="1968" y="1104"/>
            <a:chExt cx="480" cy="432"/>
          </a:xfrm>
        </p:grpSpPr>
        <p:sp>
          <p:nvSpPr>
            <p:cNvPr id="57374" name="Line 478"/>
            <p:cNvSpPr>
              <a:spLocks noChangeShapeType="1"/>
            </p:cNvSpPr>
            <p:nvPr/>
          </p:nvSpPr>
          <p:spPr bwMode="auto">
            <a:xfrm>
              <a:off x="1968" y="1104"/>
              <a:ext cx="480" cy="432"/>
            </a:xfrm>
            <a:prstGeom prst="line">
              <a:avLst/>
            </a:prstGeom>
            <a:noFill/>
            <a:ln w="57150">
              <a:solidFill>
                <a:srgbClr val="00FFFF"/>
              </a:solidFill>
              <a:round/>
              <a:headEnd/>
              <a:tailEnd type="triangle" w="med" len="med"/>
            </a:ln>
          </p:spPr>
          <p:txBody>
            <a:bodyPr/>
            <a:lstStyle/>
            <a:p>
              <a:endParaRPr lang="it-IT" sz="2000">
                <a:latin typeface="Comic Sans MS" pitchFamily="66" charset="0"/>
              </a:endParaRPr>
            </a:p>
          </p:txBody>
        </p:sp>
        <p:sp>
          <p:nvSpPr>
            <p:cNvPr id="57375" name="Oval 479"/>
            <p:cNvSpPr>
              <a:spLocks noChangeArrowheads="1"/>
            </p:cNvSpPr>
            <p:nvPr/>
          </p:nvSpPr>
          <p:spPr bwMode="auto">
            <a:xfrm>
              <a:off x="2016" y="1152"/>
              <a:ext cx="288" cy="240"/>
            </a:xfrm>
            <a:prstGeom prst="ellipse">
              <a:avLst/>
            </a:prstGeom>
            <a:solidFill>
              <a:srgbClr val="E1FFFF"/>
            </a:solidFill>
            <a:ln w="57150">
              <a:solidFill>
                <a:srgbClr val="00FFFF"/>
              </a:solidFill>
              <a:round/>
              <a:headEnd/>
              <a:tailEnd/>
            </a:ln>
          </p:spPr>
          <p:txBody>
            <a:bodyPr wrap="none" anchor="ctr"/>
            <a:lstStyle/>
            <a:p>
              <a:pPr algn="ctr" rtl="0">
                <a:lnSpc>
                  <a:spcPct val="70000"/>
                </a:lnSpc>
              </a:pPr>
              <a:r>
                <a:rPr lang="en-US" sz="7200">
                  <a:latin typeface="Comic Sans MS" pitchFamily="66" charset="0"/>
                </a:rPr>
                <a:t>-</a:t>
              </a:r>
            </a:p>
          </p:txBody>
        </p:sp>
      </p:grpSp>
      <p:sp>
        <p:nvSpPr>
          <p:cNvPr id="72160" name="Oval 480"/>
          <p:cNvSpPr>
            <a:spLocks noChangeArrowheads="1"/>
          </p:cNvSpPr>
          <p:nvPr/>
        </p:nvSpPr>
        <p:spPr bwMode="auto">
          <a:xfrm>
            <a:off x="1066800" y="685800"/>
            <a:ext cx="3276600" cy="1066800"/>
          </a:xfrm>
          <a:prstGeom prst="ellipse">
            <a:avLst/>
          </a:prstGeom>
          <a:gradFill rotWithShape="1">
            <a:gsLst>
              <a:gs pos="0">
                <a:srgbClr val="0066FF"/>
              </a:gs>
              <a:gs pos="50000">
                <a:srgbClr val="FFFFFF"/>
              </a:gs>
              <a:gs pos="100000">
                <a:srgbClr val="0066FF"/>
              </a:gs>
            </a:gsLst>
            <a:lin ang="18900000" scaled="1"/>
          </a:gradFill>
          <a:ln w="9525">
            <a:solidFill>
              <a:srgbClr val="00FFFF"/>
            </a:solidFill>
            <a:round/>
            <a:headEnd/>
            <a:tailEnd/>
          </a:ln>
        </p:spPr>
        <p:txBody>
          <a:bodyPr wrap="none" anchor="ctr"/>
          <a:lstStyle/>
          <a:p>
            <a:pPr algn="ctr"/>
            <a:r>
              <a:rPr lang="en-US" sz="2000" b="1">
                <a:solidFill>
                  <a:srgbClr val="0000CC"/>
                </a:solidFill>
                <a:latin typeface="Comic Sans MS" pitchFamily="66" charset="0"/>
              </a:rPr>
              <a:t>Class IV:</a:t>
            </a:r>
          </a:p>
          <a:p>
            <a:pPr algn="ctr"/>
            <a:r>
              <a:rPr lang="en-US" b="1">
                <a:solidFill>
                  <a:srgbClr val="0000CC"/>
                </a:solidFill>
                <a:latin typeface="Comic Sans MS" pitchFamily="66" charset="0"/>
              </a:rPr>
              <a:t>Ca</a:t>
            </a:r>
            <a:r>
              <a:rPr lang="en-US" b="1" baseline="30000">
                <a:solidFill>
                  <a:srgbClr val="0000CC"/>
                </a:solidFill>
                <a:latin typeface="Comic Sans MS" pitchFamily="66" charset="0"/>
              </a:rPr>
              <a:t> ++</a:t>
            </a:r>
            <a:r>
              <a:rPr lang="en-US" sz="2000" b="1">
                <a:solidFill>
                  <a:srgbClr val="0000CC"/>
                </a:solidFill>
                <a:latin typeface="Comic Sans MS" pitchFamily="66" charset="0"/>
              </a:rPr>
              <a:t> </a:t>
            </a:r>
            <a:r>
              <a:rPr lang="en-US" sz="1800" b="1">
                <a:solidFill>
                  <a:srgbClr val="0000CC"/>
                </a:solidFill>
                <a:latin typeface="Comic Sans MS" pitchFamily="66" charset="0"/>
              </a:rPr>
              <a:t>channel blockers</a:t>
            </a:r>
          </a:p>
        </p:txBody>
      </p:sp>
      <p:sp>
        <p:nvSpPr>
          <p:cNvPr id="72161" name="Oval 481"/>
          <p:cNvSpPr>
            <a:spLocks noChangeArrowheads="1"/>
          </p:cNvSpPr>
          <p:nvPr/>
        </p:nvSpPr>
        <p:spPr bwMode="auto">
          <a:xfrm>
            <a:off x="6629400" y="1905000"/>
            <a:ext cx="2057400" cy="1066800"/>
          </a:xfrm>
          <a:prstGeom prst="ellipse">
            <a:avLst/>
          </a:prstGeom>
          <a:gradFill rotWithShape="1">
            <a:gsLst>
              <a:gs pos="0">
                <a:srgbClr val="FF6600"/>
              </a:gs>
              <a:gs pos="50000">
                <a:srgbClr val="FFEADC"/>
              </a:gs>
              <a:gs pos="100000">
                <a:srgbClr val="FF6600"/>
              </a:gs>
            </a:gsLst>
            <a:lin ang="18900000" scaled="1"/>
          </a:gradFill>
          <a:ln w="9525">
            <a:solidFill>
              <a:srgbClr val="FF3300"/>
            </a:solidFill>
            <a:round/>
            <a:headEnd/>
            <a:tailEnd/>
          </a:ln>
        </p:spPr>
        <p:txBody>
          <a:bodyPr wrap="none" anchor="ctr"/>
          <a:lstStyle/>
          <a:p>
            <a:pPr algn="ctr">
              <a:lnSpc>
                <a:spcPct val="70000"/>
              </a:lnSpc>
            </a:pPr>
            <a:r>
              <a:rPr lang="en-US" sz="2000" b="1">
                <a:solidFill>
                  <a:srgbClr val="0000CC"/>
                </a:solidFill>
                <a:latin typeface="Comic Sans MS" pitchFamily="66" charset="0"/>
              </a:rPr>
              <a:t>Class II:</a:t>
            </a:r>
          </a:p>
          <a:p>
            <a:pPr algn="ctr">
              <a:lnSpc>
                <a:spcPct val="90000"/>
              </a:lnSpc>
            </a:pPr>
            <a:r>
              <a:rPr lang="en-US" sz="2000" b="1">
                <a:solidFill>
                  <a:srgbClr val="0000CC"/>
                </a:solidFill>
                <a:latin typeface="Comic Sans MS" pitchFamily="66" charset="0"/>
              </a:rPr>
              <a:t>Beta </a:t>
            </a:r>
            <a:r>
              <a:rPr lang="en-US" sz="1600" b="1">
                <a:solidFill>
                  <a:srgbClr val="0000CC"/>
                </a:solidFill>
                <a:latin typeface="Comic Sans MS" pitchFamily="66" charset="0"/>
              </a:rPr>
              <a:t>blockers</a:t>
            </a:r>
          </a:p>
          <a:p>
            <a:pPr algn="ctr">
              <a:lnSpc>
                <a:spcPct val="70000"/>
              </a:lnSpc>
            </a:pPr>
            <a:endParaRPr lang="en-US" sz="2000" b="1">
              <a:latin typeface="Comic Sans MS" pitchFamily="66" charset="0"/>
            </a:endParaRPr>
          </a:p>
        </p:txBody>
      </p:sp>
      <p:sp>
        <p:nvSpPr>
          <p:cNvPr id="72162" name="Rectangle 482"/>
          <p:cNvSpPr>
            <a:spLocks noChangeArrowheads="1"/>
          </p:cNvSpPr>
          <p:nvPr/>
        </p:nvSpPr>
        <p:spPr bwMode="auto">
          <a:xfrm>
            <a:off x="838200" y="-228600"/>
            <a:ext cx="7772400" cy="1143000"/>
          </a:xfrm>
          <a:prstGeom prst="rect">
            <a:avLst/>
          </a:prstGeom>
          <a:noFill/>
          <a:ln w="9525">
            <a:noFill/>
            <a:miter lim="800000"/>
            <a:headEnd/>
            <a:tailEnd/>
          </a:ln>
        </p:spPr>
        <p:txBody>
          <a:bodyPr anchor="ctr"/>
          <a:lstStyle/>
          <a:p>
            <a:pPr algn="ctr" rtl="0"/>
            <a:r>
              <a:rPr lang="en-US" sz="2800" b="1" dirty="0">
                <a:solidFill>
                  <a:srgbClr val="FF99FF"/>
                </a:solidFill>
                <a:latin typeface="Comic Sans MS" pitchFamily="66" charset="0"/>
              </a:rPr>
              <a:t>Classification of Anti-Arrhythmic Drugs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2162"/>
                                        </p:tgtEl>
                                        <p:attrNameLst>
                                          <p:attrName>style.visibility</p:attrName>
                                        </p:attrNameLst>
                                      </p:cBhvr>
                                      <p:to>
                                        <p:strVal val="visible"/>
                                      </p:to>
                                    </p:set>
                                    <p:anim calcmode="discrete" valueType="clr">
                                      <p:cBhvr override="childStyle">
                                        <p:cTn id="7" dur="80"/>
                                        <p:tgtEl>
                                          <p:spTgt spid="721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162"/>
                                        </p:tgtEl>
                                        <p:attrNameLst>
                                          <p:attrName>fillcolor</p:attrName>
                                        </p:attrNameLst>
                                      </p:cBhvr>
                                      <p:tavLst>
                                        <p:tav tm="0">
                                          <p:val>
                                            <p:clrVal>
                                              <a:schemeClr val="accent2"/>
                                            </p:clrVal>
                                          </p:val>
                                        </p:tav>
                                        <p:tav tm="50000">
                                          <p:val>
                                            <p:clrVal>
                                              <a:schemeClr val="hlink"/>
                                            </p:clrVal>
                                          </p:val>
                                        </p:tav>
                                      </p:tavLst>
                                    </p:anim>
                                    <p:set>
                                      <p:cBhvr>
                                        <p:cTn id="9" dur="80"/>
                                        <p:tgtEl>
                                          <p:spTgt spid="7216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72119"/>
                                        </p:tgtEl>
                                        <p:attrNameLst>
                                          <p:attrName>style.visibility</p:attrName>
                                        </p:attrNameLst>
                                      </p:cBhvr>
                                      <p:to>
                                        <p:strVal val="visible"/>
                                      </p:to>
                                    </p:set>
                                    <p:animEffect transition="in" filter="circle(out)">
                                      <p:cBhvr>
                                        <p:cTn id="14" dur="1000"/>
                                        <p:tgtEl>
                                          <p:spTgt spid="72119"/>
                                        </p:tgtEl>
                                      </p:cBhvr>
                                    </p:animEffec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2150"/>
                                        </p:tgtEl>
                                        <p:attrNameLst>
                                          <p:attrName>style.visibility</p:attrName>
                                        </p:attrNameLst>
                                      </p:cBhvr>
                                      <p:to>
                                        <p:strVal val="visible"/>
                                      </p:to>
                                    </p:set>
                                    <p:animEffect transition="in" filter="wipe(left)">
                                      <p:cBhvr>
                                        <p:cTn id="21" dur="500"/>
                                        <p:tgtEl>
                                          <p:spTgt spid="721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72161"/>
                                        </p:tgtEl>
                                        <p:attrNameLst>
                                          <p:attrName>style.visibility</p:attrName>
                                        </p:attrNameLst>
                                      </p:cBhvr>
                                      <p:to>
                                        <p:strVal val="visible"/>
                                      </p:to>
                                    </p:set>
                                    <p:animEffect transition="in" filter="circle(out)">
                                      <p:cBhvr>
                                        <p:cTn id="26" dur="1000"/>
                                        <p:tgtEl>
                                          <p:spTgt spid="72161"/>
                                        </p:tgtEl>
                                      </p:cBhvr>
                                    </p:animEffect>
                                  </p:childTnLst>
                                </p:cTn>
                              </p:par>
                            </p:childTnLst>
                          </p:cTn>
                        </p:par>
                        <p:par>
                          <p:cTn id="27" fill="hold">
                            <p:stCondLst>
                              <p:cond delay="1000"/>
                            </p:stCondLst>
                            <p:childTnLst>
                              <p:par>
                                <p:cTn id="28" presetID="22" presetClass="entr" presetSubtype="2"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500"/>
                                        <p:tgtEl>
                                          <p:spTgt spid="4"/>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72154"/>
                                        </p:tgtEl>
                                        <p:attrNameLst>
                                          <p:attrName>style.visibility</p:attrName>
                                        </p:attrNameLst>
                                      </p:cBhvr>
                                      <p:to>
                                        <p:strVal val="visible"/>
                                      </p:to>
                                    </p:set>
                                    <p:animEffect transition="in" filter="circle(out)">
                                      <p:cBhvr>
                                        <p:cTn id="39" dur="1000"/>
                                        <p:tgtEl>
                                          <p:spTgt spid="72154"/>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72160"/>
                                        </p:tgtEl>
                                        <p:attrNameLst>
                                          <p:attrName>style.visibility</p:attrName>
                                        </p:attrNameLst>
                                      </p:cBhvr>
                                      <p:to>
                                        <p:strVal val="visible"/>
                                      </p:to>
                                    </p:set>
                                    <p:animEffect transition="in" filter="circle(out)">
                                      <p:cBhvr>
                                        <p:cTn id="48" dur="1000"/>
                                        <p:tgtEl>
                                          <p:spTgt spid="72160"/>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19" grpId="0" animBg="1"/>
      <p:bldP spid="72150" grpId="0" animBg="1"/>
      <p:bldP spid="72154" grpId="0" animBg="1"/>
      <p:bldP spid="72160" grpId="0" animBg="1"/>
      <p:bldP spid="72161" grpId="0" animBg="1"/>
      <p:bldP spid="7216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3275856" y="332656"/>
            <a:ext cx="4950550" cy="576064"/>
          </a:xfrm>
          <a:prstGeom prst="rect">
            <a:avLst/>
          </a:prstGeom>
          <a:noFill/>
          <a:ln w="9525">
            <a:noFill/>
            <a:miter lim="800000"/>
            <a:headEnd/>
            <a:tailEnd/>
          </a:ln>
        </p:spPr>
      </p:pic>
      <p:pic>
        <p:nvPicPr>
          <p:cNvPr id="3" name="Picture 5"/>
          <p:cNvPicPr>
            <a:picLocks noChangeAspect="1" noChangeArrowheads="1"/>
          </p:cNvPicPr>
          <p:nvPr/>
        </p:nvPicPr>
        <p:blipFill>
          <a:blip r:embed="rId3" cstate="print"/>
          <a:srcRect/>
          <a:stretch>
            <a:fillRect/>
          </a:stretch>
        </p:blipFill>
        <p:spPr bwMode="auto">
          <a:xfrm>
            <a:off x="755576" y="260648"/>
            <a:ext cx="2667000" cy="828675"/>
          </a:xfrm>
          <a:prstGeom prst="rect">
            <a:avLst/>
          </a:prstGeom>
          <a:noFill/>
          <a:ln w="9525">
            <a:noFill/>
            <a:miter lim="800000"/>
            <a:headEnd/>
            <a:tailEnd/>
          </a:ln>
        </p:spPr>
      </p:pic>
      <p:sp>
        <p:nvSpPr>
          <p:cNvPr id="4" name="CasellaDiTesto 3"/>
          <p:cNvSpPr txBox="1"/>
          <p:nvPr/>
        </p:nvSpPr>
        <p:spPr>
          <a:xfrm>
            <a:off x="2123728" y="1052736"/>
            <a:ext cx="3680816" cy="523220"/>
          </a:xfrm>
          <a:prstGeom prst="rect">
            <a:avLst/>
          </a:prstGeom>
          <a:solidFill>
            <a:schemeClr val="bg1"/>
          </a:solidFill>
        </p:spPr>
        <p:txBody>
          <a:bodyPr wrap="none" rtlCol="0">
            <a:spAutoFit/>
          </a:bodyPr>
          <a:lstStyle/>
          <a:p>
            <a:r>
              <a:rPr lang="it-IT" sz="2800" b="1" dirty="0" smtClean="0">
                <a:latin typeface="Comic Sans MS" pitchFamily="66" charset="0"/>
              </a:rPr>
              <a:t>RHYTHM CONTROL</a:t>
            </a:r>
            <a:endParaRPr lang="it-IT" sz="2800" b="1" dirty="0">
              <a:latin typeface="Comic Sans MS" pitchFamily="66" charset="0"/>
            </a:endParaRPr>
          </a:p>
        </p:txBody>
      </p:sp>
      <p:pic>
        <p:nvPicPr>
          <p:cNvPr id="10" name="Picture 2"/>
          <p:cNvPicPr>
            <a:picLocks noChangeAspect="1" noChangeArrowheads="1"/>
          </p:cNvPicPr>
          <p:nvPr/>
        </p:nvPicPr>
        <p:blipFill>
          <a:blip r:embed="rId4" cstate="print"/>
          <a:srcRect/>
          <a:stretch>
            <a:fillRect/>
          </a:stretch>
        </p:blipFill>
        <p:spPr bwMode="auto">
          <a:xfrm>
            <a:off x="323528" y="1772816"/>
            <a:ext cx="8424936" cy="4752528"/>
          </a:xfrm>
          <a:prstGeom prst="rect">
            <a:avLst/>
          </a:prstGeom>
          <a:noFill/>
          <a:ln w="9525">
            <a:noFill/>
            <a:miter lim="800000"/>
            <a:headEnd/>
            <a:tailEnd/>
          </a:ln>
        </p:spPr>
      </p:pic>
      <p:sp>
        <p:nvSpPr>
          <p:cNvPr id="11" name="Ovale 10"/>
          <p:cNvSpPr/>
          <p:nvPr/>
        </p:nvSpPr>
        <p:spPr>
          <a:xfrm>
            <a:off x="323528" y="1772816"/>
            <a:ext cx="568863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321" y="836712"/>
            <a:ext cx="9073349" cy="4680520"/>
          </a:xfrm>
          <a:prstGeom prst="rect">
            <a:avLst/>
          </a:prstGeom>
          <a:noFill/>
          <a:ln w="9525">
            <a:noFill/>
            <a:miter lim="800000"/>
            <a:headEnd/>
            <a:tailEnd/>
          </a:ln>
        </p:spPr>
      </p:pic>
      <p:sp>
        <p:nvSpPr>
          <p:cNvPr id="3" name="Ovale 2"/>
          <p:cNvSpPr/>
          <p:nvPr/>
        </p:nvSpPr>
        <p:spPr>
          <a:xfrm>
            <a:off x="0" y="836712"/>
            <a:ext cx="5724128"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01338" y="692696"/>
            <a:ext cx="8932979" cy="532859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73533" y="6165304"/>
            <a:ext cx="3320621" cy="376808"/>
          </a:xfrm>
          <a:prstGeom prst="rect">
            <a:avLst/>
          </a:prstGeom>
          <a:noFill/>
          <a:ln w="9525">
            <a:noFill/>
            <a:miter lim="800000"/>
            <a:headEnd/>
            <a:tailEnd/>
          </a:ln>
        </p:spPr>
      </p:pic>
      <p:sp>
        <p:nvSpPr>
          <p:cNvPr id="4" name="Ovale 3"/>
          <p:cNvSpPr/>
          <p:nvPr/>
        </p:nvSpPr>
        <p:spPr>
          <a:xfrm>
            <a:off x="0" y="1628800"/>
            <a:ext cx="1547664" cy="2304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0" y="4149080"/>
            <a:ext cx="1259632"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251520" y="4941168"/>
            <a:ext cx="1259632"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cstate="print"/>
          <a:srcRect/>
          <a:stretch>
            <a:fillRect/>
          </a:stretch>
        </p:blipFill>
        <p:spPr bwMode="auto">
          <a:xfrm>
            <a:off x="179388" y="188913"/>
            <a:ext cx="8785225" cy="2519362"/>
          </a:xfrm>
          <a:prstGeom prst="rect">
            <a:avLst/>
          </a:prstGeom>
          <a:noFill/>
          <a:ln w="38100">
            <a:noFill/>
            <a:miter lim="800000"/>
            <a:headEnd/>
            <a:tailEnd/>
          </a:ln>
        </p:spPr>
      </p:pic>
      <p:pic>
        <p:nvPicPr>
          <p:cNvPr id="30722" name="Picture 3"/>
          <p:cNvPicPr>
            <a:picLocks noChangeAspect="1" noChangeArrowheads="1"/>
          </p:cNvPicPr>
          <p:nvPr/>
        </p:nvPicPr>
        <p:blipFill>
          <a:blip r:embed="rId3" cstate="print"/>
          <a:srcRect/>
          <a:stretch>
            <a:fillRect/>
          </a:stretch>
        </p:blipFill>
        <p:spPr bwMode="auto">
          <a:xfrm>
            <a:off x="4500563" y="1628775"/>
            <a:ext cx="4454525" cy="863600"/>
          </a:xfrm>
          <a:prstGeom prst="rect">
            <a:avLst/>
          </a:prstGeom>
          <a:noFill/>
          <a:ln w="9525">
            <a:noFill/>
            <a:miter lim="800000"/>
            <a:headEnd/>
            <a:tailEnd/>
          </a:ln>
        </p:spPr>
      </p:pic>
      <p:sp>
        <p:nvSpPr>
          <p:cNvPr id="30723" name="CasellaDiTesto 3"/>
          <p:cNvSpPr txBox="1">
            <a:spLocks noChangeArrowheads="1"/>
          </p:cNvSpPr>
          <p:nvPr/>
        </p:nvSpPr>
        <p:spPr bwMode="auto">
          <a:xfrm>
            <a:off x="323850" y="2852738"/>
            <a:ext cx="8540750" cy="1570037"/>
          </a:xfrm>
          <a:prstGeom prst="rect">
            <a:avLst/>
          </a:prstGeom>
          <a:solidFill>
            <a:schemeClr val="bg1"/>
          </a:solidFill>
          <a:ln w="9525">
            <a:noFill/>
            <a:miter lim="800000"/>
            <a:headEnd/>
            <a:tailEnd/>
          </a:ln>
        </p:spPr>
        <p:txBody>
          <a:bodyPr wrap="none">
            <a:spAutoFit/>
          </a:bodyPr>
          <a:lstStyle/>
          <a:p>
            <a:pPr>
              <a:buFont typeface="Arial" charset="0"/>
              <a:buChar char="•"/>
            </a:pPr>
            <a:r>
              <a:rPr lang="it-IT" sz="3600" b="1" dirty="0">
                <a:latin typeface="Comic Sans MS" pitchFamily="66" charset="0"/>
              </a:rPr>
              <a:t>2/3 hanno spontanea cardioversione </a:t>
            </a:r>
            <a:br>
              <a:rPr lang="it-IT" sz="3600" b="1" dirty="0">
                <a:latin typeface="Comic Sans MS" pitchFamily="66" charset="0"/>
              </a:rPr>
            </a:br>
            <a:r>
              <a:rPr lang="it-IT" sz="3600" b="1" dirty="0">
                <a:latin typeface="Comic Sans MS" pitchFamily="66" charset="0"/>
              </a:rPr>
              <a:t>(63 % in 24 h)</a:t>
            </a:r>
            <a:endParaRPr lang="it-IT" b="1" dirty="0">
              <a:latin typeface="Comic Sans MS" pitchFamily="66" charset="0"/>
            </a:endParaRPr>
          </a:p>
          <a:p>
            <a:endParaRPr lang="it-IT" dirty="0"/>
          </a:p>
        </p:txBody>
      </p:sp>
      <p:sp>
        <p:nvSpPr>
          <p:cNvPr id="5" name="Rettangolo 4"/>
          <p:cNvSpPr/>
          <p:nvPr/>
        </p:nvSpPr>
        <p:spPr>
          <a:xfrm>
            <a:off x="323528" y="4293096"/>
            <a:ext cx="8286243" cy="1938992"/>
          </a:xfrm>
          <a:prstGeom prst="rect">
            <a:avLst/>
          </a:prstGeom>
          <a:solidFill>
            <a:schemeClr val="bg1"/>
          </a:solidFill>
        </p:spPr>
        <p:txBody>
          <a:bodyPr wrap="none">
            <a:spAutoFit/>
          </a:bodyPr>
          <a:lstStyle/>
          <a:p>
            <a:pPr algn="ctr">
              <a:defRPr/>
            </a:pPr>
            <a:r>
              <a:rPr lang="it-IT" sz="4000" b="1" dirty="0">
                <a:ln w="10541" cmpd="sng">
                  <a:solidFill>
                    <a:schemeClr val="accent1">
                      <a:shade val="88000"/>
                      <a:satMod val="110000"/>
                    </a:schemeClr>
                  </a:solidFill>
                  <a:prstDash val="solid"/>
                </a:ln>
                <a:solidFill>
                  <a:srgbClr val="FF0000"/>
                </a:solidFill>
                <a:latin typeface="Comic Sans MS" pitchFamily="66" charset="0"/>
              </a:rPr>
              <a:t>Low </a:t>
            </a:r>
            <a:r>
              <a:rPr lang="it-IT" sz="4000" b="1" dirty="0" err="1">
                <a:ln w="10541" cmpd="sng">
                  <a:solidFill>
                    <a:schemeClr val="accent1">
                      <a:shade val="88000"/>
                      <a:satMod val="110000"/>
                    </a:schemeClr>
                  </a:solidFill>
                  <a:prstDash val="solid"/>
                </a:ln>
                <a:solidFill>
                  <a:srgbClr val="FF0000"/>
                </a:solidFill>
                <a:latin typeface="Comic Sans MS" pitchFamily="66" charset="0"/>
              </a:rPr>
              <a:t>risk</a:t>
            </a:r>
            <a:r>
              <a:rPr lang="it-IT" sz="4000" b="1" dirty="0">
                <a:ln w="10541" cmpd="sng">
                  <a:solidFill>
                    <a:schemeClr val="accent1">
                      <a:shade val="88000"/>
                      <a:satMod val="110000"/>
                    </a:schemeClr>
                  </a:solidFill>
                  <a:prstDash val="solid"/>
                </a:ln>
                <a:solidFill>
                  <a:srgbClr val="FF0000"/>
                </a:solidFill>
                <a:latin typeface="Comic Sans MS" pitchFamily="66" charset="0"/>
              </a:rPr>
              <a:t> - rate </a:t>
            </a:r>
            <a:r>
              <a:rPr lang="it-IT" sz="4000" b="1" dirty="0" err="1">
                <a:ln w="10541" cmpd="sng">
                  <a:solidFill>
                    <a:schemeClr val="accent1">
                      <a:shade val="88000"/>
                      <a:satMod val="110000"/>
                    </a:schemeClr>
                  </a:solidFill>
                  <a:prstDash val="solid"/>
                </a:ln>
                <a:solidFill>
                  <a:srgbClr val="FF0000"/>
                </a:solidFill>
                <a:latin typeface="Comic Sans MS" pitchFamily="66" charset="0"/>
              </a:rPr>
              <a:t>control—</a:t>
            </a:r>
            <a:endParaRPr lang="it-IT" sz="4000" b="1" dirty="0">
              <a:ln w="10541" cmpd="sng">
                <a:solidFill>
                  <a:schemeClr val="accent1">
                    <a:shade val="88000"/>
                    <a:satMod val="110000"/>
                  </a:schemeClr>
                </a:solidFill>
                <a:prstDash val="solid"/>
              </a:ln>
              <a:solidFill>
                <a:srgbClr val="FF0000"/>
              </a:solidFill>
              <a:latin typeface="Comic Sans MS" pitchFamily="66" charset="0"/>
            </a:endParaRPr>
          </a:p>
          <a:p>
            <a:pPr algn="ctr">
              <a:defRPr/>
            </a:pPr>
            <a:r>
              <a:rPr lang="it-IT" sz="4000" b="1" dirty="0">
                <a:ln w="10541" cmpd="sng">
                  <a:solidFill>
                    <a:schemeClr val="accent1">
                      <a:shade val="88000"/>
                      <a:satMod val="110000"/>
                    </a:schemeClr>
                  </a:solidFill>
                  <a:prstDash val="solid"/>
                </a:ln>
                <a:solidFill>
                  <a:srgbClr val="FF0000"/>
                </a:solidFill>
                <a:latin typeface="Comic Sans MS" pitchFamily="66" charset="0"/>
              </a:rPr>
              <a:t>dimissione</a:t>
            </a:r>
          </a:p>
          <a:p>
            <a:pPr algn="ctr">
              <a:defRPr/>
            </a:pPr>
            <a:r>
              <a:rPr lang="it-IT" sz="4000" b="1" dirty="0">
                <a:ln w="10541" cmpd="sng">
                  <a:solidFill>
                    <a:schemeClr val="accent1">
                      <a:shade val="88000"/>
                      <a:satMod val="110000"/>
                    </a:schemeClr>
                  </a:solidFill>
                  <a:prstDash val="solid"/>
                </a:ln>
                <a:solidFill>
                  <a:srgbClr val="FF0000"/>
                </a:solidFill>
                <a:latin typeface="Comic Sans MS" pitchFamily="66" charset="0"/>
              </a:rPr>
              <a:t>A 24 h (&lt; 48 h) se no RS, CVE</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resources3.news.com.au/images/2013/12/02/1226773/732795-d94ced36-5b39-11e3-ae40-d33e7a4d8181.jpg"/>
          <p:cNvPicPr>
            <a:picLocks noChangeAspect="1" noChangeArrowheads="1"/>
          </p:cNvPicPr>
          <p:nvPr/>
        </p:nvPicPr>
        <p:blipFill>
          <a:blip r:embed="rId2" cstate="print"/>
          <a:srcRect/>
          <a:stretch>
            <a:fillRect/>
          </a:stretch>
        </p:blipFill>
        <p:spPr bwMode="auto">
          <a:xfrm>
            <a:off x="617207" y="476672"/>
            <a:ext cx="7627201" cy="4294702"/>
          </a:xfrm>
          <a:prstGeom prst="rect">
            <a:avLst/>
          </a:prstGeom>
          <a:noFill/>
        </p:spPr>
      </p:pic>
      <p:sp>
        <p:nvSpPr>
          <p:cNvPr id="3" name="Rettangolo 2"/>
          <p:cNvSpPr/>
          <p:nvPr/>
        </p:nvSpPr>
        <p:spPr>
          <a:xfrm>
            <a:off x="1043608" y="5229200"/>
            <a:ext cx="7003840" cy="923330"/>
          </a:xfrm>
          <a:prstGeom prst="rect">
            <a:avLst/>
          </a:prstGeom>
          <a:solidFill>
            <a:schemeClr val="bg1"/>
          </a:solidFill>
        </p:spPr>
        <p:txBody>
          <a:bodyPr wrap="none" lIns="91440" tIns="45720" rIns="91440" bIns="45720">
            <a:spAutoFit/>
          </a:bodyPr>
          <a:lstStyle/>
          <a:p>
            <a:pPr algn="ctr"/>
            <a:r>
              <a:rPr lang="it-IT" sz="5400" b="1" dirty="0" smtClean="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Comic Sans MS" pitchFamily="66" charset="0"/>
              </a:rPr>
              <a:t>p</a:t>
            </a:r>
            <a:r>
              <a:rPr lang="it-IT" sz="5400" b="1" cap="none" spc="0" dirty="0" smtClean="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Comic Sans MS" pitchFamily="66" charset="0"/>
              </a:rPr>
              <a:t>ossiamo aspettare?</a:t>
            </a:r>
            <a:endParaRPr lang="it-IT" sz="5400" b="1" cap="none" spc="0" dirty="0">
              <a:ln w="10541" cmpd="sng">
                <a:solidFill>
                  <a:schemeClr val="accent1">
                    <a:shade val="88000"/>
                    <a:satMod val="110000"/>
                  </a:schemeClr>
                </a:solidFill>
                <a:prstDash val="solid"/>
              </a:ln>
              <a:solidFill>
                <a:srgbClr val="FF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cstate="print"/>
          <a:srcRect/>
          <a:stretch>
            <a:fillRect/>
          </a:stretch>
        </p:blipFill>
        <p:spPr bwMode="auto">
          <a:xfrm>
            <a:off x="683568" y="402618"/>
            <a:ext cx="7920880" cy="5935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1547813"/>
            <a:ext cx="9143999" cy="368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8428" y="260648"/>
            <a:ext cx="8833174" cy="6408712"/>
          </a:xfrm>
          <a:prstGeom prst="rect">
            <a:avLst/>
          </a:prstGeom>
          <a:noFill/>
          <a:ln w="9525">
            <a:noFill/>
            <a:miter lim="800000"/>
            <a:headEnd/>
            <a:tailEnd/>
          </a:ln>
        </p:spPr>
      </p:pic>
      <p:sp>
        <p:nvSpPr>
          <p:cNvPr id="3" name="CasellaDiTesto 2"/>
          <p:cNvSpPr txBox="1"/>
          <p:nvPr/>
        </p:nvSpPr>
        <p:spPr>
          <a:xfrm>
            <a:off x="395536" y="3068960"/>
            <a:ext cx="2622834" cy="1200329"/>
          </a:xfrm>
          <a:prstGeom prst="rect">
            <a:avLst/>
          </a:prstGeom>
          <a:solidFill>
            <a:schemeClr val="bg1"/>
          </a:solidFill>
        </p:spPr>
        <p:txBody>
          <a:bodyPr wrap="none" rtlCol="0">
            <a:spAutoFit/>
          </a:bodyPr>
          <a:lstStyle/>
          <a:p>
            <a:pPr algn="ct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pharmacological</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p>
          <a:p>
            <a:pPr algn="ctr"/>
            <a:r>
              <a:rPr lang="it-IT" sz="2400" b="1" dirty="0" smtClean="0">
                <a:solidFill>
                  <a:srgbClr val="FF0000"/>
                </a:solidFill>
                <a:effectLst>
                  <a:outerShdw blurRad="38100" dist="38100" dir="2700000" algn="tl">
                    <a:srgbClr val="000000">
                      <a:alpha val="43137"/>
                    </a:srgbClr>
                  </a:outerShdw>
                </a:effectLst>
                <a:latin typeface="Comic Sans MS" pitchFamily="66" charset="0"/>
              </a:rPr>
              <a:t>OR </a:t>
            </a:r>
          </a:p>
          <a:p>
            <a:pPr algn="ct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electrical</a:t>
            </a:r>
            <a:endParaRPr lang="it-IT" sz="24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4" name="Picture 2"/>
          <p:cNvPicPr>
            <a:picLocks noChangeAspect="1" noChangeArrowheads="1"/>
          </p:cNvPicPr>
          <p:nvPr/>
        </p:nvPicPr>
        <p:blipFill>
          <a:blip r:embed="rId3" cstate="print"/>
          <a:srcRect/>
          <a:stretch>
            <a:fillRect/>
          </a:stretch>
        </p:blipFill>
        <p:spPr bwMode="auto">
          <a:xfrm>
            <a:off x="8148541" y="6165305"/>
            <a:ext cx="995459" cy="69269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39552" y="620688"/>
            <a:ext cx="7704855" cy="6001643"/>
          </a:xfrm>
          <a:prstGeom prst="rect">
            <a:avLst/>
          </a:prstGeom>
          <a:solidFill>
            <a:schemeClr val="bg1"/>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c</a:t>
            </a:r>
            <a:r>
              <a:rPr lang="it-IT"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ardioversione </a:t>
            </a:r>
          </a:p>
          <a:p>
            <a:pPr algn="ctr"/>
            <a:r>
              <a:rPr lang="it-IT"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farmacologica</a:t>
            </a:r>
            <a:endParaRPr lang="it-IT"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a:p>
            <a:pPr algn="ctr"/>
            <a:r>
              <a:rPr lang="it-IT" sz="9600" b="1" dirty="0" smtClean="0">
                <a:ln w="11430"/>
                <a:solidFill>
                  <a:srgbClr val="FF0000"/>
                </a:solidFill>
                <a:effectLst>
                  <a:outerShdw blurRad="50800" dist="39000" dir="5460000" algn="tl">
                    <a:srgbClr val="000000">
                      <a:alpha val="38000"/>
                    </a:srgbClr>
                  </a:outerShdw>
                </a:effectLst>
                <a:latin typeface="Comic Sans MS" pitchFamily="66" charset="0"/>
              </a:rPr>
              <a:t>O</a:t>
            </a:r>
            <a:endParaRPr lang="it-IT" sz="7200" b="1" dirty="0" smtClean="0">
              <a:ln w="11430"/>
              <a:solidFill>
                <a:srgbClr val="FF0000"/>
              </a:solidFill>
              <a:effectLst>
                <a:outerShdw blurRad="50800" dist="39000" dir="5460000" algn="tl">
                  <a:srgbClr val="000000">
                    <a:alpha val="38000"/>
                  </a:srgbClr>
                </a:outerShdw>
              </a:effectLst>
              <a:latin typeface="Comic Sans MS" pitchFamily="66" charset="0"/>
            </a:endParaRPr>
          </a:p>
          <a:p>
            <a:pPr algn="ctr"/>
            <a:r>
              <a:rPr lang="it-IT"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c</a:t>
            </a:r>
            <a:r>
              <a:rPr lang="it-IT"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ardioversione </a:t>
            </a:r>
          </a:p>
          <a:p>
            <a:pPr algn="ctr"/>
            <a:r>
              <a:rPr lang="it-IT"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elettrica</a:t>
            </a:r>
            <a:endParaRPr lang="it-IT"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2" cstate="print"/>
          <a:srcRect/>
          <a:stretch>
            <a:fillRect/>
          </a:stretch>
        </p:blipFill>
        <p:spPr bwMode="auto">
          <a:xfrm>
            <a:off x="323850" y="404813"/>
            <a:ext cx="8424863" cy="3573462"/>
          </a:xfrm>
          <a:prstGeom prst="rect">
            <a:avLst/>
          </a:prstGeom>
          <a:noFill/>
          <a:ln w="38100">
            <a:noFill/>
            <a:miter lim="800000"/>
            <a:headEnd/>
            <a:tailEnd/>
          </a:ln>
        </p:spPr>
      </p:pic>
      <p:pic>
        <p:nvPicPr>
          <p:cNvPr id="46082" name="Picture 6"/>
          <p:cNvPicPr>
            <a:picLocks noChangeAspect="1" noChangeArrowheads="1"/>
          </p:cNvPicPr>
          <p:nvPr/>
        </p:nvPicPr>
        <p:blipFill>
          <a:blip r:embed="rId3" cstate="print"/>
          <a:srcRect/>
          <a:stretch>
            <a:fillRect/>
          </a:stretch>
        </p:blipFill>
        <p:spPr bwMode="auto">
          <a:xfrm>
            <a:off x="1692275" y="5373688"/>
            <a:ext cx="5472113" cy="46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2514600" y="541338"/>
            <a:ext cx="4745038" cy="519112"/>
          </a:xfrm>
          <a:prstGeom prst="rect">
            <a:avLst/>
          </a:prstGeom>
          <a:noFill/>
          <a:ln w="9525">
            <a:noFill/>
            <a:miter lim="800000"/>
            <a:headEnd/>
            <a:tailEnd/>
          </a:ln>
          <a:effectLst/>
        </p:spPr>
        <p:txBody>
          <a:bodyPr wrap="none">
            <a:spAutoFit/>
          </a:bodyPr>
          <a:lstStyle/>
          <a:p>
            <a:pPr>
              <a:defRPr/>
            </a:pPr>
            <a:r>
              <a:rPr lang="en-US" sz="2800" b="1">
                <a:solidFill>
                  <a:srgbClr val="FFFF00"/>
                </a:solidFill>
                <a:effectLst>
                  <a:outerShdw blurRad="38100" dist="38100" dir="2700000" algn="tl">
                    <a:srgbClr val="000000"/>
                  </a:outerShdw>
                </a:effectLst>
                <a:latin typeface="Comic Sans MS" pitchFamily="66" charset="0"/>
              </a:rPr>
              <a:t>Bloccanti i canali del sodio</a:t>
            </a:r>
          </a:p>
        </p:txBody>
      </p:sp>
      <p:pic>
        <p:nvPicPr>
          <p:cNvPr id="35843" name="Picture 3" descr="sodium%20channel%20subclass%20effects"/>
          <p:cNvPicPr>
            <a:picLocks noChangeAspect="1" noChangeArrowheads="1"/>
          </p:cNvPicPr>
          <p:nvPr/>
        </p:nvPicPr>
        <p:blipFill>
          <a:blip r:embed="rId3" cstate="print"/>
          <a:srcRect b="50000"/>
          <a:stretch>
            <a:fillRect/>
          </a:stretch>
        </p:blipFill>
        <p:spPr bwMode="auto">
          <a:xfrm>
            <a:off x="2971800" y="1752600"/>
            <a:ext cx="3810000" cy="3094038"/>
          </a:xfrm>
          <a:prstGeom prst="rect">
            <a:avLst/>
          </a:prstGeom>
          <a:noFill/>
          <a:ln w="9525">
            <a:noFill/>
            <a:miter lim="800000"/>
            <a:headEnd/>
            <a:tailEnd/>
          </a:ln>
        </p:spPr>
      </p:pic>
      <p:sp>
        <p:nvSpPr>
          <p:cNvPr id="180228" name="Text Box 4"/>
          <p:cNvSpPr txBox="1">
            <a:spLocks noChangeArrowheads="1"/>
          </p:cNvSpPr>
          <p:nvPr/>
        </p:nvSpPr>
        <p:spPr bwMode="auto">
          <a:xfrm>
            <a:off x="381000" y="5029200"/>
            <a:ext cx="8231188" cy="1187450"/>
          </a:xfrm>
          <a:prstGeom prst="rect">
            <a:avLst/>
          </a:prstGeom>
          <a:noFill/>
          <a:ln w="9525">
            <a:noFill/>
            <a:miter lim="800000"/>
            <a:headEnd/>
            <a:tailEnd/>
          </a:ln>
          <a:effectLst/>
        </p:spPr>
        <p:txBody>
          <a:bodyPr wrap="none">
            <a:spAutoFit/>
          </a:bodyPr>
          <a:lstStyle/>
          <a:p>
            <a:pPr>
              <a:defRPr/>
            </a:pPr>
            <a:r>
              <a:rPr lang="en-US" sz="1800" b="1">
                <a:effectLst>
                  <a:outerShdw blurRad="38100" dist="38100" dir="2700000" algn="tl">
                    <a:srgbClr val="FFFFFF"/>
                  </a:outerShdw>
                </a:effectLst>
                <a:latin typeface="Comic Sans MS" pitchFamily="66" charset="0"/>
              </a:rPr>
              <a:t>-</a:t>
            </a:r>
            <a:r>
              <a:rPr lang="en-US" b="1">
                <a:solidFill>
                  <a:schemeClr val="bg1"/>
                </a:solidFill>
                <a:effectLst>
                  <a:outerShdw blurRad="38100" dist="38100" dir="2700000" algn="tl">
                    <a:srgbClr val="000000"/>
                  </a:outerShdw>
                </a:effectLst>
                <a:latin typeface="Comic Sans MS" pitchFamily="66" charset="0"/>
              </a:rPr>
              <a:t>Rallentano la frequenza e la ampiezza del potenziale </a:t>
            </a:r>
          </a:p>
          <a:p>
            <a:pPr>
              <a:defRPr/>
            </a:pPr>
            <a:r>
              <a:rPr lang="en-US" b="1">
                <a:solidFill>
                  <a:schemeClr val="bg1"/>
                </a:solidFill>
                <a:effectLst>
                  <a:outerShdw blurRad="38100" dist="38100" dir="2700000" algn="tl">
                    <a:srgbClr val="000000"/>
                  </a:outerShdw>
                </a:effectLst>
                <a:latin typeface="Comic Sans MS" pitchFamily="66" charset="0"/>
              </a:rPr>
              <a:t>in cellule non-nodali</a:t>
            </a:r>
          </a:p>
          <a:p>
            <a:pPr>
              <a:defRPr/>
            </a:pPr>
            <a:r>
              <a:rPr lang="en-US" b="1">
                <a:solidFill>
                  <a:schemeClr val="bg1"/>
                </a:solidFill>
                <a:effectLst>
                  <a:outerShdw blurRad="38100" dist="38100" dir="2700000" algn="tl">
                    <a:srgbClr val="000000"/>
                  </a:outerShdw>
                </a:effectLst>
                <a:latin typeface="Comic Sans MS" pitchFamily="66" charset="0"/>
              </a:rPr>
              <a:t>Aumentano il Periodo Refrattario Effettivo</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p:cNvPicPr>
            <a:picLocks noChangeAspect="1" noChangeArrowheads="1"/>
          </p:cNvPicPr>
          <p:nvPr/>
        </p:nvPicPr>
        <p:blipFill>
          <a:blip r:embed="rId2" cstate="print"/>
          <a:srcRect/>
          <a:stretch>
            <a:fillRect/>
          </a:stretch>
        </p:blipFill>
        <p:spPr bwMode="auto">
          <a:xfrm>
            <a:off x="395288" y="1412875"/>
            <a:ext cx="8353425" cy="3455988"/>
          </a:xfrm>
          <a:prstGeom prst="rect">
            <a:avLst/>
          </a:prstGeom>
          <a:noFill/>
          <a:ln w="38100">
            <a:noFill/>
            <a:miter lim="800000"/>
            <a:headEnd/>
            <a:tailEnd/>
          </a:ln>
        </p:spPr>
      </p:pic>
      <p:cxnSp>
        <p:nvCxnSpPr>
          <p:cNvPr id="4" name="Connettore 1 3"/>
          <p:cNvCxnSpPr/>
          <p:nvPr/>
        </p:nvCxnSpPr>
        <p:spPr>
          <a:xfrm>
            <a:off x="2627784" y="2132856"/>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539552" y="2780928"/>
            <a:ext cx="79928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p:cNvPicPr>
            <a:picLocks noChangeAspect="1" noChangeArrowheads="1"/>
          </p:cNvPicPr>
          <p:nvPr/>
        </p:nvPicPr>
        <p:blipFill>
          <a:blip r:embed="rId2" cstate="print"/>
          <a:srcRect/>
          <a:stretch>
            <a:fillRect/>
          </a:stretch>
        </p:blipFill>
        <p:spPr bwMode="auto">
          <a:xfrm>
            <a:off x="0" y="260350"/>
            <a:ext cx="9123363" cy="3473450"/>
          </a:xfrm>
          <a:prstGeom prst="rect">
            <a:avLst/>
          </a:prstGeom>
          <a:noFill/>
          <a:ln w="9525">
            <a:noFill/>
            <a:miter lim="800000"/>
            <a:headEnd/>
            <a:tailEnd/>
          </a:ln>
          <a:effectLst/>
        </p:spPr>
      </p:pic>
      <p:pic>
        <p:nvPicPr>
          <p:cNvPr id="72709" name="Picture 5"/>
          <p:cNvPicPr>
            <a:picLocks noChangeAspect="1" noChangeArrowheads="1"/>
          </p:cNvPicPr>
          <p:nvPr/>
        </p:nvPicPr>
        <p:blipFill>
          <a:blip r:embed="rId3" cstate="print"/>
          <a:srcRect/>
          <a:stretch>
            <a:fillRect/>
          </a:stretch>
        </p:blipFill>
        <p:spPr bwMode="auto">
          <a:xfrm>
            <a:off x="3779838" y="3789363"/>
            <a:ext cx="4679950" cy="439737"/>
          </a:xfrm>
          <a:prstGeom prst="rect">
            <a:avLst/>
          </a:prstGeom>
          <a:noFill/>
          <a:ln w="9525">
            <a:noFill/>
            <a:miter lim="800000"/>
            <a:headEnd/>
            <a:tailEnd/>
          </a:ln>
          <a:effectLst/>
        </p:spPr>
      </p:pic>
      <p:pic>
        <p:nvPicPr>
          <p:cNvPr id="72710" name="Picture 6"/>
          <p:cNvPicPr>
            <a:picLocks noChangeAspect="1" noChangeArrowheads="1"/>
          </p:cNvPicPr>
          <p:nvPr/>
        </p:nvPicPr>
        <p:blipFill>
          <a:blip r:embed="rId4" cstate="print"/>
          <a:srcRect/>
          <a:stretch>
            <a:fillRect/>
          </a:stretch>
        </p:blipFill>
        <p:spPr bwMode="auto">
          <a:xfrm>
            <a:off x="395288" y="4437063"/>
            <a:ext cx="8532812" cy="2163762"/>
          </a:xfrm>
          <a:prstGeom prst="rect">
            <a:avLst/>
          </a:prstGeom>
          <a:noFill/>
          <a:ln w="9525">
            <a:noFill/>
            <a:miter lim="800000"/>
            <a:headEnd/>
            <a:tailEnd/>
          </a:ln>
          <a:effectLst/>
        </p:spPr>
      </p:pic>
      <p:cxnSp>
        <p:nvCxnSpPr>
          <p:cNvPr id="5" name="Connettore 1 4"/>
          <p:cNvCxnSpPr/>
          <p:nvPr/>
        </p:nvCxnSpPr>
        <p:spPr>
          <a:xfrm>
            <a:off x="1403648" y="5085184"/>
            <a:ext cx="73448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5" cstate="print"/>
          <a:srcRect/>
          <a:stretch>
            <a:fillRect/>
          </a:stretch>
        </p:blipFill>
        <p:spPr bwMode="auto">
          <a:xfrm>
            <a:off x="8148541" y="6165305"/>
            <a:ext cx="995459" cy="692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2" cstate="print"/>
          <a:srcRect/>
          <a:stretch>
            <a:fillRect/>
          </a:stretch>
        </p:blipFill>
        <p:spPr bwMode="auto">
          <a:xfrm>
            <a:off x="250825" y="188913"/>
            <a:ext cx="8712200" cy="2376487"/>
          </a:xfrm>
          <a:prstGeom prst="rect">
            <a:avLst/>
          </a:prstGeom>
          <a:noFill/>
          <a:ln w="9525">
            <a:noFill/>
            <a:miter lim="800000"/>
            <a:headEnd/>
            <a:tailEnd/>
          </a:ln>
          <a:effectLst/>
        </p:spPr>
      </p:pic>
      <p:pic>
        <p:nvPicPr>
          <p:cNvPr id="74757" name="Picture 5"/>
          <p:cNvPicPr>
            <a:picLocks noChangeAspect="1" noChangeArrowheads="1"/>
          </p:cNvPicPr>
          <p:nvPr/>
        </p:nvPicPr>
        <p:blipFill>
          <a:blip r:embed="rId3" cstate="print"/>
          <a:srcRect/>
          <a:stretch>
            <a:fillRect/>
          </a:stretch>
        </p:blipFill>
        <p:spPr bwMode="auto">
          <a:xfrm>
            <a:off x="4500563" y="2492375"/>
            <a:ext cx="4392612" cy="455613"/>
          </a:xfrm>
          <a:prstGeom prst="rect">
            <a:avLst/>
          </a:prstGeom>
          <a:noFill/>
          <a:ln w="9525">
            <a:noFill/>
            <a:miter lim="800000"/>
            <a:headEnd/>
            <a:tailEnd/>
          </a:ln>
          <a:effectLst/>
        </p:spPr>
      </p:pic>
      <p:sp>
        <p:nvSpPr>
          <p:cNvPr id="4" name="Rettangolo 3"/>
          <p:cNvSpPr/>
          <p:nvPr/>
        </p:nvSpPr>
        <p:spPr>
          <a:xfrm>
            <a:off x="467544" y="3573016"/>
            <a:ext cx="8208912" cy="2308324"/>
          </a:xfrm>
          <a:prstGeom prst="rect">
            <a:avLst/>
          </a:prstGeom>
          <a:solidFill>
            <a:schemeClr val="bg1"/>
          </a:solidFill>
        </p:spPr>
        <p:txBody>
          <a:bodyPr wrap="square">
            <a:spAutoFit/>
          </a:bodyPr>
          <a:lstStyle/>
          <a:p>
            <a:r>
              <a:rPr lang="en-US" sz="3600" b="1" dirty="0" smtClean="0">
                <a:latin typeface="Comic Sans MS" pitchFamily="66" charset="0"/>
              </a:rPr>
              <a:t>EC was </a:t>
            </a:r>
            <a:r>
              <a:rPr lang="en-US" sz="3600" b="1" dirty="0" smtClean="0">
                <a:solidFill>
                  <a:srgbClr val="FF0000"/>
                </a:solidFill>
                <a:effectLst>
                  <a:outerShdw blurRad="38100" dist="38100" dir="2700000" algn="tl">
                    <a:srgbClr val="000000">
                      <a:alpha val="43137"/>
                    </a:srgbClr>
                  </a:outerShdw>
                </a:effectLst>
                <a:latin typeface="Comic Sans MS" pitchFamily="66" charset="0"/>
              </a:rPr>
              <a:t>more</a:t>
            </a:r>
            <a:r>
              <a:rPr lang="en-US" sz="3600" b="1" dirty="0" smtClean="0">
                <a:latin typeface="Comic Sans MS" pitchFamily="66" charset="0"/>
              </a:rPr>
              <a:t> effective in patients with acute AF and resulted in a shorter length of stay in the </a:t>
            </a:r>
            <a:r>
              <a:rPr lang="it-IT" sz="3600" b="1" dirty="0" smtClean="0">
                <a:latin typeface="Comic Sans MS" pitchFamily="66" charset="0"/>
              </a:rPr>
              <a:t>ED </a:t>
            </a:r>
            <a:r>
              <a:rPr lang="it-IT" sz="3600" b="1" dirty="0" err="1" smtClean="0">
                <a:latin typeface="Comic Sans MS" pitchFamily="66" charset="0"/>
              </a:rPr>
              <a:t>than</a:t>
            </a:r>
            <a:r>
              <a:rPr lang="it-IT" sz="3600" b="1" dirty="0" smtClean="0">
                <a:latin typeface="Comic Sans MS" pitchFamily="66" charset="0"/>
              </a:rPr>
              <a:t> PC.</a:t>
            </a:r>
            <a:endParaRPr lang="it-IT" sz="3600" b="1" dirty="0">
              <a:latin typeface="Comic Sans MS" pitchFamily="66" charset="0"/>
            </a:endParaRPr>
          </a:p>
        </p:txBody>
      </p:sp>
      <p:pic>
        <p:nvPicPr>
          <p:cNvPr id="5" name="Picture 2"/>
          <p:cNvPicPr>
            <a:picLocks noChangeAspect="1" noChangeArrowheads="1"/>
          </p:cNvPicPr>
          <p:nvPr/>
        </p:nvPicPr>
        <p:blipFill>
          <a:blip r:embed="rId4" cstate="print"/>
          <a:srcRect/>
          <a:stretch>
            <a:fillRect/>
          </a:stretch>
        </p:blipFill>
        <p:spPr bwMode="auto">
          <a:xfrm>
            <a:off x="8148541" y="6165305"/>
            <a:ext cx="995459" cy="692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153" y="108676"/>
            <a:ext cx="8976220" cy="6632692"/>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8028384" y="188640"/>
            <a:ext cx="885825" cy="838200"/>
          </a:xfrm>
          <a:prstGeom prst="rect">
            <a:avLst/>
          </a:prstGeom>
          <a:noFill/>
          <a:ln w="9525">
            <a:noFill/>
            <a:miter lim="800000"/>
            <a:headEnd/>
            <a:tailEnd/>
          </a:ln>
        </p:spPr>
      </p:pic>
      <p:sp>
        <p:nvSpPr>
          <p:cNvPr id="4" name="Ovale 3"/>
          <p:cNvSpPr/>
          <p:nvPr/>
        </p:nvSpPr>
        <p:spPr>
          <a:xfrm>
            <a:off x="3563888" y="1268760"/>
            <a:ext cx="3456384" cy="11521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306253" y="2967335"/>
            <a:ext cx="8531503" cy="923330"/>
          </a:xfrm>
          <a:prstGeom prst="rect">
            <a:avLst/>
          </a:prstGeom>
          <a:noFill/>
        </p:spPr>
        <p:txBody>
          <a:bodyPr wrap="none" lIns="91440" tIns="45720" rIns="91440" bIns="45720">
            <a:spAutoFit/>
          </a:bodyPr>
          <a:lstStyle/>
          <a:p>
            <a:pPr algn="ctr"/>
            <a:r>
              <a:rPr lang="it-IT" sz="5400" b="1" dirty="0" err="1" smtClean="0">
                <a:ln w="10541" cmpd="sng">
                  <a:solidFill>
                    <a:schemeClr val="accent1">
                      <a:shade val="88000"/>
                      <a:satMod val="110000"/>
                    </a:schemeClr>
                  </a:solidFill>
                  <a:prstDash val="solid"/>
                </a:ln>
                <a:solidFill>
                  <a:srgbClr val="FF0000"/>
                </a:solidFill>
                <a:latin typeface="Comic Sans MS" pitchFamily="66" charset="0"/>
              </a:rPr>
              <a:t>p</a:t>
            </a:r>
            <a:r>
              <a:rPr lang="it-IT" sz="5400" b="1" cap="none" spc="0" dirty="0" err="1" smtClean="0">
                <a:ln w="10541" cmpd="sng">
                  <a:solidFill>
                    <a:schemeClr val="accent1">
                      <a:shade val="88000"/>
                      <a:satMod val="110000"/>
                    </a:schemeClr>
                  </a:solidFill>
                  <a:prstDash val="solid"/>
                </a:ln>
                <a:solidFill>
                  <a:srgbClr val="FF0000"/>
                </a:solidFill>
                <a:latin typeface="Comic Sans MS" pitchFamily="66" charset="0"/>
              </a:rPr>
              <a:t>atient</a:t>
            </a:r>
            <a:r>
              <a:rPr lang="it-IT" sz="5400" b="1" dirty="0" smtClean="0">
                <a:ln w="10541" cmpd="sng">
                  <a:solidFill>
                    <a:schemeClr val="accent1">
                      <a:shade val="88000"/>
                      <a:satMod val="110000"/>
                    </a:schemeClr>
                  </a:solidFill>
                  <a:prstDash val="solid"/>
                </a:ln>
                <a:solidFill>
                  <a:srgbClr val="FF0000"/>
                </a:solidFill>
                <a:latin typeface="Comic Sans MS" pitchFamily="66" charset="0"/>
              </a:rPr>
              <a:t>/</a:t>
            </a:r>
            <a:r>
              <a:rPr lang="it-IT" sz="5400" b="1" cap="none" spc="0" dirty="0" err="1" smtClean="0">
                <a:ln w="10541" cmpd="sng">
                  <a:solidFill>
                    <a:schemeClr val="accent1">
                      <a:shade val="88000"/>
                      <a:satMod val="110000"/>
                    </a:schemeClr>
                  </a:solidFill>
                  <a:prstDash val="solid"/>
                </a:ln>
                <a:solidFill>
                  <a:srgbClr val="FF0000"/>
                </a:solidFill>
                <a:latin typeface="Comic Sans MS" pitchFamily="66" charset="0"/>
              </a:rPr>
              <a:t>physician</a:t>
            </a:r>
            <a:r>
              <a:rPr lang="it-IT" sz="5400" b="1" cap="none" spc="0" dirty="0" smtClean="0">
                <a:ln w="10541" cmpd="sng">
                  <a:solidFill>
                    <a:schemeClr val="accent1">
                      <a:shade val="88000"/>
                      <a:satMod val="110000"/>
                    </a:schemeClr>
                  </a:solidFill>
                  <a:prstDash val="solid"/>
                </a:ln>
                <a:solidFill>
                  <a:srgbClr val="FF0000"/>
                </a:solidFill>
                <a:latin typeface="Comic Sans MS" pitchFamily="66" charset="0"/>
              </a:rPr>
              <a:t> </a:t>
            </a:r>
            <a:r>
              <a:rPr lang="it-IT" sz="5400" b="1" cap="none" spc="0" dirty="0" err="1" smtClean="0">
                <a:ln w="10541" cmpd="sng">
                  <a:solidFill>
                    <a:schemeClr val="accent1">
                      <a:shade val="88000"/>
                      <a:satMod val="110000"/>
                    </a:schemeClr>
                  </a:solidFill>
                  <a:prstDash val="solid"/>
                </a:ln>
                <a:solidFill>
                  <a:srgbClr val="FF0000"/>
                </a:solidFill>
                <a:latin typeface="Comic Sans MS" pitchFamily="66" charset="0"/>
              </a:rPr>
              <a:t>choice</a:t>
            </a:r>
            <a:r>
              <a:rPr lang="it-IT" sz="5400" b="1" cap="none" spc="0" dirty="0" smtClean="0">
                <a:ln w="10541" cmpd="sng">
                  <a:solidFill>
                    <a:schemeClr val="accent1">
                      <a:shade val="88000"/>
                      <a:satMod val="110000"/>
                    </a:schemeClr>
                  </a:solidFill>
                  <a:prstDash val="solid"/>
                </a:ln>
                <a:solidFill>
                  <a:srgbClr val="FF0000"/>
                </a:solidFill>
                <a:latin typeface="Comic Sans MS" pitchFamily="66" charset="0"/>
              </a:rPr>
              <a:t> </a:t>
            </a:r>
            <a:endParaRPr lang="it-IT" sz="5400" b="1" cap="none" spc="0" dirty="0">
              <a:ln w="10541" cmpd="sng">
                <a:solidFill>
                  <a:schemeClr val="accent1">
                    <a:shade val="88000"/>
                    <a:satMod val="110000"/>
                  </a:schemeClr>
                </a:solidFill>
                <a:prstDash val="solid"/>
              </a:ln>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250825" y="333375"/>
            <a:ext cx="8723313" cy="2303463"/>
          </a:xfrm>
          <a:prstGeom prst="rect">
            <a:avLst/>
          </a:prstGeom>
          <a:noFill/>
          <a:ln w="38100">
            <a:noFill/>
            <a:miter lim="800000"/>
            <a:headEnd/>
            <a:tailEnd/>
          </a:ln>
        </p:spPr>
      </p:pic>
      <p:pic>
        <p:nvPicPr>
          <p:cNvPr id="142339" name="Picture 3"/>
          <p:cNvPicPr>
            <a:picLocks noChangeAspect="1" noChangeArrowheads="1"/>
          </p:cNvPicPr>
          <p:nvPr/>
        </p:nvPicPr>
        <p:blipFill>
          <a:blip r:embed="rId3" cstate="print"/>
          <a:srcRect/>
          <a:stretch>
            <a:fillRect/>
          </a:stretch>
        </p:blipFill>
        <p:spPr bwMode="auto">
          <a:xfrm>
            <a:off x="1907704" y="2780928"/>
            <a:ext cx="5376862" cy="503238"/>
          </a:xfrm>
          <a:prstGeom prst="rect">
            <a:avLst/>
          </a:prstGeom>
          <a:noFill/>
          <a:ln w="9525">
            <a:noFill/>
            <a:miter lim="800000"/>
            <a:headEnd/>
            <a:tailEnd/>
          </a:ln>
        </p:spPr>
      </p:pic>
      <p:sp>
        <p:nvSpPr>
          <p:cNvPr id="142341" name="CasellaDiTesto 4"/>
          <p:cNvSpPr txBox="1">
            <a:spLocks noChangeArrowheads="1"/>
          </p:cNvSpPr>
          <p:nvPr/>
        </p:nvSpPr>
        <p:spPr bwMode="auto">
          <a:xfrm>
            <a:off x="492034" y="3933825"/>
            <a:ext cx="8193270" cy="2308324"/>
          </a:xfrm>
          <a:prstGeom prst="rect">
            <a:avLst/>
          </a:prstGeom>
          <a:noFill/>
          <a:ln w="9525">
            <a:noFill/>
            <a:miter lim="800000"/>
            <a:headEnd/>
            <a:tailEnd/>
          </a:ln>
        </p:spPr>
        <p:txBody>
          <a:bodyPr wrap="none">
            <a:spAutoFit/>
          </a:bodyPr>
          <a:lstStyle/>
          <a:p>
            <a:pPr algn="ctr"/>
            <a:r>
              <a:rPr lang="it-IT" sz="3600" dirty="0" err="1">
                <a:solidFill>
                  <a:schemeClr val="bg1"/>
                </a:solidFill>
                <a:latin typeface="Comic Sans MS" pitchFamily="66" charset="0"/>
              </a:rPr>
              <a:t>Pts</a:t>
            </a:r>
            <a:r>
              <a:rPr lang="it-IT" sz="3600" dirty="0">
                <a:solidFill>
                  <a:schemeClr val="bg1"/>
                </a:solidFill>
                <a:latin typeface="Comic Sans MS" pitchFamily="66" charset="0"/>
              </a:rPr>
              <a:t>  </a:t>
            </a:r>
            <a:r>
              <a:rPr lang="it-IT" sz="3600" dirty="0" err="1">
                <a:solidFill>
                  <a:schemeClr val="bg1"/>
                </a:solidFill>
                <a:latin typeface="Comic Sans MS" pitchFamily="66" charset="0"/>
              </a:rPr>
              <a:t>admitted</a:t>
            </a:r>
            <a:r>
              <a:rPr lang="it-IT" sz="3600" dirty="0">
                <a:solidFill>
                  <a:schemeClr val="bg1"/>
                </a:solidFill>
                <a:latin typeface="Comic Sans MS" pitchFamily="66" charset="0"/>
              </a:rPr>
              <a:t>  </a:t>
            </a:r>
            <a:r>
              <a:rPr lang="it-IT" sz="3600" dirty="0" err="1">
                <a:solidFill>
                  <a:schemeClr val="bg1"/>
                </a:solidFill>
                <a:latin typeface="Comic Sans MS" pitchFamily="66" charset="0"/>
              </a:rPr>
              <a:t>with</a:t>
            </a:r>
            <a:r>
              <a:rPr lang="it-IT" sz="3600" dirty="0">
                <a:solidFill>
                  <a:schemeClr val="bg1"/>
                </a:solidFill>
                <a:latin typeface="Comic Sans MS" pitchFamily="66" charset="0"/>
              </a:rPr>
              <a:t> AF on weekend </a:t>
            </a:r>
            <a:br>
              <a:rPr lang="it-IT" sz="3600" dirty="0">
                <a:solidFill>
                  <a:schemeClr val="bg1"/>
                </a:solidFill>
                <a:latin typeface="Comic Sans MS" pitchFamily="66" charset="0"/>
              </a:rPr>
            </a:br>
            <a:r>
              <a:rPr lang="it-IT" sz="3600" dirty="0" err="1">
                <a:solidFill>
                  <a:schemeClr val="bg1"/>
                </a:solidFill>
                <a:latin typeface="Comic Sans MS" pitchFamily="66" charset="0"/>
              </a:rPr>
              <a:t>have</a:t>
            </a:r>
            <a:r>
              <a:rPr lang="it-IT" sz="3600" dirty="0">
                <a:solidFill>
                  <a:schemeClr val="bg1"/>
                </a:solidFill>
                <a:latin typeface="Comic Sans MS" pitchFamily="66" charset="0"/>
              </a:rPr>
              <a:t> </a:t>
            </a:r>
            <a:r>
              <a:rPr lang="it-IT" sz="3600" dirty="0" err="1">
                <a:solidFill>
                  <a:schemeClr val="bg1"/>
                </a:solidFill>
                <a:latin typeface="Comic Sans MS" pitchFamily="66" charset="0"/>
              </a:rPr>
              <a:t>lower</a:t>
            </a:r>
            <a:r>
              <a:rPr lang="it-IT" sz="3600" dirty="0">
                <a:solidFill>
                  <a:schemeClr val="bg1"/>
                </a:solidFill>
                <a:latin typeface="Comic Sans MS" pitchFamily="66" charset="0"/>
              </a:rPr>
              <a:t> </a:t>
            </a:r>
            <a:r>
              <a:rPr lang="it-IT" sz="3600" dirty="0" err="1">
                <a:solidFill>
                  <a:schemeClr val="bg1"/>
                </a:solidFill>
                <a:latin typeface="Comic Sans MS" pitchFamily="66" charset="0"/>
              </a:rPr>
              <a:t>odds</a:t>
            </a:r>
            <a:r>
              <a:rPr lang="it-IT" sz="3600" dirty="0">
                <a:solidFill>
                  <a:schemeClr val="bg1"/>
                </a:solidFill>
                <a:latin typeface="Comic Sans MS" pitchFamily="66" charset="0"/>
              </a:rPr>
              <a:t> </a:t>
            </a:r>
            <a:r>
              <a:rPr lang="it-IT" sz="3600" dirty="0" err="1">
                <a:solidFill>
                  <a:schemeClr val="bg1"/>
                </a:solidFill>
                <a:latin typeface="Comic Sans MS" pitchFamily="66" charset="0"/>
              </a:rPr>
              <a:t>of</a:t>
            </a:r>
            <a:r>
              <a:rPr lang="it-IT" sz="3600" dirty="0">
                <a:solidFill>
                  <a:schemeClr val="bg1"/>
                </a:solidFill>
                <a:latin typeface="Comic Sans MS" pitchFamily="66" charset="0"/>
              </a:rPr>
              <a:t> </a:t>
            </a:r>
            <a:r>
              <a:rPr lang="it-IT" sz="3600" dirty="0" err="1">
                <a:solidFill>
                  <a:schemeClr val="bg1"/>
                </a:solidFill>
                <a:latin typeface="Comic Sans MS" pitchFamily="66" charset="0"/>
              </a:rPr>
              <a:t>undergoing</a:t>
            </a:r>
            <a:r>
              <a:rPr lang="it-IT" sz="3600" dirty="0">
                <a:solidFill>
                  <a:schemeClr val="bg1"/>
                </a:solidFill>
                <a:latin typeface="Comic Sans MS" pitchFamily="66" charset="0"/>
              </a:rPr>
              <a:t> </a:t>
            </a:r>
            <a:br>
              <a:rPr lang="it-IT" sz="3600" dirty="0">
                <a:solidFill>
                  <a:schemeClr val="bg1"/>
                </a:solidFill>
                <a:latin typeface="Comic Sans MS" pitchFamily="66" charset="0"/>
              </a:rPr>
            </a:br>
            <a:r>
              <a:rPr lang="it-IT" sz="3600" dirty="0" err="1">
                <a:solidFill>
                  <a:schemeClr val="bg1"/>
                </a:solidFill>
                <a:latin typeface="Comic Sans MS" pitchFamily="66" charset="0"/>
              </a:rPr>
              <a:t>cardioversion</a:t>
            </a:r>
            <a:r>
              <a:rPr lang="it-IT" sz="3600" dirty="0">
                <a:solidFill>
                  <a:schemeClr val="bg1"/>
                </a:solidFill>
                <a:latin typeface="Comic Sans MS" pitchFamily="66" charset="0"/>
              </a:rPr>
              <a:t> procedure and </a:t>
            </a:r>
            <a:r>
              <a:rPr lang="it-IT" sz="3600" dirty="0" err="1">
                <a:solidFill>
                  <a:schemeClr val="bg1"/>
                </a:solidFill>
                <a:latin typeface="Comic Sans MS" pitchFamily="66" charset="0"/>
              </a:rPr>
              <a:t>greater</a:t>
            </a:r>
            <a:r>
              <a:rPr lang="it-IT" sz="3600" dirty="0">
                <a:solidFill>
                  <a:schemeClr val="bg1"/>
                </a:solidFill>
                <a:latin typeface="Comic Sans MS" pitchFamily="66" charset="0"/>
              </a:rPr>
              <a:t> </a:t>
            </a:r>
            <a:br>
              <a:rPr lang="it-IT" sz="3600" dirty="0">
                <a:solidFill>
                  <a:schemeClr val="bg1"/>
                </a:solidFill>
                <a:latin typeface="Comic Sans MS" pitchFamily="66" charset="0"/>
              </a:rPr>
            </a:br>
            <a:r>
              <a:rPr lang="it-IT" sz="3600" dirty="0" err="1">
                <a:solidFill>
                  <a:schemeClr val="bg1"/>
                </a:solidFill>
                <a:latin typeface="Comic Sans MS" pitchFamily="66" charset="0"/>
              </a:rPr>
              <a:t>odds</a:t>
            </a:r>
            <a:r>
              <a:rPr lang="it-IT" sz="3600" dirty="0">
                <a:solidFill>
                  <a:schemeClr val="bg1"/>
                </a:solidFill>
                <a:latin typeface="Comic Sans MS" pitchFamily="66" charset="0"/>
              </a:rPr>
              <a:t> </a:t>
            </a:r>
            <a:r>
              <a:rPr lang="it-IT" sz="3600" dirty="0" err="1">
                <a:solidFill>
                  <a:schemeClr val="bg1"/>
                </a:solidFill>
                <a:latin typeface="Comic Sans MS" pitchFamily="66" charset="0"/>
              </a:rPr>
              <a:t>of</a:t>
            </a:r>
            <a:r>
              <a:rPr lang="it-IT" sz="3600" dirty="0">
                <a:solidFill>
                  <a:schemeClr val="bg1"/>
                </a:solidFill>
                <a:latin typeface="Comic Sans MS" pitchFamily="66" charset="0"/>
              </a:rPr>
              <a:t> </a:t>
            </a:r>
            <a:r>
              <a:rPr lang="it-IT" sz="3600" dirty="0" err="1">
                <a:solidFill>
                  <a:schemeClr val="bg1"/>
                </a:solidFill>
                <a:latin typeface="Comic Sans MS" pitchFamily="66" charset="0"/>
              </a:rPr>
              <a:t>dying</a:t>
            </a:r>
            <a:r>
              <a:rPr lang="it-IT" sz="3600" dirty="0">
                <a:solidFill>
                  <a:schemeClr val="bg1"/>
                </a:solidFill>
                <a:latin typeface="Comic Sans MS" pitchFamily="66" charset="0"/>
              </a:rPr>
              <a:t>.</a:t>
            </a:r>
          </a:p>
        </p:txBody>
      </p:sp>
      <p:sp>
        <p:nvSpPr>
          <p:cNvPr id="6" name="Rettangolo 5"/>
          <p:cNvSpPr/>
          <p:nvPr/>
        </p:nvSpPr>
        <p:spPr>
          <a:xfrm>
            <a:off x="5580112" y="2780928"/>
            <a:ext cx="1728192" cy="5040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t1.gstatic.com/images?q=tbn:ANd9GcReYQrFzx7_Mt-3D2CedKBlvLIXO-X9iz6kS4UQ_fGkIlCcMPt4"/>
          <p:cNvPicPr>
            <a:picLocks noChangeAspect="1" noChangeArrowheads="1"/>
          </p:cNvPicPr>
          <p:nvPr/>
        </p:nvPicPr>
        <p:blipFill>
          <a:blip r:embed="rId2" cstate="print"/>
          <a:srcRect/>
          <a:stretch>
            <a:fillRect/>
          </a:stretch>
        </p:blipFill>
        <p:spPr bwMode="auto">
          <a:xfrm>
            <a:off x="900113" y="1125538"/>
            <a:ext cx="7632700" cy="5510212"/>
          </a:xfrm>
          <a:prstGeom prst="rect">
            <a:avLst/>
          </a:prstGeom>
          <a:noFill/>
          <a:ln w="9525">
            <a:noFill/>
            <a:miter lim="800000"/>
            <a:headEnd/>
            <a:tailEnd/>
          </a:ln>
        </p:spPr>
      </p:pic>
      <p:pic>
        <p:nvPicPr>
          <p:cNvPr id="143363" name="Picture 2" descr="http://gifanimate.html.it/ga_img/gif-animate/Oggetti/oggetti088.GIF"/>
          <p:cNvPicPr>
            <a:picLocks noChangeAspect="1" noChangeArrowheads="1" noCrop="1"/>
          </p:cNvPicPr>
          <p:nvPr/>
        </p:nvPicPr>
        <p:blipFill>
          <a:blip r:embed="rId3" cstate="print"/>
          <a:srcRect/>
          <a:stretch>
            <a:fillRect/>
          </a:stretch>
        </p:blipFill>
        <p:spPr bwMode="auto">
          <a:xfrm>
            <a:off x="6659563" y="4292600"/>
            <a:ext cx="2305050" cy="1920875"/>
          </a:xfrm>
          <a:prstGeom prst="rect">
            <a:avLst/>
          </a:prstGeom>
          <a:noFill/>
          <a:ln w="9525">
            <a:noFill/>
            <a:miter lim="800000"/>
            <a:headEnd/>
            <a:tailEnd/>
          </a:ln>
        </p:spPr>
      </p:pic>
      <p:pic>
        <p:nvPicPr>
          <p:cNvPr id="143364" name="Picture 4" descr="http://gifanimate.html.it/ga_img/gif-animate/Segnali%20stradali/segnali011.GIF"/>
          <p:cNvPicPr>
            <a:picLocks noChangeAspect="1" noChangeArrowheads="1" noCrop="1"/>
          </p:cNvPicPr>
          <p:nvPr/>
        </p:nvPicPr>
        <p:blipFill>
          <a:blip r:embed="rId4" cstate="print"/>
          <a:srcRect/>
          <a:stretch>
            <a:fillRect/>
          </a:stretch>
        </p:blipFill>
        <p:spPr bwMode="auto">
          <a:xfrm>
            <a:off x="2700338" y="260350"/>
            <a:ext cx="3263900" cy="1152525"/>
          </a:xfrm>
          <a:prstGeom prst="rect">
            <a:avLst/>
          </a:prstGeom>
          <a:noFill/>
          <a:ln w="9525">
            <a:noFill/>
            <a:miter lim="800000"/>
            <a:headEnd/>
            <a:tailEnd/>
          </a:ln>
        </p:spPr>
      </p:pic>
      <p:pic>
        <p:nvPicPr>
          <p:cNvPr id="143365" name="Picture 6" descr="http://gifanimate.html.it/ga_img/gif-animate/Uomini/uomini181.GIF"/>
          <p:cNvPicPr>
            <a:picLocks noChangeAspect="1" noChangeArrowheads="1" noCrop="1"/>
          </p:cNvPicPr>
          <p:nvPr/>
        </p:nvPicPr>
        <p:blipFill>
          <a:blip r:embed="rId5" cstate="print"/>
          <a:srcRect/>
          <a:stretch>
            <a:fillRect/>
          </a:stretch>
        </p:blipFill>
        <p:spPr bwMode="auto">
          <a:xfrm>
            <a:off x="1331913" y="4002088"/>
            <a:ext cx="1223962" cy="2347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9552" y="764704"/>
            <a:ext cx="8229600" cy="1143000"/>
          </a:xfrm>
        </p:spPr>
        <p:txBody>
          <a:bodyPr/>
          <a:lstStyle/>
          <a:p>
            <a:pPr eaLnBrk="1" hangingPunct="1"/>
            <a:r>
              <a:rPr lang="it-IT" sz="6600" b="1" dirty="0" smtClean="0">
                <a:solidFill>
                  <a:schemeClr val="bg1"/>
                </a:solidFill>
                <a:latin typeface="Comic Sans MS" pitchFamily="66" charset="0"/>
              </a:rPr>
              <a:t>prevenzione del </a:t>
            </a:r>
            <a:r>
              <a:rPr lang="it-IT" sz="6600" b="1" dirty="0" smtClean="0">
                <a:solidFill>
                  <a:schemeClr val="bg1"/>
                </a:solidFill>
                <a:effectLst>
                  <a:outerShdw blurRad="38100" dist="38100" dir="2700000" algn="tl">
                    <a:srgbClr val="000000">
                      <a:alpha val="43137"/>
                    </a:srgbClr>
                  </a:outerShdw>
                </a:effectLst>
                <a:latin typeface="Comic Sans MS" pitchFamily="66" charset="0"/>
              </a:rPr>
              <a:t>tromboembolismo</a:t>
            </a:r>
            <a:r>
              <a:rPr lang="it-IT" sz="6600" b="1" dirty="0" smtClean="0">
                <a:solidFill>
                  <a:schemeClr val="bg1"/>
                </a:solidFill>
                <a:latin typeface="Comic Sans MS" pitchFamily="66" charset="0"/>
              </a:rPr>
              <a:t>:</a:t>
            </a:r>
          </a:p>
        </p:txBody>
      </p:sp>
      <p:sp>
        <p:nvSpPr>
          <p:cNvPr id="24579" name="Text Box 4"/>
          <p:cNvSpPr txBox="1">
            <a:spLocks noChangeArrowheads="1"/>
          </p:cNvSpPr>
          <p:nvPr/>
        </p:nvSpPr>
        <p:spPr bwMode="auto">
          <a:xfrm>
            <a:off x="827584" y="2852936"/>
            <a:ext cx="7560840" cy="2308324"/>
          </a:xfrm>
          <a:prstGeom prst="rect">
            <a:avLst/>
          </a:prstGeom>
          <a:solidFill>
            <a:schemeClr val="bg1"/>
          </a:solidFill>
          <a:ln w="28575">
            <a:noFill/>
            <a:miter lim="800000"/>
            <a:headEnd/>
            <a:tailEnd/>
          </a:ln>
        </p:spPr>
        <p:txBody>
          <a:bodyPr wrap="square">
            <a:spAutoFit/>
          </a:bodyPr>
          <a:lstStyle/>
          <a:p>
            <a:pPr>
              <a:buFontTx/>
              <a:buChar char="•"/>
            </a:pPr>
            <a:r>
              <a:rPr lang="it-IT" sz="7200" b="1" dirty="0">
                <a:latin typeface="Comic Sans MS" pitchFamily="66" charset="0"/>
              </a:rPr>
              <a:t>In acuto</a:t>
            </a:r>
          </a:p>
          <a:p>
            <a:pPr>
              <a:buFontTx/>
              <a:buChar char="•"/>
            </a:pPr>
            <a:r>
              <a:rPr lang="it-IT" sz="7200" b="1" dirty="0">
                <a:latin typeface="Comic Sans MS" pitchFamily="66" charset="0"/>
              </a:rPr>
              <a:t>Alla dimissione</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Risultati immagini per agnelli giancarlo"/>
          <p:cNvPicPr>
            <a:picLocks noChangeAspect="1" noChangeArrowheads="1"/>
          </p:cNvPicPr>
          <p:nvPr/>
        </p:nvPicPr>
        <p:blipFill>
          <a:blip r:embed="rId2" cstate="print"/>
          <a:srcRect/>
          <a:stretch>
            <a:fillRect/>
          </a:stretch>
        </p:blipFill>
        <p:spPr bwMode="auto">
          <a:xfrm>
            <a:off x="5868144" y="1916832"/>
            <a:ext cx="2834630" cy="2898475"/>
          </a:xfrm>
          <a:prstGeom prst="rect">
            <a:avLst/>
          </a:prstGeom>
          <a:noFill/>
        </p:spPr>
      </p:pic>
      <p:sp>
        <p:nvSpPr>
          <p:cNvPr id="844804" name="AutoShape 4" descr="Risultati immagini per cavazza mari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44806" name="Picture 6" descr="Risultati immagini per cavazza mario"/>
          <p:cNvPicPr>
            <a:picLocks noChangeAspect="1" noChangeArrowheads="1"/>
          </p:cNvPicPr>
          <p:nvPr/>
        </p:nvPicPr>
        <p:blipFill>
          <a:blip r:embed="rId3" cstate="print"/>
          <a:srcRect/>
          <a:stretch>
            <a:fillRect/>
          </a:stretch>
        </p:blipFill>
        <p:spPr bwMode="auto">
          <a:xfrm>
            <a:off x="251520" y="4653136"/>
            <a:ext cx="2952328" cy="1959100"/>
          </a:xfrm>
          <a:prstGeom prst="rect">
            <a:avLst/>
          </a:prstGeom>
          <a:noFill/>
        </p:spPr>
      </p:pic>
      <p:sp>
        <p:nvSpPr>
          <p:cNvPr id="844808" name="AutoShape 8" descr="Risultati immagini per toc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44810" name="Picture 10" descr="http://coronabelen.altervista.org/wp-content/uploads/2013/03/Tocco21.gif"/>
          <p:cNvPicPr>
            <a:picLocks noChangeAspect="1" noChangeArrowheads="1"/>
          </p:cNvPicPr>
          <p:nvPr/>
        </p:nvPicPr>
        <p:blipFill>
          <a:blip r:embed="rId4" cstate="print"/>
          <a:srcRect/>
          <a:stretch>
            <a:fillRect/>
          </a:stretch>
        </p:blipFill>
        <p:spPr bwMode="auto">
          <a:xfrm>
            <a:off x="5940152" y="548680"/>
            <a:ext cx="2664296" cy="2144442"/>
          </a:xfrm>
          <a:prstGeom prst="rect">
            <a:avLst/>
          </a:prstGeom>
          <a:noFill/>
        </p:spPr>
      </p:pic>
      <p:pic>
        <p:nvPicPr>
          <p:cNvPr id="844812" name="Picture 12" descr="https://bugiedeltempo.files.wordpress.com/2012/11/schiaffo.jpg"/>
          <p:cNvPicPr>
            <a:picLocks noChangeAspect="1" noChangeArrowheads="1"/>
          </p:cNvPicPr>
          <p:nvPr/>
        </p:nvPicPr>
        <p:blipFill>
          <a:blip r:embed="rId5" cstate="print"/>
          <a:srcRect/>
          <a:stretch>
            <a:fillRect/>
          </a:stretch>
        </p:blipFill>
        <p:spPr bwMode="auto">
          <a:xfrm>
            <a:off x="2483768" y="1628800"/>
            <a:ext cx="2654789" cy="2520280"/>
          </a:xfrm>
          <a:prstGeom prst="rect">
            <a:avLst/>
          </a:prstGeom>
          <a:noFill/>
        </p:spPr>
      </p:pic>
      <p:sp>
        <p:nvSpPr>
          <p:cNvPr id="8" name="Rettangolo 7"/>
          <p:cNvSpPr/>
          <p:nvPr/>
        </p:nvSpPr>
        <p:spPr>
          <a:xfrm>
            <a:off x="3203848" y="5517232"/>
            <a:ext cx="5625259" cy="923330"/>
          </a:xfrm>
          <a:prstGeom prst="rect">
            <a:avLst/>
          </a:prstGeom>
          <a:noFill/>
        </p:spPr>
        <p:txBody>
          <a:bodyPr wrap="none" lIns="91440" tIns="45720" rIns="91440" bIns="45720">
            <a:spAutoFit/>
          </a:bodyPr>
          <a:lstStyle/>
          <a:p>
            <a:pPr algn="ctr"/>
            <a:r>
              <a:rPr lang="it-IT"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v</a:t>
            </a:r>
            <a:r>
              <a:rPr lang="it-IT"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orrei </a:t>
            </a:r>
            <a:r>
              <a:rPr lang="it-IT"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evitarlo…</a:t>
            </a:r>
            <a:r>
              <a:rPr lang="it-IT"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a:t>
            </a:r>
            <a:endParaRPr lang="it-IT"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0" y="0"/>
            <a:ext cx="8064500" cy="6021388"/>
          </a:xfrm>
          <a:prstGeom prst="rect">
            <a:avLst/>
          </a:prstGeom>
          <a:noFill/>
          <a:ln w="9525">
            <a:noFill/>
            <a:miter lim="800000"/>
            <a:headEnd/>
            <a:tailEnd/>
          </a:ln>
        </p:spPr>
      </p:pic>
      <p:pic>
        <p:nvPicPr>
          <p:cNvPr id="25603" name="Picture 5"/>
          <p:cNvPicPr>
            <a:picLocks noChangeAspect="1" noChangeArrowheads="1"/>
          </p:cNvPicPr>
          <p:nvPr/>
        </p:nvPicPr>
        <p:blipFill>
          <a:blip r:embed="rId3" cstate="print"/>
          <a:srcRect/>
          <a:stretch>
            <a:fillRect/>
          </a:stretch>
        </p:blipFill>
        <p:spPr bwMode="auto">
          <a:xfrm>
            <a:off x="1116013" y="6092825"/>
            <a:ext cx="8027987" cy="765175"/>
          </a:xfrm>
          <a:prstGeom prst="rect">
            <a:avLst/>
          </a:prstGeom>
          <a:noFill/>
          <a:ln w="9525">
            <a:noFill/>
            <a:miter lim="800000"/>
            <a:headEnd/>
            <a:tailEnd/>
          </a:ln>
        </p:spPr>
      </p:pic>
      <p:sp>
        <p:nvSpPr>
          <p:cNvPr id="25604" name="Rectangle 6"/>
          <p:cNvSpPr>
            <a:spLocks noChangeArrowheads="1"/>
          </p:cNvSpPr>
          <p:nvPr/>
        </p:nvSpPr>
        <p:spPr bwMode="auto">
          <a:xfrm>
            <a:off x="2627313" y="1412875"/>
            <a:ext cx="5329237" cy="3600450"/>
          </a:xfrm>
          <a:prstGeom prst="rect">
            <a:avLst/>
          </a:prstGeom>
          <a:solidFill>
            <a:schemeClr val="accent2">
              <a:alpha val="81960"/>
            </a:schemeClr>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2" cstate="print"/>
          <a:srcRect/>
          <a:stretch>
            <a:fillRect/>
          </a:stretch>
        </p:blipFill>
        <p:spPr bwMode="auto">
          <a:xfrm>
            <a:off x="0" y="3860800"/>
            <a:ext cx="9144000" cy="1008063"/>
          </a:xfrm>
          <a:prstGeom prst="rect">
            <a:avLst/>
          </a:prstGeom>
          <a:noFill/>
          <a:ln w="9525">
            <a:noFill/>
            <a:miter lim="800000"/>
            <a:headEnd/>
            <a:tailEnd/>
          </a:ln>
        </p:spPr>
      </p:pic>
      <p:pic>
        <p:nvPicPr>
          <p:cNvPr id="26627" name="Picture 7"/>
          <p:cNvPicPr>
            <a:picLocks noChangeAspect="1" noChangeArrowheads="1"/>
          </p:cNvPicPr>
          <p:nvPr/>
        </p:nvPicPr>
        <p:blipFill>
          <a:blip r:embed="rId3" cstate="print"/>
          <a:srcRect/>
          <a:stretch>
            <a:fillRect/>
          </a:stretch>
        </p:blipFill>
        <p:spPr bwMode="auto">
          <a:xfrm>
            <a:off x="0" y="1773238"/>
            <a:ext cx="9144000" cy="1150937"/>
          </a:xfrm>
          <a:prstGeom prst="rect">
            <a:avLst/>
          </a:prstGeom>
          <a:noFill/>
          <a:ln w="9525">
            <a:noFill/>
            <a:miter lim="800000"/>
            <a:headEnd/>
            <a:tailEnd/>
          </a:ln>
        </p:spPr>
      </p:pic>
      <p:pic>
        <p:nvPicPr>
          <p:cNvPr id="26628" name="Picture 9"/>
          <p:cNvPicPr>
            <a:picLocks noChangeAspect="1" noChangeArrowheads="1"/>
          </p:cNvPicPr>
          <p:nvPr/>
        </p:nvPicPr>
        <p:blipFill>
          <a:blip r:embed="rId4" cstate="print"/>
          <a:srcRect/>
          <a:stretch>
            <a:fillRect/>
          </a:stretch>
        </p:blipFill>
        <p:spPr bwMode="auto">
          <a:xfrm>
            <a:off x="2484438" y="6172200"/>
            <a:ext cx="6267450" cy="312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828800" y="541338"/>
            <a:ext cx="5264150" cy="519112"/>
          </a:xfrm>
          <a:prstGeom prst="rect">
            <a:avLst/>
          </a:prstGeom>
          <a:noFill/>
          <a:ln w="9525">
            <a:noFill/>
            <a:miter lim="800000"/>
            <a:headEnd/>
            <a:tailEnd/>
          </a:ln>
          <a:effectLst/>
        </p:spPr>
        <p:txBody>
          <a:bodyPr wrap="none">
            <a:spAutoFit/>
          </a:bodyPr>
          <a:lstStyle/>
          <a:p>
            <a:pPr>
              <a:defRPr/>
            </a:pPr>
            <a:r>
              <a:rPr lang="en-US" sz="2800" b="1">
                <a:solidFill>
                  <a:srgbClr val="FFFF00"/>
                </a:solidFill>
                <a:effectLst>
                  <a:outerShdw blurRad="38100" dist="38100" dir="2700000" algn="tl">
                    <a:srgbClr val="000000"/>
                  </a:outerShdw>
                </a:effectLst>
                <a:latin typeface="Comic Sans MS" pitchFamily="66" charset="0"/>
              </a:rPr>
              <a:t>Bloccanti i canali del potassio</a:t>
            </a:r>
          </a:p>
        </p:txBody>
      </p:sp>
      <p:pic>
        <p:nvPicPr>
          <p:cNvPr id="37891" name="Picture 3" descr="delayed%20repolarization"/>
          <p:cNvPicPr>
            <a:picLocks noChangeAspect="1" noChangeArrowheads="1"/>
          </p:cNvPicPr>
          <p:nvPr/>
        </p:nvPicPr>
        <p:blipFill>
          <a:blip r:embed="rId3" cstate="print"/>
          <a:srcRect/>
          <a:stretch>
            <a:fillRect/>
          </a:stretch>
        </p:blipFill>
        <p:spPr bwMode="auto">
          <a:xfrm>
            <a:off x="2971800" y="1447800"/>
            <a:ext cx="3657600" cy="3306763"/>
          </a:xfrm>
          <a:prstGeom prst="rect">
            <a:avLst/>
          </a:prstGeom>
          <a:noFill/>
          <a:ln w="9525">
            <a:noFill/>
            <a:miter lim="800000"/>
            <a:headEnd/>
            <a:tailEnd/>
          </a:ln>
        </p:spPr>
      </p:pic>
      <p:sp>
        <p:nvSpPr>
          <p:cNvPr id="182276" name="Text Box 4"/>
          <p:cNvSpPr txBox="1">
            <a:spLocks noChangeArrowheads="1"/>
          </p:cNvSpPr>
          <p:nvPr/>
        </p:nvSpPr>
        <p:spPr bwMode="auto">
          <a:xfrm>
            <a:off x="381000" y="5038725"/>
            <a:ext cx="6732588" cy="1187450"/>
          </a:xfrm>
          <a:prstGeom prst="rect">
            <a:avLst/>
          </a:prstGeom>
          <a:noFill/>
          <a:ln w="9525">
            <a:noFill/>
            <a:miter lim="800000"/>
            <a:headEnd/>
            <a:tailEnd/>
          </a:ln>
          <a:effectLst/>
        </p:spPr>
        <p:txBody>
          <a:bodyPr wrap="none">
            <a:spAutoFit/>
          </a:bodyPr>
          <a:lstStyle/>
          <a:p>
            <a:pPr>
              <a:defRPr/>
            </a:pPr>
            <a:r>
              <a:rPr lang="en-US" sz="1800" b="1">
                <a:solidFill>
                  <a:schemeClr val="bg1"/>
                </a:solidFill>
                <a:effectLst>
                  <a:outerShdw blurRad="38100" dist="38100" dir="2700000" algn="tl">
                    <a:srgbClr val="000000"/>
                  </a:outerShdw>
                </a:effectLst>
                <a:latin typeface="Comic Sans MS" pitchFamily="66" charset="0"/>
              </a:rPr>
              <a:t>-</a:t>
            </a:r>
            <a:r>
              <a:rPr lang="en-US" b="1">
                <a:solidFill>
                  <a:schemeClr val="bg1"/>
                </a:solidFill>
                <a:effectLst>
                  <a:outerShdw blurRad="38100" dist="38100" dir="2700000" algn="tl">
                    <a:srgbClr val="000000"/>
                  </a:outerShdw>
                </a:effectLst>
                <a:latin typeface="Comic Sans MS" pitchFamily="66" charset="0"/>
              </a:rPr>
              <a:t>Rallentano la ripolarizzazione</a:t>
            </a:r>
          </a:p>
          <a:p>
            <a:pPr>
              <a:defRPr/>
            </a:pPr>
            <a:r>
              <a:rPr lang="en-US" b="1">
                <a:solidFill>
                  <a:schemeClr val="bg1"/>
                </a:solidFill>
                <a:effectLst>
                  <a:outerShdw blurRad="38100" dist="38100" dir="2700000" algn="tl">
                    <a:srgbClr val="000000"/>
                  </a:outerShdw>
                </a:effectLst>
                <a:latin typeface="Comic Sans MS" pitchFamily="66" charset="0"/>
              </a:rPr>
              <a:t>-Aumentano il Periodo Refrattaio Effettivo </a:t>
            </a:r>
          </a:p>
          <a:p>
            <a:pPr>
              <a:defRPr/>
            </a:pPr>
            <a:r>
              <a:rPr lang="en-US" b="1">
                <a:solidFill>
                  <a:schemeClr val="bg1"/>
                </a:solidFill>
                <a:effectLst>
                  <a:outerShdw blurRad="38100" dist="38100" dir="2700000" algn="tl">
                    <a:srgbClr val="000000"/>
                  </a:outerShdw>
                </a:effectLst>
                <a:latin typeface="Comic Sans MS" pitchFamily="66" charset="0"/>
              </a:rPr>
              <a:t>-Allungano il QT all’ECG. </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nvSpPr>
        <p:spPr bwMode="auto">
          <a:xfrm>
            <a:off x="457200" y="152400"/>
            <a:ext cx="8229600" cy="990600"/>
          </a:xfrm>
          <a:prstGeom prst="rect">
            <a:avLst/>
          </a:prstGeom>
          <a:noFill/>
          <a:ln w="9525">
            <a:noFill/>
            <a:miter lim="800000"/>
            <a:headEnd/>
            <a:tailEnd/>
          </a:ln>
        </p:spPr>
        <p:txBody>
          <a:bodyPr anchor="ctr"/>
          <a:lstStyle/>
          <a:p>
            <a:pPr algn="ctr" eaLnBrk="0" hangingPunct="0"/>
            <a:r>
              <a:rPr lang="it-IT" sz="4000" b="1">
                <a:solidFill>
                  <a:schemeClr val="bg1"/>
                </a:solidFill>
                <a:latin typeface="Comic Sans MS" pitchFamily="66" charset="0"/>
              </a:rPr>
              <a:t>CHA</a:t>
            </a:r>
            <a:r>
              <a:rPr lang="it-IT" sz="4000" b="1" baseline="-25000">
                <a:solidFill>
                  <a:schemeClr val="bg1"/>
                </a:solidFill>
                <a:latin typeface="Comic Sans MS" pitchFamily="66" charset="0"/>
              </a:rPr>
              <a:t>2</a:t>
            </a:r>
            <a:r>
              <a:rPr lang="it-IT" sz="4000" b="1">
                <a:solidFill>
                  <a:schemeClr val="bg1"/>
                </a:solidFill>
                <a:latin typeface="Comic Sans MS" pitchFamily="66" charset="0"/>
              </a:rPr>
              <a:t>DS</a:t>
            </a:r>
            <a:r>
              <a:rPr lang="it-IT" sz="4000" b="1" baseline="-25000">
                <a:solidFill>
                  <a:schemeClr val="bg1"/>
                </a:solidFill>
                <a:latin typeface="Comic Sans MS" pitchFamily="66" charset="0"/>
              </a:rPr>
              <a:t>2</a:t>
            </a:r>
            <a:r>
              <a:rPr lang="it-IT" sz="4000" b="1">
                <a:solidFill>
                  <a:schemeClr val="bg1"/>
                </a:solidFill>
                <a:latin typeface="Comic Sans MS" pitchFamily="66" charset="0"/>
              </a:rPr>
              <a:t>-VASc Scoring System </a:t>
            </a:r>
          </a:p>
        </p:txBody>
      </p:sp>
      <p:graphicFrame>
        <p:nvGraphicFramePr>
          <p:cNvPr id="726122" name="Group 106"/>
          <p:cNvGraphicFramePr>
            <a:graphicFrameLocks noGrp="1"/>
          </p:cNvGraphicFramePr>
          <p:nvPr/>
        </p:nvGraphicFramePr>
        <p:xfrm>
          <a:off x="539750" y="1412875"/>
          <a:ext cx="8229600" cy="4343402"/>
        </p:xfrm>
        <a:graphic>
          <a:graphicData uri="http://schemas.openxmlformats.org/drawingml/2006/table">
            <a:tbl>
              <a:tblPr/>
              <a:tblGrid>
                <a:gridCol w="762000"/>
                <a:gridCol w="6248400"/>
                <a:gridCol w="1219200"/>
              </a:tblGrid>
              <a:tr h="72231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005AB4"/>
                          </a:solidFill>
                          <a:effectLst/>
                          <a:latin typeface="Tahoma" pitchFamily="34" charset="0"/>
                          <a:cs typeface="Arial" charset="0"/>
                        </a:rPr>
                        <a:t>    CHA</a:t>
                      </a:r>
                      <a:r>
                        <a:rPr kumimoji="0" lang="it-IT" sz="2800" b="1" i="0" u="none" strike="noStrike" cap="none" normalizeH="0" baseline="-25000" dirty="0" smtClean="0">
                          <a:ln>
                            <a:noFill/>
                          </a:ln>
                          <a:solidFill>
                            <a:srgbClr val="005AB4"/>
                          </a:solidFill>
                          <a:effectLst/>
                          <a:latin typeface="Tahoma" pitchFamily="34" charset="0"/>
                          <a:cs typeface="Arial" charset="0"/>
                        </a:rPr>
                        <a:t>2</a:t>
                      </a:r>
                      <a:r>
                        <a:rPr kumimoji="0" lang="it-IT" sz="2800" b="1" i="0" u="none" strike="noStrike" cap="none" normalizeH="0" baseline="0" dirty="0" smtClean="0">
                          <a:ln>
                            <a:noFill/>
                          </a:ln>
                          <a:solidFill>
                            <a:srgbClr val="005AB4"/>
                          </a:solidFill>
                          <a:effectLst/>
                          <a:latin typeface="Tahoma" pitchFamily="34" charset="0"/>
                          <a:cs typeface="Arial" charset="0"/>
                        </a:rPr>
                        <a:t>DS</a:t>
                      </a:r>
                      <a:r>
                        <a:rPr kumimoji="0" lang="it-IT" sz="2800" b="1" i="0" u="none" strike="noStrike" cap="none" normalizeH="0" baseline="-25000" dirty="0" smtClean="0">
                          <a:ln>
                            <a:noFill/>
                          </a:ln>
                          <a:solidFill>
                            <a:srgbClr val="005AB4"/>
                          </a:solidFill>
                          <a:effectLst/>
                          <a:latin typeface="Tahoma" pitchFamily="34" charset="0"/>
                          <a:cs typeface="Arial" charset="0"/>
                        </a:rPr>
                        <a:t>2</a:t>
                      </a:r>
                      <a:r>
                        <a:rPr kumimoji="0" lang="it-IT" sz="2800" b="1" i="0" u="none" strike="noStrike" cap="none" normalizeH="0" baseline="0" dirty="0" smtClean="0">
                          <a:ln>
                            <a:noFill/>
                          </a:ln>
                          <a:solidFill>
                            <a:srgbClr val="005AB4"/>
                          </a:solidFill>
                          <a:effectLst/>
                          <a:latin typeface="Tahoma" pitchFamily="34" charset="0"/>
                          <a:cs typeface="Arial" charset="0"/>
                        </a:rPr>
                        <a:t>-VASc </a:t>
                      </a:r>
                      <a:r>
                        <a:rPr kumimoji="0" lang="it-IT" sz="2800" b="1" i="0" u="none" strike="noStrike" cap="none" normalizeH="0" baseline="0" dirty="0" err="1" smtClean="0">
                          <a:ln>
                            <a:noFill/>
                          </a:ln>
                          <a:solidFill>
                            <a:srgbClr val="005AB4"/>
                          </a:solidFill>
                          <a:effectLst/>
                          <a:latin typeface="Tahoma" pitchFamily="34" charset="0"/>
                          <a:cs typeface="Arial" charset="0"/>
                        </a:rPr>
                        <a:t>Criteria</a:t>
                      </a:r>
                      <a:endParaRPr kumimoji="0" lang="it-IT" sz="2800" b="1" i="0" u="none" strike="noStrike" cap="none" normalizeH="0" baseline="0" dirty="0" smtClean="0">
                        <a:ln>
                          <a:noFill/>
                        </a:ln>
                        <a:solidFill>
                          <a:srgbClr val="005AB4"/>
                        </a:solidFill>
                        <a:effectLst/>
                        <a:latin typeface="Tahoma" pitchFamily="34"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005AB4"/>
                          </a:solidFill>
                          <a:effectLst/>
                          <a:latin typeface="Tahoma" pitchFamily="34" charset="0"/>
                          <a:cs typeface="Arial" charset="0"/>
                        </a:rPr>
                        <a:t>Score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94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Congestive </a:t>
                      </a:r>
                      <a:r>
                        <a:rPr kumimoji="0" lang="it-IT" sz="1800" b="1" i="0" u="none" strike="noStrike" cap="none" normalizeH="0" baseline="0" dirty="0" err="1" smtClean="0">
                          <a:ln>
                            <a:noFill/>
                          </a:ln>
                          <a:solidFill>
                            <a:schemeClr val="tx1"/>
                          </a:solidFill>
                          <a:effectLst/>
                          <a:latin typeface="Tahoma" pitchFamily="34" charset="0"/>
                          <a:cs typeface="Arial" charset="0"/>
                        </a:rPr>
                        <a:t>heart</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err="1" smtClean="0">
                          <a:ln>
                            <a:noFill/>
                          </a:ln>
                          <a:solidFill>
                            <a:schemeClr val="tx1"/>
                          </a:solidFill>
                          <a:effectLst/>
                          <a:latin typeface="Tahoma" pitchFamily="34" charset="0"/>
                          <a:cs typeface="Arial" charset="0"/>
                        </a:rPr>
                        <a:t>failure</a:t>
                      </a:r>
                      <a:r>
                        <a:rPr kumimoji="0" lang="it-IT" sz="1800" b="1" i="0" u="none" strike="noStrike" cap="none" normalizeH="0" baseline="0" dirty="0" smtClean="0">
                          <a:ln>
                            <a:noFill/>
                          </a:ln>
                          <a:solidFill>
                            <a:schemeClr val="tx1"/>
                          </a:solidFill>
                          <a:effectLst/>
                          <a:latin typeface="Tahoma" pitchFamily="34" charset="0"/>
                          <a:cs typeface="Arial" charset="0"/>
                        </a:rPr>
                        <a:t>/</a:t>
                      </a:r>
                      <a:r>
                        <a:rPr kumimoji="0" lang="it-IT" sz="1800" b="1" i="0" u="none" strike="noStrike" cap="none" normalizeH="0" baseline="0" dirty="0" err="1" smtClean="0">
                          <a:ln>
                            <a:noFill/>
                          </a:ln>
                          <a:solidFill>
                            <a:schemeClr val="tx1"/>
                          </a:solidFill>
                          <a:effectLst/>
                          <a:latin typeface="Tahoma" pitchFamily="34" charset="0"/>
                          <a:cs typeface="Arial" charset="0"/>
                        </a:rPr>
                        <a:t>Left</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err="1" smtClean="0">
                          <a:ln>
                            <a:noFill/>
                          </a:ln>
                          <a:solidFill>
                            <a:schemeClr val="tx1"/>
                          </a:solidFill>
                          <a:effectLst/>
                          <a:latin typeface="Tahoma" pitchFamily="34" charset="0"/>
                          <a:cs typeface="Arial" charset="0"/>
                        </a:rPr>
                        <a:t>ventricular</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err="1" smtClean="0">
                          <a:ln>
                            <a:noFill/>
                          </a:ln>
                          <a:solidFill>
                            <a:schemeClr val="tx1"/>
                          </a:solidFill>
                          <a:effectLst/>
                          <a:latin typeface="Tahoma" pitchFamily="34" charset="0"/>
                          <a:cs typeface="Arial" charset="0"/>
                        </a:rPr>
                        <a:t>dysfunction</a:t>
                      </a:r>
                      <a:endParaRPr kumimoji="0" lang="it-IT" sz="1800" b="1" i="0" u="none" strike="noStrike" cap="none" normalizeH="0" baseline="0" dirty="0" smtClean="0">
                        <a:ln>
                          <a:noFill/>
                        </a:ln>
                        <a:solidFill>
                          <a:schemeClr val="tx1"/>
                        </a:solidFill>
                        <a:effectLst/>
                        <a:latin typeface="Tahoma" pitchFamily="34" charset="0"/>
                        <a:cs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H</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Tahoma" pitchFamily="34" charset="0"/>
                          <a:cs typeface="Arial" charset="0"/>
                        </a:rPr>
                        <a:t>Hypertension</a:t>
                      </a:r>
                      <a:r>
                        <a:rPr kumimoji="0" lang="it-IT" sz="1800" b="1" i="0" u="none" strike="noStrike" cap="none" normalizeH="0" baseline="0" dirty="0" smtClean="0">
                          <a:ln>
                            <a:noFill/>
                          </a:ln>
                          <a:solidFill>
                            <a:schemeClr val="tx1"/>
                          </a:solidFill>
                          <a:effectLst/>
                          <a:latin typeface="Tahoma" pitchFamily="34" charset="0"/>
                          <a:cs typeface="Arial" charset="0"/>
                        </a:rPr>
                        <a:t> — high </a:t>
                      </a:r>
                      <a:r>
                        <a:rPr kumimoji="0" lang="it-IT" sz="1800" b="1" i="0" u="none" strike="noStrike" cap="none" normalizeH="0" baseline="0" dirty="0" err="1" smtClean="0">
                          <a:ln>
                            <a:noFill/>
                          </a:ln>
                          <a:solidFill>
                            <a:schemeClr val="tx1"/>
                          </a:solidFill>
                          <a:effectLst/>
                          <a:latin typeface="Tahoma" pitchFamily="34" charset="0"/>
                          <a:cs typeface="Arial" charset="0"/>
                        </a:rPr>
                        <a:t>blood</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err="1" smtClean="0">
                          <a:ln>
                            <a:noFill/>
                          </a:ln>
                          <a:solidFill>
                            <a:schemeClr val="tx1"/>
                          </a:solidFill>
                          <a:effectLst/>
                          <a:latin typeface="Tahoma" pitchFamily="34" charset="0"/>
                          <a:cs typeface="Arial" charset="0"/>
                        </a:rPr>
                        <a:t>pressure</a:t>
                      </a:r>
                      <a:endParaRPr kumimoji="0" lang="it-IT" sz="1800" b="1" i="0" u="none" strike="noStrike" cap="none" normalizeH="0" baseline="0" dirty="0" smtClean="0">
                        <a:ln>
                          <a:noFill/>
                        </a:ln>
                        <a:solidFill>
                          <a:schemeClr val="tx1"/>
                        </a:solidFill>
                        <a:effectLst/>
                        <a:latin typeface="Tahoma" pitchFamily="34" charset="0"/>
                        <a:cs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41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Tahoma" pitchFamily="34" charset="0"/>
                          <a:cs typeface="Arial" charset="0"/>
                        </a:rPr>
                        <a:t>A</a:t>
                      </a:r>
                      <a:r>
                        <a:rPr kumimoji="0" lang="it-IT" sz="1800" b="1" i="0" u="none" strike="noStrike" cap="none" normalizeH="0" baseline="-25000" smtClean="0">
                          <a:ln>
                            <a:noFill/>
                          </a:ln>
                          <a:solidFill>
                            <a:schemeClr val="tx1"/>
                          </a:solidFill>
                          <a:effectLst/>
                          <a:latin typeface="Tahoma" pitchFamily="34" charset="0"/>
                          <a:cs typeface="Arial" charset="0"/>
                        </a:rPr>
                        <a:t>2</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Tahoma" pitchFamily="34" charset="0"/>
                          <a:cs typeface="Arial" charset="0"/>
                        </a:rPr>
                        <a:t>Age</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smtClean="0">
                          <a:ln>
                            <a:noFill/>
                          </a:ln>
                          <a:solidFill>
                            <a:schemeClr val="tx1"/>
                          </a:solidFill>
                          <a:effectLst/>
                          <a:latin typeface="Arial" charset="0"/>
                          <a:cs typeface="Arial" charset="0"/>
                        </a:rPr>
                        <a:t>&gt;/=</a:t>
                      </a:r>
                      <a:r>
                        <a:rPr kumimoji="0" lang="it-IT" sz="1800" b="1" i="0" u="none" strike="noStrike" cap="none" normalizeH="0" baseline="0" dirty="0" smtClean="0">
                          <a:ln>
                            <a:noFill/>
                          </a:ln>
                          <a:solidFill>
                            <a:schemeClr val="tx1"/>
                          </a:solidFill>
                          <a:effectLst/>
                          <a:latin typeface="Tahoma" pitchFamily="34" charset="0"/>
                          <a:cs typeface="Arial" charset="0"/>
                        </a:rPr>
                        <a:t> 75 </a:t>
                      </a:r>
                      <a:r>
                        <a:rPr kumimoji="0" lang="it-IT" sz="1800" b="1" i="0" u="none" strike="noStrike" cap="none" normalizeH="0" baseline="0" dirty="0" err="1" smtClean="0">
                          <a:ln>
                            <a:noFill/>
                          </a:ln>
                          <a:solidFill>
                            <a:schemeClr val="tx1"/>
                          </a:solidFill>
                          <a:effectLst/>
                          <a:latin typeface="Tahoma" pitchFamily="34" charset="0"/>
                          <a:cs typeface="Arial" charset="0"/>
                        </a:rPr>
                        <a:t>aa</a:t>
                      </a:r>
                      <a:endParaRPr kumimoji="0" lang="it-IT" sz="1800" b="1" i="0" u="none" strike="noStrike" cap="none" normalizeH="0" baseline="0" dirty="0" smtClean="0">
                        <a:ln>
                          <a:noFill/>
                        </a:ln>
                        <a:solidFill>
                          <a:schemeClr val="tx1"/>
                        </a:solidFill>
                        <a:effectLst/>
                        <a:latin typeface="Tahoma" pitchFamily="34" charset="0"/>
                        <a:cs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41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Tahoma" pitchFamily="34" charset="0"/>
                          <a:cs typeface="Arial" charset="0"/>
                        </a:rPr>
                        <a:t>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Tahoma" pitchFamily="34" charset="0"/>
                          <a:cs typeface="Arial" charset="0"/>
                        </a:rPr>
                        <a:t>Diabetes</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err="1" smtClean="0">
                          <a:ln>
                            <a:noFill/>
                          </a:ln>
                          <a:solidFill>
                            <a:schemeClr val="tx1"/>
                          </a:solidFill>
                          <a:effectLst/>
                          <a:latin typeface="Tahoma" pitchFamily="34" charset="0"/>
                          <a:cs typeface="Arial" charset="0"/>
                        </a:rPr>
                        <a:t>mellitus</a:t>
                      </a:r>
                      <a:endParaRPr kumimoji="0" lang="it-IT" sz="1800" b="1" i="0" u="none" strike="noStrike" cap="none" normalizeH="0" baseline="0" dirty="0" smtClean="0">
                        <a:ln>
                          <a:noFill/>
                        </a:ln>
                        <a:solidFill>
                          <a:schemeClr val="tx1"/>
                        </a:solidFill>
                        <a:effectLst/>
                        <a:latin typeface="Tahoma" pitchFamily="34" charset="0"/>
                        <a:cs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5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Tahoma" pitchFamily="34" charset="0"/>
                          <a:cs typeface="Arial" charset="0"/>
                        </a:rPr>
                        <a:t>S</a:t>
                      </a:r>
                      <a:r>
                        <a:rPr kumimoji="0" lang="it-IT" sz="1800" b="1" i="0" u="none" strike="noStrike" cap="none" normalizeH="0" baseline="-25000" smtClean="0">
                          <a:ln>
                            <a:noFill/>
                          </a:ln>
                          <a:solidFill>
                            <a:schemeClr val="tx1"/>
                          </a:solidFill>
                          <a:effectLst/>
                          <a:latin typeface="Tahoma" pitchFamily="34" charset="0"/>
                          <a:cs typeface="Arial" charset="0"/>
                        </a:rPr>
                        <a:t>2</a:t>
                      </a:r>
                      <a:endParaRPr kumimoji="0" lang="it-IT" sz="1800" b="1" i="0" u="none" strike="noStrike" cap="none" normalizeH="0" baseline="0" smtClean="0">
                        <a:ln>
                          <a:noFill/>
                        </a:ln>
                        <a:solidFill>
                          <a:schemeClr val="tx1"/>
                        </a:solidFill>
                        <a:effectLst/>
                        <a:latin typeface="Tahoma" pitchFamily="34"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Tahoma" pitchFamily="34" charset="0"/>
                          <a:cs typeface="Arial" charset="0"/>
                        </a:rPr>
                        <a:t>Stroke</a:t>
                      </a:r>
                      <a:r>
                        <a:rPr kumimoji="0" lang="it-IT" sz="1800" b="1" i="0" u="none" strike="noStrike" cap="none" normalizeH="0" baseline="0" dirty="0" smtClean="0">
                          <a:ln>
                            <a:noFill/>
                          </a:ln>
                          <a:solidFill>
                            <a:schemeClr val="tx1"/>
                          </a:solidFill>
                          <a:effectLst/>
                          <a:latin typeface="Tahoma" pitchFamily="34" charset="0"/>
                          <a:cs typeface="Arial" charset="0"/>
                        </a:rPr>
                        <a:t>/TIA/TE (</a:t>
                      </a:r>
                      <a:r>
                        <a:rPr kumimoji="0" lang="it-IT" sz="1800" b="1" i="0" u="none" strike="noStrike" cap="none" normalizeH="0" baseline="0" dirty="0" err="1" smtClean="0">
                          <a:ln>
                            <a:noFill/>
                          </a:ln>
                          <a:solidFill>
                            <a:schemeClr val="tx1"/>
                          </a:solidFill>
                          <a:effectLst/>
                          <a:latin typeface="Tahoma" pitchFamily="34" charset="0"/>
                          <a:cs typeface="Arial" charset="0"/>
                        </a:rPr>
                        <a:t>thromboembolism</a:t>
                      </a:r>
                      <a:r>
                        <a:rPr kumimoji="0" lang="it-IT" sz="1800" b="1" i="0" u="none" strike="noStrike" cap="none" normalizeH="0" baseline="0" dirty="0" smtClean="0">
                          <a:ln>
                            <a:noFill/>
                          </a:ln>
                          <a:solidFill>
                            <a:schemeClr val="tx1"/>
                          </a:solidFill>
                          <a:effectLst/>
                          <a:latin typeface="Tahoma" pitchFamily="34" charset="0"/>
                          <a:cs typeface="Arial" charset="0"/>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318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V</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Tahoma" pitchFamily="34" charset="0"/>
                          <a:cs typeface="Arial" charset="0"/>
                        </a:rPr>
                        <a:t>Vascular</a:t>
                      </a:r>
                      <a:r>
                        <a:rPr kumimoji="0" lang="it-IT" sz="1800" b="1" i="0" u="none" strike="noStrike" cap="none" normalizeH="0" baseline="0" dirty="0" smtClean="0">
                          <a:ln>
                            <a:noFill/>
                          </a:ln>
                          <a:solidFill>
                            <a:schemeClr val="tx1"/>
                          </a:solidFill>
                          <a:effectLst/>
                          <a:latin typeface="Tahoma" pitchFamily="34" charset="0"/>
                          <a:cs typeface="Arial" charset="0"/>
                        </a:rPr>
                        <a:t> </a:t>
                      </a:r>
                      <a:r>
                        <a:rPr kumimoji="0" lang="it-IT" sz="1800" b="1" i="0" u="none" strike="noStrike" cap="none" normalizeH="0" baseline="0" dirty="0" err="1" smtClean="0">
                          <a:ln>
                            <a:noFill/>
                          </a:ln>
                          <a:solidFill>
                            <a:schemeClr val="tx1"/>
                          </a:solidFill>
                          <a:effectLst/>
                          <a:latin typeface="Tahoma" pitchFamily="34" charset="0"/>
                          <a:cs typeface="Arial" charset="0"/>
                        </a:rPr>
                        <a:t>disease</a:t>
                      </a:r>
                      <a:r>
                        <a:rPr kumimoji="0" lang="it-IT" sz="1800" b="1" i="0" u="none" strike="noStrike" cap="none" normalizeH="0" baseline="0" dirty="0" smtClean="0">
                          <a:ln>
                            <a:noFill/>
                          </a:ln>
                          <a:solidFill>
                            <a:schemeClr val="tx1"/>
                          </a:solidFill>
                          <a:effectLst/>
                          <a:latin typeface="Tahoma" pitchFamily="34"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chemeClr val="tx1"/>
                          </a:solidFill>
                          <a:effectLst/>
                          <a:latin typeface="Tahoma" pitchFamily="34" charset="0"/>
                          <a:cs typeface="Arial" charset="0"/>
                        </a:rPr>
                        <a:t>coronary</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artery</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disease</a:t>
                      </a:r>
                      <a:r>
                        <a:rPr kumimoji="0" lang="it-IT" sz="1400" b="1" i="0" u="none" strike="noStrike" cap="none" normalizeH="0" baseline="0" dirty="0" smtClean="0">
                          <a:ln>
                            <a:noFill/>
                          </a:ln>
                          <a:solidFill>
                            <a:schemeClr val="tx1"/>
                          </a:solidFill>
                          <a:effectLst/>
                          <a:latin typeface="Tahoma" pitchFamily="34" charset="0"/>
                          <a:cs typeface="Arial" charset="0"/>
                        </a:rPr>
                        <a:t> (CAD), </a:t>
                      </a:r>
                      <a:r>
                        <a:rPr kumimoji="0" lang="it-IT" sz="1400" b="1" i="0" u="none" strike="noStrike" cap="none" normalizeH="0" baseline="0" dirty="0" err="1" smtClean="0">
                          <a:ln>
                            <a:noFill/>
                          </a:ln>
                          <a:solidFill>
                            <a:schemeClr val="tx1"/>
                          </a:solidFill>
                          <a:effectLst/>
                          <a:latin typeface="Tahoma" pitchFamily="34" charset="0"/>
                          <a:cs typeface="Arial" charset="0"/>
                        </a:rPr>
                        <a:t>myocardial</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infarction</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heart</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attack</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peripheral</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artery</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disease</a:t>
                      </a:r>
                      <a:r>
                        <a:rPr kumimoji="0" lang="it-IT" sz="1400" b="1" i="0" u="none" strike="noStrike" cap="none" normalizeH="0" baseline="0" dirty="0" smtClean="0">
                          <a:ln>
                            <a:noFill/>
                          </a:ln>
                          <a:solidFill>
                            <a:schemeClr val="tx1"/>
                          </a:solidFill>
                          <a:effectLst/>
                          <a:latin typeface="Tahoma" pitchFamily="34" charset="0"/>
                          <a:cs typeface="Arial" charset="0"/>
                        </a:rPr>
                        <a:t> (PAD), or </a:t>
                      </a:r>
                      <a:r>
                        <a:rPr kumimoji="0" lang="it-IT" sz="1400" b="1" i="0" u="none" strike="noStrike" cap="none" normalizeH="0" baseline="0" dirty="0" err="1" smtClean="0">
                          <a:ln>
                            <a:noFill/>
                          </a:ln>
                          <a:solidFill>
                            <a:schemeClr val="tx1"/>
                          </a:solidFill>
                          <a:effectLst/>
                          <a:latin typeface="Tahoma" pitchFamily="34" charset="0"/>
                          <a:cs typeface="Arial" charset="0"/>
                        </a:rPr>
                        <a:t>aortic</a:t>
                      </a:r>
                      <a:r>
                        <a:rPr kumimoji="0" lang="it-IT" sz="1400" b="1" i="0" u="none" strike="noStrike" cap="none" normalizeH="0" baseline="0" dirty="0" smtClean="0">
                          <a:ln>
                            <a:noFill/>
                          </a:ln>
                          <a:solidFill>
                            <a:schemeClr val="tx1"/>
                          </a:solidFill>
                          <a:effectLst/>
                          <a:latin typeface="Tahoma" pitchFamily="34" charset="0"/>
                          <a:cs typeface="Arial" charset="0"/>
                        </a:rPr>
                        <a:t> </a:t>
                      </a:r>
                      <a:r>
                        <a:rPr kumimoji="0" lang="it-IT" sz="1400" b="1" i="0" u="none" strike="noStrike" cap="none" normalizeH="0" baseline="0" dirty="0" err="1" smtClean="0">
                          <a:ln>
                            <a:noFill/>
                          </a:ln>
                          <a:solidFill>
                            <a:schemeClr val="tx1"/>
                          </a:solidFill>
                          <a:effectLst/>
                          <a:latin typeface="Tahoma" pitchFamily="34" charset="0"/>
                          <a:cs typeface="Arial" charset="0"/>
                        </a:rPr>
                        <a:t>plaque</a:t>
                      </a:r>
                      <a:endParaRPr kumimoji="0" lang="it-IT" sz="1400" b="1" i="0" u="none" strike="noStrike" cap="none" normalizeH="0" baseline="0" dirty="0" smtClean="0">
                        <a:ln>
                          <a:noFill/>
                        </a:ln>
                        <a:solidFill>
                          <a:schemeClr val="tx1"/>
                        </a:solidFill>
                        <a:effectLst/>
                        <a:latin typeface="Tahoma" pitchFamily="34" charset="0"/>
                        <a:cs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5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err="1" smtClean="0">
                          <a:ln>
                            <a:noFill/>
                          </a:ln>
                          <a:solidFill>
                            <a:schemeClr val="tx1"/>
                          </a:solidFill>
                          <a:effectLst/>
                          <a:latin typeface="Tahoma" pitchFamily="34" charset="0"/>
                          <a:cs typeface="Arial" charset="0"/>
                        </a:rPr>
                        <a:t>Age</a:t>
                      </a:r>
                      <a:r>
                        <a:rPr kumimoji="0" lang="it-IT" sz="1800" b="1" i="0" u="none" strike="noStrike" cap="none" normalizeH="0" baseline="0" dirty="0" smtClean="0">
                          <a:ln>
                            <a:noFill/>
                          </a:ln>
                          <a:solidFill>
                            <a:schemeClr val="tx1"/>
                          </a:solidFill>
                          <a:effectLst/>
                          <a:latin typeface="Tahoma" pitchFamily="34" charset="0"/>
                          <a:cs typeface="Arial" charset="0"/>
                        </a:rPr>
                        <a:t> 65-74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41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Sc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Sex </a:t>
                      </a:r>
                      <a:r>
                        <a:rPr kumimoji="0" lang="it-IT" sz="1800" b="1" i="0" u="none" strike="noStrike" cap="none" normalizeH="0" baseline="0" dirty="0" err="1" smtClean="0">
                          <a:ln>
                            <a:noFill/>
                          </a:ln>
                          <a:solidFill>
                            <a:schemeClr val="tx1"/>
                          </a:solidFill>
                          <a:effectLst/>
                          <a:latin typeface="Tahoma" pitchFamily="34" charset="0"/>
                          <a:cs typeface="Arial" charset="0"/>
                        </a:rPr>
                        <a:t>category</a:t>
                      </a:r>
                      <a:r>
                        <a:rPr kumimoji="0" lang="it-IT" sz="1800" b="1" i="0" u="none" strike="noStrike" cap="none" normalizeH="0" baseline="0" dirty="0" smtClean="0">
                          <a:ln>
                            <a:noFill/>
                          </a:ln>
                          <a:solidFill>
                            <a:schemeClr val="tx1"/>
                          </a:solidFill>
                          <a:effectLst/>
                          <a:latin typeface="Tahoma" pitchFamily="34" charset="0"/>
                          <a:cs typeface="Arial" charset="0"/>
                        </a:rPr>
                        <a:t> — </a:t>
                      </a:r>
                      <a:r>
                        <a:rPr kumimoji="0" lang="it-IT" sz="1800" b="1" i="0" u="none" strike="noStrike" cap="none" normalizeH="0" baseline="0" dirty="0" err="1" smtClean="0">
                          <a:ln>
                            <a:noFill/>
                          </a:ln>
                          <a:solidFill>
                            <a:schemeClr val="tx1"/>
                          </a:solidFill>
                          <a:effectLst/>
                          <a:latin typeface="Tahoma" pitchFamily="34" charset="0"/>
                          <a:cs typeface="Arial" charset="0"/>
                        </a:rPr>
                        <a:t>Female</a:t>
                      </a:r>
                      <a:r>
                        <a:rPr kumimoji="0" lang="it-IT" sz="1800" b="1" i="0" u="none" strike="noStrike" cap="none" normalizeH="0" baseline="0" dirty="0" smtClean="0">
                          <a:ln>
                            <a:noFill/>
                          </a:ln>
                          <a:solidFill>
                            <a:schemeClr val="tx1"/>
                          </a:solidFill>
                          <a:effectLst/>
                          <a:latin typeface="Tahoma" pitchFamily="34" charset="0"/>
                          <a:cs typeface="Arial" charset="0"/>
                        </a:rPr>
                        <a:t> gender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ahoma" pitchFamily="34" charset="0"/>
                          <a:cs typeface="Arial" charset="0"/>
                        </a:rPr>
                        <a:t>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0764" name="Text Box 107"/>
          <p:cNvSpPr txBox="1">
            <a:spLocks noChangeArrowheads="1"/>
          </p:cNvSpPr>
          <p:nvPr/>
        </p:nvSpPr>
        <p:spPr bwMode="auto">
          <a:xfrm>
            <a:off x="539750" y="5805488"/>
            <a:ext cx="4953000" cy="304800"/>
          </a:xfrm>
          <a:prstGeom prst="rect">
            <a:avLst/>
          </a:prstGeom>
          <a:noFill/>
          <a:ln w="9525">
            <a:noFill/>
            <a:miter lim="800000"/>
            <a:headEnd/>
            <a:tailEnd/>
          </a:ln>
          <a:effectLst>
            <a:prstShdw prst="shdw17" dist="17961" dir="2700000">
              <a:srgbClr val="999999"/>
            </a:prstShdw>
          </a:effectLst>
        </p:spPr>
        <p:txBody>
          <a:bodyPr>
            <a:spAutoFit/>
          </a:bodyPr>
          <a:lstStyle/>
          <a:p>
            <a:pPr eaLnBrk="0" hangingPunct="0"/>
            <a:r>
              <a:rPr lang="it-IT" sz="1400" b="1">
                <a:solidFill>
                  <a:schemeClr val="bg1"/>
                </a:solidFill>
                <a:latin typeface="Comic Sans MS" pitchFamily="66" charset="0"/>
              </a:rPr>
              <a:t>Lip G.Y.H. et al. CHEST 2010;137(2):263-272</a:t>
            </a:r>
            <a:endParaRPr lang="it-IT" b="1">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Rot="1" noChangeArrowheads="1"/>
          </p:cNvSpPr>
          <p:nvPr/>
        </p:nvSpPr>
        <p:spPr bwMode="auto">
          <a:xfrm>
            <a:off x="301625" y="228600"/>
            <a:ext cx="8540750" cy="1143000"/>
          </a:xfrm>
          <a:prstGeom prst="rect">
            <a:avLst/>
          </a:prstGeom>
          <a:noFill/>
          <a:ln w="9525">
            <a:noFill/>
            <a:miter lim="800000"/>
            <a:headEnd/>
            <a:tailEnd/>
          </a:ln>
        </p:spPr>
        <p:txBody>
          <a:bodyPr anchor="ctr"/>
          <a:lstStyle/>
          <a:p>
            <a:pPr algn="ctr"/>
            <a:r>
              <a:rPr lang="it-IT" sz="4000" dirty="0">
                <a:solidFill>
                  <a:schemeClr val="bg1"/>
                </a:solidFill>
                <a:latin typeface="Comic Sans MS" pitchFamily="66" charset="0"/>
              </a:rPr>
              <a:t>Profilassi antitrombotica e rischio di sanguinamento</a:t>
            </a:r>
          </a:p>
        </p:txBody>
      </p:sp>
      <p:pic>
        <p:nvPicPr>
          <p:cNvPr id="32771" name="Picture 4" descr="inline-graphic-11"/>
          <p:cNvPicPr>
            <a:picLocks noChangeAspect="1" noChangeArrowheads="1"/>
          </p:cNvPicPr>
          <p:nvPr/>
        </p:nvPicPr>
        <p:blipFill>
          <a:blip r:embed="rId2" cstate="print"/>
          <a:srcRect/>
          <a:stretch>
            <a:fillRect/>
          </a:stretch>
        </p:blipFill>
        <p:spPr bwMode="auto">
          <a:xfrm>
            <a:off x="1403350" y="1628775"/>
            <a:ext cx="5976938" cy="3529013"/>
          </a:xfrm>
          <a:prstGeom prst="rect">
            <a:avLst/>
          </a:prstGeom>
          <a:noFill/>
          <a:ln w="9525">
            <a:noFill/>
            <a:miter lim="800000"/>
            <a:headEnd/>
            <a:tailEnd/>
          </a:ln>
        </p:spPr>
      </p:pic>
      <p:sp>
        <p:nvSpPr>
          <p:cNvPr id="32772" name="Text Box 5"/>
          <p:cNvSpPr txBox="1">
            <a:spLocks noChangeArrowheads="1"/>
          </p:cNvSpPr>
          <p:nvPr/>
        </p:nvSpPr>
        <p:spPr bwMode="auto">
          <a:xfrm>
            <a:off x="1476375" y="5661025"/>
            <a:ext cx="4608513" cy="830997"/>
          </a:xfrm>
          <a:prstGeom prst="rect">
            <a:avLst/>
          </a:prstGeom>
          <a:noFill/>
          <a:ln w="9525" algn="ctr">
            <a:noFill/>
            <a:miter lim="800000"/>
            <a:headEnd/>
            <a:tailEnd/>
          </a:ln>
        </p:spPr>
        <p:txBody>
          <a:bodyPr>
            <a:spAutoFit/>
          </a:bodyPr>
          <a:lstStyle/>
          <a:p>
            <a:pPr algn="ctr">
              <a:spcBef>
                <a:spcPct val="50000"/>
              </a:spcBef>
            </a:pPr>
            <a:r>
              <a:rPr lang="it-IT" dirty="0">
                <a:solidFill>
                  <a:schemeClr val="bg1"/>
                </a:solidFill>
                <a:latin typeface="Comic Sans MS" pitchFamily="66" charset="0"/>
              </a:rPr>
              <a:t>score &gt; 3: alto rischio di sanguinamento</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899592" y="980728"/>
            <a:ext cx="6552728" cy="5016758"/>
          </a:xfrm>
          <a:prstGeom prst="rect">
            <a:avLst/>
          </a:prstGeom>
          <a:solidFill>
            <a:schemeClr val="bg1"/>
          </a:solidFill>
          <a:ln w="9525">
            <a:noFill/>
            <a:miter lim="800000"/>
            <a:headEnd/>
            <a:tailEnd/>
          </a:ln>
        </p:spPr>
        <p:txBody>
          <a:bodyPr wrap="square">
            <a:spAutoFit/>
          </a:bodyPr>
          <a:lstStyle/>
          <a:p>
            <a:pPr algn="ctr">
              <a:defRPr/>
            </a:pPr>
            <a:r>
              <a:rPr lang="it-IT" sz="8000" b="1" dirty="0">
                <a:solidFill>
                  <a:schemeClr val="accent2"/>
                </a:solidFill>
                <a:effectLst>
                  <a:outerShdw blurRad="38100" dist="38100" dir="2700000" algn="tl">
                    <a:srgbClr val="C0C0C0"/>
                  </a:outerShdw>
                </a:effectLst>
                <a:latin typeface="Comic Sans MS" pitchFamily="66" charset="0"/>
              </a:rPr>
              <a:t>Le </a:t>
            </a:r>
          </a:p>
          <a:p>
            <a:pPr algn="ctr">
              <a:defRPr/>
            </a:pPr>
            <a:r>
              <a:rPr lang="it-IT" sz="8000" b="1" dirty="0">
                <a:solidFill>
                  <a:schemeClr val="accent2"/>
                </a:solidFill>
                <a:effectLst>
                  <a:outerShdw blurRad="38100" dist="38100" dir="2700000" algn="tl">
                    <a:srgbClr val="C0C0C0"/>
                  </a:outerShdw>
                </a:effectLst>
                <a:latin typeface="Comic Sans MS" pitchFamily="66" charset="0"/>
              </a:rPr>
              <a:t>tachicardie</a:t>
            </a:r>
          </a:p>
          <a:p>
            <a:pPr algn="ctr">
              <a:defRPr/>
            </a:pPr>
            <a:r>
              <a:rPr lang="it-IT" sz="8000" b="1" dirty="0">
                <a:solidFill>
                  <a:schemeClr val="accent2"/>
                </a:solidFill>
                <a:effectLst>
                  <a:outerShdw blurRad="38100" dist="38100" dir="2700000" algn="tl">
                    <a:srgbClr val="C0C0C0"/>
                  </a:outerShdw>
                </a:effectLst>
                <a:latin typeface="Comic Sans MS" pitchFamily="66" charset="0"/>
              </a:rPr>
              <a:t>a </a:t>
            </a:r>
          </a:p>
          <a:p>
            <a:pPr algn="ctr">
              <a:defRPr/>
            </a:pPr>
            <a:r>
              <a:rPr lang="it-IT" sz="8000" b="1" dirty="0">
                <a:solidFill>
                  <a:schemeClr val="accent2"/>
                </a:solidFill>
                <a:effectLst>
                  <a:outerShdw blurRad="38100" dist="38100" dir="2700000" algn="tl">
                    <a:srgbClr val="C0C0C0"/>
                  </a:outerShdw>
                </a:effectLst>
                <a:latin typeface="Comic Sans MS" pitchFamily="66" charset="0"/>
              </a:rPr>
              <a:t>QRS largo</a:t>
            </a:r>
            <a:endParaRPr lang="it-IT" sz="6000" dirty="0">
              <a:solidFill>
                <a:schemeClr val="accent2"/>
              </a:solidFill>
              <a:latin typeface="Comic Sans MS" pitchFamily="66" charset="0"/>
            </a:endParaRPr>
          </a:p>
        </p:txBody>
      </p:sp>
      <p:sp>
        <p:nvSpPr>
          <p:cNvPr id="8196" name="Text Box 22"/>
          <p:cNvSpPr txBox="1">
            <a:spLocks noChangeArrowheads="1"/>
          </p:cNvSpPr>
          <p:nvPr/>
        </p:nvSpPr>
        <p:spPr bwMode="auto">
          <a:xfrm>
            <a:off x="6640513" y="4457700"/>
            <a:ext cx="184150" cy="457200"/>
          </a:xfrm>
          <a:prstGeom prst="rect">
            <a:avLst/>
          </a:prstGeom>
          <a:noFill/>
          <a:ln w="9525">
            <a:noFill/>
            <a:miter lim="800000"/>
            <a:headEnd/>
            <a:tailEnd/>
          </a:ln>
        </p:spPr>
        <p:txBody>
          <a:bodyPr wrap="none">
            <a:spAutoFit/>
          </a:bodyPr>
          <a:lstStyle/>
          <a:p>
            <a:endParaRPr lang="it-IT" sz="240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ndrea\Desktop\ecg-scannerati\provascan\a051.jpg"/>
          <p:cNvPicPr>
            <a:picLocks noChangeAspect="1" noChangeArrowheads="1"/>
          </p:cNvPicPr>
          <p:nvPr/>
        </p:nvPicPr>
        <p:blipFill>
          <a:blip r:embed="rId2" cstate="print"/>
          <a:srcRect/>
          <a:stretch>
            <a:fillRect/>
          </a:stretch>
        </p:blipFill>
        <p:spPr bwMode="auto">
          <a:xfrm>
            <a:off x="0" y="214313"/>
            <a:ext cx="9144000" cy="6357937"/>
          </a:xfrm>
          <a:prstGeom prst="rect">
            <a:avLst/>
          </a:prstGeom>
          <a:noFill/>
          <a:ln w="9525">
            <a:noFill/>
            <a:miter lim="800000"/>
            <a:headEnd/>
            <a:tailEnd/>
          </a:ln>
        </p:spPr>
      </p:pic>
      <p:sp>
        <p:nvSpPr>
          <p:cNvPr id="15365" name="Text Box 5"/>
          <p:cNvSpPr txBox="1">
            <a:spLocks noChangeArrowheads="1"/>
          </p:cNvSpPr>
          <p:nvPr/>
        </p:nvSpPr>
        <p:spPr bwMode="auto">
          <a:xfrm>
            <a:off x="0" y="115888"/>
            <a:ext cx="9144000" cy="396875"/>
          </a:xfrm>
          <a:prstGeom prst="rect">
            <a:avLst/>
          </a:prstGeom>
          <a:solidFill>
            <a:srgbClr val="0070C0"/>
          </a:solidFill>
          <a:ln w="9525">
            <a:noFill/>
            <a:miter lim="800000"/>
            <a:headEnd/>
            <a:tailEnd/>
          </a:ln>
          <a:effectLst/>
        </p:spPr>
        <p:txBody>
          <a:bodyPr>
            <a:spAutoFit/>
          </a:bodyPr>
          <a:lstStyle/>
          <a:p>
            <a:pPr algn="ctr">
              <a:defRPr/>
            </a:pPr>
            <a:r>
              <a:rPr lang="it-IT" b="1" dirty="0">
                <a:solidFill>
                  <a:schemeClr val="bg1"/>
                </a:solidFill>
                <a:effectLst>
                  <a:outerShdw blurRad="38100" dist="38100" dir="2700000" algn="tl">
                    <a:srgbClr val="000000"/>
                  </a:outerShdw>
                </a:effectLst>
                <a:latin typeface="Comic Sans MS" pitchFamily="66" charset="0"/>
              </a:rPr>
              <a:t>In una notte buia e tempestosa il triage ci porta un </a:t>
            </a:r>
            <a:r>
              <a:rPr lang="it-IT" b="1" dirty="0" err="1">
                <a:solidFill>
                  <a:schemeClr val="bg1"/>
                </a:solidFill>
                <a:effectLst>
                  <a:outerShdw blurRad="38100" dist="38100" dir="2700000" algn="tl">
                    <a:srgbClr val="000000"/>
                  </a:outerShdw>
                </a:effectLst>
                <a:latin typeface="Comic Sans MS" pitchFamily="66" charset="0"/>
              </a:rPr>
              <a:t>ECG…</a:t>
            </a:r>
            <a:r>
              <a:rPr lang="it-IT" b="1" dirty="0">
                <a:solidFill>
                  <a:schemeClr val="bg1"/>
                </a:solidFill>
                <a:effectLst>
                  <a:outerShdw blurRad="38100" dist="38100" dir="2700000" algn="tl">
                    <a:srgbClr val="000000"/>
                  </a:outerShdw>
                </a:effectLst>
                <a:latin typeface="Comic Sans MS" pitchFamily="66" charset="0"/>
              </a:rPr>
              <a:t>.</a:t>
            </a:r>
            <a:endParaRPr lang="it-IT" dirty="0">
              <a:latin typeface="Comic Sans MS" pitchFamily="66"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il-dubbio"/>
          <p:cNvPicPr>
            <a:picLocks noChangeAspect="1" noChangeArrowheads="1"/>
          </p:cNvPicPr>
          <p:nvPr/>
        </p:nvPicPr>
        <p:blipFill>
          <a:blip r:embed="rId2" cstate="print"/>
          <a:srcRect/>
          <a:stretch>
            <a:fillRect/>
          </a:stretch>
        </p:blipFill>
        <p:spPr bwMode="auto">
          <a:xfrm>
            <a:off x="468313" y="850900"/>
            <a:ext cx="8351837" cy="5391150"/>
          </a:xfrm>
          <a:prstGeom prst="rect">
            <a:avLst/>
          </a:prstGeom>
          <a:noFill/>
          <a:ln w="9525">
            <a:noFill/>
            <a:miter lim="800000"/>
            <a:headEnd/>
            <a:tailEnd/>
          </a:ln>
        </p:spPr>
      </p:pic>
      <p:sp>
        <p:nvSpPr>
          <p:cNvPr id="10243" name="AutoShape 12"/>
          <p:cNvSpPr>
            <a:spLocks noChangeArrowheads="1"/>
          </p:cNvSpPr>
          <p:nvPr/>
        </p:nvSpPr>
        <p:spPr bwMode="auto">
          <a:xfrm>
            <a:off x="6443663" y="765175"/>
            <a:ext cx="2305050" cy="1008063"/>
          </a:xfrm>
          <a:prstGeom prst="wedgeRoundRectCallout">
            <a:avLst>
              <a:gd name="adj1" fmla="val -107991"/>
              <a:gd name="adj2" fmla="val 234250"/>
              <a:gd name="adj3" fmla="val 16667"/>
            </a:avLst>
          </a:prstGeom>
          <a:solidFill>
            <a:schemeClr val="bg1"/>
          </a:solidFill>
          <a:ln w="9525">
            <a:solidFill>
              <a:schemeClr val="tx1"/>
            </a:solidFill>
            <a:miter lim="800000"/>
            <a:headEnd/>
            <a:tailEnd/>
          </a:ln>
        </p:spPr>
        <p:txBody>
          <a:bodyPr/>
          <a:lstStyle/>
          <a:p>
            <a:pPr algn="ctr"/>
            <a:r>
              <a:rPr lang="it-IT" sz="2400" b="1" dirty="0">
                <a:latin typeface="Comic Sans MS" pitchFamily="66" charset="0"/>
              </a:rPr>
              <a:t>TV, TPSV,</a:t>
            </a:r>
          </a:p>
          <a:p>
            <a:pPr algn="ctr"/>
            <a:r>
              <a:rPr lang="it-IT" sz="2400" b="1" dirty="0">
                <a:latin typeface="Comic Sans MS" pitchFamily="66" charset="0"/>
              </a:rPr>
              <a:t>FA, </a:t>
            </a:r>
            <a:r>
              <a:rPr lang="it-IT" sz="2400" b="1" dirty="0" err="1">
                <a:latin typeface="Comic Sans MS" pitchFamily="66" charset="0"/>
              </a:rPr>
              <a:t>FlA</a:t>
            </a:r>
            <a:r>
              <a:rPr lang="it-IT" sz="2400" b="1" dirty="0">
                <a:latin typeface="Comic Sans MS" pitchFamily="66" charset="0"/>
              </a:rPr>
              <a:t>,</a:t>
            </a:r>
            <a:r>
              <a:rPr lang="it-IT" sz="2400" b="1" dirty="0" err="1">
                <a:latin typeface="Comic Sans MS" pitchFamily="66" charset="0"/>
              </a:rPr>
              <a:t>TdP</a:t>
            </a:r>
            <a:endParaRPr lang="it-IT" sz="2400" b="1" dirty="0">
              <a:latin typeface="Comic Sans MS" pitchFamily="66" charset="0"/>
            </a:endParaRPr>
          </a:p>
        </p:txBody>
      </p:sp>
      <p:sp>
        <p:nvSpPr>
          <p:cNvPr id="52237" name="AutoShape 13"/>
          <p:cNvSpPr>
            <a:spLocks noChangeArrowheads="1"/>
          </p:cNvSpPr>
          <p:nvPr/>
        </p:nvSpPr>
        <p:spPr bwMode="auto">
          <a:xfrm rot="15269819">
            <a:off x="539750" y="1341438"/>
            <a:ext cx="2160587" cy="2160588"/>
          </a:xfrm>
          <a:prstGeom prst="wedgeEllipseCallout">
            <a:avLst>
              <a:gd name="adj1" fmla="val -78532"/>
              <a:gd name="adj2" fmla="val 74329"/>
            </a:avLst>
          </a:prstGeom>
          <a:solidFill>
            <a:schemeClr val="bg1"/>
          </a:solidFill>
          <a:ln w="9525">
            <a:solidFill>
              <a:schemeClr val="tx1"/>
            </a:solidFill>
            <a:miter lim="800000"/>
            <a:headEnd/>
            <a:tailEnd/>
          </a:ln>
          <a:effectLst/>
        </p:spPr>
        <p:txBody>
          <a:bodyPr vert="eaVert"/>
          <a:lstStyle/>
          <a:p>
            <a:pPr algn="ctr">
              <a:defRPr/>
            </a:pPr>
            <a:r>
              <a:rPr lang="it-IT" sz="2400" b="1">
                <a:effectLst>
                  <a:outerShdw blurRad="38100" dist="38100" dir="2700000" algn="tl">
                    <a:srgbClr val="FFFFFF"/>
                  </a:outerShdw>
                </a:effectLst>
                <a:latin typeface="Comic Sans MS" pitchFamily="66" charset="0"/>
              </a:rPr>
              <a:t>CVE,</a:t>
            </a:r>
          </a:p>
          <a:p>
            <a:pPr algn="ctr">
              <a:defRPr/>
            </a:pPr>
            <a:r>
              <a:rPr lang="it-IT" sz="2400" b="1">
                <a:effectLst>
                  <a:outerShdw blurRad="38100" dist="38100" dir="2700000" algn="tl">
                    <a:srgbClr val="FFFFFF"/>
                  </a:outerShdw>
                </a:effectLst>
                <a:latin typeface="Comic Sans MS" pitchFamily="66" charset="0"/>
              </a:rPr>
              <a:t>Ic,III</a:t>
            </a:r>
          </a:p>
          <a:p>
            <a:pPr algn="ctr">
              <a:defRPr/>
            </a:pPr>
            <a:r>
              <a:rPr lang="it-IT" sz="2400" b="1">
                <a:effectLst>
                  <a:outerShdw blurRad="38100" dist="38100" dir="2700000" algn="tl">
                    <a:srgbClr val="FFFFFF"/>
                  </a:outerShdw>
                </a:effectLst>
                <a:latin typeface="Comic Sans MS" pitchFamily="66" charset="0"/>
              </a:rPr>
              <a:t>IOT</a:t>
            </a:r>
          </a:p>
          <a:p>
            <a:pPr algn="ctr">
              <a:defRPr/>
            </a:pPr>
            <a:r>
              <a:rPr lang="it-IT" sz="2400" b="1">
                <a:effectLst>
                  <a:outerShdw blurRad="38100" dist="38100" dir="2700000" algn="tl">
                    <a:srgbClr val="FFFFFF"/>
                  </a:outerShdw>
                </a:effectLst>
                <a:latin typeface="Comic Sans MS" pitchFamily="66" charset="0"/>
              </a:rPr>
              <a:t>NIMV</a:t>
            </a:r>
          </a:p>
        </p:txBody>
      </p:sp>
      <p:sp>
        <p:nvSpPr>
          <p:cNvPr id="10245" name="WordArt 14" descr="Linee verticali ravvicinate"/>
          <p:cNvSpPr>
            <a:spLocks noChangeArrowheads="1" noChangeShapeType="1" noTextEdit="1"/>
          </p:cNvSpPr>
          <p:nvPr/>
        </p:nvSpPr>
        <p:spPr bwMode="auto">
          <a:xfrm>
            <a:off x="6732588" y="1889125"/>
            <a:ext cx="1873250" cy="4968875"/>
          </a:xfrm>
          <a:prstGeom prst="rect">
            <a:avLst/>
          </a:prstGeom>
        </p:spPr>
        <p:txBody>
          <a:bodyPr wrap="none" fromWordArt="1">
            <a:prstTxWarp prst="textCurveUp">
              <a:avLst>
                <a:gd name="adj" fmla="val 40375"/>
              </a:avLst>
            </a:prstTxWarp>
          </a:bodyPr>
          <a:lstStyle/>
          <a:p>
            <a:pPr algn="ctr"/>
            <a:r>
              <a:rPr lang="it-IT" sz="3600" b="1"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Comic Sans MS"/>
              </a:rPr>
              <a:t>?</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7558152" cy="5632311"/>
          </a:xfrm>
          <a:prstGeom prst="rect">
            <a:avLst/>
          </a:prstGeom>
          <a:noFill/>
        </p:spPr>
        <p:txBody>
          <a:bodyPr>
            <a:spAutoFit/>
          </a:bodyPr>
          <a:lstStyle/>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Tachicardia</a:t>
            </a:r>
          </a:p>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a QRS largo</a:t>
            </a:r>
          </a:p>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di </a:t>
            </a:r>
            <a:r>
              <a:rPr lang="it-IT" sz="7200" b="1"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natura……</a:t>
            </a:r>
            <a:endPar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endParaRPr>
          </a:p>
          <a:p>
            <a:pPr>
              <a:defRPr/>
            </a:pPr>
            <a:r>
              <a:rPr lang="it-IT" sz="7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che non </a:t>
            </a:r>
          </a:p>
          <a:p>
            <a:pPr>
              <a:defRPr/>
            </a:pPr>
            <a:r>
              <a:rPr lang="it-IT" sz="7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capisco</a:t>
            </a:r>
            <a:endParaRPr lang="it-IT"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endParaRPr>
          </a:p>
        </p:txBody>
      </p:sp>
      <p:pic>
        <p:nvPicPr>
          <p:cNvPr id="11267" name="Picture 2" descr="http://2.bp.blogspot.com/_MmAwT09nPb4/TEBgwejC8vI/AAAAAAAAAKM/YhYTN0RXhxA/s1600/fiuuuu.jpg"/>
          <p:cNvPicPr>
            <a:picLocks noChangeAspect="1" noChangeArrowheads="1"/>
          </p:cNvPicPr>
          <p:nvPr/>
        </p:nvPicPr>
        <p:blipFill>
          <a:blip r:embed="rId2" cstate="print"/>
          <a:srcRect/>
          <a:stretch>
            <a:fillRect/>
          </a:stretch>
        </p:blipFill>
        <p:spPr bwMode="auto">
          <a:xfrm>
            <a:off x="6423025" y="3860800"/>
            <a:ext cx="2720975"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folla"/>
          <p:cNvPicPr>
            <a:picLocks noChangeAspect="1" noChangeArrowheads="1"/>
          </p:cNvPicPr>
          <p:nvPr/>
        </p:nvPicPr>
        <p:blipFill>
          <a:blip r:embed="rId2" cstate="print"/>
          <a:srcRect/>
          <a:stretch>
            <a:fillRect/>
          </a:stretch>
        </p:blipFill>
        <p:spPr bwMode="auto">
          <a:xfrm>
            <a:off x="468313" y="88900"/>
            <a:ext cx="8135937" cy="6364288"/>
          </a:xfrm>
          <a:prstGeom prst="rect">
            <a:avLst/>
          </a:prstGeom>
          <a:noFill/>
          <a:ln w="9525">
            <a:noFill/>
            <a:miter lim="800000"/>
            <a:headEnd/>
            <a:tailEnd/>
          </a:ln>
        </p:spPr>
      </p:pic>
      <p:pic>
        <p:nvPicPr>
          <p:cNvPr id="12291" name="Picture 4" descr="vigile-urbano"/>
          <p:cNvPicPr>
            <a:picLocks noChangeAspect="1" noChangeArrowheads="1"/>
          </p:cNvPicPr>
          <p:nvPr/>
        </p:nvPicPr>
        <p:blipFill>
          <a:blip r:embed="rId3" cstate="print"/>
          <a:srcRect/>
          <a:stretch>
            <a:fillRect/>
          </a:stretch>
        </p:blipFill>
        <p:spPr bwMode="auto">
          <a:xfrm>
            <a:off x="5364163" y="836613"/>
            <a:ext cx="3525837" cy="4897437"/>
          </a:xfrm>
          <a:prstGeom prst="rect">
            <a:avLst/>
          </a:prstGeom>
          <a:noFill/>
          <a:ln w="9525">
            <a:noFill/>
            <a:miter lim="800000"/>
            <a:headEnd/>
            <a:tailEnd/>
          </a:ln>
        </p:spPr>
      </p:pic>
      <p:sp>
        <p:nvSpPr>
          <p:cNvPr id="12292" name="WordArt 5"/>
          <p:cNvSpPr>
            <a:spLocks noChangeArrowheads="1" noChangeShapeType="1" noTextEdit="1"/>
          </p:cNvSpPr>
          <p:nvPr/>
        </p:nvSpPr>
        <p:spPr bwMode="auto">
          <a:xfrm>
            <a:off x="250825" y="2060575"/>
            <a:ext cx="7921625" cy="3086100"/>
          </a:xfrm>
          <a:prstGeom prst="rect">
            <a:avLst/>
          </a:prstGeom>
        </p:spPr>
        <p:txBody>
          <a:bodyPr wrap="none" fromWordArt="1">
            <a:prstTxWarp prst="textPlain">
              <a:avLst>
                <a:gd name="adj" fmla="val 50000"/>
              </a:avLst>
            </a:prstTxWarp>
          </a:bodyPr>
          <a:lstStyle/>
          <a:p>
            <a:pPr algn="ctr"/>
            <a:r>
              <a:rPr lang="it-IT" sz="3600" b="1" kern="10">
                <a:ln w="19050">
                  <a:solidFill>
                    <a:srgbClr val="99CCFF"/>
                  </a:solidFill>
                  <a:round/>
                  <a:headEnd/>
                  <a:tailEnd/>
                </a:ln>
                <a:solidFill>
                  <a:srgbClr val="FFFF00"/>
                </a:solidFill>
                <a:effectLst>
                  <a:outerShdw dist="35921" dir="2700000" algn="ctr" rotWithShape="0">
                    <a:srgbClr val="990000"/>
                  </a:outerShdw>
                </a:effectLst>
                <a:latin typeface="Comic Sans MS"/>
              </a:rPr>
              <a:t>In  ED tanti </a:t>
            </a:r>
          </a:p>
          <a:p>
            <a:pPr algn="ctr"/>
            <a:r>
              <a:rPr lang="it-IT" sz="3600" b="1" kern="10">
                <a:ln w="19050">
                  <a:solidFill>
                    <a:srgbClr val="99CCFF"/>
                  </a:solidFill>
                  <a:round/>
                  <a:headEnd/>
                  <a:tailEnd/>
                </a:ln>
                <a:solidFill>
                  <a:srgbClr val="FFFF00"/>
                </a:solidFill>
                <a:effectLst>
                  <a:outerShdw dist="35921" dir="2700000" algn="ctr" rotWithShape="0">
                    <a:srgbClr val="990000"/>
                  </a:outerShdw>
                </a:effectLst>
                <a:latin typeface="Comic Sans MS"/>
              </a:rPr>
              <a:t>gli snodi decisionali</a:t>
            </a:r>
          </a:p>
        </p:txBody>
      </p:sp>
      <p:pic>
        <p:nvPicPr>
          <p:cNvPr id="12293" name="Picture 7" descr="strani_cartelli_stradali"/>
          <p:cNvPicPr>
            <a:picLocks noChangeAspect="1" noChangeArrowheads="1"/>
          </p:cNvPicPr>
          <p:nvPr/>
        </p:nvPicPr>
        <p:blipFill>
          <a:blip r:embed="rId4" cstate="print"/>
          <a:srcRect/>
          <a:stretch>
            <a:fillRect/>
          </a:stretch>
        </p:blipFill>
        <p:spPr bwMode="auto">
          <a:xfrm>
            <a:off x="1763713" y="260350"/>
            <a:ext cx="3810000" cy="172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4213" y="260350"/>
            <a:ext cx="7772400" cy="1143000"/>
          </a:xfrm>
          <a:solidFill>
            <a:schemeClr val="bg1"/>
          </a:solidFill>
        </p:spPr>
        <p:txBody>
          <a:bodyPr/>
          <a:lstStyle/>
          <a:p>
            <a:pPr>
              <a:defRPr/>
            </a:pPr>
            <a:r>
              <a:rPr lang="en-US" b="1" smtClean="0">
                <a:solidFill>
                  <a:srgbClr val="008080"/>
                </a:solidFill>
                <a:effectLst>
                  <a:outerShdw blurRad="38100" dist="38100" dir="2700000" algn="tl">
                    <a:srgbClr val="C0C0C0"/>
                  </a:outerShdw>
                </a:effectLst>
                <a:latin typeface="Comic Sans MS" pitchFamily="66" charset="0"/>
              </a:rPr>
              <a:t>Top 10 reasons for WCT</a:t>
            </a:r>
          </a:p>
        </p:txBody>
      </p:sp>
      <p:sp>
        <p:nvSpPr>
          <p:cNvPr id="6147" name="Rectangle 3"/>
          <p:cNvSpPr>
            <a:spLocks noGrp="1" noChangeArrowheads="1"/>
          </p:cNvSpPr>
          <p:nvPr>
            <p:ph type="body" sz="half" idx="1"/>
          </p:nvPr>
        </p:nvSpPr>
        <p:spPr/>
        <p:txBody>
          <a:bodyPr/>
          <a:lstStyle/>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1. Ventricular Tachycardia</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2. Ventricular </a:t>
            </a:r>
            <a:r>
              <a:rPr lang="en-US" sz="3200" b="1" dirty="0" smtClean="0">
                <a:solidFill>
                  <a:srgbClr val="FFFF00"/>
                </a:solidFill>
                <a:effectLst>
                  <a:outerShdw blurRad="38100" dist="38100" dir="2700000" algn="tl">
                    <a:srgbClr val="000000">
                      <a:alpha val="43137"/>
                    </a:srgbClr>
                  </a:outerShdw>
                </a:effectLst>
                <a:latin typeface="Comic Sans MS" pitchFamily="66" charset="0"/>
              </a:rPr>
              <a:t>Tachycardia</a:t>
            </a:r>
            <a:endParaRPr lang="en-US" sz="3200" b="1" dirty="0">
              <a:solidFill>
                <a:srgbClr val="FFFF00"/>
              </a:solidFill>
              <a:effectLst>
                <a:outerShdw blurRad="38100" dist="38100" dir="2700000" algn="tl">
                  <a:srgbClr val="000000">
                    <a:alpha val="43137"/>
                  </a:srgbClr>
                </a:outerShdw>
              </a:effectLst>
              <a:latin typeface="Comic Sans MS" pitchFamily="66" charset="0"/>
            </a:endParaRP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3. VT</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4. VT</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5. VT</a:t>
            </a:r>
          </a:p>
        </p:txBody>
      </p:sp>
      <p:sp>
        <p:nvSpPr>
          <p:cNvPr id="6148" name="Rectangle 4"/>
          <p:cNvSpPr>
            <a:spLocks noGrp="1" noChangeArrowheads="1"/>
          </p:cNvSpPr>
          <p:nvPr>
            <p:ph type="body" sz="half" idx="2"/>
          </p:nvPr>
        </p:nvSpPr>
        <p:spPr/>
        <p:txBody>
          <a:bodyPr/>
          <a:lstStyle/>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6. VT</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7. VT</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8. VT</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9. SVT with preexisting BBB</a:t>
            </a:r>
          </a:p>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10. SVT with aberrant conduction</a:t>
            </a:r>
          </a:p>
        </p:txBody>
      </p:sp>
      <p:sp>
        <p:nvSpPr>
          <p:cNvPr id="6149" name="Text Box 5"/>
          <p:cNvSpPr txBox="1">
            <a:spLocks noChangeArrowheads="1"/>
          </p:cNvSpPr>
          <p:nvPr/>
        </p:nvSpPr>
        <p:spPr bwMode="auto">
          <a:xfrm>
            <a:off x="517525" y="6210300"/>
            <a:ext cx="1181100" cy="369888"/>
          </a:xfrm>
          <a:prstGeom prst="rect">
            <a:avLst/>
          </a:prstGeom>
          <a:noFill/>
          <a:ln w="9525">
            <a:noFill/>
            <a:miter lim="800000"/>
            <a:headEnd/>
            <a:tailEnd/>
          </a:ln>
          <a:effectLst/>
        </p:spPr>
        <p:txBody>
          <a:bodyPr wrap="none">
            <a:spAutoFit/>
          </a:bodyPr>
          <a:lstStyle/>
          <a:p>
            <a:pPr>
              <a:defRPr/>
            </a:pPr>
            <a:r>
              <a:rPr lang="en-US" sz="1800" b="1" dirty="0" err="1">
                <a:solidFill>
                  <a:srgbClr val="FFFF00"/>
                </a:solidFill>
                <a:effectLst>
                  <a:outerShdw blurRad="38100" dist="38100" dir="2700000" algn="tl">
                    <a:srgbClr val="000000">
                      <a:alpha val="43137"/>
                    </a:srgbClr>
                  </a:outerShdw>
                </a:effectLst>
                <a:latin typeface="Comic Sans MS" pitchFamily="66" charset="0"/>
              </a:rPr>
              <a:t>Grauer</a:t>
            </a:r>
            <a:r>
              <a:rPr lang="en-US" sz="1800" b="1" dirty="0">
                <a:solidFill>
                  <a:srgbClr val="FFFF00"/>
                </a:solidFill>
                <a:effectLst>
                  <a:outerShdw blurRad="38100" dist="38100" dir="2700000" algn="tl">
                    <a:srgbClr val="000000">
                      <a:alpha val="43137"/>
                    </a:srgbClr>
                  </a:outerShdw>
                </a:effectLst>
                <a:latin typeface="Comic Sans MS" pitchFamily="66" charset="0"/>
              </a:rPr>
              <a:t> K</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Nicola\Documenti\Immagini\a.jpg"/>
          <p:cNvPicPr>
            <a:picLocks noChangeAspect="1" noChangeArrowheads="1"/>
          </p:cNvPicPr>
          <p:nvPr/>
        </p:nvPicPr>
        <p:blipFill>
          <a:blip r:embed="rId2" cstate="print"/>
          <a:srcRect/>
          <a:stretch>
            <a:fillRect/>
          </a:stretch>
        </p:blipFill>
        <p:spPr bwMode="auto">
          <a:xfrm>
            <a:off x="179388" y="161925"/>
            <a:ext cx="8964612" cy="2835275"/>
          </a:xfrm>
          <a:prstGeom prst="rect">
            <a:avLst/>
          </a:prstGeom>
          <a:noFill/>
          <a:ln w="9525">
            <a:noFill/>
            <a:miter lim="800000"/>
            <a:headEnd/>
            <a:tailEnd/>
          </a:ln>
        </p:spPr>
      </p:pic>
      <p:pic>
        <p:nvPicPr>
          <p:cNvPr id="14339" name="Picture 3" descr="C:\Documents and Settings\Nicola\Documenti\Immagini\a.jpg"/>
          <p:cNvPicPr>
            <a:picLocks noChangeAspect="1" noChangeArrowheads="1"/>
          </p:cNvPicPr>
          <p:nvPr/>
        </p:nvPicPr>
        <p:blipFill>
          <a:blip r:embed="rId3" cstate="print"/>
          <a:srcRect/>
          <a:stretch>
            <a:fillRect/>
          </a:stretch>
        </p:blipFill>
        <p:spPr bwMode="auto">
          <a:xfrm>
            <a:off x="179388" y="2924175"/>
            <a:ext cx="8964612" cy="3000375"/>
          </a:xfrm>
          <a:prstGeom prst="rect">
            <a:avLst/>
          </a:prstGeom>
          <a:noFill/>
          <a:ln w="9525">
            <a:noFill/>
            <a:miter lim="800000"/>
            <a:headEnd/>
            <a:tailEnd/>
          </a:ln>
        </p:spPr>
      </p:pic>
      <p:sp>
        <p:nvSpPr>
          <p:cNvPr id="395270" name="Text Box 6"/>
          <p:cNvSpPr txBox="1">
            <a:spLocks noChangeArrowheads="1"/>
          </p:cNvSpPr>
          <p:nvPr/>
        </p:nvSpPr>
        <p:spPr bwMode="auto">
          <a:xfrm>
            <a:off x="395288" y="260350"/>
            <a:ext cx="522287"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D1</a:t>
            </a:r>
          </a:p>
        </p:txBody>
      </p:sp>
      <p:sp>
        <p:nvSpPr>
          <p:cNvPr id="395271" name="Text Box 7"/>
          <p:cNvSpPr txBox="1">
            <a:spLocks noChangeArrowheads="1"/>
          </p:cNvSpPr>
          <p:nvPr/>
        </p:nvSpPr>
        <p:spPr bwMode="auto">
          <a:xfrm>
            <a:off x="468313" y="1196975"/>
            <a:ext cx="522287"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D2</a:t>
            </a:r>
          </a:p>
        </p:txBody>
      </p:sp>
      <p:sp>
        <p:nvSpPr>
          <p:cNvPr id="395272" name="Text Box 8"/>
          <p:cNvSpPr txBox="1">
            <a:spLocks noChangeArrowheads="1"/>
          </p:cNvSpPr>
          <p:nvPr/>
        </p:nvSpPr>
        <p:spPr bwMode="auto">
          <a:xfrm>
            <a:off x="8316913" y="1557338"/>
            <a:ext cx="636587"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aVL</a:t>
            </a:r>
          </a:p>
        </p:txBody>
      </p:sp>
      <p:sp>
        <p:nvSpPr>
          <p:cNvPr id="395273" name="Text Box 9"/>
          <p:cNvSpPr txBox="1">
            <a:spLocks noChangeArrowheads="1"/>
          </p:cNvSpPr>
          <p:nvPr/>
        </p:nvSpPr>
        <p:spPr bwMode="auto">
          <a:xfrm>
            <a:off x="539750" y="2349500"/>
            <a:ext cx="522288"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D3</a:t>
            </a:r>
          </a:p>
        </p:txBody>
      </p:sp>
      <p:sp>
        <p:nvSpPr>
          <p:cNvPr id="395274" name="Text Box 10"/>
          <p:cNvSpPr txBox="1">
            <a:spLocks noChangeArrowheads="1"/>
          </p:cNvSpPr>
          <p:nvPr/>
        </p:nvSpPr>
        <p:spPr bwMode="auto">
          <a:xfrm>
            <a:off x="8243888" y="2276475"/>
            <a:ext cx="650875"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aVF</a:t>
            </a:r>
          </a:p>
        </p:txBody>
      </p:sp>
      <p:sp>
        <p:nvSpPr>
          <p:cNvPr id="395275" name="Text Box 11"/>
          <p:cNvSpPr txBox="1">
            <a:spLocks noChangeArrowheads="1"/>
          </p:cNvSpPr>
          <p:nvPr/>
        </p:nvSpPr>
        <p:spPr bwMode="auto">
          <a:xfrm>
            <a:off x="8243888" y="549275"/>
            <a:ext cx="658812"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aVR</a:t>
            </a:r>
          </a:p>
        </p:txBody>
      </p:sp>
      <p:sp>
        <p:nvSpPr>
          <p:cNvPr id="395276" name="Text Box 12"/>
          <p:cNvSpPr txBox="1">
            <a:spLocks noChangeArrowheads="1"/>
          </p:cNvSpPr>
          <p:nvPr/>
        </p:nvSpPr>
        <p:spPr bwMode="auto">
          <a:xfrm>
            <a:off x="8494713" y="5157788"/>
            <a:ext cx="649287" cy="396875"/>
          </a:xfrm>
          <a:prstGeom prst="rect">
            <a:avLst/>
          </a:prstGeom>
          <a:noFill/>
          <a:ln w="9525">
            <a:noFill/>
            <a:miter lim="800000"/>
            <a:headEnd/>
            <a:tailEnd/>
          </a:ln>
          <a:effectLst/>
        </p:spPr>
        <p:txBody>
          <a:bodyPr>
            <a:spAutoFit/>
          </a:bodyPr>
          <a:lstStyle/>
          <a:p>
            <a:pPr>
              <a:defRPr/>
            </a:pPr>
            <a:r>
              <a:rPr lang="it-IT" b="1">
                <a:solidFill>
                  <a:srgbClr val="FF0000"/>
                </a:solidFill>
                <a:effectLst>
                  <a:outerShdw blurRad="38100" dist="38100" dir="2700000" algn="tl">
                    <a:srgbClr val="000000"/>
                  </a:outerShdw>
                </a:effectLst>
                <a:latin typeface="Comic Sans MS" pitchFamily="66" charset="0"/>
              </a:rPr>
              <a:t>V6</a:t>
            </a:r>
          </a:p>
        </p:txBody>
      </p:sp>
      <p:sp>
        <p:nvSpPr>
          <p:cNvPr id="395277" name="Text Box 13"/>
          <p:cNvSpPr txBox="1">
            <a:spLocks noChangeArrowheads="1"/>
          </p:cNvSpPr>
          <p:nvPr/>
        </p:nvSpPr>
        <p:spPr bwMode="auto">
          <a:xfrm>
            <a:off x="8459788" y="3141663"/>
            <a:ext cx="511175"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V4</a:t>
            </a:r>
          </a:p>
        </p:txBody>
      </p:sp>
      <p:sp>
        <p:nvSpPr>
          <p:cNvPr id="395278" name="Text Box 14"/>
          <p:cNvSpPr txBox="1">
            <a:spLocks noChangeArrowheads="1"/>
          </p:cNvSpPr>
          <p:nvPr/>
        </p:nvSpPr>
        <p:spPr bwMode="auto">
          <a:xfrm>
            <a:off x="8459788" y="4005263"/>
            <a:ext cx="511175"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V5</a:t>
            </a:r>
          </a:p>
        </p:txBody>
      </p:sp>
      <p:sp>
        <p:nvSpPr>
          <p:cNvPr id="395279" name="Text Box 15"/>
          <p:cNvSpPr txBox="1">
            <a:spLocks noChangeArrowheads="1"/>
          </p:cNvSpPr>
          <p:nvPr/>
        </p:nvSpPr>
        <p:spPr bwMode="auto">
          <a:xfrm>
            <a:off x="395288" y="5084763"/>
            <a:ext cx="511175"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V3</a:t>
            </a:r>
          </a:p>
        </p:txBody>
      </p:sp>
      <p:sp>
        <p:nvSpPr>
          <p:cNvPr id="395280" name="Text Box 16"/>
          <p:cNvSpPr txBox="1">
            <a:spLocks noChangeArrowheads="1"/>
          </p:cNvSpPr>
          <p:nvPr/>
        </p:nvSpPr>
        <p:spPr bwMode="auto">
          <a:xfrm>
            <a:off x="468313" y="4076700"/>
            <a:ext cx="511175"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V2</a:t>
            </a:r>
          </a:p>
        </p:txBody>
      </p:sp>
      <p:sp>
        <p:nvSpPr>
          <p:cNvPr id="395281" name="Text Box 17"/>
          <p:cNvSpPr txBox="1">
            <a:spLocks noChangeArrowheads="1"/>
          </p:cNvSpPr>
          <p:nvPr/>
        </p:nvSpPr>
        <p:spPr bwMode="auto">
          <a:xfrm>
            <a:off x="395288" y="3068638"/>
            <a:ext cx="511175" cy="396875"/>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V1</a:t>
            </a:r>
          </a:p>
        </p:txBody>
      </p:sp>
      <p:sp>
        <p:nvSpPr>
          <p:cNvPr id="14352" name="Text Box 18"/>
          <p:cNvSpPr txBox="1">
            <a:spLocks noChangeArrowheads="1"/>
          </p:cNvSpPr>
          <p:nvPr/>
        </p:nvSpPr>
        <p:spPr bwMode="auto">
          <a:xfrm>
            <a:off x="2535238" y="44450"/>
            <a:ext cx="1778000" cy="584200"/>
          </a:xfrm>
          <a:prstGeom prst="rect">
            <a:avLst/>
          </a:prstGeom>
          <a:solidFill>
            <a:srgbClr val="0000FF"/>
          </a:solidFill>
          <a:ln w="9525">
            <a:noFill/>
            <a:miter lim="800000"/>
            <a:headEnd/>
            <a:tailEnd/>
          </a:ln>
        </p:spPr>
        <p:txBody>
          <a:bodyPr wrap="none">
            <a:spAutoFit/>
          </a:bodyPr>
          <a:lstStyle/>
          <a:p>
            <a:r>
              <a:rPr lang="it-IT" sz="3200" b="1">
                <a:solidFill>
                  <a:srgbClr val="FFFF00"/>
                </a:solidFill>
                <a:latin typeface="Comic Sans MS" pitchFamily="66" charset="0"/>
              </a:rPr>
              <a:t>CASO 1</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s.123rf.com/400wm/400/400/pzaxe/pzaxe0907/pzaxe090700075/5169194-divertenti-le-persone-con-una-lente-di-ingrandimento-in-una-mano.jpg"/>
          <p:cNvPicPr>
            <a:picLocks noChangeAspect="1" noChangeArrowheads="1"/>
          </p:cNvPicPr>
          <p:nvPr/>
        </p:nvPicPr>
        <p:blipFill>
          <a:blip r:embed="rId2" cstate="print"/>
          <a:srcRect/>
          <a:stretch>
            <a:fillRect/>
          </a:stretch>
        </p:blipFill>
        <p:spPr bwMode="auto">
          <a:xfrm>
            <a:off x="468313" y="260350"/>
            <a:ext cx="3959225" cy="4559300"/>
          </a:xfrm>
          <a:prstGeom prst="rect">
            <a:avLst/>
          </a:prstGeom>
          <a:noFill/>
          <a:ln w="9525">
            <a:noFill/>
            <a:miter lim="800000"/>
            <a:headEnd/>
            <a:tailEnd/>
          </a:ln>
        </p:spPr>
      </p:pic>
      <p:pic>
        <p:nvPicPr>
          <p:cNvPr id="16387" name="Picture 4" descr="http://www.forcesitaly.org/italy/immagini/crystal-ball.jpg"/>
          <p:cNvPicPr>
            <a:picLocks noChangeAspect="1" noChangeArrowheads="1"/>
          </p:cNvPicPr>
          <p:nvPr/>
        </p:nvPicPr>
        <p:blipFill>
          <a:blip r:embed="rId3" cstate="print"/>
          <a:srcRect/>
          <a:stretch>
            <a:fillRect/>
          </a:stretch>
        </p:blipFill>
        <p:spPr bwMode="auto">
          <a:xfrm>
            <a:off x="4643438" y="333375"/>
            <a:ext cx="4321175" cy="4535488"/>
          </a:xfrm>
          <a:prstGeom prst="rect">
            <a:avLst/>
          </a:prstGeom>
          <a:noFill/>
          <a:ln w="9525">
            <a:noFill/>
            <a:miter lim="800000"/>
            <a:headEnd/>
            <a:tailEnd/>
          </a:ln>
        </p:spPr>
      </p:pic>
      <p:sp>
        <p:nvSpPr>
          <p:cNvPr id="4" name="Rettangolo 3"/>
          <p:cNvSpPr/>
          <p:nvPr/>
        </p:nvSpPr>
        <p:spPr>
          <a:xfrm>
            <a:off x="1547664" y="5301208"/>
            <a:ext cx="5077032" cy="1107996"/>
          </a:xfrm>
          <a:prstGeom prst="rect">
            <a:avLst/>
          </a:prstGeom>
          <a:noFill/>
        </p:spPr>
        <p:txBody>
          <a:bodyPr wrap="none">
            <a:spAutoFit/>
          </a:bodyPr>
          <a:lstStyle/>
          <a:p>
            <a:pPr algn="ctr">
              <a:defRPr/>
            </a:pPr>
            <a:r>
              <a:rPr lang="it-IT" sz="6600" dirty="0" err="1">
                <a:ln w="18415" cmpd="sng">
                  <a:solidFill>
                    <a:srgbClr val="FFFFFF"/>
                  </a:solidFill>
                  <a:prstDash val="solid"/>
                </a:ln>
                <a:solidFill>
                  <a:srgbClr val="FFFF00"/>
                </a:solidFill>
                <a:effectLst>
                  <a:outerShdw blurRad="63500" dir="3600000" algn="tl" rotWithShape="0">
                    <a:srgbClr val="000000">
                      <a:alpha val="70000"/>
                    </a:srgbClr>
                  </a:outerShdw>
                </a:effectLst>
                <a:latin typeface="Comic Sans MS" pitchFamily="66" charset="0"/>
              </a:rPr>
              <a:t>Tools</a:t>
            </a:r>
            <a:r>
              <a:rPr lang="it-IT" sz="66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Comic Sans MS" pitchFamily="66" charset="0"/>
              </a:rPr>
              <a:t> in ED !</a:t>
            </a:r>
          </a:p>
        </p:txBody>
      </p:sp>
      <p:pic>
        <p:nvPicPr>
          <p:cNvPr id="16389" name="Picture 5" descr="va29">
            <a:hlinkClick r:id="rId4"/>
          </p:cNvPr>
          <p:cNvPicPr>
            <a:picLocks noChangeAspect="1" noChangeArrowheads="1" noCrop="1"/>
          </p:cNvPicPr>
          <p:nvPr/>
        </p:nvPicPr>
        <p:blipFill>
          <a:blip r:embed="rId5" cstate="print"/>
          <a:srcRect/>
          <a:stretch>
            <a:fillRect/>
          </a:stretch>
        </p:blipFill>
        <p:spPr bwMode="auto">
          <a:xfrm>
            <a:off x="3563938" y="404813"/>
            <a:ext cx="1555750" cy="187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a:defRPr/>
            </a:pPr>
            <a:r>
              <a:rPr lang="it-IT" b="1" smtClean="0">
                <a:solidFill>
                  <a:srgbClr val="FFFF00"/>
                </a:solidFill>
                <a:effectLst>
                  <a:outerShdw blurRad="38100" dist="38100" dir="2700000" algn="tl">
                    <a:srgbClr val="000000"/>
                  </a:outerShdw>
                </a:effectLst>
                <a:latin typeface="Comic Sans MS" pitchFamily="66" charset="0"/>
              </a:rPr>
              <a:t>PROPRIETA’ ELETTRICHE</a:t>
            </a:r>
          </a:p>
        </p:txBody>
      </p:sp>
      <p:sp>
        <p:nvSpPr>
          <p:cNvPr id="188419" name="Rectangle 3"/>
          <p:cNvSpPr>
            <a:spLocks noGrp="1" noChangeArrowheads="1"/>
          </p:cNvSpPr>
          <p:nvPr>
            <p:ph type="body" idx="1"/>
          </p:nvPr>
        </p:nvSpPr>
        <p:spPr/>
        <p:txBody>
          <a:bodyPr/>
          <a:lstStyle/>
          <a:p>
            <a:pPr>
              <a:buNone/>
              <a:defRPr/>
            </a:pPr>
            <a:endParaRPr lang="it-IT" sz="6600" b="1" dirty="0" smtClean="0">
              <a:solidFill>
                <a:schemeClr val="bg1"/>
              </a:solidFill>
              <a:effectLst>
                <a:outerShdw blurRad="38100" dist="38100" dir="2700000" algn="tl">
                  <a:srgbClr val="000000"/>
                </a:outerShdw>
              </a:effectLst>
              <a:latin typeface="Comic Sans MS" pitchFamily="66" charset="0"/>
            </a:endParaRPr>
          </a:p>
          <a:p>
            <a:pPr>
              <a:defRPr/>
            </a:pPr>
            <a:r>
              <a:rPr lang="it-IT" sz="6600" b="1" dirty="0" smtClean="0">
                <a:solidFill>
                  <a:schemeClr val="bg1"/>
                </a:solidFill>
                <a:effectLst>
                  <a:outerShdw blurRad="38100" dist="38100" dir="2700000" algn="tl">
                    <a:srgbClr val="000000"/>
                  </a:outerShdw>
                </a:effectLst>
                <a:latin typeface="Comic Sans MS" pitchFamily="66" charset="0"/>
              </a:rPr>
              <a:t>CONDUZIONE</a:t>
            </a:r>
          </a:p>
          <a:p>
            <a:pPr>
              <a:defRPr/>
            </a:pPr>
            <a:r>
              <a:rPr lang="it-IT" sz="6600" b="1" dirty="0" smtClean="0">
                <a:solidFill>
                  <a:schemeClr val="bg1"/>
                </a:solidFill>
                <a:effectLst>
                  <a:outerShdw blurRad="38100" dist="38100" dir="2700000" algn="tl">
                    <a:srgbClr val="000000"/>
                  </a:outerShdw>
                </a:effectLst>
                <a:latin typeface="Comic Sans MS" pitchFamily="66" charset="0"/>
              </a:rPr>
              <a:t>AUTOMATICITA’</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partecipiamo.it/marco/fra_le/immagini/naufragio.jpg"/>
          <p:cNvPicPr>
            <a:picLocks noChangeAspect="1" noChangeArrowheads="1"/>
          </p:cNvPicPr>
          <p:nvPr/>
        </p:nvPicPr>
        <p:blipFill>
          <a:blip r:embed="rId2" cstate="print"/>
          <a:srcRect/>
          <a:stretch>
            <a:fillRect/>
          </a:stretch>
        </p:blipFill>
        <p:spPr bwMode="auto">
          <a:xfrm>
            <a:off x="1979613" y="1460500"/>
            <a:ext cx="6235700" cy="5372100"/>
          </a:xfrm>
          <a:prstGeom prst="rect">
            <a:avLst/>
          </a:prstGeom>
          <a:noFill/>
          <a:ln w="9525">
            <a:noFill/>
            <a:miter lim="800000"/>
            <a:headEnd/>
            <a:tailEnd/>
          </a:ln>
        </p:spPr>
      </p:pic>
      <p:sp>
        <p:nvSpPr>
          <p:cNvPr id="4" name="Rettangolo 3"/>
          <p:cNvSpPr/>
          <p:nvPr/>
        </p:nvSpPr>
        <p:spPr>
          <a:xfrm rot="19980826">
            <a:off x="78846" y="775283"/>
            <a:ext cx="5862910"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5400" b="1" dirty="0">
                <a:ln w="11430"/>
                <a:solidFill>
                  <a:srgbClr val="FFFF00"/>
                </a:solidFill>
                <a:effectLst>
                  <a:outerShdw blurRad="50800" dist="39000" dir="5460000" algn="tl">
                    <a:srgbClr val="000000">
                      <a:alpha val="38000"/>
                    </a:srgbClr>
                  </a:outerShdw>
                </a:effectLst>
                <a:latin typeface="Comic Sans MS" pitchFamily="66" charset="0"/>
              </a:rPr>
              <a:t>EVVIVA GLI ALGORITMI !!!!</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srcRect/>
          <a:stretch>
            <a:fillRect/>
          </a:stretch>
        </p:blipFill>
        <p:spPr bwMode="auto">
          <a:xfrm>
            <a:off x="250825" y="188913"/>
            <a:ext cx="8642350" cy="2755900"/>
          </a:xfrm>
          <a:prstGeom prst="rect">
            <a:avLst/>
          </a:prstGeom>
          <a:noFill/>
          <a:ln w="9525">
            <a:noFill/>
            <a:miter lim="800000"/>
            <a:headEnd/>
            <a:tailEnd/>
          </a:ln>
        </p:spPr>
      </p:pic>
      <p:pic>
        <p:nvPicPr>
          <p:cNvPr id="18435" name="Picture 5"/>
          <p:cNvPicPr>
            <a:picLocks noChangeAspect="1" noChangeArrowheads="1"/>
          </p:cNvPicPr>
          <p:nvPr/>
        </p:nvPicPr>
        <p:blipFill>
          <a:blip r:embed="rId3" cstate="print"/>
          <a:srcRect/>
          <a:stretch>
            <a:fillRect/>
          </a:stretch>
        </p:blipFill>
        <p:spPr bwMode="auto">
          <a:xfrm>
            <a:off x="539750" y="4005263"/>
            <a:ext cx="3567113" cy="1149350"/>
          </a:xfrm>
          <a:prstGeom prst="rect">
            <a:avLst/>
          </a:prstGeom>
          <a:noFill/>
          <a:ln w="9525">
            <a:noFill/>
            <a:miter lim="800000"/>
            <a:headEnd/>
            <a:tailEnd/>
          </a:ln>
        </p:spPr>
      </p:pic>
      <p:pic>
        <p:nvPicPr>
          <p:cNvPr id="18436" name="Picture 6"/>
          <p:cNvPicPr>
            <a:picLocks noChangeAspect="1" noChangeArrowheads="1"/>
          </p:cNvPicPr>
          <p:nvPr/>
        </p:nvPicPr>
        <p:blipFill>
          <a:blip r:embed="rId4" cstate="print"/>
          <a:srcRect/>
          <a:stretch>
            <a:fillRect/>
          </a:stretch>
        </p:blipFill>
        <p:spPr bwMode="auto">
          <a:xfrm>
            <a:off x="4067175" y="4365625"/>
            <a:ext cx="2070100" cy="5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2" cstate="print"/>
          <a:srcRect/>
          <a:stretch>
            <a:fillRect/>
          </a:stretch>
        </p:blipFill>
        <p:spPr bwMode="auto">
          <a:xfrm>
            <a:off x="0" y="1628775"/>
            <a:ext cx="9144000" cy="334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ardiodna.com/images/PedroBrugada.jpg"/>
          <p:cNvPicPr>
            <a:picLocks noChangeAspect="1" noChangeArrowheads="1"/>
          </p:cNvPicPr>
          <p:nvPr/>
        </p:nvPicPr>
        <p:blipFill>
          <a:blip r:embed="rId2" cstate="print"/>
          <a:srcRect/>
          <a:stretch>
            <a:fillRect/>
          </a:stretch>
        </p:blipFill>
        <p:spPr bwMode="auto">
          <a:xfrm>
            <a:off x="0" y="333375"/>
            <a:ext cx="1812925" cy="2447925"/>
          </a:xfrm>
          <a:prstGeom prst="rect">
            <a:avLst/>
          </a:prstGeom>
          <a:noFill/>
          <a:ln w="9525">
            <a:noFill/>
            <a:miter lim="800000"/>
            <a:headEnd/>
            <a:tailEnd/>
          </a:ln>
        </p:spPr>
      </p:pic>
      <p:sp>
        <p:nvSpPr>
          <p:cNvPr id="3" name="CasellaDiTesto 4"/>
          <p:cNvSpPr txBox="1">
            <a:spLocks noChangeArrowheads="1"/>
          </p:cNvSpPr>
          <p:nvPr/>
        </p:nvSpPr>
        <p:spPr bwMode="auto">
          <a:xfrm>
            <a:off x="2051050" y="1268413"/>
            <a:ext cx="6624638" cy="762000"/>
          </a:xfrm>
          <a:prstGeom prst="rect">
            <a:avLst/>
          </a:prstGeom>
          <a:noFill/>
          <a:ln w="9525">
            <a:noFill/>
            <a:miter lim="800000"/>
            <a:headEnd/>
            <a:tailEnd/>
          </a:ln>
        </p:spPr>
        <p:txBody>
          <a:bodyPr>
            <a:spAutoFit/>
          </a:bodyPr>
          <a:lstStyle/>
          <a:p>
            <a:pPr algn="ctr">
              <a:defRPr/>
            </a:pPr>
            <a:r>
              <a:rPr lang="it-IT" sz="4400" b="1">
                <a:solidFill>
                  <a:srgbClr val="FFFF00"/>
                </a:solidFill>
                <a:effectLst>
                  <a:outerShdw blurRad="38100" dist="38100" dir="2700000" algn="tl">
                    <a:srgbClr val="000000"/>
                  </a:outerShdw>
                </a:effectLst>
                <a:latin typeface="Comic Sans MS" pitchFamily="66" charset="0"/>
              </a:rPr>
              <a:t>Algoritmo di Brugada</a:t>
            </a:r>
          </a:p>
        </p:txBody>
      </p:sp>
      <p:sp>
        <p:nvSpPr>
          <p:cNvPr id="4" name="CasellaDiTesto 4"/>
          <p:cNvSpPr txBox="1">
            <a:spLocks noChangeArrowheads="1"/>
          </p:cNvSpPr>
          <p:nvPr/>
        </p:nvSpPr>
        <p:spPr bwMode="auto">
          <a:xfrm>
            <a:off x="179388" y="4652963"/>
            <a:ext cx="5795962" cy="762000"/>
          </a:xfrm>
          <a:prstGeom prst="rect">
            <a:avLst/>
          </a:prstGeom>
          <a:noFill/>
          <a:ln w="9525">
            <a:noFill/>
            <a:miter lim="800000"/>
            <a:headEnd/>
            <a:tailEnd/>
          </a:ln>
        </p:spPr>
        <p:txBody>
          <a:bodyPr>
            <a:spAutoFit/>
          </a:bodyPr>
          <a:lstStyle/>
          <a:p>
            <a:pPr algn="ctr">
              <a:defRPr/>
            </a:pPr>
            <a:r>
              <a:rPr lang="it-IT" sz="4400" b="1">
                <a:solidFill>
                  <a:srgbClr val="FFFF00"/>
                </a:solidFill>
                <a:effectLst>
                  <a:outerShdw blurRad="38100" dist="38100" dir="2700000" algn="tl">
                    <a:srgbClr val="000000"/>
                  </a:outerShdw>
                </a:effectLst>
                <a:latin typeface="Comic Sans MS" pitchFamily="66" charset="0"/>
              </a:rPr>
              <a:t>Algoritmo di Oreto</a:t>
            </a:r>
          </a:p>
        </p:txBody>
      </p:sp>
      <p:pic>
        <p:nvPicPr>
          <p:cNvPr id="20485" name="Picture 2" descr="Foto ORETO  Giuseppe"/>
          <p:cNvPicPr>
            <a:picLocks noChangeAspect="1" noChangeArrowheads="1"/>
          </p:cNvPicPr>
          <p:nvPr/>
        </p:nvPicPr>
        <p:blipFill>
          <a:blip r:embed="rId3" cstate="print"/>
          <a:srcRect/>
          <a:stretch>
            <a:fillRect/>
          </a:stretch>
        </p:blipFill>
        <p:spPr bwMode="auto">
          <a:xfrm>
            <a:off x="6156325" y="3644900"/>
            <a:ext cx="2519363"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print"/>
          <a:srcRect/>
          <a:stretch>
            <a:fillRect/>
          </a:stretch>
        </p:blipFill>
        <p:spPr bwMode="auto">
          <a:xfrm>
            <a:off x="1042988" y="5300663"/>
            <a:ext cx="7129462" cy="649287"/>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1042988" y="5876925"/>
            <a:ext cx="7123112" cy="576263"/>
          </a:xfrm>
          <a:prstGeom prst="rect">
            <a:avLst/>
          </a:prstGeom>
          <a:noFill/>
          <a:ln w="9525">
            <a:noFill/>
            <a:miter lim="800000"/>
            <a:headEnd/>
            <a:tailEnd/>
          </a:ln>
        </p:spPr>
      </p:pic>
      <p:pic>
        <p:nvPicPr>
          <p:cNvPr id="21508" name="Picture 2"/>
          <p:cNvPicPr>
            <a:picLocks noChangeAspect="1" noChangeArrowheads="1"/>
          </p:cNvPicPr>
          <p:nvPr/>
        </p:nvPicPr>
        <p:blipFill>
          <a:blip r:embed="rId4" cstate="print"/>
          <a:srcRect/>
          <a:stretch>
            <a:fillRect/>
          </a:stretch>
        </p:blipFill>
        <p:spPr bwMode="auto">
          <a:xfrm>
            <a:off x="179388" y="476250"/>
            <a:ext cx="8499475"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metto 3 2"/>
          <p:cNvSpPr/>
          <p:nvPr/>
        </p:nvSpPr>
        <p:spPr>
          <a:xfrm>
            <a:off x="468313" y="0"/>
            <a:ext cx="6551612" cy="5516563"/>
          </a:xfrm>
          <a:prstGeom prst="wedgeEllipseCallout">
            <a:avLst>
              <a:gd name="adj1" fmla="val 44727"/>
              <a:gd name="adj2" fmla="val 431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t-IT" sz="3600" b="1" dirty="0">
                <a:solidFill>
                  <a:schemeClr val="tx1"/>
                </a:solidFill>
                <a:latin typeface="Comic Sans MS" pitchFamily="66" charset="0"/>
              </a:rPr>
              <a:t>“ Il cardiologo che </a:t>
            </a:r>
          </a:p>
          <a:p>
            <a:pPr>
              <a:defRPr/>
            </a:pPr>
            <a:r>
              <a:rPr lang="it-IT" sz="3600" b="1" dirty="0">
                <a:solidFill>
                  <a:schemeClr val="tx1"/>
                </a:solidFill>
                <a:latin typeface="Comic Sans MS" pitchFamily="66" charset="0"/>
              </a:rPr>
              <a:t>si trova davanti</a:t>
            </a:r>
            <a:br>
              <a:rPr lang="it-IT" sz="3600" b="1" dirty="0">
                <a:solidFill>
                  <a:schemeClr val="tx1"/>
                </a:solidFill>
                <a:latin typeface="Comic Sans MS" pitchFamily="66" charset="0"/>
              </a:rPr>
            </a:br>
            <a:r>
              <a:rPr lang="it-IT" sz="3600" b="1" dirty="0">
                <a:solidFill>
                  <a:schemeClr val="tx1"/>
                </a:solidFill>
                <a:latin typeface="Comic Sans MS" pitchFamily="66" charset="0"/>
              </a:rPr>
              <a:t>a un soggetto </a:t>
            </a:r>
          </a:p>
          <a:p>
            <a:pPr algn="just">
              <a:defRPr/>
            </a:pPr>
            <a:r>
              <a:rPr lang="it-IT" sz="3600" b="1" dirty="0">
                <a:solidFill>
                  <a:schemeClr val="tx1"/>
                </a:solidFill>
                <a:latin typeface="Comic Sans MS" pitchFamily="66" charset="0"/>
              </a:rPr>
              <a:t>con una tachicardia</a:t>
            </a:r>
          </a:p>
          <a:p>
            <a:pPr algn="just">
              <a:defRPr/>
            </a:pPr>
            <a:r>
              <a:rPr lang="it-IT" sz="3600" b="1" dirty="0">
                <a:solidFill>
                  <a:schemeClr val="tx1"/>
                </a:solidFill>
                <a:latin typeface="Comic Sans MS" pitchFamily="66" charset="0"/>
              </a:rPr>
              <a:t>a QRS larghi non </a:t>
            </a:r>
          </a:p>
          <a:p>
            <a:pPr>
              <a:defRPr/>
            </a:pPr>
            <a:r>
              <a:rPr lang="it-IT" sz="3600" b="1" dirty="0">
                <a:solidFill>
                  <a:schemeClr val="tx1"/>
                </a:solidFill>
                <a:latin typeface="Comic Sans MS" pitchFamily="66" charset="0"/>
              </a:rPr>
              <a:t>ha un compito facile”</a:t>
            </a:r>
          </a:p>
        </p:txBody>
      </p:sp>
      <p:pic>
        <p:nvPicPr>
          <p:cNvPr id="22531" name="Picture 2" descr="Foto ORETO  Giuseppe"/>
          <p:cNvPicPr>
            <a:picLocks noChangeAspect="1" noChangeArrowheads="1"/>
          </p:cNvPicPr>
          <p:nvPr/>
        </p:nvPicPr>
        <p:blipFill>
          <a:blip r:embed="rId2" cstate="print"/>
          <a:srcRect/>
          <a:stretch>
            <a:fillRect/>
          </a:stretch>
        </p:blipFill>
        <p:spPr bwMode="auto">
          <a:xfrm>
            <a:off x="6786563" y="4365625"/>
            <a:ext cx="2033587" cy="232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metto 3 2"/>
          <p:cNvSpPr/>
          <p:nvPr/>
        </p:nvSpPr>
        <p:spPr>
          <a:xfrm>
            <a:off x="611188" y="260350"/>
            <a:ext cx="5689600" cy="5184775"/>
          </a:xfrm>
          <a:prstGeom prst="wedgeEllipseCallout">
            <a:avLst>
              <a:gd name="adj1" fmla="val 47915"/>
              <a:gd name="adj2" fmla="val 43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4800" b="1">
                <a:solidFill>
                  <a:schemeClr val="tx1"/>
                </a:solidFill>
                <a:latin typeface="Comic Sans MS" pitchFamily="66" charset="0"/>
              </a:rPr>
              <a:t>“Figuriamoci un</a:t>
            </a:r>
          </a:p>
          <a:p>
            <a:pPr>
              <a:defRPr/>
            </a:pPr>
            <a:r>
              <a:rPr lang="it-IT" sz="4800" b="1">
                <a:solidFill>
                  <a:schemeClr val="tx1"/>
                </a:solidFill>
                <a:latin typeface="Comic Sans MS" pitchFamily="66" charset="0"/>
              </a:rPr>
              <a:t>medico d’urgenza!!”</a:t>
            </a:r>
          </a:p>
        </p:txBody>
      </p:sp>
      <p:pic>
        <p:nvPicPr>
          <p:cNvPr id="23555" name="Picture 2" descr="Foto del Direttore"/>
          <p:cNvPicPr>
            <a:picLocks noChangeAspect="1" noChangeArrowheads="1"/>
          </p:cNvPicPr>
          <p:nvPr/>
        </p:nvPicPr>
        <p:blipFill>
          <a:blip r:embed="rId2" cstate="print"/>
          <a:srcRect/>
          <a:stretch>
            <a:fillRect/>
          </a:stretch>
        </p:blipFill>
        <p:spPr bwMode="auto">
          <a:xfrm>
            <a:off x="6372225" y="3946525"/>
            <a:ext cx="2160588" cy="2719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620713"/>
            <a:ext cx="9144000" cy="2447925"/>
          </a:xfrm>
          <a:prstGeom prst="rect">
            <a:avLst/>
          </a:prstGeom>
          <a:noFill/>
          <a:ln w="9525">
            <a:noFill/>
            <a:miter lim="800000"/>
            <a:headEnd/>
            <a:tailEnd/>
          </a:ln>
        </p:spPr>
      </p:pic>
      <p:sp>
        <p:nvSpPr>
          <p:cNvPr id="3" name="Rettangolo 2"/>
          <p:cNvSpPr/>
          <p:nvPr/>
        </p:nvSpPr>
        <p:spPr>
          <a:xfrm>
            <a:off x="7019925" y="2205038"/>
            <a:ext cx="2124075" cy="1008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4580" name="Picture 3"/>
          <p:cNvPicPr>
            <a:picLocks noChangeAspect="1" noChangeArrowheads="1"/>
          </p:cNvPicPr>
          <p:nvPr/>
        </p:nvPicPr>
        <p:blipFill>
          <a:blip r:embed="rId3" cstate="print"/>
          <a:srcRect/>
          <a:stretch>
            <a:fillRect/>
          </a:stretch>
        </p:blipFill>
        <p:spPr bwMode="auto">
          <a:xfrm>
            <a:off x="0" y="3573463"/>
            <a:ext cx="9144000" cy="719137"/>
          </a:xfrm>
          <a:prstGeom prst="rect">
            <a:avLst/>
          </a:prstGeom>
          <a:noFill/>
          <a:ln w="9525">
            <a:noFill/>
            <a:miter lim="800000"/>
            <a:headEnd/>
            <a:tailEnd/>
          </a:ln>
        </p:spPr>
      </p:pic>
      <p:pic>
        <p:nvPicPr>
          <p:cNvPr id="24581" name="Picture 4"/>
          <p:cNvPicPr>
            <a:picLocks noChangeAspect="1" noChangeArrowheads="1"/>
          </p:cNvPicPr>
          <p:nvPr/>
        </p:nvPicPr>
        <p:blipFill>
          <a:blip r:embed="rId4" cstate="print"/>
          <a:srcRect/>
          <a:stretch>
            <a:fillRect/>
          </a:stretch>
        </p:blipFill>
        <p:spPr bwMode="auto">
          <a:xfrm>
            <a:off x="1466850" y="4221163"/>
            <a:ext cx="5626100" cy="1036637"/>
          </a:xfrm>
          <a:prstGeom prst="rect">
            <a:avLst/>
          </a:prstGeom>
          <a:noFill/>
          <a:ln w="9525">
            <a:noFill/>
            <a:miter lim="800000"/>
            <a:headEnd/>
            <a:tailEnd/>
          </a:ln>
        </p:spPr>
      </p:pic>
      <p:cxnSp>
        <p:nvCxnSpPr>
          <p:cNvPr id="7" name="Connettore 1 6"/>
          <p:cNvCxnSpPr/>
          <p:nvPr/>
        </p:nvCxnSpPr>
        <p:spPr>
          <a:xfrm flipV="1">
            <a:off x="1763713" y="5084763"/>
            <a:ext cx="52562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583" name="Line 7"/>
          <p:cNvSpPr>
            <a:spLocks noChangeShapeType="1"/>
          </p:cNvSpPr>
          <p:nvPr/>
        </p:nvSpPr>
        <p:spPr bwMode="auto">
          <a:xfrm>
            <a:off x="3348038" y="1341438"/>
            <a:ext cx="1728787" cy="0"/>
          </a:xfrm>
          <a:prstGeom prst="line">
            <a:avLst/>
          </a:prstGeom>
          <a:noFill/>
          <a:ln w="38100">
            <a:solidFill>
              <a:srgbClr val="FF0000"/>
            </a:solidFill>
            <a:round/>
            <a:headEnd/>
            <a:tailEnd/>
          </a:ln>
        </p:spPr>
        <p:txBody>
          <a:bodyPr/>
          <a:lstStyle/>
          <a:p>
            <a:endParaRPr lang="it-IT"/>
          </a:p>
        </p:txBody>
      </p:sp>
      <p:sp>
        <p:nvSpPr>
          <p:cNvPr id="24584" name="Line 8"/>
          <p:cNvSpPr>
            <a:spLocks noChangeShapeType="1"/>
          </p:cNvSpPr>
          <p:nvPr/>
        </p:nvSpPr>
        <p:spPr bwMode="auto">
          <a:xfrm>
            <a:off x="827088" y="2060575"/>
            <a:ext cx="4032250" cy="0"/>
          </a:xfrm>
          <a:prstGeom prst="line">
            <a:avLst/>
          </a:prstGeom>
          <a:noFill/>
          <a:ln w="38100">
            <a:solidFill>
              <a:srgbClr val="FF0000"/>
            </a:solidFill>
            <a:round/>
            <a:headEnd/>
            <a:tailEnd/>
          </a:ln>
        </p:spPr>
        <p:txBody>
          <a:bodyPr/>
          <a:lstStyle/>
          <a:p>
            <a:endParaRPr lang="it-IT"/>
          </a:p>
        </p:txBody>
      </p:sp>
      <p:sp>
        <p:nvSpPr>
          <p:cNvPr id="24585" name="Line 9"/>
          <p:cNvSpPr>
            <a:spLocks noChangeShapeType="1"/>
          </p:cNvSpPr>
          <p:nvPr/>
        </p:nvSpPr>
        <p:spPr bwMode="auto">
          <a:xfrm flipH="1" flipV="1">
            <a:off x="7235825" y="2420938"/>
            <a:ext cx="1657350" cy="647700"/>
          </a:xfrm>
          <a:prstGeom prst="line">
            <a:avLst/>
          </a:prstGeom>
          <a:noFill/>
          <a:ln w="76200">
            <a:solidFill>
              <a:srgbClr val="FFFF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1116013" y="0"/>
            <a:ext cx="6934200" cy="6858000"/>
          </a:xfrm>
          <a:prstGeom prst="rect">
            <a:avLst/>
          </a:prstGeom>
          <a:noFill/>
          <a:ln w="9525">
            <a:noFill/>
            <a:miter lim="800000"/>
            <a:headEnd/>
            <a:tailEnd/>
          </a:ln>
        </p:spPr>
      </p:pic>
      <p:sp>
        <p:nvSpPr>
          <p:cNvPr id="654341" name="Oval 5"/>
          <p:cNvSpPr>
            <a:spLocks noChangeArrowheads="1"/>
          </p:cNvSpPr>
          <p:nvPr/>
        </p:nvSpPr>
        <p:spPr bwMode="auto">
          <a:xfrm>
            <a:off x="2916238" y="0"/>
            <a:ext cx="3457575" cy="3240088"/>
          </a:xfrm>
          <a:prstGeom prst="ellipse">
            <a:avLst/>
          </a:prstGeom>
          <a:solidFill>
            <a:schemeClr val="accent2"/>
          </a:solidFill>
          <a:ln w="9525">
            <a:solidFill>
              <a:schemeClr val="tx1"/>
            </a:solidFill>
            <a:round/>
            <a:headEnd/>
            <a:tailEnd/>
          </a:ln>
          <a:effectLst/>
        </p:spPr>
        <p:txBody>
          <a:bodyPr wrap="none" anchor="ctr"/>
          <a:lstStyle/>
          <a:p>
            <a:pPr algn="ctr">
              <a:defRPr/>
            </a:pPr>
            <a:r>
              <a:rPr lang="it-IT" sz="3200" b="1">
                <a:solidFill>
                  <a:schemeClr val="bg1"/>
                </a:solidFill>
                <a:effectLst>
                  <a:outerShdw blurRad="38100" dist="38100" dir="2700000" algn="tl">
                    <a:srgbClr val="000000"/>
                  </a:outerShdw>
                </a:effectLst>
                <a:latin typeface="Comic Sans MS" pitchFamily="66" charset="0"/>
              </a:rPr>
              <a:t>segni</a:t>
            </a:r>
          </a:p>
          <a:p>
            <a:pPr algn="ctr">
              <a:defRPr/>
            </a:pPr>
            <a:r>
              <a:rPr lang="it-IT" sz="3200" b="1">
                <a:solidFill>
                  <a:schemeClr val="bg1"/>
                </a:solidFill>
                <a:effectLst>
                  <a:outerShdw blurRad="38100" dist="38100" dir="2700000" algn="tl">
                    <a:srgbClr val="000000"/>
                  </a:outerShdw>
                </a:effectLst>
                <a:latin typeface="Comic Sans MS" pitchFamily="66" charset="0"/>
              </a:rPr>
              <a:t>fisici</a:t>
            </a:r>
          </a:p>
          <a:p>
            <a:pPr algn="ctr">
              <a:defRPr/>
            </a:pPr>
            <a:r>
              <a:rPr lang="it-IT" sz="3200" b="1">
                <a:solidFill>
                  <a:schemeClr val="bg1"/>
                </a:solidFill>
                <a:effectLst>
                  <a:outerShdw blurRad="38100" dist="38100" dir="2700000" algn="tl">
                    <a:srgbClr val="000000"/>
                  </a:outerShdw>
                </a:effectLst>
                <a:latin typeface="Comic Sans MS" pitchFamily="66" charset="0"/>
              </a:rPr>
              <a:t>di</a:t>
            </a:r>
          </a:p>
          <a:p>
            <a:pPr algn="ctr">
              <a:defRPr/>
            </a:pPr>
            <a:r>
              <a:rPr lang="it-IT" sz="3200" b="1">
                <a:solidFill>
                  <a:schemeClr val="bg1"/>
                </a:solidFill>
                <a:effectLst>
                  <a:outerShdw blurRad="38100" dist="38100" dir="2700000" algn="tl">
                    <a:srgbClr val="000000"/>
                  </a:outerShdw>
                </a:effectLst>
                <a:latin typeface="Comic Sans MS" pitchFamily="66" charset="0"/>
              </a:rPr>
              <a:t>dissociazione</a:t>
            </a:r>
          </a:p>
          <a:p>
            <a:pPr algn="ctr">
              <a:defRPr/>
            </a:pPr>
            <a:r>
              <a:rPr lang="it-IT" sz="3200" b="1">
                <a:solidFill>
                  <a:schemeClr val="bg1"/>
                </a:solidFill>
                <a:effectLst>
                  <a:outerShdw blurRad="38100" dist="38100" dir="2700000" algn="tl">
                    <a:srgbClr val="000000"/>
                  </a:outerShdw>
                </a:effectLst>
                <a:latin typeface="Comic Sans MS" pitchFamily="66" charset="0"/>
              </a:rPr>
              <a:t>AV</a:t>
            </a:r>
          </a:p>
        </p:txBody>
      </p:sp>
      <p:pic>
        <p:nvPicPr>
          <p:cNvPr id="25604" name="Picture 2" descr="Foto ORETO  Giuseppe"/>
          <p:cNvPicPr>
            <a:picLocks noChangeAspect="1" noChangeArrowheads="1"/>
          </p:cNvPicPr>
          <p:nvPr/>
        </p:nvPicPr>
        <p:blipFill>
          <a:blip r:embed="rId3" cstate="print"/>
          <a:srcRect/>
          <a:stretch>
            <a:fillRect/>
          </a:stretch>
        </p:blipFill>
        <p:spPr bwMode="auto">
          <a:xfrm>
            <a:off x="0" y="0"/>
            <a:ext cx="1614488" cy="184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54341"/>
                                        </p:tgtEl>
                                        <p:attrNameLst>
                                          <p:attrName>style.visibility</p:attrName>
                                        </p:attrNameLst>
                                      </p:cBhvr>
                                      <p:to>
                                        <p:strVal val="visible"/>
                                      </p:to>
                                    </p:set>
                                    <p:anim calcmode="lin" valueType="num">
                                      <p:cBhvr>
                                        <p:cTn id="7" dur="1000" fill="hold"/>
                                        <p:tgtEl>
                                          <p:spTgt spid="654341"/>
                                        </p:tgtEl>
                                        <p:attrNameLst>
                                          <p:attrName>ppt_w</p:attrName>
                                        </p:attrNameLst>
                                      </p:cBhvr>
                                      <p:tavLst>
                                        <p:tav tm="0">
                                          <p:val>
                                            <p:fltVal val="0"/>
                                          </p:val>
                                        </p:tav>
                                        <p:tav tm="100000">
                                          <p:val>
                                            <p:strVal val="#ppt_w"/>
                                          </p:val>
                                        </p:tav>
                                      </p:tavLst>
                                    </p:anim>
                                    <p:anim calcmode="lin" valueType="num">
                                      <p:cBhvr>
                                        <p:cTn id="8" dur="1000" fill="hold"/>
                                        <p:tgtEl>
                                          <p:spTgt spid="654341"/>
                                        </p:tgtEl>
                                        <p:attrNameLst>
                                          <p:attrName>ppt_h</p:attrName>
                                        </p:attrNameLst>
                                      </p:cBhvr>
                                      <p:tavLst>
                                        <p:tav tm="0">
                                          <p:val>
                                            <p:fltVal val="0"/>
                                          </p:val>
                                        </p:tav>
                                        <p:tav tm="100000">
                                          <p:val>
                                            <p:strVal val="#ppt_h"/>
                                          </p:val>
                                        </p:tav>
                                      </p:tavLst>
                                    </p:anim>
                                    <p:anim calcmode="lin" valueType="num">
                                      <p:cBhvr>
                                        <p:cTn id="9" dur="1000" fill="hold"/>
                                        <p:tgtEl>
                                          <p:spTgt spid="654341"/>
                                        </p:tgtEl>
                                        <p:attrNameLst>
                                          <p:attrName>style.rotation</p:attrName>
                                        </p:attrNameLst>
                                      </p:cBhvr>
                                      <p:tavLst>
                                        <p:tav tm="0">
                                          <p:val>
                                            <p:fltVal val="90"/>
                                          </p:val>
                                        </p:tav>
                                        <p:tav tm="100000">
                                          <p:val>
                                            <p:fltVal val="0"/>
                                          </p:val>
                                        </p:tav>
                                      </p:tavLst>
                                    </p:anim>
                                    <p:animEffect transition="in" filter="fade">
                                      <p:cBhvr>
                                        <p:cTn id="10" dur="10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p:cNvSpPr>
            <a:spLocks noGrp="1"/>
          </p:cNvSpPr>
          <p:nvPr>
            <p:ph type="title"/>
          </p:nvPr>
        </p:nvSpPr>
        <p:spPr>
          <a:xfrm>
            <a:off x="0" y="609600"/>
            <a:ext cx="8964613" cy="1143000"/>
          </a:xfrm>
          <a:solidFill>
            <a:schemeClr val="bg1"/>
          </a:solidFill>
        </p:spPr>
        <p:txBody>
          <a:bodyPr/>
          <a:lstStyle/>
          <a:p>
            <a:r>
              <a:rPr lang="it-IT" b="1" smtClean="0">
                <a:solidFill>
                  <a:srgbClr val="008080"/>
                </a:solidFill>
                <a:latin typeface="Comic Sans MS" pitchFamily="66" charset="0"/>
              </a:rPr>
              <a:t>Segni fisici di dissociazione AV</a:t>
            </a:r>
          </a:p>
        </p:txBody>
      </p:sp>
      <p:sp>
        <p:nvSpPr>
          <p:cNvPr id="3" name="Segnaposto contenuto 2"/>
          <p:cNvSpPr>
            <a:spLocks noGrp="1"/>
          </p:cNvSpPr>
          <p:nvPr>
            <p:ph idx="1"/>
          </p:nvPr>
        </p:nvSpPr>
        <p:spPr>
          <a:xfrm>
            <a:off x="395288" y="1981200"/>
            <a:ext cx="8424862" cy="4114800"/>
          </a:xfrm>
        </p:spPr>
        <p:txBody>
          <a:bodyPr/>
          <a:lstStyle/>
          <a:p>
            <a:pPr>
              <a:defRPr/>
            </a:pPr>
            <a:r>
              <a:rPr lang="it-IT" sz="4400" b="1" smtClean="0">
                <a:solidFill>
                  <a:srgbClr val="FFFF00"/>
                </a:solidFill>
                <a:effectLst>
                  <a:outerShdw blurRad="38100" dist="38100" dir="2700000" algn="tl">
                    <a:srgbClr val="000000"/>
                  </a:outerShdw>
                </a:effectLst>
                <a:latin typeface="Comic Sans MS" pitchFamily="66" charset="0"/>
              </a:rPr>
              <a:t>Variabile intensità del I tono</a:t>
            </a:r>
          </a:p>
          <a:p>
            <a:pPr>
              <a:defRPr/>
            </a:pPr>
            <a:r>
              <a:rPr lang="it-IT" sz="4400" b="1" smtClean="0">
                <a:solidFill>
                  <a:srgbClr val="FFFF00"/>
                </a:solidFill>
                <a:effectLst>
                  <a:outerShdw blurRad="38100" dist="38100" dir="2700000" algn="tl">
                    <a:srgbClr val="000000"/>
                  </a:outerShdw>
                </a:effectLst>
                <a:latin typeface="Comic Sans MS" pitchFamily="66" charset="0"/>
              </a:rPr>
              <a:t>Variabile ampiezza del polso arterioso</a:t>
            </a:r>
          </a:p>
          <a:p>
            <a:pPr>
              <a:defRPr/>
            </a:pPr>
            <a:r>
              <a:rPr lang="it-IT" sz="4400" b="1" smtClean="0">
                <a:solidFill>
                  <a:srgbClr val="FFFF00"/>
                </a:solidFill>
                <a:effectLst>
                  <a:outerShdw blurRad="38100" dist="38100" dir="2700000" algn="tl">
                    <a:srgbClr val="000000"/>
                  </a:outerShdw>
                </a:effectLst>
                <a:latin typeface="Comic Sans MS" pitchFamily="66" charset="0"/>
              </a:rPr>
              <a:t>Polso giugulare con onda a cannone</a:t>
            </a:r>
          </a:p>
        </p:txBody>
      </p:sp>
      <p:pic>
        <p:nvPicPr>
          <p:cNvPr id="662532" name="Picture 4" descr="v"/>
          <p:cNvPicPr>
            <a:picLocks noChangeAspect="1" noChangeArrowheads="1"/>
          </p:cNvPicPr>
          <p:nvPr/>
        </p:nvPicPr>
        <p:blipFill>
          <a:blip r:embed="rId2" cstate="print"/>
          <a:srcRect/>
          <a:stretch>
            <a:fillRect/>
          </a:stretch>
        </p:blipFill>
        <p:spPr bwMode="auto">
          <a:xfrm>
            <a:off x="250825" y="1052513"/>
            <a:ext cx="4679950" cy="2987675"/>
          </a:xfrm>
          <a:prstGeom prst="rect">
            <a:avLst/>
          </a:prstGeom>
          <a:noFill/>
          <a:ln w="9525">
            <a:noFill/>
            <a:miter lim="800000"/>
            <a:headEnd/>
            <a:tailEnd/>
          </a:ln>
        </p:spPr>
      </p:pic>
      <p:pic>
        <p:nvPicPr>
          <p:cNvPr id="662534" name="Picture 6" descr="folla_attuale"/>
          <p:cNvPicPr>
            <a:picLocks noChangeAspect="1" noChangeArrowheads="1"/>
          </p:cNvPicPr>
          <p:nvPr/>
        </p:nvPicPr>
        <p:blipFill>
          <a:blip r:embed="rId3" cstate="print"/>
          <a:srcRect/>
          <a:stretch>
            <a:fillRect/>
          </a:stretch>
        </p:blipFill>
        <p:spPr bwMode="auto">
          <a:xfrm>
            <a:off x="5076825" y="2708275"/>
            <a:ext cx="3589338" cy="3589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62532"/>
                                        </p:tgtEl>
                                        <p:attrNameLst>
                                          <p:attrName>style.visibility</p:attrName>
                                        </p:attrNameLst>
                                      </p:cBhvr>
                                      <p:to>
                                        <p:strVal val="visible"/>
                                      </p:to>
                                    </p:set>
                                    <p:anim calcmode="lin" valueType="num">
                                      <p:cBhvr>
                                        <p:cTn id="7" dur="1000" fill="hold"/>
                                        <p:tgtEl>
                                          <p:spTgt spid="662532"/>
                                        </p:tgtEl>
                                        <p:attrNameLst>
                                          <p:attrName>ppt_w</p:attrName>
                                        </p:attrNameLst>
                                      </p:cBhvr>
                                      <p:tavLst>
                                        <p:tav tm="0">
                                          <p:val>
                                            <p:fltVal val="0"/>
                                          </p:val>
                                        </p:tav>
                                        <p:tav tm="100000">
                                          <p:val>
                                            <p:strVal val="#ppt_w"/>
                                          </p:val>
                                        </p:tav>
                                      </p:tavLst>
                                    </p:anim>
                                    <p:anim calcmode="lin" valueType="num">
                                      <p:cBhvr>
                                        <p:cTn id="8" dur="1000" fill="hold"/>
                                        <p:tgtEl>
                                          <p:spTgt spid="662532"/>
                                        </p:tgtEl>
                                        <p:attrNameLst>
                                          <p:attrName>ppt_h</p:attrName>
                                        </p:attrNameLst>
                                      </p:cBhvr>
                                      <p:tavLst>
                                        <p:tav tm="0">
                                          <p:val>
                                            <p:fltVal val="0"/>
                                          </p:val>
                                        </p:tav>
                                        <p:tav tm="100000">
                                          <p:val>
                                            <p:strVal val="#ppt_h"/>
                                          </p:val>
                                        </p:tav>
                                      </p:tavLst>
                                    </p:anim>
                                    <p:anim calcmode="lin" valueType="num">
                                      <p:cBhvr>
                                        <p:cTn id="9" dur="1000" fill="hold"/>
                                        <p:tgtEl>
                                          <p:spTgt spid="662532"/>
                                        </p:tgtEl>
                                        <p:attrNameLst>
                                          <p:attrName>style.rotation</p:attrName>
                                        </p:attrNameLst>
                                      </p:cBhvr>
                                      <p:tavLst>
                                        <p:tav tm="0">
                                          <p:val>
                                            <p:fltVal val="90"/>
                                          </p:val>
                                        </p:tav>
                                        <p:tav tm="100000">
                                          <p:val>
                                            <p:fltVal val="0"/>
                                          </p:val>
                                        </p:tav>
                                      </p:tavLst>
                                    </p:anim>
                                    <p:animEffect transition="in" filter="fade">
                                      <p:cBhvr>
                                        <p:cTn id="10" dur="1000"/>
                                        <p:tgtEl>
                                          <p:spTgt spid="66253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662534"/>
                                        </p:tgtEl>
                                        <p:attrNameLst>
                                          <p:attrName>style.visibility</p:attrName>
                                        </p:attrNameLst>
                                      </p:cBhvr>
                                      <p:to>
                                        <p:strVal val="visible"/>
                                      </p:to>
                                    </p:set>
                                    <p:anim calcmode="lin" valueType="num">
                                      <p:cBhvr>
                                        <p:cTn id="15" dur="1000" fill="hold"/>
                                        <p:tgtEl>
                                          <p:spTgt spid="662534"/>
                                        </p:tgtEl>
                                        <p:attrNameLst>
                                          <p:attrName>ppt_w</p:attrName>
                                        </p:attrNameLst>
                                      </p:cBhvr>
                                      <p:tavLst>
                                        <p:tav tm="0">
                                          <p:val>
                                            <p:fltVal val="0"/>
                                          </p:val>
                                        </p:tav>
                                        <p:tav tm="100000">
                                          <p:val>
                                            <p:strVal val="#ppt_w"/>
                                          </p:val>
                                        </p:tav>
                                      </p:tavLst>
                                    </p:anim>
                                    <p:anim calcmode="lin" valueType="num">
                                      <p:cBhvr>
                                        <p:cTn id="16" dur="1000" fill="hold"/>
                                        <p:tgtEl>
                                          <p:spTgt spid="662534"/>
                                        </p:tgtEl>
                                        <p:attrNameLst>
                                          <p:attrName>ppt_h</p:attrName>
                                        </p:attrNameLst>
                                      </p:cBhvr>
                                      <p:tavLst>
                                        <p:tav tm="0">
                                          <p:val>
                                            <p:fltVal val="0"/>
                                          </p:val>
                                        </p:tav>
                                        <p:tav tm="100000">
                                          <p:val>
                                            <p:strVal val="#ppt_h"/>
                                          </p:val>
                                        </p:tav>
                                      </p:tavLst>
                                    </p:anim>
                                    <p:anim calcmode="lin" valueType="num">
                                      <p:cBhvr>
                                        <p:cTn id="17" dur="1000" fill="hold"/>
                                        <p:tgtEl>
                                          <p:spTgt spid="662534"/>
                                        </p:tgtEl>
                                        <p:attrNameLst>
                                          <p:attrName>style.rotation</p:attrName>
                                        </p:attrNameLst>
                                      </p:cBhvr>
                                      <p:tavLst>
                                        <p:tav tm="0">
                                          <p:val>
                                            <p:fltVal val="90"/>
                                          </p:val>
                                        </p:tav>
                                        <p:tav tm="100000">
                                          <p:val>
                                            <p:fltVal val="0"/>
                                          </p:val>
                                        </p:tav>
                                      </p:tavLst>
                                    </p:anim>
                                    <p:animEffect transition="in" filter="fade">
                                      <p:cBhvr>
                                        <p:cTn id="18" dur="1000"/>
                                        <p:tgtEl>
                                          <p:spTgt spid="66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Cuore-03"/>
          <p:cNvPicPr>
            <a:picLocks noChangeAspect="1" noChangeArrowheads="1"/>
          </p:cNvPicPr>
          <p:nvPr/>
        </p:nvPicPr>
        <p:blipFill>
          <a:blip r:embed="rId2" cstate="print"/>
          <a:srcRect/>
          <a:stretch>
            <a:fillRect/>
          </a:stretch>
        </p:blipFill>
        <p:spPr bwMode="auto">
          <a:xfrm>
            <a:off x="539750" y="2349500"/>
            <a:ext cx="3086100" cy="4048125"/>
          </a:xfrm>
          <a:prstGeom prst="rect">
            <a:avLst/>
          </a:prstGeom>
          <a:noFill/>
          <a:ln w="9525">
            <a:noFill/>
            <a:miter lim="800000"/>
            <a:headEnd/>
            <a:tailEnd/>
          </a:ln>
        </p:spPr>
      </p:pic>
      <p:pic>
        <p:nvPicPr>
          <p:cNvPr id="10243" name="Picture 7" descr="cuore-matto-matto-da-legare-231751"/>
          <p:cNvPicPr>
            <a:picLocks noChangeAspect="1" noChangeArrowheads="1"/>
          </p:cNvPicPr>
          <p:nvPr/>
        </p:nvPicPr>
        <p:blipFill>
          <a:blip r:embed="rId3" cstate="print"/>
          <a:srcRect/>
          <a:stretch>
            <a:fillRect/>
          </a:stretch>
        </p:blipFill>
        <p:spPr bwMode="auto">
          <a:xfrm>
            <a:off x="5715000" y="0"/>
            <a:ext cx="3429000" cy="4071938"/>
          </a:xfrm>
          <a:prstGeom prst="rect">
            <a:avLst/>
          </a:prstGeom>
          <a:noFill/>
          <a:ln w="9525">
            <a:noFill/>
            <a:miter lim="800000"/>
            <a:headEnd/>
            <a:tailEnd/>
          </a:ln>
        </p:spPr>
      </p:pic>
      <p:sp>
        <p:nvSpPr>
          <p:cNvPr id="111624" name="Rectangle 8"/>
          <p:cNvSpPr>
            <a:spLocks noChangeArrowheads="1"/>
          </p:cNvSpPr>
          <p:nvPr/>
        </p:nvSpPr>
        <p:spPr bwMode="auto">
          <a:xfrm>
            <a:off x="0" y="333375"/>
            <a:ext cx="4429125" cy="1754188"/>
          </a:xfrm>
          <a:prstGeom prst="rect">
            <a:avLst/>
          </a:prstGeom>
          <a:noFill/>
          <a:ln w="9525">
            <a:noFill/>
            <a:miter lim="800000"/>
            <a:headEnd/>
            <a:tailEnd/>
          </a:ln>
          <a:effectLst/>
        </p:spPr>
        <p:txBody>
          <a:bodyPr>
            <a:spAutoFit/>
          </a:bodyPr>
          <a:lstStyle/>
          <a:p>
            <a:pPr algn="ctr">
              <a:defRPr/>
            </a:pPr>
            <a:r>
              <a:rPr lang="it-IT" sz="5400" b="1" dirty="0">
                <a:solidFill>
                  <a:schemeClr val="bg1"/>
                </a:solidFill>
                <a:effectLst>
                  <a:outerShdw blurRad="38100" dist="38100" dir="2700000" algn="tl">
                    <a:srgbClr val="000000"/>
                  </a:outerShdw>
                </a:effectLst>
                <a:latin typeface="Comic Sans MS" pitchFamily="66" charset="0"/>
              </a:rPr>
              <a:t>aritmie </a:t>
            </a:r>
          </a:p>
          <a:p>
            <a:pPr algn="ctr">
              <a:defRPr/>
            </a:pPr>
            <a:r>
              <a:rPr lang="it-IT" sz="5400" b="1" dirty="0">
                <a:solidFill>
                  <a:schemeClr val="bg1"/>
                </a:solidFill>
                <a:effectLst>
                  <a:outerShdw blurRad="38100" dist="38100" dir="2700000" algn="tl">
                    <a:srgbClr val="000000"/>
                  </a:outerShdw>
                </a:effectLst>
                <a:latin typeface="Comic Sans MS" pitchFamily="66" charset="0"/>
              </a:rPr>
              <a:t>cardiache</a:t>
            </a:r>
          </a:p>
        </p:txBody>
      </p:sp>
      <p:sp>
        <p:nvSpPr>
          <p:cNvPr id="111625" name="Rectangle 9"/>
          <p:cNvSpPr>
            <a:spLocks noChangeArrowheads="1"/>
          </p:cNvSpPr>
          <p:nvPr/>
        </p:nvSpPr>
        <p:spPr bwMode="auto">
          <a:xfrm>
            <a:off x="3500438" y="3000375"/>
            <a:ext cx="4572000" cy="3381375"/>
          </a:xfrm>
          <a:prstGeom prst="rect">
            <a:avLst/>
          </a:prstGeom>
          <a:noFill/>
          <a:ln w="9525">
            <a:noFill/>
            <a:miter lim="800000"/>
            <a:headEnd/>
            <a:tailEnd/>
          </a:ln>
          <a:effectLst/>
        </p:spPr>
        <p:txBody>
          <a:bodyPr>
            <a:spAutoFit/>
          </a:bodyPr>
          <a:lstStyle/>
          <a:p>
            <a:pPr algn="ctr">
              <a:defRPr/>
            </a:pPr>
            <a:r>
              <a:rPr lang="it-IT" sz="5400" b="1" dirty="0">
                <a:solidFill>
                  <a:srgbClr val="FFFF66"/>
                </a:solidFill>
                <a:effectLst>
                  <a:outerShdw blurRad="38100" dist="38100" dir="2700000" algn="tl">
                    <a:srgbClr val="000000"/>
                  </a:outerShdw>
                </a:effectLst>
              </a:rPr>
              <a:t>“</a:t>
            </a:r>
            <a:r>
              <a:rPr lang="it-IT" sz="5400" b="1" dirty="0">
                <a:solidFill>
                  <a:srgbClr val="FFFF66"/>
                </a:solidFill>
                <a:effectLst>
                  <a:outerShdw blurRad="38100" dist="38100" dir="2700000" algn="tl">
                    <a:srgbClr val="000000"/>
                  </a:outerShdw>
                </a:effectLst>
                <a:latin typeface="Comic Sans MS" pitchFamily="66" charset="0"/>
              </a:rPr>
              <a:t>le innocenti follie del cuore”</a:t>
            </a:r>
          </a:p>
          <a:p>
            <a:pPr algn="ctr">
              <a:defRPr/>
            </a:pPr>
            <a:r>
              <a:rPr lang="it-IT" sz="5400" b="1" dirty="0">
                <a:solidFill>
                  <a:srgbClr val="FFFF66"/>
                </a:solidFill>
                <a:effectLst>
                  <a:outerShdw blurRad="38100" dist="38100" dir="2700000" algn="tl">
                    <a:srgbClr val="000000"/>
                  </a:outerShdw>
                </a:effectLst>
                <a:latin typeface="Comic Sans MS" pitchFamily="66" charset="0"/>
              </a:rPr>
              <a:t>A. MURRI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152400"/>
            <a:ext cx="7772400" cy="952500"/>
          </a:xfrm>
        </p:spPr>
        <p:txBody>
          <a:bodyPr/>
          <a:lstStyle/>
          <a:p>
            <a:pPr eaLnBrk="1" hangingPunct="1"/>
            <a:r>
              <a:rPr lang="en-US" sz="3200" b="1" smtClean="0">
                <a:solidFill>
                  <a:srgbClr val="FFFF00"/>
                </a:solidFill>
                <a:latin typeface="Comic Sans MS" pitchFamily="66" charset="0"/>
              </a:rPr>
              <a:t>MECCANISMI BASE DI TUTTE LE ARITMIE</a:t>
            </a:r>
          </a:p>
        </p:txBody>
      </p:sp>
      <p:pic>
        <p:nvPicPr>
          <p:cNvPr id="59395" name="Picture 3" descr="arrhythmiamech"/>
          <p:cNvPicPr>
            <a:picLocks noGrp="1" noChangeAspect="1" noChangeArrowheads="1"/>
          </p:cNvPicPr>
          <p:nvPr>
            <p:ph idx="1"/>
          </p:nvPr>
        </p:nvPicPr>
        <p:blipFill>
          <a:blip r:embed="rId2" cstate="print"/>
          <a:srcRect/>
          <a:stretch>
            <a:fillRect/>
          </a:stretch>
        </p:blipFill>
        <p:spPr>
          <a:xfrm>
            <a:off x="838200" y="1066800"/>
            <a:ext cx="7696200" cy="5410200"/>
          </a:xfrm>
        </p:spPr>
      </p:pic>
      <p:sp>
        <p:nvSpPr>
          <p:cNvPr id="40964" name="Oval 4"/>
          <p:cNvSpPr>
            <a:spLocks noChangeArrowheads="1"/>
          </p:cNvSpPr>
          <p:nvPr/>
        </p:nvSpPr>
        <p:spPr bwMode="auto">
          <a:xfrm>
            <a:off x="685800" y="2971800"/>
            <a:ext cx="3733800" cy="1524000"/>
          </a:xfrm>
          <a:prstGeom prst="ellipse">
            <a:avLst/>
          </a:prstGeom>
          <a:noFill/>
          <a:ln w="57150">
            <a:solidFill>
              <a:srgbClr val="FF0000"/>
            </a:solidFill>
            <a:round/>
            <a:headEnd/>
            <a:tailEnd/>
          </a:ln>
        </p:spPr>
        <p:txBody>
          <a:bodyPr wrap="none" anchor="ctr"/>
          <a:lstStyle/>
          <a:p>
            <a:endParaRPr lang="it-IT"/>
          </a:p>
        </p:txBody>
      </p:sp>
      <p:sp>
        <p:nvSpPr>
          <p:cNvPr id="40966" name="Oval 6"/>
          <p:cNvSpPr>
            <a:spLocks noChangeArrowheads="1"/>
          </p:cNvSpPr>
          <p:nvPr/>
        </p:nvSpPr>
        <p:spPr bwMode="auto">
          <a:xfrm>
            <a:off x="4876800" y="2971800"/>
            <a:ext cx="3733800" cy="1524000"/>
          </a:xfrm>
          <a:prstGeom prst="ellipse">
            <a:avLst/>
          </a:prstGeom>
          <a:noFill/>
          <a:ln w="5715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1+#ppt_w/2"/>
                                          </p:val>
                                        </p:tav>
                                        <p:tav tm="100000">
                                          <p:val>
                                            <p:strVal val="#ppt_x"/>
                                          </p:val>
                                        </p:tav>
                                      </p:tavLst>
                                    </p:anim>
                                    <p:anim calcmode="lin" valueType="num">
                                      <p:cBhvr additive="base">
                                        <p:cTn id="8"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Nicola\Documenti\Immagini\ekg7.jpg"/>
          <p:cNvPicPr>
            <a:picLocks noChangeAspect="1" noChangeArrowheads="1"/>
          </p:cNvPicPr>
          <p:nvPr/>
        </p:nvPicPr>
        <p:blipFill>
          <a:blip r:embed="rId2" cstate="print"/>
          <a:srcRect/>
          <a:stretch>
            <a:fillRect/>
          </a:stretch>
        </p:blipFill>
        <p:spPr bwMode="auto">
          <a:xfrm>
            <a:off x="2051050" y="981075"/>
            <a:ext cx="7092950" cy="5668963"/>
          </a:xfrm>
          <a:prstGeom prst="rect">
            <a:avLst/>
          </a:prstGeom>
          <a:noFill/>
          <a:ln w="9525">
            <a:solidFill>
              <a:srgbClr val="660033"/>
            </a:solidFill>
            <a:miter lim="800000"/>
            <a:headEnd/>
            <a:tailEnd/>
          </a:ln>
        </p:spPr>
      </p:pic>
      <p:pic>
        <p:nvPicPr>
          <p:cNvPr id="27651" name="Picture 2" descr="http://cardiodna.com/images/PedroBrugada.jpg"/>
          <p:cNvPicPr>
            <a:picLocks noChangeAspect="1" noChangeArrowheads="1"/>
          </p:cNvPicPr>
          <p:nvPr/>
        </p:nvPicPr>
        <p:blipFill>
          <a:blip r:embed="rId3" cstate="print"/>
          <a:srcRect/>
          <a:stretch>
            <a:fillRect/>
          </a:stretch>
        </p:blipFill>
        <p:spPr bwMode="auto">
          <a:xfrm>
            <a:off x="0" y="333375"/>
            <a:ext cx="1812925" cy="2447925"/>
          </a:xfrm>
          <a:prstGeom prst="rect">
            <a:avLst/>
          </a:prstGeom>
          <a:noFill/>
          <a:ln w="9525">
            <a:noFill/>
            <a:miter lim="800000"/>
            <a:headEnd/>
            <a:tailEnd/>
          </a:ln>
        </p:spPr>
      </p:pic>
      <p:sp>
        <p:nvSpPr>
          <p:cNvPr id="329733" name="Oval 5"/>
          <p:cNvSpPr>
            <a:spLocks noChangeArrowheads="1"/>
          </p:cNvSpPr>
          <p:nvPr/>
        </p:nvSpPr>
        <p:spPr bwMode="auto">
          <a:xfrm>
            <a:off x="1331913" y="908050"/>
            <a:ext cx="6696075" cy="1441450"/>
          </a:xfrm>
          <a:prstGeom prst="ellipse">
            <a:avLst/>
          </a:prstGeom>
          <a:noFill/>
          <a:ln w="7620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733"/>
                                        </p:tgtEl>
                                        <p:attrNameLst>
                                          <p:attrName>style.visibility</p:attrName>
                                        </p:attrNameLst>
                                      </p:cBhvr>
                                      <p:to>
                                        <p:strVal val="visible"/>
                                      </p:to>
                                    </p:set>
                                    <p:animEffect transition="in" filter="strips(downLeft)">
                                      <p:cBhvr>
                                        <p:cTn id="7" dur="500"/>
                                        <p:tgtEl>
                                          <p:spTgt spid="329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971550" y="0"/>
            <a:ext cx="6934200" cy="6858000"/>
          </a:xfrm>
          <a:prstGeom prst="rect">
            <a:avLst/>
          </a:prstGeom>
          <a:noFill/>
          <a:ln w="9525">
            <a:noFill/>
            <a:miter lim="800000"/>
            <a:headEnd/>
            <a:tailEnd/>
          </a:ln>
        </p:spPr>
      </p:pic>
      <p:sp>
        <p:nvSpPr>
          <p:cNvPr id="661507" name="Oval 3"/>
          <p:cNvSpPr>
            <a:spLocks noChangeArrowheads="1"/>
          </p:cNvSpPr>
          <p:nvPr/>
        </p:nvSpPr>
        <p:spPr bwMode="auto">
          <a:xfrm>
            <a:off x="2770609" y="1628775"/>
            <a:ext cx="3457575" cy="3240088"/>
          </a:xfrm>
          <a:prstGeom prst="ellipse">
            <a:avLst/>
          </a:prstGeom>
          <a:solidFill>
            <a:schemeClr val="accent2"/>
          </a:solidFill>
          <a:ln w="9525">
            <a:solidFill>
              <a:schemeClr val="tx1"/>
            </a:solidFill>
            <a:round/>
            <a:headEnd/>
            <a:tailEnd/>
          </a:ln>
          <a:effectLst/>
        </p:spPr>
        <p:txBody>
          <a:bodyPr wrap="none" anchor="ctr"/>
          <a:lstStyle/>
          <a:p>
            <a:pPr algn="ctr">
              <a:defRPr/>
            </a:pPr>
            <a:r>
              <a:rPr lang="it-IT" sz="3600" b="1">
                <a:solidFill>
                  <a:schemeClr val="bg1"/>
                </a:solidFill>
                <a:effectLst>
                  <a:outerShdw blurRad="38100" dist="38100" dir="2700000" algn="tl">
                    <a:srgbClr val="000000"/>
                  </a:outerShdw>
                </a:effectLst>
                <a:latin typeface="Comic Sans MS" pitchFamily="66" charset="0"/>
              </a:rPr>
              <a:t>aspetto</a:t>
            </a:r>
            <a:br>
              <a:rPr lang="it-IT" sz="3600" b="1">
                <a:solidFill>
                  <a:schemeClr val="bg1"/>
                </a:solidFill>
                <a:effectLst>
                  <a:outerShdw blurRad="38100" dist="38100" dir="2700000" algn="tl">
                    <a:srgbClr val="000000"/>
                  </a:outerShdw>
                </a:effectLst>
                <a:latin typeface="Comic Sans MS" pitchFamily="66" charset="0"/>
              </a:rPr>
            </a:br>
            <a:r>
              <a:rPr lang="it-IT" sz="3600" b="1">
                <a:solidFill>
                  <a:schemeClr val="bg1"/>
                </a:solidFill>
                <a:effectLst>
                  <a:outerShdw blurRad="38100" dist="38100" dir="2700000" algn="tl">
                    <a:srgbClr val="000000"/>
                  </a:outerShdw>
                </a:effectLst>
                <a:latin typeface="Comic Sans MS" pitchFamily="66" charset="0"/>
              </a:rPr>
              <a:t>concordante</a:t>
            </a:r>
            <a:br>
              <a:rPr lang="it-IT" sz="3600" b="1">
                <a:solidFill>
                  <a:schemeClr val="bg1"/>
                </a:solidFill>
                <a:effectLst>
                  <a:outerShdw blurRad="38100" dist="38100" dir="2700000" algn="tl">
                    <a:srgbClr val="000000"/>
                  </a:outerShdw>
                </a:effectLst>
                <a:latin typeface="Comic Sans MS" pitchFamily="66" charset="0"/>
              </a:rPr>
            </a:br>
            <a:r>
              <a:rPr lang="it-IT" sz="3600" b="1">
                <a:solidFill>
                  <a:schemeClr val="bg1"/>
                </a:solidFill>
                <a:effectLst>
                  <a:outerShdw blurRad="38100" dist="38100" dir="2700000" algn="tl">
                    <a:srgbClr val="000000"/>
                  </a:outerShdw>
                </a:effectLst>
                <a:latin typeface="Comic Sans MS" pitchFamily="66" charset="0"/>
              </a:rPr>
              <a:t>nelle</a:t>
            </a:r>
            <a:br>
              <a:rPr lang="it-IT" sz="3600" b="1">
                <a:solidFill>
                  <a:schemeClr val="bg1"/>
                </a:solidFill>
                <a:effectLst>
                  <a:outerShdw blurRad="38100" dist="38100" dir="2700000" algn="tl">
                    <a:srgbClr val="000000"/>
                  </a:outerShdw>
                </a:effectLst>
                <a:latin typeface="Comic Sans MS" pitchFamily="66" charset="0"/>
              </a:rPr>
            </a:br>
            <a:r>
              <a:rPr lang="it-IT" sz="3600" b="1">
                <a:solidFill>
                  <a:schemeClr val="bg1"/>
                </a:solidFill>
                <a:effectLst>
                  <a:outerShdw blurRad="38100" dist="38100" dir="2700000" algn="tl">
                    <a:srgbClr val="000000"/>
                  </a:outerShdw>
                </a:effectLst>
                <a:latin typeface="Comic Sans MS" pitchFamily="66" charset="0"/>
              </a:rPr>
              <a:t>precordiali</a:t>
            </a:r>
            <a:endParaRPr lang="it-IT" sz="4800" b="1">
              <a:solidFill>
                <a:schemeClr val="bg1"/>
              </a:solidFill>
              <a:effectLst>
                <a:outerShdw blurRad="38100" dist="38100" dir="2700000" algn="tl">
                  <a:srgbClr val="000000"/>
                </a:outerShdw>
              </a:effectLst>
              <a:latin typeface="Comic Sans MS" pitchFamily="66" charset="0"/>
            </a:endParaRPr>
          </a:p>
        </p:txBody>
      </p:sp>
      <p:sp>
        <p:nvSpPr>
          <p:cNvPr id="28676" name="Text Box 4"/>
          <p:cNvSpPr txBox="1">
            <a:spLocks noChangeArrowheads="1"/>
          </p:cNvSpPr>
          <p:nvPr/>
        </p:nvSpPr>
        <p:spPr bwMode="auto">
          <a:xfrm>
            <a:off x="3975100" y="835025"/>
            <a:ext cx="184150" cy="396875"/>
          </a:xfrm>
          <a:prstGeom prst="rect">
            <a:avLst/>
          </a:prstGeom>
          <a:noFill/>
          <a:ln w="9525">
            <a:noFill/>
            <a:miter lim="800000"/>
            <a:headEnd/>
            <a:tailEnd/>
          </a:ln>
        </p:spPr>
        <p:txBody>
          <a:bodyPr wrap="none">
            <a:spAutoFit/>
          </a:bodyPr>
          <a:lstStyle/>
          <a:p>
            <a:endParaRPr lang="it-IT"/>
          </a:p>
        </p:txBody>
      </p:sp>
      <p:sp>
        <p:nvSpPr>
          <p:cNvPr id="28677" name="Text Box 5"/>
          <p:cNvSpPr txBox="1">
            <a:spLocks noChangeArrowheads="1"/>
          </p:cNvSpPr>
          <p:nvPr/>
        </p:nvSpPr>
        <p:spPr bwMode="auto">
          <a:xfrm>
            <a:off x="4284663" y="981075"/>
            <a:ext cx="184150" cy="396875"/>
          </a:xfrm>
          <a:prstGeom prst="rect">
            <a:avLst/>
          </a:prstGeom>
          <a:noFill/>
          <a:ln w="9525">
            <a:noFill/>
            <a:miter lim="800000"/>
            <a:headEnd/>
            <a:tailEnd/>
          </a:ln>
        </p:spPr>
        <p:txBody>
          <a:bodyPr wrap="none">
            <a:spAutoFit/>
          </a:bodyPr>
          <a:lstStyle/>
          <a:p>
            <a:endParaRPr lang="it-IT"/>
          </a:p>
        </p:txBody>
      </p:sp>
      <p:pic>
        <p:nvPicPr>
          <p:cNvPr id="28678" name="Picture 2" descr="Foto ORETO  Giuseppe"/>
          <p:cNvPicPr>
            <a:picLocks noChangeAspect="1" noChangeArrowheads="1"/>
          </p:cNvPicPr>
          <p:nvPr/>
        </p:nvPicPr>
        <p:blipFill>
          <a:blip r:embed="rId3" cstate="print"/>
          <a:srcRect/>
          <a:stretch>
            <a:fillRect/>
          </a:stretch>
        </p:blipFill>
        <p:spPr bwMode="auto">
          <a:xfrm>
            <a:off x="0" y="0"/>
            <a:ext cx="1614488" cy="184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61507"/>
                                        </p:tgtEl>
                                        <p:attrNameLst>
                                          <p:attrName>style.visibility</p:attrName>
                                        </p:attrNameLst>
                                      </p:cBhvr>
                                      <p:to>
                                        <p:strVal val="visible"/>
                                      </p:to>
                                    </p:set>
                                    <p:anim calcmode="lin" valueType="num">
                                      <p:cBhvr>
                                        <p:cTn id="7" dur="1000" fill="hold"/>
                                        <p:tgtEl>
                                          <p:spTgt spid="661507"/>
                                        </p:tgtEl>
                                        <p:attrNameLst>
                                          <p:attrName>ppt_w</p:attrName>
                                        </p:attrNameLst>
                                      </p:cBhvr>
                                      <p:tavLst>
                                        <p:tav tm="0">
                                          <p:val>
                                            <p:fltVal val="0"/>
                                          </p:val>
                                        </p:tav>
                                        <p:tav tm="100000">
                                          <p:val>
                                            <p:strVal val="#ppt_w"/>
                                          </p:val>
                                        </p:tav>
                                      </p:tavLst>
                                    </p:anim>
                                    <p:anim calcmode="lin" valueType="num">
                                      <p:cBhvr>
                                        <p:cTn id="8" dur="1000" fill="hold"/>
                                        <p:tgtEl>
                                          <p:spTgt spid="661507"/>
                                        </p:tgtEl>
                                        <p:attrNameLst>
                                          <p:attrName>ppt_h</p:attrName>
                                        </p:attrNameLst>
                                      </p:cBhvr>
                                      <p:tavLst>
                                        <p:tav tm="0">
                                          <p:val>
                                            <p:fltVal val="0"/>
                                          </p:val>
                                        </p:tav>
                                        <p:tav tm="100000">
                                          <p:val>
                                            <p:strVal val="#ppt_h"/>
                                          </p:val>
                                        </p:tav>
                                      </p:tavLst>
                                    </p:anim>
                                    <p:anim calcmode="lin" valueType="num">
                                      <p:cBhvr>
                                        <p:cTn id="9" dur="1000" fill="hold"/>
                                        <p:tgtEl>
                                          <p:spTgt spid="661507"/>
                                        </p:tgtEl>
                                        <p:attrNameLst>
                                          <p:attrName>style.rotation</p:attrName>
                                        </p:attrNameLst>
                                      </p:cBhvr>
                                      <p:tavLst>
                                        <p:tav tm="0">
                                          <p:val>
                                            <p:fltVal val="90"/>
                                          </p:val>
                                        </p:tav>
                                        <p:tav tm="100000">
                                          <p:val>
                                            <p:fltVal val="0"/>
                                          </p:val>
                                        </p:tav>
                                      </p:tavLst>
                                    </p:anim>
                                    <p:animEffect transition="in" filter="fade">
                                      <p:cBhvr>
                                        <p:cTn id="10" dur="1000"/>
                                        <p:tgtEl>
                                          <p:spTgt spid="66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7"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404813"/>
            <a:ext cx="9144000" cy="1008062"/>
          </a:xfrm>
          <a:solidFill>
            <a:schemeClr val="bg1"/>
          </a:solidFill>
        </p:spPr>
        <p:txBody>
          <a:bodyPr/>
          <a:lstStyle/>
          <a:p>
            <a:pPr eaLnBrk="1" hangingPunct="1">
              <a:defRPr/>
            </a:pPr>
            <a:r>
              <a:rPr lang="it-IT" b="1" dirty="0" smtClean="0">
                <a:solidFill>
                  <a:schemeClr val="accent1">
                    <a:lumMod val="75000"/>
                  </a:schemeClr>
                </a:solidFill>
                <a:effectLst>
                  <a:outerShdw blurRad="38100" dist="38100" dir="2700000" algn="tl">
                    <a:srgbClr val="000000">
                      <a:alpha val="43137"/>
                    </a:srgbClr>
                  </a:outerShdw>
                </a:effectLst>
                <a:latin typeface="Comic Sans MS" pitchFamily="66" charset="0"/>
                <a:cs typeface="Tahoma" pitchFamily="34" charset="0"/>
              </a:rPr>
              <a:t>Concordanza negativa </a:t>
            </a:r>
          </a:p>
        </p:txBody>
      </p:sp>
      <p:sp>
        <p:nvSpPr>
          <p:cNvPr id="22530" name="Rectangle 3"/>
          <p:cNvSpPr>
            <a:spLocks noGrp="1" noChangeArrowheads="1"/>
          </p:cNvSpPr>
          <p:nvPr>
            <p:ph type="body" idx="4294967295"/>
          </p:nvPr>
        </p:nvSpPr>
        <p:spPr/>
        <p:txBody>
          <a:bodyPr/>
          <a:lstStyle/>
          <a:p>
            <a:pPr eaLnBrk="1" hangingPunct="1">
              <a:lnSpc>
                <a:spcPct val="90000"/>
              </a:lnSpc>
              <a:defRPr/>
            </a:pPr>
            <a:r>
              <a:rPr lang="it-IT" sz="4400" b="1" smtClean="0">
                <a:solidFill>
                  <a:srgbClr val="FFFF00"/>
                </a:solidFill>
                <a:effectLst>
                  <a:outerShdw blurRad="38100" dist="38100" dir="2700000" algn="tl">
                    <a:srgbClr val="000000"/>
                  </a:outerShdw>
                </a:effectLst>
                <a:latin typeface="Comic Sans MS" pitchFamily="66" charset="0"/>
                <a:cs typeface="Tahoma" pitchFamily="34" charset="0"/>
              </a:rPr>
              <a:t>Assenza di complessi rs da V1 a V6, </a:t>
            </a:r>
          </a:p>
          <a:p>
            <a:pPr eaLnBrk="1" hangingPunct="1">
              <a:lnSpc>
                <a:spcPct val="90000"/>
              </a:lnSpc>
              <a:defRPr/>
            </a:pPr>
            <a:r>
              <a:rPr lang="it-IT" sz="4400" b="1" smtClean="0">
                <a:solidFill>
                  <a:srgbClr val="FFFF00"/>
                </a:solidFill>
                <a:effectLst>
                  <a:outerShdw blurRad="38100" dist="38100" dir="2700000" algn="tl">
                    <a:srgbClr val="000000"/>
                  </a:outerShdw>
                </a:effectLst>
                <a:latin typeface="Comic Sans MS" pitchFamily="66" charset="0"/>
                <a:cs typeface="Tahoma" pitchFamily="34" charset="0"/>
              </a:rPr>
              <a:t>…ovvero complessi negativi nelle precordiali (qs)</a:t>
            </a:r>
          </a:p>
          <a:p>
            <a:pPr algn="ctr" eaLnBrk="1" hangingPunct="1">
              <a:lnSpc>
                <a:spcPct val="90000"/>
              </a:lnSpc>
              <a:defRPr/>
            </a:pPr>
            <a:r>
              <a:rPr lang="it-IT" sz="4400" b="1" smtClean="0">
                <a:solidFill>
                  <a:srgbClr val="FFFF00"/>
                </a:solidFill>
                <a:effectLst>
                  <a:outerShdw blurRad="38100" dist="38100" dir="2700000" algn="tl">
                    <a:srgbClr val="000000"/>
                  </a:outerShdw>
                </a:effectLst>
                <a:latin typeface="Comic Sans MS" pitchFamily="66" charset="0"/>
              </a:rPr>
              <a:t>Concordanza  negativa </a:t>
            </a:r>
            <a:r>
              <a:rPr lang="it-IT" sz="4400" b="1" smtClean="0">
                <a:solidFill>
                  <a:srgbClr val="FFFF00"/>
                </a:solidFill>
                <a:effectLst>
                  <a:outerShdw blurRad="38100" dist="38100" dir="2700000" algn="tl">
                    <a:srgbClr val="000000"/>
                  </a:outerShdw>
                </a:effectLst>
                <a:latin typeface="Comic Sans MS" pitchFamily="66" charset="0"/>
                <a:sym typeface="Wingdings" pitchFamily="2" charset="2"/>
              </a:rPr>
              <a:t></a:t>
            </a:r>
            <a:br>
              <a:rPr lang="it-IT" sz="4400" b="1" smtClean="0">
                <a:solidFill>
                  <a:srgbClr val="FFFF00"/>
                </a:solidFill>
                <a:effectLst>
                  <a:outerShdw blurRad="38100" dist="38100" dir="2700000" algn="tl">
                    <a:srgbClr val="000000"/>
                  </a:outerShdw>
                </a:effectLst>
                <a:latin typeface="Comic Sans MS" pitchFamily="66" charset="0"/>
                <a:sym typeface="Wingdings" pitchFamily="2" charset="2"/>
              </a:rPr>
            </a:br>
            <a:r>
              <a:rPr lang="it-IT" sz="7200" b="1" smtClean="0">
                <a:solidFill>
                  <a:srgbClr val="FFFF00"/>
                </a:solidFill>
                <a:effectLst>
                  <a:outerShdw blurRad="38100" dist="38100" dir="2700000" algn="tl">
                    <a:srgbClr val="000000"/>
                  </a:outerShdw>
                </a:effectLst>
                <a:latin typeface="Comic Sans MS" pitchFamily="66" charset="0"/>
                <a:sym typeface="Wingdings" pitchFamily="2" charset="2"/>
              </a:rPr>
              <a:t>TV</a:t>
            </a:r>
            <a:endParaRPr lang="it-IT" sz="7200" b="1" smtClean="0">
              <a:solidFill>
                <a:srgbClr val="FFFF00"/>
              </a:solidFill>
              <a:effectLst>
                <a:outerShdw blurRad="38100" dist="38100" dir="2700000" algn="tl">
                  <a:srgbClr val="000000"/>
                </a:outerShdw>
              </a:effectLst>
              <a:latin typeface="Comic Sans MS" pitchFamily="66" charset="0"/>
              <a:cs typeface="Tahoma" pitchFamily="34" charset="0"/>
            </a:endParaRPr>
          </a:p>
          <a:p>
            <a:pPr eaLnBrk="1" hangingPunct="1">
              <a:lnSpc>
                <a:spcPct val="90000"/>
              </a:lnSpc>
              <a:defRPr/>
            </a:pPr>
            <a:endParaRPr lang="it-IT" smtClean="0">
              <a:solidFill>
                <a:srgbClr val="FFFF00"/>
              </a:solidFill>
              <a:latin typeface="Comic Sans MS" pitchFamily="66" charset="0"/>
              <a:cs typeface="Tahoma"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Nicola\Documenti\Immagini\a.jpg"/>
          <p:cNvPicPr>
            <a:picLocks noChangeAspect="1" noChangeArrowheads="1"/>
          </p:cNvPicPr>
          <p:nvPr/>
        </p:nvPicPr>
        <p:blipFill>
          <a:blip r:embed="rId2" cstate="print"/>
          <a:srcRect/>
          <a:stretch>
            <a:fillRect/>
          </a:stretch>
        </p:blipFill>
        <p:spPr bwMode="auto">
          <a:xfrm>
            <a:off x="0" y="-11113"/>
            <a:ext cx="9144000"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srcRect/>
          <a:stretch>
            <a:fillRect/>
          </a:stretch>
        </p:blipFill>
        <p:spPr bwMode="auto">
          <a:xfrm>
            <a:off x="0" y="0"/>
            <a:ext cx="4048125" cy="6892925"/>
          </a:xfrm>
          <a:prstGeom prst="rect">
            <a:avLst/>
          </a:prstGeom>
          <a:noFill/>
          <a:ln w="9525">
            <a:noFill/>
            <a:miter lim="800000"/>
            <a:headEnd/>
            <a:tailEnd/>
          </a:ln>
        </p:spPr>
      </p:pic>
      <p:pic>
        <p:nvPicPr>
          <p:cNvPr id="31747" name="Picture 4"/>
          <p:cNvPicPr>
            <a:picLocks noChangeAspect="1" noChangeArrowheads="1"/>
          </p:cNvPicPr>
          <p:nvPr/>
        </p:nvPicPr>
        <p:blipFill>
          <a:blip r:embed="rId3" cstate="print"/>
          <a:srcRect/>
          <a:stretch>
            <a:fillRect/>
          </a:stretch>
        </p:blipFill>
        <p:spPr bwMode="auto">
          <a:xfrm>
            <a:off x="3598863" y="3357563"/>
            <a:ext cx="5545137"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404813"/>
            <a:ext cx="9144000" cy="1008062"/>
          </a:xfrm>
          <a:solidFill>
            <a:schemeClr val="bg1"/>
          </a:solidFill>
        </p:spPr>
        <p:txBody>
          <a:bodyPr/>
          <a:lstStyle/>
          <a:p>
            <a:pPr eaLnBrk="1" hangingPunct="1">
              <a:defRPr/>
            </a:pPr>
            <a:r>
              <a:rPr lang="it-IT" b="1" dirty="0" smtClean="0">
                <a:solidFill>
                  <a:schemeClr val="accent1">
                    <a:lumMod val="75000"/>
                  </a:schemeClr>
                </a:solidFill>
                <a:effectLst>
                  <a:outerShdw blurRad="38100" dist="38100" dir="2700000" algn="tl">
                    <a:srgbClr val="000000">
                      <a:alpha val="43137"/>
                    </a:srgbClr>
                  </a:outerShdw>
                </a:effectLst>
                <a:latin typeface="Comic Sans MS" pitchFamily="66" charset="0"/>
                <a:cs typeface="Tahoma" pitchFamily="34" charset="0"/>
              </a:rPr>
              <a:t>Concordanza positiva</a:t>
            </a:r>
          </a:p>
        </p:txBody>
      </p:sp>
      <p:sp>
        <p:nvSpPr>
          <p:cNvPr id="24578" name="Rectangle 3"/>
          <p:cNvSpPr>
            <a:spLocks noGrp="1" noChangeArrowheads="1"/>
          </p:cNvSpPr>
          <p:nvPr>
            <p:ph type="body" idx="4294967295"/>
          </p:nvPr>
        </p:nvSpPr>
        <p:spPr>
          <a:xfrm>
            <a:off x="684213" y="1773238"/>
            <a:ext cx="8064500" cy="4114800"/>
          </a:xfrm>
        </p:spPr>
        <p:txBody>
          <a:bodyPr/>
          <a:lstStyle/>
          <a:p>
            <a:pPr eaLnBrk="1" hangingPunct="1">
              <a:defRPr/>
            </a:pPr>
            <a:r>
              <a:rPr lang="it-IT" sz="3600" b="1" smtClean="0">
                <a:solidFill>
                  <a:srgbClr val="FFFF00"/>
                </a:solidFill>
                <a:effectLst>
                  <a:outerShdw blurRad="38100" dist="38100" dir="2700000" algn="tl">
                    <a:srgbClr val="000000"/>
                  </a:outerShdw>
                </a:effectLst>
                <a:latin typeface="Comic Sans MS" pitchFamily="66" charset="0"/>
                <a:cs typeface="Tahoma" pitchFamily="34" charset="0"/>
              </a:rPr>
              <a:t>Non ASSOLUTAMENTE diagnostica per tachicardia ventricolare</a:t>
            </a:r>
          </a:p>
          <a:p>
            <a:pPr eaLnBrk="1" hangingPunct="1">
              <a:defRPr/>
            </a:pPr>
            <a:r>
              <a:rPr lang="it-IT" sz="3600" b="1" smtClean="0">
                <a:solidFill>
                  <a:srgbClr val="FFFF00"/>
                </a:solidFill>
                <a:effectLst>
                  <a:outerShdw blurRad="38100" dist="38100" dir="2700000" algn="tl">
                    <a:srgbClr val="000000"/>
                  </a:outerShdw>
                </a:effectLst>
                <a:latin typeface="Comic Sans MS" pitchFamily="66" charset="0"/>
                <a:cs typeface="Tahoma" pitchFamily="34" charset="0"/>
              </a:rPr>
              <a:t>Pensare a conduzione aberrante di tachicardia sopraventricolare</a:t>
            </a:r>
          </a:p>
          <a:p>
            <a:pPr eaLnBrk="1" hangingPunct="1">
              <a:defRPr/>
            </a:pPr>
            <a:r>
              <a:rPr lang="it-IT" sz="3600" b="1" smtClean="0">
                <a:solidFill>
                  <a:srgbClr val="FFFF00"/>
                </a:solidFill>
                <a:effectLst>
                  <a:outerShdw blurRad="38100" dist="38100" dir="2700000" algn="tl">
                    <a:srgbClr val="000000"/>
                  </a:outerShdw>
                </a:effectLst>
                <a:latin typeface="Comic Sans MS" pitchFamily="66" charset="0"/>
                <a:cs typeface="Tahoma" pitchFamily="34" charset="0"/>
              </a:rPr>
              <a:t>Vie accessorie (WPW – KENT sn)</a:t>
            </a:r>
          </a:p>
          <a:p>
            <a:pPr lvl="1">
              <a:defRPr/>
            </a:pPr>
            <a:r>
              <a:rPr lang="it-IT" sz="2400" b="1" i="1" u="sng" smtClean="0">
                <a:solidFill>
                  <a:srgbClr val="FFFF00"/>
                </a:solidFill>
                <a:effectLst>
                  <a:outerShdw blurRad="38100" dist="38100" dir="2700000" algn="tl">
                    <a:srgbClr val="000000"/>
                  </a:outerShdw>
                </a:effectLst>
                <a:latin typeface="Comic Sans MS" pitchFamily="66" charset="0"/>
              </a:rPr>
              <a:t>Preeccitatazione</a:t>
            </a:r>
            <a:r>
              <a:rPr lang="it-IT" sz="2400" b="1" i="1" smtClean="0">
                <a:solidFill>
                  <a:srgbClr val="FFFF00"/>
                </a:solidFill>
                <a:effectLst>
                  <a:outerShdw blurRad="38100" dist="38100" dir="2700000" algn="tl">
                    <a:srgbClr val="000000"/>
                  </a:outerShdw>
                </a:effectLst>
                <a:latin typeface="Comic Sans MS" pitchFamily="66" charset="0"/>
              </a:rPr>
              <a:t>:  asse QRS deviato a destra (qs o rS in D1-AVL)</a:t>
            </a:r>
            <a:r>
              <a:rPr lang="ar-SA" sz="2400" b="1" i="1" smtClean="0">
                <a:solidFill>
                  <a:srgbClr val="FFFF00"/>
                </a:solidFill>
                <a:effectLst>
                  <a:outerShdw blurRad="38100" dist="38100" dir="2700000" algn="tl">
                    <a:srgbClr val="000000"/>
                  </a:outerShdw>
                </a:effectLst>
                <a:latin typeface="Comic Sans MS" pitchFamily="66" charset="0"/>
              </a:rPr>
              <a:t>‏</a:t>
            </a:r>
            <a:endParaRPr lang="it-IT" sz="2400" b="1" i="1" smtClean="0">
              <a:solidFill>
                <a:srgbClr val="FFFF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1835150" y="0"/>
            <a:ext cx="5689600" cy="6858000"/>
          </a:xfrm>
          <a:prstGeom prst="rect">
            <a:avLst/>
          </a:prstGeom>
          <a:noFill/>
          <a:ln w="9525">
            <a:noFill/>
            <a:round/>
            <a:headEnd/>
            <a:tailEnd/>
          </a:ln>
        </p:spPr>
      </p:pic>
      <p:sp>
        <p:nvSpPr>
          <p:cNvPr id="782341" name="Text Box 5"/>
          <p:cNvSpPr txBox="1">
            <a:spLocks noChangeArrowheads="1"/>
          </p:cNvSpPr>
          <p:nvPr/>
        </p:nvSpPr>
        <p:spPr bwMode="auto">
          <a:xfrm>
            <a:off x="179388" y="549275"/>
            <a:ext cx="1511300" cy="576263"/>
          </a:xfrm>
          <a:prstGeom prst="rect">
            <a:avLst/>
          </a:prstGeom>
          <a:noFill/>
          <a:ln w="9525">
            <a:noFill/>
            <a:round/>
            <a:headEnd/>
            <a:tailEnd/>
          </a:ln>
          <a:effectLst/>
        </p:spPr>
        <p:txBody>
          <a:bodyPr lIns="0" tIns="0" rIns="0" bIns="0"/>
          <a:lstStyle/>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defRPr/>
            </a:pPr>
            <a:r>
              <a:rPr lang="en-GB" sz="1900" b="1">
                <a:solidFill>
                  <a:srgbClr val="FFFF00"/>
                </a:solidFill>
                <a:effectLst>
                  <a:outerShdw blurRad="38100" dist="38100" dir="2700000" algn="tl">
                    <a:srgbClr val="000000"/>
                  </a:outerShdw>
                </a:effectLst>
                <a:latin typeface="Comic Sans MS" pitchFamily="66" charset="0"/>
              </a:rPr>
              <a:t>Wellens H J</a:t>
            </a:r>
          </a:p>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defRPr/>
            </a:pPr>
            <a:r>
              <a:rPr lang="en-GB" sz="1900" b="1">
                <a:solidFill>
                  <a:srgbClr val="FFFF00"/>
                </a:solidFill>
                <a:effectLst>
                  <a:outerShdw blurRad="38100" dist="38100" dir="2700000" algn="tl">
                    <a:srgbClr val="000000"/>
                  </a:outerShdw>
                </a:effectLst>
                <a:latin typeface="Comic Sans MS" pitchFamily="66" charset="0"/>
              </a:rPr>
              <a:t>Heart 2001</a:t>
            </a:r>
          </a:p>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defRPr/>
            </a:pPr>
            <a:r>
              <a:rPr lang="en-GB" sz="1900" b="1">
                <a:solidFill>
                  <a:srgbClr val="FFFF00"/>
                </a:solidFill>
                <a:effectLst>
                  <a:outerShdw blurRad="38100" dist="38100" dir="2700000" algn="tl">
                    <a:srgbClr val="000000"/>
                  </a:outerShdw>
                </a:effectLst>
                <a:latin typeface="Comic Sans MS" pitchFamily="66" charset="0"/>
              </a:rPr>
              <a:t>86:579-585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Documents and Settings\Nicola\Documenti\Immagini\a.jpg"/>
          <p:cNvPicPr>
            <a:picLocks noChangeAspect="1" noChangeArrowheads="1"/>
          </p:cNvPicPr>
          <p:nvPr/>
        </p:nvPicPr>
        <p:blipFill>
          <a:blip r:embed="rId2" cstate="print"/>
          <a:srcRect/>
          <a:stretch>
            <a:fillRect/>
          </a:stretch>
        </p:blipFill>
        <p:spPr bwMode="auto">
          <a:xfrm>
            <a:off x="684213" y="188913"/>
            <a:ext cx="7140575" cy="2952750"/>
          </a:xfrm>
          <a:prstGeom prst="rect">
            <a:avLst/>
          </a:prstGeom>
          <a:noFill/>
          <a:ln w="9525">
            <a:noFill/>
            <a:miter lim="800000"/>
            <a:headEnd/>
            <a:tailEnd/>
          </a:ln>
        </p:spPr>
      </p:pic>
      <p:pic>
        <p:nvPicPr>
          <p:cNvPr id="34819" name="Picture 3" descr="C:\Documents and Settings\Nicola\Documenti\Immagini\a.jpg"/>
          <p:cNvPicPr>
            <a:picLocks noChangeAspect="1" noChangeArrowheads="1"/>
          </p:cNvPicPr>
          <p:nvPr/>
        </p:nvPicPr>
        <p:blipFill>
          <a:blip r:embed="rId3" cstate="print"/>
          <a:srcRect/>
          <a:stretch>
            <a:fillRect/>
          </a:stretch>
        </p:blipFill>
        <p:spPr bwMode="auto">
          <a:xfrm>
            <a:off x="684213" y="3284538"/>
            <a:ext cx="7202487" cy="3024187"/>
          </a:xfrm>
          <a:prstGeom prst="rect">
            <a:avLst/>
          </a:prstGeom>
          <a:noFill/>
          <a:ln w="9525">
            <a:noFill/>
            <a:miter lim="800000"/>
            <a:headEnd/>
            <a:tailEnd/>
          </a:ln>
        </p:spPr>
      </p:pic>
      <p:sp>
        <p:nvSpPr>
          <p:cNvPr id="34820" name="CasellaDiTesto 3"/>
          <p:cNvSpPr txBox="1">
            <a:spLocks noChangeArrowheads="1"/>
          </p:cNvSpPr>
          <p:nvPr/>
        </p:nvSpPr>
        <p:spPr bwMode="auto">
          <a:xfrm>
            <a:off x="0" y="3500438"/>
            <a:ext cx="646113"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V1</a:t>
            </a:r>
          </a:p>
        </p:txBody>
      </p:sp>
      <p:sp>
        <p:nvSpPr>
          <p:cNvPr id="34821" name="CasellaDiTesto 4"/>
          <p:cNvSpPr txBox="1">
            <a:spLocks noChangeArrowheads="1"/>
          </p:cNvSpPr>
          <p:nvPr/>
        </p:nvSpPr>
        <p:spPr bwMode="auto">
          <a:xfrm>
            <a:off x="8027988" y="5516563"/>
            <a:ext cx="646112"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V6</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Nicola\Documenti\Immagini\ekg7.jpg"/>
          <p:cNvPicPr>
            <a:picLocks noChangeAspect="1" noChangeArrowheads="1"/>
          </p:cNvPicPr>
          <p:nvPr/>
        </p:nvPicPr>
        <p:blipFill>
          <a:blip r:embed="rId2" cstate="print"/>
          <a:srcRect/>
          <a:stretch>
            <a:fillRect/>
          </a:stretch>
        </p:blipFill>
        <p:spPr bwMode="auto">
          <a:xfrm>
            <a:off x="2051050" y="981075"/>
            <a:ext cx="7092950" cy="5668963"/>
          </a:xfrm>
          <a:prstGeom prst="rect">
            <a:avLst/>
          </a:prstGeom>
          <a:noFill/>
          <a:ln w="9525">
            <a:solidFill>
              <a:srgbClr val="660033"/>
            </a:solidFill>
            <a:miter lim="800000"/>
            <a:headEnd/>
            <a:tailEnd/>
          </a:ln>
        </p:spPr>
      </p:pic>
      <p:sp>
        <p:nvSpPr>
          <p:cNvPr id="55299" name="CasellaDiTesto 4"/>
          <p:cNvSpPr txBox="1">
            <a:spLocks noChangeArrowheads="1"/>
          </p:cNvSpPr>
          <p:nvPr/>
        </p:nvSpPr>
        <p:spPr bwMode="auto">
          <a:xfrm>
            <a:off x="0" y="188913"/>
            <a:ext cx="9144000" cy="584200"/>
          </a:xfrm>
          <a:prstGeom prst="rect">
            <a:avLst/>
          </a:prstGeom>
          <a:noFill/>
          <a:ln w="9525">
            <a:noFill/>
            <a:miter lim="800000"/>
            <a:headEnd/>
            <a:tailEnd/>
          </a:ln>
        </p:spPr>
        <p:txBody>
          <a:bodyPr>
            <a:spAutoFit/>
          </a:bodyPr>
          <a:lstStyle/>
          <a:p>
            <a:pPr algn="ctr">
              <a:defRPr/>
            </a:pPr>
            <a:r>
              <a:rPr lang="it-IT" sz="3200" b="1" dirty="0">
                <a:solidFill>
                  <a:srgbClr val="FFFF00"/>
                </a:solidFill>
                <a:effectLst>
                  <a:outerShdw blurRad="38100" dist="38100" dir="2700000" algn="tl">
                    <a:srgbClr val="000000">
                      <a:alpha val="43137"/>
                    </a:srgbClr>
                  </a:outerShdw>
                </a:effectLst>
                <a:latin typeface="Comic Sans MS" pitchFamily="66" charset="0"/>
              </a:rPr>
              <a:t>Algoritmo di </a:t>
            </a:r>
            <a:r>
              <a:rPr lang="it-IT" sz="3200" b="1" dirty="0" err="1">
                <a:solidFill>
                  <a:srgbClr val="FFFF00"/>
                </a:solidFill>
                <a:effectLst>
                  <a:outerShdw blurRad="38100" dist="38100" dir="2700000" algn="tl">
                    <a:srgbClr val="000000">
                      <a:alpha val="43137"/>
                    </a:srgbClr>
                  </a:outerShdw>
                </a:effectLst>
                <a:latin typeface="Comic Sans MS" pitchFamily="66" charset="0"/>
              </a:rPr>
              <a:t>Brugada</a:t>
            </a:r>
            <a:endParaRPr lang="it-IT" sz="3200" b="1"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35844" name="Picture 2" descr="http://cardiodna.com/images/PedroBrugada.jpg"/>
          <p:cNvPicPr>
            <a:picLocks noChangeAspect="1" noChangeArrowheads="1"/>
          </p:cNvPicPr>
          <p:nvPr/>
        </p:nvPicPr>
        <p:blipFill>
          <a:blip r:embed="rId3" cstate="print"/>
          <a:srcRect/>
          <a:stretch>
            <a:fillRect/>
          </a:stretch>
        </p:blipFill>
        <p:spPr bwMode="auto">
          <a:xfrm>
            <a:off x="0" y="333375"/>
            <a:ext cx="1812925" cy="2447925"/>
          </a:xfrm>
          <a:prstGeom prst="rect">
            <a:avLst/>
          </a:prstGeom>
          <a:noFill/>
          <a:ln w="9525">
            <a:noFill/>
            <a:miter lim="800000"/>
            <a:headEnd/>
            <a:tailEnd/>
          </a:ln>
        </p:spPr>
      </p:pic>
      <p:sp>
        <p:nvSpPr>
          <p:cNvPr id="342021" name="Oval 5"/>
          <p:cNvSpPr>
            <a:spLocks noChangeArrowheads="1"/>
          </p:cNvSpPr>
          <p:nvPr/>
        </p:nvSpPr>
        <p:spPr bwMode="auto">
          <a:xfrm>
            <a:off x="1547813" y="1989138"/>
            <a:ext cx="7272337" cy="1728787"/>
          </a:xfrm>
          <a:prstGeom prst="ellipse">
            <a:avLst/>
          </a:prstGeom>
          <a:noFill/>
          <a:ln w="7620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2021"/>
                                        </p:tgtEl>
                                        <p:attrNameLst>
                                          <p:attrName>style.visibility</p:attrName>
                                        </p:attrNameLst>
                                      </p:cBhvr>
                                      <p:to>
                                        <p:strVal val="visible"/>
                                      </p:to>
                                    </p:set>
                                    <p:animEffect transition="in" filter="strips(downLeft)">
                                      <p:cBhvr>
                                        <p:cTn id="7" dur="500"/>
                                        <p:tgtEl>
                                          <p:spTgt spid="342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1"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971550" y="0"/>
            <a:ext cx="6934200" cy="6858000"/>
          </a:xfrm>
          <a:prstGeom prst="rect">
            <a:avLst/>
          </a:prstGeom>
          <a:noFill/>
          <a:ln w="9525">
            <a:noFill/>
            <a:miter lim="800000"/>
            <a:headEnd/>
            <a:tailEnd/>
          </a:ln>
        </p:spPr>
      </p:pic>
      <p:sp>
        <p:nvSpPr>
          <p:cNvPr id="661507" name="Oval 3"/>
          <p:cNvSpPr>
            <a:spLocks noChangeArrowheads="1"/>
          </p:cNvSpPr>
          <p:nvPr/>
        </p:nvSpPr>
        <p:spPr bwMode="auto">
          <a:xfrm>
            <a:off x="3348038" y="2276475"/>
            <a:ext cx="3457575" cy="3240088"/>
          </a:xfrm>
          <a:prstGeom prst="ellipse">
            <a:avLst/>
          </a:prstGeom>
          <a:solidFill>
            <a:srgbClr val="339966"/>
          </a:solidFill>
          <a:ln w="9525">
            <a:solidFill>
              <a:schemeClr val="tx1"/>
            </a:solidFill>
            <a:round/>
            <a:headEnd/>
            <a:tailEnd/>
          </a:ln>
          <a:effectLst/>
        </p:spPr>
        <p:txBody>
          <a:bodyPr wrap="none" anchor="ctr"/>
          <a:lstStyle/>
          <a:p>
            <a:pPr algn="ctr">
              <a:defRPr/>
            </a:pPr>
            <a:r>
              <a:rPr lang="it-IT" sz="3200" b="1">
                <a:solidFill>
                  <a:schemeClr val="bg1"/>
                </a:solidFill>
                <a:effectLst>
                  <a:outerShdw blurRad="38100" dist="38100" dir="2700000" algn="tl">
                    <a:srgbClr val="000000"/>
                  </a:outerShdw>
                </a:effectLst>
                <a:latin typeface="Comic Sans MS" pitchFamily="66" charset="0"/>
              </a:rPr>
              <a:t>intervallo </a:t>
            </a:r>
          </a:p>
          <a:p>
            <a:pPr algn="ctr">
              <a:defRPr/>
            </a:pPr>
            <a:r>
              <a:rPr lang="it-IT" sz="3200" b="1">
                <a:solidFill>
                  <a:schemeClr val="bg1"/>
                </a:solidFill>
                <a:effectLst>
                  <a:outerShdw blurRad="38100" dist="38100" dir="2700000" algn="tl">
                    <a:srgbClr val="000000"/>
                  </a:outerShdw>
                </a:effectLst>
                <a:latin typeface="Comic Sans MS" pitchFamily="66" charset="0"/>
              </a:rPr>
              <a:t>&gt;100 msec</a:t>
            </a:r>
          </a:p>
          <a:p>
            <a:pPr algn="ctr">
              <a:defRPr/>
            </a:pPr>
            <a:r>
              <a:rPr lang="it-IT" sz="3200" b="1">
                <a:solidFill>
                  <a:schemeClr val="bg1"/>
                </a:solidFill>
                <a:effectLst>
                  <a:outerShdw blurRad="38100" dist="38100" dir="2700000" algn="tl">
                    <a:srgbClr val="000000"/>
                  </a:outerShdw>
                </a:effectLst>
                <a:latin typeface="Comic Sans MS" pitchFamily="66" charset="0"/>
              </a:rPr>
              <a:t>dall’inizio </a:t>
            </a:r>
            <a:br>
              <a:rPr lang="it-IT" sz="3200" b="1">
                <a:solidFill>
                  <a:schemeClr val="bg1"/>
                </a:solidFill>
                <a:effectLst>
                  <a:outerShdw blurRad="38100" dist="38100" dir="2700000" algn="tl">
                    <a:srgbClr val="000000"/>
                  </a:outerShdw>
                </a:effectLst>
                <a:latin typeface="Comic Sans MS" pitchFamily="66" charset="0"/>
              </a:rPr>
            </a:br>
            <a:r>
              <a:rPr lang="it-IT" sz="3200" b="1">
                <a:solidFill>
                  <a:schemeClr val="bg1"/>
                </a:solidFill>
                <a:effectLst>
                  <a:outerShdw blurRad="38100" dist="38100" dir="2700000" algn="tl">
                    <a:srgbClr val="000000"/>
                  </a:outerShdw>
                </a:effectLst>
                <a:latin typeface="Comic Sans MS" pitchFamily="66" charset="0"/>
              </a:rPr>
              <a:t>del QRS</a:t>
            </a:r>
          </a:p>
          <a:p>
            <a:pPr algn="ctr">
              <a:defRPr/>
            </a:pPr>
            <a:r>
              <a:rPr lang="it-IT" sz="3200" b="1">
                <a:solidFill>
                  <a:schemeClr val="bg1"/>
                </a:solidFill>
                <a:effectLst>
                  <a:outerShdw blurRad="38100" dist="38100" dir="2700000" algn="tl">
                    <a:srgbClr val="000000"/>
                  </a:outerShdw>
                </a:effectLst>
                <a:latin typeface="Comic Sans MS" pitchFamily="66" charset="0"/>
              </a:rPr>
              <a:t>al nadir </a:t>
            </a:r>
          </a:p>
          <a:p>
            <a:pPr algn="ctr">
              <a:defRPr/>
            </a:pPr>
            <a:r>
              <a:rPr lang="it-IT" sz="3200" b="1">
                <a:solidFill>
                  <a:schemeClr val="bg1"/>
                </a:solidFill>
                <a:effectLst>
                  <a:outerShdw blurRad="38100" dist="38100" dir="2700000" algn="tl">
                    <a:srgbClr val="000000"/>
                  </a:outerShdw>
                </a:effectLst>
                <a:latin typeface="Comic Sans MS" pitchFamily="66" charset="0"/>
              </a:rPr>
              <a:t>della S</a:t>
            </a:r>
          </a:p>
        </p:txBody>
      </p:sp>
      <p:sp>
        <p:nvSpPr>
          <p:cNvPr id="36868" name="Text Box 4"/>
          <p:cNvSpPr txBox="1">
            <a:spLocks noChangeArrowheads="1"/>
          </p:cNvSpPr>
          <p:nvPr/>
        </p:nvSpPr>
        <p:spPr bwMode="auto">
          <a:xfrm>
            <a:off x="3975100" y="835025"/>
            <a:ext cx="184150" cy="396875"/>
          </a:xfrm>
          <a:prstGeom prst="rect">
            <a:avLst/>
          </a:prstGeom>
          <a:noFill/>
          <a:ln w="9525">
            <a:noFill/>
            <a:miter lim="800000"/>
            <a:headEnd/>
            <a:tailEnd/>
          </a:ln>
        </p:spPr>
        <p:txBody>
          <a:bodyPr wrap="none">
            <a:spAutoFit/>
          </a:bodyPr>
          <a:lstStyle/>
          <a:p>
            <a:endParaRPr lang="it-IT"/>
          </a:p>
        </p:txBody>
      </p:sp>
      <p:sp>
        <p:nvSpPr>
          <p:cNvPr id="36869" name="Text Box 5"/>
          <p:cNvSpPr txBox="1">
            <a:spLocks noChangeArrowheads="1"/>
          </p:cNvSpPr>
          <p:nvPr/>
        </p:nvSpPr>
        <p:spPr bwMode="auto">
          <a:xfrm>
            <a:off x="4284663" y="981075"/>
            <a:ext cx="184150" cy="396875"/>
          </a:xfrm>
          <a:prstGeom prst="rect">
            <a:avLst/>
          </a:prstGeom>
          <a:noFill/>
          <a:ln w="9525">
            <a:noFill/>
            <a:miter lim="800000"/>
            <a:headEnd/>
            <a:tailEnd/>
          </a:ln>
        </p:spPr>
        <p:txBody>
          <a:bodyPr wrap="none">
            <a:spAutoFit/>
          </a:bodyPr>
          <a:lstStyle/>
          <a:p>
            <a:endParaRPr lang="it-IT"/>
          </a:p>
        </p:txBody>
      </p:sp>
      <p:pic>
        <p:nvPicPr>
          <p:cNvPr id="36870" name="Picture 2" descr="Foto ORETO  Giuseppe"/>
          <p:cNvPicPr>
            <a:picLocks noChangeAspect="1" noChangeArrowheads="1"/>
          </p:cNvPicPr>
          <p:nvPr/>
        </p:nvPicPr>
        <p:blipFill>
          <a:blip r:embed="rId3" cstate="print"/>
          <a:srcRect/>
          <a:stretch>
            <a:fillRect/>
          </a:stretch>
        </p:blipFill>
        <p:spPr bwMode="auto">
          <a:xfrm>
            <a:off x="0" y="0"/>
            <a:ext cx="1614488" cy="184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61507"/>
                                        </p:tgtEl>
                                        <p:attrNameLst>
                                          <p:attrName>style.visibility</p:attrName>
                                        </p:attrNameLst>
                                      </p:cBhvr>
                                      <p:to>
                                        <p:strVal val="visible"/>
                                      </p:to>
                                    </p:set>
                                    <p:anim calcmode="lin" valueType="num">
                                      <p:cBhvr>
                                        <p:cTn id="7" dur="1000" fill="hold"/>
                                        <p:tgtEl>
                                          <p:spTgt spid="661507"/>
                                        </p:tgtEl>
                                        <p:attrNameLst>
                                          <p:attrName>ppt_w</p:attrName>
                                        </p:attrNameLst>
                                      </p:cBhvr>
                                      <p:tavLst>
                                        <p:tav tm="0">
                                          <p:val>
                                            <p:fltVal val="0"/>
                                          </p:val>
                                        </p:tav>
                                        <p:tav tm="100000">
                                          <p:val>
                                            <p:strVal val="#ppt_w"/>
                                          </p:val>
                                        </p:tav>
                                      </p:tavLst>
                                    </p:anim>
                                    <p:anim calcmode="lin" valueType="num">
                                      <p:cBhvr>
                                        <p:cTn id="8" dur="1000" fill="hold"/>
                                        <p:tgtEl>
                                          <p:spTgt spid="661507"/>
                                        </p:tgtEl>
                                        <p:attrNameLst>
                                          <p:attrName>ppt_h</p:attrName>
                                        </p:attrNameLst>
                                      </p:cBhvr>
                                      <p:tavLst>
                                        <p:tav tm="0">
                                          <p:val>
                                            <p:fltVal val="0"/>
                                          </p:val>
                                        </p:tav>
                                        <p:tav tm="100000">
                                          <p:val>
                                            <p:strVal val="#ppt_h"/>
                                          </p:val>
                                        </p:tav>
                                      </p:tavLst>
                                    </p:anim>
                                    <p:anim calcmode="lin" valueType="num">
                                      <p:cBhvr>
                                        <p:cTn id="9" dur="1000" fill="hold"/>
                                        <p:tgtEl>
                                          <p:spTgt spid="661507"/>
                                        </p:tgtEl>
                                        <p:attrNameLst>
                                          <p:attrName>style.rotation</p:attrName>
                                        </p:attrNameLst>
                                      </p:cBhvr>
                                      <p:tavLst>
                                        <p:tav tm="0">
                                          <p:val>
                                            <p:fltVal val="90"/>
                                          </p:val>
                                        </p:tav>
                                        <p:tav tm="100000">
                                          <p:val>
                                            <p:fltVal val="0"/>
                                          </p:val>
                                        </p:tav>
                                      </p:tavLst>
                                    </p:anim>
                                    <p:animEffect transition="in" filter="fade">
                                      <p:cBhvr>
                                        <p:cTn id="10" dur="1000"/>
                                        <p:tgtEl>
                                          <p:spTgt spid="66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it-IT" sz="4800" b="1" smtClean="0">
                <a:solidFill>
                  <a:srgbClr val="66FFFF"/>
                </a:solidFill>
                <a:effectLst>
                  <a:outerShdw blurRad="38100" dist="38100" dir="2700000" algn="tl">
                    <a:srgbClr val="000000"/>
                  </a:outerShdw>
                </a:effectLst>
                <a:latin typeface="Comic Sans MS" pitchFamily="66" charset="0"/>
              </a:rPr>
              <a:t>MECCANISMO DELLE ARITMIE:automatismo</a:t>
            </a:r>
          </a:p>
        </p:txBody>
      </p:sp>
      <p:pic>
        <p:nvPicPr>
          <p:cNvPr id="62467" name="Picture 15"/>
          <p:cNvPicPr>
            <a:picLocks noChangeAspect="1" noChangeArrowheads="1"/>
          </p:cNvPicPr>
          <p:nvPr/>
        </p:nvPicPr>
        <p:blipFill>
          <a:blip r:embed="rId2" cstate="print"/>
          <a:srcRect/>
          <a:stretch>
            <a:fillRect/>
          </a:stretch>
        </p:blipFill>
        <p:spPr bwMode="auto">
          <a:xfrm>
            <a:off x="468313" y="2276475"/>
            <a:ext cx="8064500"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84175" y="190500"/>
            <a:ext cx="8435975" cy="1311275"/>
          </a:xfrm>
        </p:spPr>
        <p:txBody>
          <a:bodyPr anchorCtr="1">
            <a:spAutoFit/>
          </a:bodyPr>
          <a:lstStyle/>
          <a:p>
            <a:pPr eaLnBrk="1" hangingPunct="1">
              <a:defRPr/>
            </a:pPr>
            <a:r>
              <a:rPr lang="it-IT" sz="4000" b="1" smtClean="0">
                <a:solidFill>
                  <a:schemeClr val="bg1"/>
                </a:solidFill>
                <a:effectLst>
                  <a:outerShdw blurRad="38100" dist="38100" dir="2700000" algn="tl">
                    <a:srgbClr val="000000"/>
                  </a:outerShdw>
                </a:effectLst>
                <a:latin typeface="Comic Sans MS" pitchFamily="66" charset="0"/>
              </a:rPr>
              <a:t>Intervallo inizio QRS, nadir S &gt;100 ms</a:t>
            </a:r>
          </a:p>
        </p:txBody>
      </p:sp>
      <p:grpSp>
        <p:nvGrpSpPr>
          <p:cNvPr id="2" name="Group 9"/>
          <p:cNvGrpSpPr>
            <a:grpSpLocks/>
          </p:cNvGrpSpPr>
          <p:nvPr/>
        </p:nvGrpSpPr>
        <p:grpSpPr bwMode="auto">
          <a:xfrm>
            <a:off x="3132138" y="2276475"/>
            <a:ext cx="2879725" cy="3024188"/>
            <a:chOff x="1474" y="1480"/>
            <a:chExt cx="1134" cy="1406"/>
          </a:xfrm>
        </p:grpSpPr>
        <p:sp>
          <p:nvSpPr>
            <p:cNvPr id="37898" name="Line 4"/>
            <p:cNvSpPr>
              <a:spLocks noChangeShapeType="1"/>
            </p:cNvSpPr>
            <p:nvPr/>
          </p:nvSpPr>
          <p:spPr bwMode="auto">
            <a:xfrm>
              <a:off x="1474" y="2160"/>
              <a:ext cx="317" cy="0"/>
            </a:xfrm>
            <a:prstGeom prst="line">
              <a:avLst/>
            </a:prstGeom>
            <a:noFill/>
            <a:ln w="50800">
              <a:solidFill>
                <a:schemeClr val="bg1"/>
              </a:solidFill>
              <a:round/>
              <a:headEnd/>
              <a:tailEnd/>
            </a:ln>
          </p:spPr>
          <p:txBody>
            <a:bodyPr/>
            <a:lstStyle/>
            <a:p>
              <a:endParaRPr lang="it-IT"/>
            </a:p>
          </p:txBody>
        </p:sp>
        <p:sp>
          <p:nvSpPr>
            <p:cNvPr id="37899" name="Line 5"/>
            <p:cNvSpPr>
              <a:spLocks noChangeShapeType="1"/>
            </p:cNvSpPr>
            <p:nvPr/>
          </p:nvSpPr>
          <p:spPr bwMode="auto">
            <a:xfrm flipV="1">
              <a:off x="1791" y="1480"/>
              <a:ext cx="182" cy="680"/>
            </a:xfrm>
            <a:prstGeom prst="line">
              <a:avLst/>
            </a:prstGeom>
            <a:noFill/>
            <a:ln w="50800">
              <a:solidFill>
                <a:schemeClr val="bg1"/>
              </a:solidFill>
              <a:round/>
              <a:headEnd/>
              <a:tailEnd/>
            </a:ln>
          </p:spPr>
          <p:txBody>
            <a:bodyPr/>
            <a:lstStyle/>
            <a:p>
              <a:endParaRPr lang="it-IT"/>
            </a:p>
          </p:txBody>
        </p:sp>
        <p:sp>
          <p:nvSpPr>
            <p:cNvPr id="37900" name="Line 6"/>
            <p:cNvSpPr>
              <a:spLocks noChangeShapeType="1"/>
            </p:cNvSpPr>
            <p:nvPr/>
          </p:nvSpPr>
          <p:spPr bwMode="auto">
            <a:xfrm>
              <a:off x="1973" y="1480"/>
              <a:ext cx="181" cy="1406"/>
            </a:xfrm>
            <a:prstGeom prst="line">
              <a:avLst/>
            </a:prstGeom>
            <a:noFill/>
            <a:ln w="50800">
              <a:solidFill>
                <a:schemeClr val="bg1"/>
              </a:solidFill>
              <a:round/>
              <a:headEnd/>
              <a:tailEnd/>
            </a:ln>
          </p:spPr>
          <p:txBody>
            <a:bodyPr/>
            <a:lstStyle/>
            <a:p>
              <a:endParaRPr lang="it-IT"/>
            </a:p>
          </p:txBody>
        </p:sp>
        <p:sp>
          <p:nvSpPr>
            <p:cNvPr id="37901" name="Line 7"/>
            <p:cNvSpPr>
              <a:spLocks noChangeShapeType="1"/>
            </p:cNvSpPr>
            <p:nvPr/>
          </p:nvSpPr>
          <p:spPr bwMode="auto">
            <a:xfrm flipV="1">
              <a:off x="2154" y="2160"/>
              <a:ext cx="136" cy="680"/>
            </a:xfrm>
            <a:prstGeom prst="line">
              <a:avLst/>
            </a:prstGeom>
            <a:noFill/>
            <a:ln w="50800">
              <a:solidFill>
                <a:schemeClr val="bg1"/>
              </a:solidFill>
              <a:round/>
              <a:headEnd/>
              <a:tailEnd/>
            </a:ln>
          </p:spPr>
          <p:txBody>
            <a:bodyPr/>
            <a:lstStyle/>
            <a:p>
              <a:endParaRPr lang="it-IT"/>
            </a:p>
          </p:txBody>
        </p:sp>
        <p:sp>
          <p:nvSpPr>
            <p:cNvPr id="37902" name="Line 8"/>
            <p:cNvSpPr>
              <a:spLocks noChangeShapeType="1"/>
            </p:cNvSpPr>
            <p:nvPr/>
          </p:nvSpPr>
          <p:spPr bwMode="auto">
            <a:xfrm flipV="1">
              <a:off x="2290" y="2069"/>
              <a:ext cx="318" cy="91"/>
            </a:xfrm>
            <a:prstGeom prst="line">
              <a:avLst/>
            </a:prstGeom>
            <a:noFill/>
            <a:ln w="50800">
              <a:solidFill>
                <a:schemeClr val="bg1"/>
              </a:solidFill>
              <a:round/>
              <a:headEnd/>
              <a:tailEnd/>
            </a:ln>
          </p:spPr>
          <p:txBody>
            <a:bodyPr/>
            <a:lstStyle/>
            <a:p>
              <a:endParaRPr lang="it-IT"/>
            </a:p>
          </p:txBody>
        </p:sp>
      </p:grpSp>
      <p:sp>
        <p:nvSpPr>
          <p:cNvPr id="37892" name="Line 10"/>
          <p:cNvSpPr>
            <a:spLocks noChangeShapeType="1"/>
          </p:cNvSpPr>
          <p:nvPr/>
        </p:nvSpPr>
        <p:spPr bwMode="auto">
          <a:xfrm>
            <a:off x="3924300" y="5589588"/>
            <a:ext cx="935038" cy="0"/>
          </a:xfrm>
          <a:prstGeom prst="line">
            <a:avLst/>
          </a:prstGeom>
          <a:noFill/>
          <a:ln w="41275">
            <a:solidFill>
              <a:schemeClr val="bg1"/>
            </a:solidFill>
            <a:round/>
            <a:headEnd/>
            <a:tailEnd/>
          </a:ln>
        </p:spPr>
        <p:txBody>
          <a:bodyPr/>
          <a:lstStyle/>
          <a:p>
            <a:endParaRPr lang="it-IT"/>
          </a:p>
        </p:txBody>
      </p:sp>
      <p:sp>
        <p:nvSpPr>
          <p:cNvPr id="37893" name="Line 11"/>
          <p:cNvSpPr>
            <a:spLocks noChangeShapeType="1"/>
          </p:cNvSpPr>
          <p:nvPr/>
        </p:nvSpPr>
        <p:spPr bwMode="auto">
          <a:xfrm flipV="1">
            <a:off x="4859338" y="3789363"/>
            <a:ext cx="0" cy="1439862"/>
          </a:xfrm>
          <a:prstGeom prst="line">
            <a:avLst/>
          </a:prstGeom>
          <a:noFill/>
          <a:ln w="50800">
            <a:solidFill>
              <a:schemeClr val="bg1"/>
            </a:solidFill>
            <a:prstDash val="sysDot"/>
            <a:round/>
            <a:headEnd/>
            <a:tailEnd/>
          </a:ln>
        </p:spPr>
        <p:txBody>
          <a:bodyPr/>
          <a:lstStyle/>
          <a:p>
            <a:endParaRPr lang="it-IT"/>
          </a:p>
        </p:txBody>
      </p:sp>
      <p:sp>
        <p:nvSpPr>
          <p:cNvPr id="37894" name="Line 12"/>
          <p:cNvSpPr>
            <a:spLocks noChangeShapeType="1"/>
          </p:cNvSpPr>
          <p:nvPr/>
        </p:nvSpPr>
        <p:spPr bwMode="auto">
          <a:xfrm flipV="1">
            <a:off x="3924300" y="3716338"/>
            <a:ext cx="0" cy="1439862"/>
          </a:xfrm>
          <a:prstGeom prst="line">
            <a:avLst/>
          </a:prstGeom>
          <a:noFill/>
          <a:ln w="50800">
            <a:solidFill>
              <a:schemeClr val="bg1"/>
            </a:solidFill>
            <a:prstDash val="sysDot"/>
            <a:round/>
            <a:headEnd/>
            <a:tailEnd/>
          </a:ln>
        </p:spPr>
        <p:txBody>
          <a:bodyPr/>
          <a:lstStyle/>
          <a:p>
            <a:endParaRPr lang="it-IT"/>
          </a:p>
        </p:txBody>
      </p:sp>
      <p:sp>
        <p:nvSpPr>
          <p:cNvPr id="27654" name="Text Box 13"/>
          <p:cNvSpPr txBox="1">
            <a:spLocks noChangeArrowheads="1"/>
          </p:cNvSpPr>
          <p:nvPr/>
        </p:nvSpPr>
        <p:spPr bwMode="auto">
          <a:xfrm>
            <a:off x="3924300" y="5589588"/>
            <a:ext cx="1901825" cy="457200"/>
          </a:xfrm>
          <a:prstGeom prst="rect">
            <a:avLst/>
          </a:prstGeom>
          <a:noFill/>
          <a:ln w="9525">
            <a:noFill/>
            <a:miter lim="800000"/>
            <a:headEnd/>
            <a:tailEnd/>
          </a:ln>
        </p:spPr>
        <p:txBody>
          <a:bodyPr wrap="none">
            <a:spAutoFit/>
          </a:bodyPr>
          <a:lstStyle/>
          <a:p>
            <a:pPr>
              <a:defRPr/>
            </a:pPr>
            <a:r>
              <a:rPr lang="it-IT" sz="2400" b="1" dirty="0">
                <a:solidFill>
                  <a:srgbClr val="FFFF00"/>
                </a:solidFill>
                <a:effectLst>
                  <a:outerShdw blurRad="38100" dist="38100" dir="2700000" algn="tl">
                    <a:srgbClr val="000000">
                      <a:alpha val="43137"/>
                    </a:srgbClr>
                  </a:outerShdw>
                </a:effectLst>
                <a:latin typeface="Comic Sans MS" pitchFamily="66" charset="0"/>
              </a:rPr>
              <a:t>&gt; 100 </a:t>
            </a:r>
            <a:r>
              <a:rPr lang="it-IT" sz="2400" b="1" dirty="0" err="1">
                <a:solidFill>
                  <a:srgbClr val="FFFF00"/>
                </a:solidFill>
                <a:effectLst>
                  <a:outerShdw blurRad="38100" dist="38100" dir="2700000" algn="tl">
                    <a:srgbClr val="000000">
                      <a:alpha val="43137"/>
                    </a:srgbClr>
                  </a:outerShdw>
                </a:effectLst>
                <a:latin typeface="Comic Sans MS" pitchFamily="66" charset="0"/>
              </a:rPr>
              <a:t>msec</a:t>
            </a:r>
            <a:endParaRPr lang="it-IT" sz="2400" b="1" dirty="0">
              <a:solidFill>
                <a:srgbClr val="FFFF00"/>
              </a:solidFill>
              <a:effectLst>
                <a:outerShdw blurRad="38100" dist="38100" dir="2700000" algn="tl">
                  <a:srgbClr val="000000">
                    <a:alpha val="43137"/>
                  </a:srgbClr>
                </a:outerShdw>
              </a:effectLst>
              <a:latin typeface="Comic Sans MS" pitchFamily="66" charset="0"/>
            </a:endParaRPr>
          </a:p>
        </p:txBody>
      </p:sp>
      <p:sp>
        <p:nvSpPr>
          <p:cNvPr id="37896" name="Line 14"/>
          <p:cNvSpPr>
            <a:spLocks noChangeShapeType="1"/>
          </p:cNvSpPr>
          <p:nvPr/>
        </p:nvSpPr>
        <p:spPr bwMode="auto">
          <a:xfrm>
            <a:off x="3924300" y="5516563"/>
            <a:ext cx="0" cy="144462"/>
          </a:xfrm>
          <a:prstGeom prst="line">
            <a:avLst/>
          </a:prstGeom>
          <a:noFill/>
          <a:ln w="41275">
            <a:solidFill>
              <a:schemeClr val="bg1"/>
            </a:solidFill>
            <a:round/>
            <a:headEnd/>
            <a:tailEnd/>
          </a:ln>
        </p:spPr>
        <p:txBody>
          <a:bodyPr/>
          <a:lstStyle/>
          <a:p>
            <a:endParaRPr lang="it-IT"/>
          </a:p>
        </p:txBody>
      </p:sp>
      <p:sp>
        <p:nvSpPr>
          <p:cNvPr id="37897" name="Line 15"/>
          <p:cNvSpPr>
            <a:spLocks noChangeShapeType="1"/>
          </p:cNvSpPr>
          <p:nvPr/>
        </p:nvSpPr>
        <p:spPr bwMode="auto">
          <a:xfrm>
            <a:off x="4859338" y="5516563"/>
            <a:ext cx="0" cy="144462"/>
          </a:xfrm>
          <a:prstGeom prst="line">
            <a:avLst/>
          </a:prstGeom>
          <a:noFill/>
          <a:ln w="41275">
            <a:solidFill>
              <a:schemeClr val="bg1"/>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072"/>
          <p:cNvGraphicFramePr>
            <a:graphicFrameLocks noChangeAspect="1"/>
          </p:cNvGraphicFramePr>
          <p:nvPr/>
        </p:nvGraphicFramePr>
        <p:xfrm>
          <a:off x="0" y="0"/>
          <a:ext cx="9144000" cy="6577013"/>
        </p:xfrm>
        <a:graphic>
          <a:graphicData uri="http://schemas.openxmlformats.org/presentationml/2006/ole">
            <p:oleObj spid="_x0000_s161794" name="Fotografia di Photo Editor " r:id="rId4" imgW="30066667" imgH="14552381" progId="">
              <p:embed/>
            </p:oleObj>
          </a:graphicData>
        </a:graphic>
      </p:graphicFrame>
      <p:sp>
        <p:nvSpPr>
          <p:cNvPr id="1027" name="Line 2053"/>
          <p:cNvSpPr>
            <a:spLocks noChangeShapeType="1"/>
          </p:cNvSpPr>
          <p:nvPr/>
        </p:nvSpPr>
        <p:spPr bwMode="auto">
          <a:xfrm flipH="1" flipV="1">
            <a:off x="5219700" y="4005263"/>
            <a:ext cx="0" cy="863600"/>
          </a:xfrm>
          <a:prstGeom prst="line">
            <a:avLst/>
          </a:prstGeom>
          <a:noFill/>
          <a:ln w="28575">
            <a:solidFill>
              <a:srgbClr val="FF3300"/>
            </a:solidFill>
            <a:round/>
            <a:headEnd/>
            <a:tailEnd/>
          </a:ln>
        </p:spPr>
        <p:txBody>
          <a:bodyPr/>
          <a:lstStyle/>
          <a:p>
            <a:endParaRPr lang="it-IT"/>
          </a:p>
        </p:txBody>
      </p:sp>
      <p:cxnSp>
        <p:nvCxnSpPr>
          <p:cNvPr id="12" name="Connettore 1 11"/>
          <p:cNvCxnSpPr>
            <a:stCxn id="1027" idx="0"/>
          </p:cNvCxnSpPr>
          <p:nvPr/>
        </p:nvCxnSpPr>
        <p:spPr>
          <a:xfrm>
            <a:off x="5219700" y="4868863"/>
            <a:ext cx="1444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Nicola\Documenti\Immagini\a.jpg"/>
          <p:cNvPicPr>
            <a:picLocks noChangeAspect="1" noChangeArrowheads="1"/>
          </p:cNvPicPr>
          <p:nvPr/>
        </p:nvPicPr>
        <p:blipFill>
          <a:blip r:embed="rId2" cstate="print"/>
          <a:srcRect/>
          <a:stretch>
            <a:fillRect/>
          </a:stretch>
        </p:blipFill>
        <p:spPr bwMode="auto">
          <a:xfrm>
            <a:off x="684213" y="188913"/>
            <a:ext cx="7140575" cy="2952750"/>
          </a:xfrm>
          <a:prstGeom prst="rect">
            <a:avLst/>
          </a:prstGeom>
          <a:noFill/>
          <a:ln w="9525">
            <a:noFill/>
            <a:miter lim="800000"/>
            <a:headEnd/>
            <a:tailEnd/>
          </a:ln>
        </p:spPr>
      </p:pic>
      <p:pic>
        <p:nvPicPr>
          <p:cNvPr id="38915" name="Picture 3" descr="C:\Documents and Settings\Nicola\Documenti\Immagini\a.jpg"/>
          <p:cNvPicPr>
            <a:picLocks noChangeAspect="1" noChangeArrowheads="1"/>
          </p:cNvPicPr>
          <p:nvPr/>
        </p:nvPicPr>
        <p:blipFill>
          <a:blip r:embed="rId3" cstate="print"/>
          <a:srcRect/>
          <a:stretch>
            <a:fillRect/>
          </a:stretch>
        </p:blipFill>
        <p:spPr bwMode="auto">
          <a:xfrm>
            <a:off x="684213" y="3284538"/>
            <a:ext cx="7202487" cy="3024187"/>
          </a:xfrm>
          <a:prstGeom prst="rect">
            <a:avLst/>
          </a:prstGeom>
          <a:noFill/>
          <a:ln w="9525">
            <a:noFill/>
            <a:miter lim="800000"/>
            <a:headEnd/>
            <a:tailEnd/>
          </a:ln>
        </p:spPr>
      </p:pic>
      <p:sp>
        <p:nvSpPr>
          <p:cNvPr id="38916" name="CasellaDiTesto 3"/>
          <p:cNvSpPr txBox="1">
            <a:spLocks noChangeArrowheads="1"/>
          </p:cNvSpPr>
          <p:nvPr/>
        </p:nvSpPr>
        <p:spPr bwMode="auto">
          <a:xfrm>
            <a:off x="0" y="3500438"/>
            <a:ext cx="646113"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V1</a:t>
            </a:r>
          </a:p>
        </p:txBody>
      </p:sp>
      <p:sp>
        <p:nvSpPr>
          <p:cNvPr id="38917" name="CasellaDiTesto 4"/>
          <p:cNvSpPr txBox="1">
            <a:spLocks noChangeArrowheads="1"/>
          </p:cNvSpPr>
          <p:nvPr/>
        </p:nvSpPr>
        <p:spPr bwMode="auto">
          <a:xfrm>
            <a:off x="8027988" y="5516563"/>
            <a:ext cx="646112"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V6</a:t>
            </a:r>
          </a:p>
        </p:txBody>
      </p:sp>
      <p:sp>
        <p:nvSpPr>
          <p:cNvPr id="6" name="Rettangolo 5"/>
          <p:cNvSpPr/>
          <p:nvPr/>
        </p:nvSpPr>
        <p:spPr>
          <a:xfrm>
            <a:off x="827584" y="1628800"/>
            <a:ext cx="703109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7200" b="1" dirty="0">
                <a:ln w="11430"/>
                <a:solidFill>
                  <a:srgbClr val="FF0000"/>
                </a:solidFill>
                <a:effectLst>
                  <a:outerShdw blurRad="50800" dist="39000" dir="5460000" algn="tl">
                    <a:srgbClr val="000000">
                      <a:alpha val="38000"/>
                    </a:srgbClr>
                  </a:outerShdw>
                </a:effectLst>
                <a:latin typeface="Comic Sans MS" pitchFamily="66" charset="0"/>
              </a:rPr>
              <a:t>RS &lt; 100 </a:t>
            </a:r>
            <a:r>
              <a:rPr lang="it-IT" sz="7200" b="1" dirty="0" err="1">
                <a:ln w="11430"/>
                <a:solidFill>
                  <a:srgbClr val="FF0000"/>
                </a:solidFill>
                <a:effectLst>
                  <a:outerShdw blurRad="50800" dist="39000" dir="5460000" algn="tl">
                    <a:srgbClr val="000000">
                      <a:alpha val="38000"/>
                    </a:srgbClr>
                  </a:outerShdw>
                </a:effectLst>
                <a:latin typeface="Comic Sans MS" pitchFamily="66" charset="0"/>
              </a:rPr>
              <a:t>msec</a:t>
            </a:r>
            <a:endParaRPr lang="it-IT" sz="7200" b="1" dirty="0">
              <a:ln w="11430"/>
              <a:solidFill>
                <a:srgbClr val="FF0000"/>
              </a:solidFill>
              <a:effectLst>
                <a:outerShdw blurRad="50800" dist="39000" dir="5460000" algn="tl">
                  <a:srgbClr val="000000">
                    <a:alpha val="38000"/>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684213" y="333375"/>
            <a:ext cx="7772400" cy="1143000"/>
          </a:xfrm>
        </p:spPr>
        <p:txBody>
          <a:bodyPr/>
          <a:lstStyle/>
          <a:p>
            <a:pPr>
              <a:defRPr/>
            </a:pPr>
            <a:r>
              <a:rPr lang="it-IT" b="1" smtClean="0">
                <a:solidFill>
                  <a:schemeClr val="bg1"/>
                </a:solidFill>
                <a:effectLst>
                  <a:outerShdw blurRad="38100" dist="38100" dir="2700000" algn="tl">
                    <a:srgbClr val="000000"/>
                  </a:outerShdw>
                </a:effectLst>
                <a:latin typeface="Comic Sans MS" pitchFamily="66" charset="0"/>
              </a:rPr>
              <a:t>pero’…..</a:t>
            </a:r>
          </a:p>
        </p:txBody>
      </p:sp>
      <p:sp>
        <p:nvSpPr>
          <p:cNvPr id="787459" name="Rectangle 3"/>
          <p:cNvSpPr>
            <a:spLocks noGrp="1" noChangeArrowheads="1"/>
          </p:cNvSpPr>
          <p:nvPr>
            <p:ph type="body" idx="1"/>
          </p:nvPr>
        </p:nvSpPr>
        <p:spPr/>
        <p:txBody>
          <a:bodyPr/>
          <a:lstStyle/>
          <a:p>
            <a:pPr>
              <a:defRPr/>
            </a:pPr>
            <a:r>
              <a:rPr lang="it-IT" sz="4800" b="1" smtClean="0">
                <a:solidFill>
                  <a:srgbClr val="FFFF00"/>
                </a:solidFill>
                <a:effectLst>
                  <a:outerShdw blurRad="38100" dist="38100" dir="2700000" algn="tl">
                    <a:srgbClr val="000000"/>
                  </a:outerShdw>
                </a:effectLst>
                <a:latin typeface="Comic Sans MS" pitchFamily="66" charset="0"/>
              </a:rPr>
              <a:t>Presente nel 52% di casi di TV</a:t>
            </a:r>
          </a:p>
          <a:p>
            <a:pPr>
              <a:defRPr/>
            </a:pPr>
            <a:r>
              <a:rPr lang="it-IT" sz="4800" b="1" smtClean="0">
                <a:solidFill>
                  <a:srgbClr val="FFFF00"/>
                </a:solidFill>
                <a:effectLst>
                  <a:outerShdw blurRad="38100" dist="38100" dir="2700000" algn="tl">
                    <a:srgbClr val="000000"/>
                  </a:outerShdw>
                </a:effectLst>
                <a:latin typeface="Comic Sans MS" pitchFamily="66" charset="0"/>
              </a:rPr>
              <a:t>Bassa specificità</a:t>
            </a:r>
          </a:p>
          <a:p>
            <a:pPr>
              <a:defRPr/>
            </a:pPr>
            <a:r>
              <a:rPr lang="it-IT" sz="4800" b="1" smtClean="0">
                <a:solidFill>
                  <a:srgbClr val="FFFF00"/>
                </a:solidFill>
                <a:effectLst>
                  <a:outerShdw blurRad="38100" dist="38100" dir="2700000" algn="tl">
                    <a:srgbClr val="000000"/>
                  </a:outerShdw>
                </a:effectLst>
                <a:latin typeface="Comic Sans MS" pitchFamily="66" charset="0"/>
              </a:rPr>
              <a:t>Cautela se è l’UNICO elemento per TV</a:t>
            </a:r>
          </a:p>
          <a:p>
            <a:pPr>
              <a:defRPr/>
            </a:pPr>
            <a:endParaRPr lang="it-IT" sz="3600"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Nicola\Documenti\Immagini\ekg7.jpg"/>
          <p:cNvPicPr>
            <a:picLocks noChangeAspect="1" noChangeArrowheads="1"/>
          </p:cNvPicPr>
          <p:nvPr/>
        </p:nvPicPr>
        <p:blipFill>
          <a:blip r:embed="rId2" cstate="print"/>
          <a:srcRect/>
          <a:stretch>
            <a:fillRect/>
          </a:stretch>
        </p:blipFill>
        <p:spPr bwMode="auto">
          <a:xfrm>
            <a:off x="2051050" y="981075"/>
            <a:ext cx="7092950" cy="5668963"/>
          </a:xfrm>
          <a:prstGeom prst="rect">
            <a:avLst/>
          </a:prstGeom>
          <a:noFill/>
          <a:ln w="9525">
            <a:solidFill>
              <a:srgbClr val="660033"/>
            </a:solidFill>
            <a:miter lim="800000"/>
            <a:headEnd/>
            <a:tailEnd/>
          </a:ln>
        </p:spPr>
      </p:pic>
      <p:sp>
        <p:nvSpPr>
          <p:cNvPr id="55299" name="CasellaDiTesto 4"/>
          <p:cNvSpPr txBox="1">
            <a:spLocks noChangeArrowheads="1"/>
          </p:cNvSpPr>
          <p:nvPr/>
        </p:nvSpPr>
        <p:spPr bwMode="auto">
          <a:xfrm>
            <a:off x="0" y="188913"/>
            <a:ext cx="9144000" cy="584200"/>
          </a:xfrm>
          <a:prstGeom prst="rect">
            <a:avLst/>
          </a:prstGeom>
          <a:noFill/>
          <a:ln w="9525">
            <a:noFill/>
            <a:miter lim="800000"/>
            <a:headEnd/>
            <a:tailEnd/>
          </a:ln>
        </p:spPr>
        <p:txBody>
          <a:bodyPr>
            <a:spAutoFit/>
          </a:bodyPr>
          <a:lstStyle/>
          <a:p>
            <a:pPr algn="ctr">
              <a:defRPr/>
            </a:pPr>
            <a:r>
              <a:rPr lang="it-IT" sz="3200" b="1" dirty="0">
                <a:solidFill>
                  <a:srgbClr val="FFFF00"/>
                </a:solidFill>
                <a:effectLst>
                  <a:outerShdw blurRad="38100" dist="38100" dir="2700000" algn="tl">
                    <a:srgbClr val="000000">
                      <a:alpha val="43137"/>
                    </a:srgbClr>
                  </a:outerShdw>
                </a:effectLst>
                <a:latin typeface="Comic Sans MS" pitchFamily="66" charset="0"/>
              </a:rPr>
              <a:t>Algoritmo di </a:t>
            </a:r>
            <a:r>
              <a:rPr lang="it-IT" sz="3200" b="1" dirty="0" err="1">
                <a:solidFill>
                  <a:srgbClr val="FFFF00"/>
                </a:solidFill>
                <a:effectLst>
                  <a:outerShdw blurRad="38100" dist="38100" dir="2700000" algn="tl">
                    <a:srgbClr val="000000">
                      <a:alpha val="43137"/>
                    </a:srgbClr>
                  </a:outerShdw>
                </a:effectLst>
                <a:latin typeface="Comic Sans MS" pitchFamily="66" charset="0"/>
              </a:rPr>
              <a:t>Brugada</a:t>
            </a:r>
            <a:endParaRPr lang="it-IT" sz="3200" b="1"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40964" name="Picture 2" descr="http://cardiodna.com/images/PedroBrugada.jpg"/>
          <p:cNvPicPr>
            <a:picLocks noChangeAspect="1" noChangeArrowheads="1"/>
          </p:cNvPicPr>
          <p:nvPr/>
        </p:nvPicPr>
        <p:blipFill>
          <a:blip r:embed="rId3" cstate="print"/>
          <a:srcRect/>
          <a:stretch>
            <a:fillRect/>
          </a:stretch>
        </p:blipFill>
        <p:spPr bwMode="auto">
          <a:xfrm>
            <a:off x="0" y="333375"/>
            <a:ext cx="1812925" cy="2447925"/>
          </a:xfrm>
          <a:prstGeom prst="rect">
            <a:avLst/>
          </a:prstGeom>
          <a:noFill/>
          <a:ln w="9525">
            <a:noFill/>
            <a:miter lim="800000"/>
            <a:headEnd/>
            <a:tailEnd/>
          </a:ln>
        </p:spPr>
      </p:pic>
      <p:sp>
        <p:nvSpPr>
          <p:cNvPr id="346117" name="Oval 5"/>
          <p:cNvSpPr>
            <a:spLocks noChangeArrowheads="1"/>
          </p:cNvSpPr>
          <p:nvPr/>
        </p:nvSpPr>
        <p:spPr bwMode="auto">
          <a:xfrm>
            <a:off x="1403350" y="3357563"/>
            <a:ext cx="7272338" cy="1728787"/>
          </a:xfrm>
          <a:prstGeom prst="ellipse">
            <a:avLst/>
          </a:prstGeom>
          <a:noFill/>
          <a:ln w="7620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6117"/>
                                        </p:tgtEl>
                                        <p:attrNameLst>
                                          <p:attrName>style.visibility</p:attrName>
                                        </p:attrNameLst>
                                      </p:cBhvr>
                                      <p:to>
                                        <p:strVal val="visible"/>
                                      </p:to>
                                    </p:set>
                                    <p:animEffect transition="in" filter="strips(downLeft)">
                                      <p:cBhvr>
                                        <p:cTn id="7" dur="500"/>
                                        <p:tgtEl>
                                          <p:spTgt spid="346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cstate="print"/>
          <a:srcRect/>
          <a:stretch>
            <a:fillRect/>
          </a:stretch>
        </p:blipFill>
        <p:spPr bwMode="auto">
          <a:xfrm>
            <a:off x="1116013" y="0"/>
            <a:ext cx="6934200" cy="6858000"/>
          </a:xfrm>
          <a:prstGeom prst="rect">
            <a:avLst/>
          </a:prstGeom>
          <a:noFill/>
          <a:ln w="9525">
            <a:noFill/>
            <a:miter lim="800000"/>
            <a:headEnd/>
            <a:tailEnd/>
          </a:ln>
        </p:spPr>
      </p:pic>
      <p:sp>
        <p:nvSpPr>
          <p:cNvPr id="654341" name="Oval 5"/>
          <p:cNvSpPr>
            <a:spLocks noChangeArrowheads="1"/>
          </p:cNvSpPr>
          <p:nvPr/>
        </p:nvSpPr>
        <p:spPr bwMode="auto">
          <a:xfrm>
            <a:off x="3924300" y="549275"/>
            <a:ext cx="3457575" cy="1800225"/>
          </a:xfrm>
          <a:prstGeom prst="ellipse">
            <a:avLst/>
          </a:prstGeom>
          <a:solidFill>
            <a:schemeClr val="accent2"/>
          </a:solidFill>
          <a:ln w="9525">
            <a:solidFill>
              <a:schemeClr val="tx1"/>
            </a:solidFill>
            <a:round/>
            <a:headEnd/>
            <a:tailEnd/>
          </a:ln>
          <a:effectLst/>
        </p:spPr>
        <p:txBody>
          <a:bodyPr wrap="none" anchor="ctr"/>
          <a:lstStyle/>
          <a:p>
            <a:pPr algn="ctr">
              <a:defRPr/>
            </a:pPr>
            <a:endParaRPr lang="it-IT" sz="3200" b="1">
              <a:solidFill>
                <a:schemeClr val="bg1"/>
              </a:solidFill>
              <a:effectLst>
                <a:outerShdw blurRad="38100" dist="38100" dir="2700000" algn="tl">
                  <a:srgbClr val="000000"/>
                </a:outerShdw>
              </a:effectLst>
              <a:latin typeface="Comic Sans MS" pitchFamily="66" charset="0"/>
            </a:endParaRPr>
          </a:p>
          <a:p>
            <a:pPr algn="ctr">
              <a:defRPr/>
            </a:pPr>
            <a:r>
              <a:rPr lang="it-IT" sz="3200" b="1">
                <a:solidFill>
                  <a:schemeClr val="bg1"/>
                </a:solidFill>
                <a:effectLst>
                  <a:outerShdw blurRad="38100" dist="38100" dir="2700000" algn="tl">
                    <a:srgbClr val="000000"/>
                  </a:outerShdw>
                </a:effectLst>
                <a:latin typeface="Comic Sans MS" pitchFamily="66" charset="0"/>
              </a:rPr>
              <a:t>dissociazione</a:t>
            </a:r>
          </a:p>
          <a:p>
            <a:pPr algn="ctr">
              <a:defRPr/>
            </a:pPr>
            <a:r>
              <a:rPr lang="it-IT" sz="3200" b="1">
                <a:solidFill>
                  <a:schemeClr val="bg1"/>
                </a:solidFill>
                <a:effectLst>
                  <a:outerShdw blurRad="38100" dist="38100" dir="2700000" algn="tl">
                    <a:srgbClr val="000000"/>
                  </a:outerShdw>
                </a:effectLst>
                <a:latin typeface="Comic Sans MS" pitchFamily="66" charset="0"/>
              </a:rPr>
              <a:t>AV</a:t>
            </a:r>
          </a:p>
        </p:txBody>
      </p:sp>
      <p:pic>
        <p:nvPicPr>
          <p:cNvPr id="41988" name="Picture 2" descr="Foto ORETO  Giuseppe"/>
          <p:cNvPicPr>
            <a:picLocks noChangeAspect="1" noChangeArrowheads="1"/>
          </p:cNvPicPr>
          <p:nvPr/>
        </p:nvPicPr>
        <p:blipFill>
          <a:blip r:embed="rId3" cstate="print"/>
          <a:srcRect/>
          <a:stretch>
            <a:fillRect/>
          </a:stretch>
        </p:blipFill>
        <p:spPr bwMode="auto">
          <a:xfrm>
            <a:off x="0" y="0"/>
            <a:ext cx="1614488" cy="184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54341"/>
                                        </p:tgtEl>
                                        <p:attrNameLst>
                                          <p:attrName>style.visibility</p:attrName>
                                        </p:attrNameLst>
                                      </p:cBhvr>
                                      <p:to>
                                        <p:strVal val="visible"/>
                                      </p:to>
                                    </p:set>
                                    <p:anim calcmode="lin" valueType="num">
                                      <p:cBhvr>
                                        <p:cTn id="7" dur="1000" fill="hold"/>
                                        <p:tgtEl>
                                          <p:spTgt spid="654341"/>
                                        </p:tgtEl>
                                        <p:attrNameLst>
                                          <p:attrName>ppt_w</p:attrName>
                                        </p:attrNameLst>
                                      </p:cBhvr>
                                      <p:tavLst>
                                        <p:tav tm="0">
                                          <p:val>
                                            <p:fltVal val="0"/>
                                          </p:val>
                                        </p:tav>
                                        <p:tav tm="100000">
                                          <p:val>
                                            <p:strVal val="#ppt_w"/>
                                          </p:val>
                                        </p:tav>
                                      </p:tavLst>
                                    </p:anim>
                                    <p:anim calcmode="lin" valueType="num">
                                      <p:cBhvr>
                                        <p:cTn id="8" dur="1000" fill="hold"/>
                                        <p:tgtEl>
                                          <p:spTgt spid="654341"/>
                                        </p:tgtEl>
                                        <p:attrNameLst>
                                          <p:attrName>ppt_h</p:attrName>
                                        </p:attrNameLst>
                                      </p:cBhvr>
                                      <p:tavLst>
                                        <p:tav tm="0">
                                          <p:val>
                                            <p:fltVal val="0"/>
                                          </p:val>
                                        </p:tav>
                                        <p:tav tm="100000">
                                          <p:val>
                                            <p:strVal val="#ppt_h"/>
                                          </p:val>
                                        </p:tav>
                                      </p:tavLst>
                                    </p:anim>
                                    <p:anim calcmode="lin" valueType="num">
                                      <p:cBhvr>
                                        <p:cTn id="9" dur="1000" fill="hold"/>
                                        <p:tgtEl>
                                          <p:spTgt spid="654341"/>
                                        </p:tgtEl>
                                        <p:attrNameLst>
                                          <p:attrName>style.rotation</p:attrName>
                                        </p:attrNameLst>
                                      </p:cBhvr>
                                      <p:tavLst>
                                        <p:tav tm="0">
                                          <p:val>
                                            <p:fltVal val="90"/>
                                          </p:val>
                                        </p:tav>
                                        <p:tav tm="100000">
                                          <p:val>
                                            <p:fltVal val="0"/>
                                          </p:val>
                                        </p:tav>
                                      </p:tavLst>
                                    </p:anim>
                                    <p:animEffect transition="in" filter="fade">
                                      <p:cBhvr>
                                        <p:cTn id="10" dur="10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260350"/>
            <a:ext cx="9144000" cy="1143000"/>
          </a:xfrm>
          <a:solidFill>
            <a:schemeClr val="bg1"/>
          </a:solidFill>
        </p:spPr>
        <p:txBody>
          <a:bodyPr/>
          <a:lstStyle/>
          <a:p>
            <a:pPr eaLnBrk="1" hangingPunct="1">
              <a:defRPr/>
            </a:pPr>
            <a:r>
              <a:rPr lang="it-IT" b="1" dirty="0" smtClean="0">
                <a:solidFill>
                  <a:schemeClr val="accent1">
                    <a:lumMod val="75000"/>
                  </a:schemeClr>
                </a:solidFill>
                <a:effectLst>
                  <a:outerShdw blurRad="38100" dist="38100" dir="2700000" algn="tl">
                    <a:srgbClr val="000000">
                      <a:alpha val="43137"/>
                    </a:srgbClr>
                  </a:outerShdw>
                </a:effectLst>
                <a:latin typeface="Comic Sans MS" pitchFamily="66" charset="0"/>
                <a:cs typeface="Tahoma" pitchFamily="34" charset="0"/>
              </a:rPr>
              <a:t>Dissociazione atrio-ventricolare</a:t>
            </a:r>
          </a:p>
        </p:txBody>
      </p:sp>
      <p:sp>
        <p:nvSpPr>
          <p:cNvPr id="2" name="Rectangle 3"/>
          <p:cNvSpPr>
            <a:spLocks noGrp="1" noChangeArrowheads="1"/>
          </p:cNvSpPr>
          <p:nvPr>
            <p:ph type="body" idx="4294967295"/>
          </p:nvPr>
        </p:nvSpPr>
        <p:spPr>
          <a:xfrm>
            <a:off x="0" y="1484313"/>
            <a:ext cx="9144000" cy="3471862"/>
          </a:xfrm>
        </p:spPr>
        <p:txBody>
          <a:bodyPr/>
          <a:lstStyle/>
          <a:p>
            <a:pPr marL="333375" indent="-333375" defTabSz="449263">
              <a:spcBef>
                <a:spcPts val="800"/>
              </a:spcBef>
              <a:buClr>
                <a:srgbClr val="0070C0"/>
              </a:buClr>
              <a:buFont typeface="Wingdings" pitchFamily="2" charset="2"/>
              <a:buChar char="Ø"/>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Frequenza: 19-70%</a:t>
            </a:r>
            <a:r>
              <a:rPr lang="ar-SA" sz="2800" b="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a:t>
            </a:r>
            <a:endParaRPr lang="en-US" sz="2800" b="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endParaRPr>
          </a:p>
          <a:p>
            <a:pPr marL="333375" indent="-333375" defTabSz="449263">
              <a:spcBef>
                <a:spcPts val="800"/>
              </a:spcBef>
              <a:buClr>
                <a:srgbClr val="0070C0"/>
              </a:buClr>
              <a:buFont typeface="Wingdings" pitchFamily="2" charset="2"/>
              <a:buChar char="Ø"/>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Difficile da diagnosticare</a:t>
            </a:r>
            <a:endParaRPr lang="it-IT" sz="36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endParaRPr>
          </a:p>
          <a:p>
            <a:pPr marL="623888" lvl="2" indent="-350838" algn="just" defTabSz="449263">
              <a:spcBef>
                <a:spcPts val="600"/>
              </a:spcBef>
              <a:buClr>
                <a:srgbClr val="0070C0"/>
              </a:buClr>
              <a:buFont typeface="Wingdings" pitchFamily="2" charset="2"/>
              <a:buChar char="v"/>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P  che coincide con QRS o T (analizza DII-V1 o  derivazioni con T  piatta o QRS  di basso voltaggio)</a:t>
            </a:r>
            <a:r>
              <a:rPr lang="ar-SA"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a:t>
            </a:r>
            <a:endPar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endParaRPr>
          </a:p>
          <a:p>
            <a:pPr marL="623888" lvl="2" indent="-350838" algn="just" defTabSz="449263">
              <a:spcBef>
                <a:spcPts val="600"/>
              </a:spcBef>
              <a:buClr>
                <a:srgbClr val="0070C0"/>
              </a:buClr>
              <a:buFont typeface="Wingdings" pitchFamily="2" charset="2"/>
              <a:buChar char="v"/>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Analisi inadeguata del tracciato: </a:t>
            </a:r>
          </a:p>
          <a:p>
            <a:pPr marL="623888" lvl="2" indent="-350838" algn="ctr" defTabSz="449263">
              <a:spcBef>
                <a:spcPts val="600"/>
              </a:spcBef>
              <a:buClr>
                <a:srgbClr val="0070C0"/>
              </a:buClr>
              <a:buFont typeface="Tahoma" pitchFamily="34" charset="0"/>
              <a:buNone/>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…..esecuzione...esperienza..TEMPO!!</a:t>
            </a:r>
          </a:p>
          <a:p>
            <a:pPr marL="623888" lvl="2" indent="-350838" algn="just" defTabSz="449263">
              <a:spcBef>
                <a:spcPts val="600"/>
              </a:spcBef>
              <a:buClr>
                <a:srgbClr val="0070C0"/>
              </a:buClr>
              <a:buFont typeface="Tahoma" pitchFamily="34" charset="0"/>
              <a:buNone/>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endPar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endParaRPr>
          </a:p>
          <a:p>
            <a:pPr marL="623888" lvl="2" indent="-350838" algn="just" defTabSz="449263">
              <a:spcBef>
                <a:spcPts val="600"/>
              </a:spcBef>
              <a:buClr>
                <a:srgbClr val="0070C0"/>
              </a:buClr>
              <a:buFont typeface="Wingdings" pitchFamily="2" charset="2"/>
              <a:buChar char="v"/>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Differenziare le onde P dagli artefatti</a:t>
            </a:r>
          </a:p>
          <a:p>
            <a:pPr marL="623888" lvl="2" indent="-350838" algn="just" defTabSz="449263">
              <a:spcBef>
                <a:spcPts val="600"/>
              </a:spcBef>
              <a:buClr>
                <a:srgbClr val="0070C0"/>
              </a:buClr>
              <a:buFont typeface="Wingdings" pitchFamily="2" charset="2"/>
              <a:buChar char="v"/>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800" b="1" i="1" dirty="0" smtClean="0">
                <a:solidFill>
                  <a:srgbClr val="FFFF00"/>
                </a:solidFill>
                <a:effectLst>
                  <a:outerShdw blurRad="38100" dist="38100" dir="2700000" algn="tl">
                    <a:srgbClr val="000000">
                      <a:alpha val="43137"/>
                    </a:srgbClr>
                  </a:outerShdw>
                </a:effectLst>
                <a:latin typeface="Comic Sans MS" pitchFamily="66" charset="0"/>
                <a:ea typeface="MS Gothic"/>
                <a:cs typeface="Times New Roman" pitchFamily="18" charset="0"/>
              </a:rPr>
              <a:t>PP costante e QRS/P &gt;1</a:t>
            </a:r>
          </a:p>
          <a:p>
            <a:pPr marL="333375" indent="-333375" defTabSz="449263" eaLnBrk="1" hangingPunct="1">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endParaRPr lang="it-IT" b="1" dirty="0" smtClean="0">
              <a:solidFill>
                <a:srgbClr val="FFFF00"/>
              </a:solidFill>
              <a:latin typeface="Comic Sans MS" pitchFamily="66" charset="0"/>
              <a:cs typeface="Tahoma" pitchFamily="34" charset="0"/>
            </a:endParaRPr>
          </a:p>
        </p:txBody>
      </p:sp>
      <p:sp>
        <p:nvSpPr>
          <p:cNvPr id="43012" name="Freccia in giù 3"/>
          <p:cNvSpPr>
            <a:spLocks noChangeArrowheads="1"/>
          </p:cNvSpPr>
          <p:nvPr/>
        </p:nvSpPr>
        <p:spPr bwMode="auto">
          <a:xfrm>
            <a:off x="4140200" y="4797425"/>
            <a:ext cx="571500" cy="803275"/>
          </a:xfrm>
          <a:prstGeom prst="downArrow">
            <a:avLst>
              <a:gd name="adj1" fmla="val 50000"/>
              <a:gd name="adj2" fmla="val 50040"/>
            </a:avLst>
          </a:prstGeom>
          <a:solidFill>
            <a:schemeClr val="bg1"/>
          </a:solidFill>
          <a:ln w="9525" algn="ctr">
            <a:solidFill>
              <a:schemeClr val="tx1"/>
            </a:solidFill>
            <a:round/>
            <a:headEnd/>
            <a:tailEnd/>
          </a:ln>
        </p:spPr>
        <p:txBody>
          <a:bodyPr/>
          <a:lstStyle/>
          <a:p>
            <a:pPr algn="ctr" defTabSz="449263">
              <a:buClr>
                <a:srgbClr val="FFFFFF"/>
              </a:buClr>
              <a:buSzPct val="100000"/>
              <a:buFont typeface="Tahoma" pitchFamily="34" charset="0"/>
              <a:buNone/>
            </a:pPr>
            <a:endParaRPr lang="it-IT" sz="1800" i="1">
              <a:solidFill>
                <a:schemeClr val="bg1"/>
              </a:solidFill>
              <a:latin typeface="Comic Sans MS" pitchFamily="66" charset="0"/>
              <a:ea typeface="MS Gothic" pitchFamily="49" charset="-128"/>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round/>
            <a:headEnd/>
            <a:tailEnd/>
          </a:ln>
        </p:spPr>
      </p:pic>
      <p:sp>
        <p:nvSpPr>
          <p:cNvPr id="33794" name="Rectangle 6"/>
          <p:cNvSpPr>
            <a:spLocks noChangeArrowheads="1"/>
          </p:cNvSpPr>
          <p:nvPr/>
        </p:nvSpPr>
        <p:spPr bwMode="auto">
          <a:xfrm>
            <a:off x="6948488" y="5661025"/>
            <a:ext cx="2195512" cy="1196975"/>
          </a:xfrm>
          <a:prstGeom prst="rect">
            <a:avLst/>
          </a:prstGeom>
          <a:solidFill>
            <a:schemeClr val="accent2">
              <a:lumMod val="75000"/>
            </a:schemeClr>
          </a:solidFill>
          <a:ln w="9525">
            <a:solidFill>
              <a:schemeClr val="tx1"/>
            </a:solidFill>
            <a:miter lim="800000"/>
            <a:headEnd/>
            <a:tailEnd/>
          </a:ln>
        </p:spPr>
        <p:txBody>
          <a:bodyPr wrap="none" anchor="ctr"/>
          <a:lstStyle/>
          <a:p>
            <a:pPr>
              <a:defRPr/>
            </a:pPr>
            <a:endParaRPr lang="it-IT"/>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2" cstate="print"/>
          <a:srcRect/>
          <a:stretch>
            <a:fillRect/>
          </a:stretch>
        </p:blipFill>
        <p:spPr bwMode="auto">
          <a:xfrm>
            <a:off x="0" y="1571625"/>
            <a:ext cx="9144000" cy="3629025"/>
          </a:xfrm>
          <a:prstGeom prst="rect">
            <a:avLst/>
          </a:prstGeom>
          <a:noFill/>
          <a:ln w="9525">
            <a:noFill/>
            <a:round/>
            <a:headEnd/>
            <a:tailEnd/>
          </a:ln>
        </p:spPr>
      </p:pic>
      <p:sp>
        <p:nvSpPr>
          <p:cNvPr id="34818" name="Rectangle 5"/>
          <p:cNvSpPr>
            <a:spLocks noChangeArrowheads="1"/>
          </p:cNvSpPr>
          <p:nvPr/>
        </p:nvSpPr>
        <p:spPr bwMode="auto">
          <a:xfrm>
            <a:off x="6948488" y="3573463"/>
            <a:ext cx="2195512" cy="1196975"/>
          </a:xfrm>
          <a:prstGeom prst="rect">
            <a:avLst/>
          </a:prstGeom>
          <a:solidFill>
            <a:schemeClr val="accent2">
              <a:lumMod val="75000"/>
            </a:schemeClr>
          </a:solidFill>
          <a:ln w="9525">
            <a:solidFill>
              <a:schemeClr val="tx1"/>
            </a:solidFill>
            <a:miter lim="800000"/>
            <a:headEnd/>
            <a:tailEnd/>
          </a:ln>
        </p:spPr>
        <p:txBody>
          <a:bodyPr wrap="none" anchor="ctr"/>
          <a:lstStyle/>
          <a:p>
            <a:pPr>
              <a:defRPr/>
            </a:pPr>
            <a:endParaRPr lang="it-IT"/>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598488" y="260350"/>
            <a:ext cx="7861300" cy="4608513"/>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1042988" y="5876925"/>
            <a:ext cx="7123112" cy="576263"/>
          </a:xfrm>
          <a:prstGeom prst="rect">
            <a:avLst/>
          </a:prstGeom>
          <a:noFill/>
          <a:ln w="9525">
            <a:noFill/>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1042988" y="5300663"/>
            <a:ext cx="7129462" cy="649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it-IT" sz="4800" b="1" smtClean="0">
                <a:solidFill>
                  <a:srgbClr val="66FFFF"/>
                </a:solidFill>
                <a:effectLst>
                  <a:outerShdw blurRad="38100" dist="38100" dir="2700000" algn="tl">
                    <a:srgbClr val="000000"/>
                  </a:outerShdw>
                </a:effectLst>
                <a:latin typeface="Comic Sans MS" pitchFamily="66" charset="0"/>
              </a:rPr>
              <a:t>MECCANISMO DELLE ARITMIE</a:t>
            </a:r>
          </a:p>
        </p:txBody>
      </p:sp>
      <p:pic>
        <p:nvPicPr>
          <p:cNvPr id="63491" name="Picture 14"/>
          <p:cNvPicPr>
            <a:picLocks noChangeAspect="1" noChangeArrowheads="1"/>
          </p:cNvPicPr>
          <p:nvPr/>
        </p:nvPicPr>
        <p:blipFill>
          <a:blip r:embed="rId2" cstate="print"/>
          <a:srcRect/>
          <a:stretch>
            <a:fillRect/>
          </a:stretch>
        </p:blipFill>
        <p:spPr bwMode="auto">
          <a:xfrm>
            <a:off x="611188" y="2133600"/>
            <a:ext cx="6192837" cy="2247900"/>
          </a:xfrm>
          <a:prstGeom prst="rect">
            <a:avLst/>
          </a:prstGeom>
          <a:noFill/>
          <a:ln w="9525">
            <a:noFill/>
            <a:miter lim="800000"/>
            <a:headEnd/>
            <a:tailEnd/>
          </a:ln>
        </p:spPr>
      </p:pic>
      <p:pic>
        <p:nvPicPr>
          <p:cNvPr id="63492" name="Picture 15"/>
          <p:cNvPicPr>
            <a:picLocks noChangeAspect="1" noChangeArrowheads="1"/>
          </p:cNvPicPr>
          <p:nvPr/>
        </p:nvPicPr>
        <p:blipFill>
          <a:blip r:embed="rId3" cstate="print"/>
          <a:srcRect/>
          <a:stretch>
            <a:fillRect/>
          </a:stretch>
        </p:blipFill>
        <p:spPr bwMode="auto">
          <a:xfrm>
            <a:off x="611188" y="4365625"/>
            <a:ext cx="6192837" cy="2312988"/>
          </a:xfrm>
          <a:prstGeom prst="rect">
            <a:avLst/>
          </a:prstGeom>
          <a:noFill/>
          <a:ln w="9525">
            <a:noFill/>
            <a:miter lim="800000"/>
            <a:headEnd/>
            <a:tailEnd/>
          </a:ln>
        </p:spPr>
      </p:pic>
      <p:sp>
        <p:nvSpPr>
          <p:cNvPr id="63493" name="Text Box 16"/>
          <p:cNvSpPr txBox="1">
            <a:spLocks noChangeArrowheads="1"/>
          </p:cNvSpPr>
          <p:nvPr/>
        </p:nvSpPr>
        <p:spPr bwMode="auto">
          <a:xfrm>
            <a:off x="6804025" y="2997200"/>
            <a:ext cx="2003425" cy="1552575"/>
          </a:xfrm>
          <a:prstGeom prst="rect">
            <a:avLst/>
          </a:prstGeom>
          <a:solidFill>
            <a:srgbClr val="33CCFF"/>
          </a:solidFill>
          <a:ln w="9525">
            <a:noFill/>
            <a:miter lim="800000"/>
            <a:headEnd/>
            <a:tailEnd/>
          </a:ln>
        </p:spPr>
        <p:txBody>
          <a:bodyPr wrap="none">
            <a:spAutoFit/>
          </a:bodyPr>
          <a:lstStyle/>
          <a:p>
            <a:pPr marL="457200" indent="-457200"/>
            <a:r>
              <a:rPr lang="it-IT" b="1">
                <a:latin typeface="Comic Sans MS" pitchFamily="66" charset="0"/>
              </a:rPr>
              <a:t>Post</a:t>
            </a:r>
          </a:p>
          <a:p>
            <a:pPr marL="457200" indent="-457200"/>
            <a:r>
              <a:rPr lang="it-IT" b="1">
                <a:latin typeface="Comic Sans MS" pitchFamily="66" charset="0"/>
              </a:rPr>
              <a:t>Potenziali</a:t>
            </a:r>
          </a:p>
          <a:p>
            <a:pPr marL="457200" indent="-457200">
              <a:buFontTx/>
              <a:buAutoNum type="arabicParenR"/>
            </a:pPr>
            <a:r>
              <a:rPr lang="it-IT" b="1">
                <a:latin typeface="Comic Sans MS" pitchFamily="66" charset="0"/>
              </a:rPr>
              <a:t>PRECOCI</a:t>
            </a:r>
          </a:p>
          <a:p>
            <a:pPr marL="457200" indent="-457200"/>
            <a:r>
              <a:rPr lang="it-IT" b="1">
                <a:latin typeface="Comic Sans MS" pitchFamily="66" charset="0"/>
              </a:rPr>
              <a:t>2) TARDIVI</a:t>
            </a:r>
          </a:p>
        </p:txBody>
      </p:sp>
      <p:sp>
        <p:nvSpPr>
          <p:cNvPr id="63494" name="Text Box 17"/>
          <p:cNvSpPr txBox="1">
            <a:spLocks noChangeArrowheads="1"/>
          </p:cNvSpPr>
          <p:nvPr/>
        </p:nvSpPr>
        <p:spPr bwMode="auto">
          <a:xfrm>
            <a:off x="735013" y="2225675"/>
            <a:ext cx="336550" cy="457200"/>
          </a:xfrm>
          <a:prstGeom prst="rect">
            <a:avLst/>
          </a:prstGeom>
          <a:noFill/>
          <a:ln w="9525">
            <a:noFill/>
            <a:miter lim="800000"/>
            <a:headEnd/>
            <a:tailEnd/>
          </a:ln>
        </p:spPr>
        <p:txBody>
          <a:bodyPr wrap="none">
            <a:spAutoFit/>
          </a:bodyPr>
          <a:lstStyle/>
          <a:p>
            <a:r>
              <a:rPr lang="it-IT"/>
              <a:t>1</a:t>
            </a:r>
          </a:p>
        </p:txBody>
      </p:sp>
      <p:sp>
        <p:nvSpPr>
          <p:cNvPr id="63495" name="Text Box 18"/>
          <p:cNvSpPr txBox="1">
            <a:spLocks noChangeArrowheads="1"/>
          </p:cNvSpPr>
          <p:nvPr/>
        </p:nvSpPr>
        <p:spPr bwMode="auto">
          <a:xfrm>
            <a:off x="735013" y="4818063"/>
            <a:ext cx="336550" cy="457200"/>
          </a:xfrm>
          <a:prstGeom prst="rect">
            <a:avLst/>
          </a:prstGeom>
          <a:noFill/>
          <a:ln w="9525">
            <a:noFill/>
            <a:miter lim="800000"/>
            <a:headEnd/>
            <a:tailEnd/>
          </a:ln>
        </p:spPr>
        <p:txBody>
          <a:bodyPr wrap="none">
            <a:spAutoFit/>
          </a:bodyPr>
          <a:lstStyle/>
          <a:p>
            <a:r>
              <a:rPr lang="it-IT"/>
              <a:t>2</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C:\My Documents\PowerPoint\Pitt Medical School\2004 Presentations\VT with AV Dissociation.jpg"/>
          <p:cNvPicPr>
            <a:picLocks noChangeAspect="1" noChangeArrowheads="1"/>
          </p:cNvPicPr>
          <p:nvPr/>
        </p:nvPicPr>
        <p:blipFill>
          <a:blip r:embed="rId2" cstate="print"/>
          <a:srcRect/>
          <a:stretch>
            <a:fillRect/>
          </a:stretch>
        </p:blipFill>
        <p:spPr bwMode="auto">
          <a:xfrm>
            <a:off x="533400" y="3657600"/>
            <a:ext cx="8229600" cy="2533650"/>
          </a:xfrm>
          <a:prstGeom prst="rect">
            <a:avLst/>
          </a:prstGeom>
          <a:noFill/>
          <a:ln w="9525">
            <a:noFill/>
            <a:miter lim="800000"/>
            <a:headEnd/>
            <a:tailEnd/>
          </a:ln>
        </p:spPr>
      </p:pic>
      <p:sp>
        <p:nvSpPr>
          <p:cNvPr id="30728" name="Text Box 8"/>
          <p:cNvSpPr txBox="1">
            <a:spLocks noChangeArrowheads="1"/>
          </p:cNvSpPr>
          <p:nvPr/>
        </p:nvSpPr>
        <p:spPr bwMode="auto">
          <a:xfrm>
            <a:off x="1331913" y="404813"/>
            <a:ext cx="6911975" cy="1200150"/>
          </a:xfrm>
          <a:prstGeom prst="rect">
            <a:avLst/>
          </a:prstGeom>
          <a:solidFill>
            <a:schemeClr val="bg1"/>
          </a:solidFill>
          <a:ln w="9525">
            <a:noFill/>
            <a:miter lim="800000"/>
            <a:headEnd/>
            <a:tailEnd/>
          </a:ln>
          <a:effectLst/>
        </p:spPr>
        <p:txBody>
          <a:bodyPr>
            <a:spAutoFit/>
          </a:bodyPr>
          <a:lstStyle/>
          <a:p>
            <a:pPr algn="ctr">
              <a:spcBef>
                <a:spcPct val="50000"/>
              </a:spcBef>
              <a:defRPr/>
            </a:pPr>
            <a:r>
              <a:rPr lang="en-US" sz="3600" b="1" dirty="0">
                <a:solidFill>
                  <a:schemeClr val="accent1">
                    <a:lumMod val="50000"/>
                  </a:schemeClr>
                </a:solidFill>
                <a:effectLst>
                  <a:outerShdw blurRad="38100" dist="38100" dir="2700000" algn="tl">
                    <a:srgbClr val="000000">
                      <a:alpha val="43137"/>
                    </a:srgbClr>
                  </a:outerShdw>
                </a:effectLst>
                <a:latin typeface="Comic Sans MS" pitchFamily="66" charset="0"/>
              </a:rPr>
              <a:t>DISSOCIAZIONE ATRIOVENTRICOLARE</a:t>
            </a:r>
          </a:p>
        </p:txBody>
      </p:sp>
      <p:sp>
        <p:nvSpPr>
          <p:cNvPr id="30731" name="Text Box 11"/>
          <p:cNvSpPr txBox="1">
            <a:spLocks noChangeArrowheads="1"/>
          </p:cNvSpPr>
          <p:nvPr/>
        </p:nvSpPr>
        <p:spPr bwMode="auto">
          <a:xfrm>
            <a:off x="1052513" y="3676650"/>
            <a:ext cx="2605087" cy="461963"/>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FF0000"/>
                </a:solidFill>
                <a:effectLst>
                  <a:outerShdw blurRad="38100" dist="38100" dir="2700000" algn="tl">
                    <a:srgbClr val="000000">
                      <a:alpha val="43137"/>
                    </a:srgbClr>
                  </a:outerShdw>
                </a:effectLst>
                <a:latin typeface="Comic Sans MS" pitchFamily="66" charset="0"/>
              </a:rPr>
              <a:t>FC 218 </a:t>
            </a:r>
            <a:r>
              <a:rPr lang="en-US" sz="2400" b="1" dirty="0" err="1">
                <a:solidFill>
                  <a:srgbClr val="FF0000"/>
                </a:solidFill>
                <a:effectLst>
                  <a:outerShdw blurRad="38100" dist="38100" dir="2700000" algn="tl">
                    <a:srgbClr val="000000">
                      <a:alpha val="43137"/>
                    </a:srgbClr>
                  </a:outerShdw>
                </a:effectLst>
                <a:latin typeface="Comic Sans MS" pitchFamily="66" charset="0"/>
              </a:rPr>
              <a:t>bpm</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grpSp>
        <p:nvGrpSpPr>
          <p:cNvPr id="2" name="Group 39"/>
          <p:cNvGrpSpPr>
            <a:grpSpLocks/>
          </p:cNvGrpSpPr>
          <p:nvPr/>
        </p:nvGrpSpPr>
        <p:grpSpPr bwMode="auto">
          <a:xfrm>
            <a:off x="2268538" y="4994275"/>
            <a:ext cx="6037262" cy="815975"/>
            <a:chOff x="1477" y="2510"/>
            <a:chExt cx="3803" cy="514"/>
          </a:xfrm>
        </p:grpSpPr>
        <p:sp>
          <p:nvSpPr>
            <p:cNvPr id="47112" name="Line 20"/>
            <p:cNvSpPr>
              <a:spLocks noChangeShapeType="1"/>
            </p:cNvSpPr>
            <p:nvPr/>
          </p:nvSpPr>
          <p:spPr bwMode="auto">
            <a:xfrm flipV="1">
              <a:off x="4156" y="2510"/>
              <a:ext cx="0" cy="300"/>
            </a:xfrm>
            <a:prstGeom prst="line">
              <a:avLst/>
            </a:prstGeom>
            <a:noFill/>
            <a:ln w="19050">
              <a:solidFill>
                <a:srgbClr val="FF0000"/>
              </a:solidFill>
              <a:round/>
              <a:headEnd/>
              <a:tailEnd type="triangle" w="med" len="med"/>
            </a:ln>
          </p:spPr>
          <p:txBody>
            <a:bodyPr/>
            <a:lstStyle/>
            <a:p>
              <a:endParaRPr lang="it-IT"/>
            </a:p>
          </p:txBody>
        </p:sp>
        <p:sp>
          <p:nvSpPr>
            <p:cNvPr id="47113" name="Text Box 21"/>
            <p:cNvSpPr txBox="1">
              <a:spLocks noChangeArrowheads="1"/>
            </p:cNvSpPr>
            <p:nvPr/>
          </p:nvSpPr>
          <p:spPr bwMode="auto">
            <a:xfrm>
              <a:off x="4069" y="2774"/>
              <a:ext cx="443" cy="250"/>
            </a:xfrm>
            <a:prstGeom prst="rect">
              <a:avLst/>
            </a:prstGeom>
            <a:noFill/>
            <a:ln w="19050">
              <a:noFill/>
              <a:miter lim="800000"/>
              <a:headEnd/>
              <a:tailEnd/>
            </a:ln>
          </p:spPr>
          <p:txBody>
            <a:bodyPr>
              <a:spAutoFit/>
            </a:bodyPr>
            <a:lstStyle/>
            <a:p>
              <a:pPr>
                <a:spcBef>
                  <a:spcPct val="50000"/>
                </a:spcBef>
              </a:pPr>
              <a:r>
                <a:rPr lang="en-US" b="1">
                  <a:solidFill>
                    <a:srgbClr val="FF0000"/>
                  </a:solidFill>
                  <a:latin typeface="Comic Sans MS" pitchFamily="66" charset="0"/>
                </a:rPr>
                <a:t>P</a:t>
              </a:r>
            </a:p>
          </p:txBody>
        </p:sp>
        <p:sp>
          <p:nvSpPr>
            <p:cNvPr id="47114" name="Line 23"/>
            <p:cNvSpPr>
              <a:spLocks noChangeShapeType="1"/>
            </p:cNvSpPr>
            <p:nvPr/>
          </p:nvSpPr>
          <p:spPr bwMode="auto">
            <a:xfrm flipV="1">
              <a:off x="3269" y="2510"/>
              <a:ext cx="0" cy="300"/>
            </a:xfrm>
            <a:prstGeom prst="line">
              <a:avLst/>
            </a:prstGeom>
            <a:noFill/>
            <a:ln w="19050">
              <a:solidFill>
                <a:srgbClr val="FF0000"/>
              </a:solidFill>
              <a:round/>
              <a:headEnd/>
              <a:tailEnd type="triangle" w="med" len="med"/>
            </a:ln>
          </p:spPr>
          <p:txBody>
            <a:bodyPr/>
            <a:lstStyle/>
            <a:p>
              <a:endParaRPr lang="it-IT"/>
            </a:p>
          </p:txBody>
        </p:sp>
        <p:sp>
          <p:nvSpPr>
            <p:cNvPr id="47115" name="Text Box 24"/>
            <p:cNvSpPr txBox="1">
              <a:spLocks noChangeArrowheads="1"/>
            </p:cNvSpPr>
            <p:nvPr/>
          </p:nvSpPr>
          <p:spPr bwMode="auto">
            <a:xfrm>
              <a:off x="3205" y="2774"/>
              <a:ext cx="443" cy="250"/>
            </a:xfrm>
            <a:prstGeom prst="rect">
              <a:avLst/>
            </a:prstGeom>
            <a:noFill/>
            <a:ln w="19050">
              <a:noFill/>
              <a:miter lim="800000"/>
              <a:headEnd/>
              <a:tailEnd/>
            </a:ln>
          </p:spPr>
          <p:txBody>
            <a:bodyPr>
              <a:spAutoFit/>
            </a:bodyPr>
            <a:lstStyle/>
            <a:p>
              <a:pPr>
                <a:spcBef>
                  <a:spcPct val="50000"/>
                </a:spcBef>
              </a:pPr>
              <a:r>
                <a:rPr lang="en-US" b="1">
                  <a:solidFill>
                    <a:srgbClr val="FF0000"/>
                  </a:solidFill>
                  <a:latin typeface="Comic Sans MS" pitchFamily="66" charset="0"/>
                </a:rPr>
                <a:t>P</a:t>
              </a:r>
            </a:p>
          </p:txBody>
        </p:sp>
        <p:sp>
          <p:nvSpPr>
            <p:cNvPr id="47116" name="Line 26"/>
            <p:cNvSpPr>
              <a:spLocks noChangeShapeType="1"/>
            </p:cNvSpPr>
            <p:nvPr/>
          </p:nvSpPr>
          <p:spPr bwMode="auto">
            <a:xfrm flipV="1">
              <a:off x="2382" y="2510"/>
              <a:ext cx="0" cy="300"/>
            </a:xfrm>
            <a:prstGeom prst="line">
              <a:avLst/>
            </a:prstGeom>
            <a:noFill/>
            <a:ln w="19050">
              <a:solidFill>
                <a:srgbClr val="FF0000"/>
              </a:solidFill>
              <a:round/>
              <a:headEnd/>
              <a:tailEnd type="triangle" w="med" len="med"/>
            </a:ln>
          </p:spPr>
          <p:txBody>
            <a:bodyPr/>
            <a:lstStyle/>
            <a:p>
              <a:endParaRPr lang="it-IT"/>
            </a:p>
          </p:txBody>
        </p:sp>
        <p:sp>
          <p:nvSpPr>
            <p:cNvPr id="47117" name="Text Box 27"/>
            <p:cNvSpPr txBox="1">
              <a:spLocks noChangeArrowheads="1"/>
            </p:cNvSpPr>
            <p:nvPr/>
          </p:nvSpPr>
          <p:spPr bwMode="auto">
            <a:xfrm>
              <a:off x="2292" y="2774"/>
              <a:ext cx="444" cy="250"/>
            </a:xfrm>
            <a:prstGeom prst="rect">
              <a:avLst/>
            </a:prstGeom>
            <a:noFill/>
            <a:ln w="19050">
              <a:noFill/>
              <a:miter lim="800000"/>
              <a:headEnd/>
              <a:tailEnd/>
            </a:ln>
          </p:spPr>
          <p:txBody>
            <a:bodyPr>
              <a:spAutoFit/>
            </a:bodyPr>
            <a:lstStyle/>
            <a:p>
              <a:pPr>
                <a:spcBef>
                  <a:spcPct val="50000"/>
                </a:spcBef>
              </a:pPr>
              <a:r>
                <a:rPr lang="en-US" b="1">
                  <a:solidFill>
                    <a:srgbClr val="FF0000"/>
                  </a:solidFill>
                  <a:latin typeface="Comic Sans MS" pitchFamily="66" charset="0"/>
                </a:rPr>
                <a:t>P</a:t>
              </a:r>
            </a:p>
          </p:txBody>
        </p:sp>
        <p:sp>
          <p:nvSpPr>
            <p:cNvPr id="47118" name="Line 29"/>
            <p:cNvSpPr>
              <a:spLocks noChangeShapeType="1"/>
            </p:cNvSpPr>
            <p:nvPr/>
          </p:nvSpPr>
          <p:spPr bwMode="auto">
            <a:xfrm flipV="1">
              <a:off x="1559" y="2510"/>
              <a:ext cx="0" cy="300"/>
            </a:xfrm>
            <a:prstGeom prst="line">
              <a:avLst/>
            </a:prstGeom>
            <a:noFill/>
            <a:ln w="19050">
              <a:solidFill>
                <a:srgbClr val="FF0000"/>
              </a:solidFill>
              <a:round/>
              <a:headEnd/>
              <a:tailEnd type="triangle" w="med" len="med"/>
            </a:ln>
          </p:spPr>
          <p:txBody>
            <a:bodyPr/>
            <a:lstStyle/>
            <a:p>
              <a:endParaRPr lang="it-IT"/>
            </a:p>
          </p:txBody>
        </p:sp>
        <p:sp>
          <p:nvSpPr>
            <p:cNvPr id="47119" name="Text Box 30"/>
            <p:cNvSpPr txBox="1">
              <a:spLocks noChangeArrowheads="1"/>
            </p:cNvSpPr>
            <p:nvPr/>
          </p:nvSpPr>
          <p:spPr bwMode="auto">
            <a:xfrm>
              <a:off x="1477" y="2774"/>
              <a:ext cx="443" cy="250"/>
            </a:xfrm>
            <a:prstGeom prst="rect">
              <a:avLst/>
            </a:prstGeom>
            <a:noFill/>
            <a:ln w="19050">
              <a:noFill/>
              <a:miter lim="800000"/>
              <a:headEnd/>
              <a:tailEnd/>
            </a:ln>
          </p:spPr>
          <p:txBody>
            <a:bodyPr>
              <a:spAutoFit/>
            </a:bodyPr>
            <a:lstStyle/>
            <a:p>
              <a:pPr>
                <a:spcBef>
                  <a:spcPct val="50000"/>
                </a:spcBef>
              </a:pPr>
              <a:r>
                <a:rPr lang="en-US" b="1">
                  <a:solidFill>
                    <a:srgbClr val="FF0000"/>
                  </a:solidFill>
                  <a:latin typeface="Comic Sans MS" pitchFamily="66" charset="0"/>
                </a:rPr>
                <a:t>P</a:t>
              </a:r>
            </a:p>
          </p:txBody>
        </p:sp>
        <p:sp>
          <p:nvSpPr>
            <p:cNvPr id="47120" name="Line 32"/>
            <p:cNvSpPr>
              <a:spLocks noChangeShapeType="1"/>
            </p:cNvSpPr>
            <p:nvPr/>
          </p:nvSpPr>
          <p:spPr bwMode="auto">
            <a:xfrm flipV="1">
              <a:off x="4916" y="2510"/>
              <a:ext cx="0" cy="300"/>
            </a:xfrm>
            <a:prstGeom prst="line">
              <a:avLst/>
            </a:prstGeom>
            <a:noFill/>
            <a:ln w="19050">
              <a:solidFill>
                <a:srgbClr val="FF0000"/>
              </a:solidFill>
              <a:round/>
              <a:headEnd/>
              <a:tailEnd type="triangle" w="med" len="med"/>
            </a:ln>
          </p:spPr>
          <p:txBody>
            <a:bodyPr/>
            <a:lstStyle/>
            <a:p>
              <a:endParaRPr lang="it-IT"/>
            </a:p>
          </p:txBody>
        </p:sp>
        <p:sp>
          <p:nvSpPr>
            <p:cNvPr id="47121" name="Text Box 33"/>
            <p:cNvSpPr txBox="1">
              <a:spLocks noChangeArrowheads="1"/>
            </p:cNvSpPr>
            <p:nvPr/>
          </p:nvSpPr>
          <p:spPr bwMode="auto">
            <a:xfrm>
              <a:off x="4837" y="2774"/>
              <a:ext cx="443" cy="250"/>
            </a:xfrm>
            <a:prstGeom prst="rect">
              <a:avLst/>
            </a:prstGeom>
            <a:noFill/>
            <a:ln w="19050">
              <a:noFill/>
              <a:miter lim="800000"/>
              <a:headEnd/>
              <a:tailEnd/>
            </a:ln>
          </p:spPr>
          <p:txBody>
            <a:bodyPr>
              <a:spAutoFit/>
            </a:bodyPr>
            <a:lstStyle/>
            <a:p>
              <a:pPr>
                <a:spcBef>
                  <a:spcPct val="50000"/>
                </a:spcBef>
              </a:pPr>
              <a:r>
                <a:rPr lang="en-US" b="1">
                  <a:solidFill>
                    <a:srgbClr val="FF0000"/>
                  </a:solidFill>
                  <a:latin typeface="Comic Sans MS" pitchFamily="66" charset="0"/>
                </a:rPr>
                <a:t>P</a:t>
              </a:r>
            </a:p>
          </p:txBody>
        </p:sp>
      </p:grpSp>
      <p:sp>
        <p:nvSpPr>
          <p:cNvPr id="30756" name="Text Box 36"/>
          <p:cNvSpPr txBox="1">
            <a:spLocks noChangeArrowheads="1"/>
          </p:cNvSpPr>
          <p:nvPr/>
        </p:nvSpPr>
        <p:spPr bwMode="auto">
          <a:xfrm>
            <a:off x="5700713" y="5657850"/>
            <a:ext cx="2605087" cy="396875"/>
          </a:xfrm>
          <a:prstGeom prst="rect">
            <a:avLst/>
          </a:prstGeom>
          <a:noFill/>
          <a:ln w="9525">
            <a:noFill/>
            <a:miter lim="800000"/>
            <a:headEnd/>
            <a:tailEnd/>
          </a:ln>
          <a:effectLst/>
        </p:spPr>
        <p:txBody>
          <a:bodyPr>
            <a:spAutoFit/>
          </a:bodyPr>
          <a:lstStyle/>
          <a:p>
            <a:pPr>
              <a:spcBef>
                <a:spcPct val="50000"/>
              </a:spcBef>
              <a:defRPr/>
            </a:pPr>
            <a:r>
              <a:rPr lang="en-US" b="1" dirty="0" err="1">
                <a:solidFill>
                  <a:srgbClr val="FF0000"/>
                </a:solidFill>
                <a:effectLst>
                  <a:outerShdw blurRad="38100" dist="38100" dir="2700000" algn="tl">
                    <a:srgbClr val="000000">
                      <a:alpha val="43137"/>
                    </a:srgbClr>
                  </a:outerShdw>
                </a:effectLst>
                <a:latin typeface="Comic Sans MS" pitchFamily="66" charset="0"/>
              </a:rPr>
              <a:t>atrio</a:t>
            </a:r>
            <a:r>
              <a:rPr lang="en-US" b="1" dirty="0">
                <a:solidFill>
                  <a:srgbClr val="FF0000"/>
                </a:solidFill>
                <a:effectLst>
                  <a:outerShdw blurRad="38100" dist="38100" dir="2700000" algn="tl">
                    <a:srgbClr val="000000">
                      <a:alpha val="43137"/>
                    </a:srgbClr>
                  </a:outerShdw>
                </a:effectLst>
                <a:latin typeface="Comic Sans MS" pitchFamily="66" charset="0"/>
              </a:rPr>
              <a:t> = 107 </a:t>
            </a:r>
            <a:r>
              <a:rPr lang="en-US" b="1" dirty="0" err="1">
                <a:solidFill>
                  <a:srgbClr val="FF0000"/>
                </a:solidFill>
                <a:effectLst>
                  <a:outerShdw blurRad="38100" dist="38100" dir="2700000" algn="tl">
                    <a:srgbClr val="000000">
                      <a:alpha val="43137"/>
                    </a:srgbClr>
                  </a:outerShdw>
                </a:effectLst>
                <a:latin typeface="Comic Sans MS" pitchFamily="66" charset="0"/>
              </a:rPr>
              <a:t>bpm</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30760" name="Text Box 40"/>
          <p:cNvSpPr txBox="1">
            <a:spLocks noChangeArrowheads="1"/>
          </p:cNvSpPr>
          <p:nvPr/>
        </p:nvSpPr>
        <p:spPr bwMode="auto">
          <a:xfrm>
            <a:off x="762000" y="1752600"/>
            <a:ext cx="7467600" cy="1570038"/>
          </a:xfrm>
          <a:prstGeom prst="rect">
            <a:avLst/>
          </a:prstGeom>
          <a:noFill/>
          <a:ln w="9525">
            <a:noFill/>
            <a:miter lim="800000"/>
            <a:headEnd/>
            <a:tailEnd/>
          </a:ln>
          <a:effectLst/>
        </p:spPr>
        <p:txBody>
          <a:bodyPr>
            <a:spAutoFit/>
          </a:bodyPr>
          <a:lstStyle/>
          <a:p>
            <a:pPr algn="ctr">
              <a:spcBef>
                <a:spcPct val="50000"/>
              </a:spcBef>
              <a:defRPr/>
            </a:pPr>
            <a:r>
              <a:rPr lang="en-US" sz="3200" b="1" dirty="0" err="1">
                <a:solidFill>
                  <a:srgbClr val="FFFF00"/>
                </a:solidFill>
                <a:effectLst>
                  <a:outerShdw blurRad="38100" dist="38100" dir="2700000" algn="tl">
                    <a:srgbClr val="000000">
                      <a:alpha val="43137"/>
                    </a:srgbClr>
                  </a:outerShdw>
                </a:effectLst>
                <a:latin typeface="Comic Sans MS" pitchFamily="66" charset="0"/>
              </a:rPr>
              <a:t>Esamina</a:t>
            </a:r>
            <a:r>
              <a:rPr lang="en-US" sz="3200" b="1" dirty="0">
                <a:solidFill>
                  <a:srgbClr val="FFFF00"/>
                </a:solidFill>
                <a:effectLst>
                  <a:outerShdw blurRad="38100" dist="38100" dir="2700000" algn="tl">
                    <a:srgbClr val="000000">
                      <a:alpha val="43137"/>
                    </a:srgbClr>
                  </a:outerShdw>
                </a:effectLst>
                <a:latin typeface="Comic Sans MS" pitchFamily="66" charset="0"/>
              </a:rPr>
              <a:t>  P in D2 e V1, in </a:t>
            </a:r>
            <a:r>
              <a:rPr lang="en-US" sz="3200" b="1" dirty="0" err="1">
                <a:solidFill>
                  <a:srgbClr val="FFFF00"/>
                </a:solidFill>
                <a:effectLst>
                  <a:outerShdw blurRad="38100" dist="38100" dir="2700000" algn="tl">
                    <a:srgbClr val="000000">
                      <a:alpha val="43137"/>
                    </a:srgbClr>
                  </a:outerShdw>
                </a:effectLst>
                <a:latin typeface="Comic Sans MS" pitchFamily="66" charset="0"/>
              </a:rPr>
              <a:t>derivazioni</a:t>
            </a:r>
            <a:r>
              <a:rPr lang="en-US" sz="3200" b="1" dirty="0">
                <a:solidFill>
                  <a:srgbClr val="FFFF00"/>
                </a:solidFill>
                <a:effectLst>
                  <a:outerShdw blurRad="38100" dist="38100" dir="2700000" algn="tl">
                    <a:srgbClr val="000000">
                      <a:alpha val="43137"/>
                    </a:srgbClr>
                  </a:outerShdw>
                </a:effectLst>
                <a:latin typeface="Comic Sans MS" pitchFamily="66" charset="0"/>
              </a:rPr>
              <a:t> con T </a:t>
            </a:r>
            <a:r>
              <a:rPr lang="en-US" sz="3200" b="1" dirty="0" err="1">
                <a:solidFill>
                  <a:srgbClr val="FFFF00"/>
                </a:solidFill>
                <a:effectLst>
                  <a:outerShdw blurRad="38100" dist="38100" dir="2700000" algn="tl">
                    <a:srgbClr val="000000">
                      <a:alpha val="43137"/>
                    </a:srgbClr>
                  </a:outerShdw>
                </a:effectLst>
                <a:latin typeface="Comic Sans MS" pitchFamily="66" charset="0"/>
              </a:rPr>
              <a:t>piatta</a:t>
            </a:r>
            <a:r>
              <a:rPr lang="en-US" sz="3200" b="1" dirty="0">
                <a:solidFill>
                  <a:srgbClr val="FFFF00"/>
                </a:solidFill>
                <a:effectLst>
                  <a:outerShdw blurRad="38100" dist="38100" dir="2700000" algn="tl">
                    <a:srgbClr val="000000">
                      <a:alpha val="43137"/>
                    </a:srgbClr>
                  </a:outerShdw>
                </a:effectLst>
                <a:latin typeface="Comic Sans MS" pitchFamily="66" charset="0"/>
              </a:rPr>
              <a:t> e QRS a basso </a:t>
            </a:r>
            <a:r>
              <a:rPr lang="en-US" sz="3200" b="1" dirty="0" err="1">
                <a:solidFill>
                  <a:srgbClr val="FFFF00"/>
                </a:solidFill>
                <a:effectLst>
                  <a:outerShdw blurRad="38100" dist="38100" dir="2700000" algn="tl">
                    <a:srgbClr val="000000">
                      <a:alpha val="43137"/>
                    </a:srgbClr>
                  </a:outerShdw>
                </a:effectLst>
                <a:latin typeface="Comic Sans MS" pitchFamily="66" charset="0"/>
              </a:rPr>
              <a:t>voltaggio</a:t>
            </a:r>
            <a:r>
              <a:rPr lang="en-US" sz="3200" b="1" dirty="0">
                <a:solidFill>
                  <a:srgbClr val="FFFF00"/>
                </a:solidFill>
                <a:effectLst>
                  <a:outerShdw blurRad="38100" dist="38100" dir="2700000" algn="tl">
                    <a:srgbClr val="000000">
                      <a:alpha val="43137"/>
                    </a:srgbClr>
                  </a:outerShdw>
                </a:effectLst>
                <a:latin typeface="Comic Sans MS" pitchFamily="66"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dissolve">
                                      <p:cBhvr>
                                        <p:cTn id="7" dur="500"/>
                                        <p:tgtEl>
                                          <p:spTgt spid="30730"/>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30731"/>
                                        </p:tgtEl>
                                        <p:attrNameLst>
                                          <p:attrName>style.visibility</p:attrName>
                                        </p:attrNameLst>
                                      </p:cBhvr>
                                      <p:to>
                                        <p:strVal val="visible"/>
                                      </p:to>
                                    </p:set>
                                    <p:animEffect transition="in" filter="dissolve">
                                      <p:cBhvr>
                                        <p:cTn id="11" dur="500"/>
                                        <p:tgtEl>
                                          <p:spTgt spid="3073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500"/>
                            </p:stCondLst>
                            <p:childTnLst>
                              <p:par>
                                <p:cTn id="18" presetID="9" presetClass="entr" presetSubtype="0" fill="hold" grpId="0" nodeType="afterEffect">
                                  <p:stCondLst>
                                    <p:cond delay="1000"/>
                                  </p:stCondLst>
                                  <p:childTnLst>
                                    <p:set>
                                      <p:cBhvr>
                                        <p:cTn id="19" dur="1" fill="hold">
                                          <p:stCondLst>
                                            <p:cond delay="0"/>
                                          </p:stCondLst>
                                        </p:cTn>
                                        <p:tgtEl>
                                          <p:spTgt spid="30756"/>
                                        </p:tgtEl>
                                        <p:attrNameLst>
                                          <p:attrName>style.visibility</p:attrName>
                                        </p:attrNameLst>
                                      </p:cBhvr>
                                      <p:to>
                                        <p:strVal val="visible"/>
                                      </p:to>
                                    </p:set>
                                    <p:animEffect transition="in" filter="dissolve">
                                      <p:cBhvr>
                                        <p:cTn id="20" dur="500"/>
                                        <p:tgtEl>
                                          <p:spTgt spid="30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utoUpdateAnimBg="0"/>
      <p:bldP spid="30756"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Nicola\Documenti\Immagini\a.jpg"/>
          <p:cNvPicPr>
            <a:picLocks noChangeAspect="1" noChangeArrowheads="1"/>
          </p:cNvPicPr>
          <p:nvPr/>
        </p:nvPicPr>
        <p:blipFill>
          <a:blip r:embed="rId2" cstate="print"/>
          <a:srcRect/>
          <a:stretch>
            <a:fillRect/>
          </a:stretch>
        </p:blipFill>
        <p:spPr bwMode="auto">
          <a:xfrm>
            <a:off x="684213" y="188913"/>
            <a:ext cx="7140575" cy="2952750"/>
          </a:xfrm>
          <a:prstGeom prst="rect">
            <a:avLst/>
          </a:prstGeom>
          <a:noFill/>
          <a:ln w="9525">
            <a:noFill/>
            <a:miter lim="800000"/>
            <a:headEnd/>
            <a:tailEnd/>
          </a:ln>
        </p:spPr>
      </p:pic>
      <p:pic>
        <p:nvPicPr>
          <p:cNvPr id="48131" name="Picture 3" descr="C:\Documents and Settings\Nicola\Documenti\Immagini\a.jpg"/>
          <p:cNvPicPr>
            <a:picLocks noChangeAspect="1" noChangeArrowheads="1"/>
          </p:cNvPicPr>
          <p:nvPr/>
        </p:nvPicPr>
        <p:blipFill>
          <a:blip r:embed="rId3" cstate="print"/>
          <a:srcRect/>
          <a:stretch>
            <a:fillRect/>
          </a:stretch>
        </p:blipFill>
        <p:spPr bwMode="auto">
          <a:xfrm>
            <a:off x="684213" y="3284538"/>
            <a:ext cx="7202487" cy="3024187"/>
          </a:xfrm>
          <a:prstGeom prst="rect">
            <a:avLst/>
          </a:prstGeom>
          <a:noFill/>
          <a:ln w="9525">
            <a:noFill/>
            <a:miter lim="800000"/>
            <a:headEnd/>
            <a:tailEnd/>
          </a:ln>
        </p:spPr>
      </p:pic>
      <p:sp>
        <p:nvSpPr>
          <p:cNvPr id="48132" name="CasellaDiTesto 3"/>
          <p:cNvSpPr txBox="1">
            <a:spLocks noChangeArrowheads="1"/>
          </p:cNvSpPr>
          <p:nvPr/>
        </p:nvSpPr>
        <p:spPr bwMode="auto">
          <a:xfrm>
            <a:off x="0" y="3500438"/>
            <a:ext cx="646113"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V1</a:t>
            </a:r>
          </a:p>
        </p:txBody>
      </p:sp>
      <p:sp>
        <p:nvSpPr>
          <p:cNvPr id="48133" name="CasellaDiTesto 4"/>
          <p:cNvSpPr txBox="1">
            <a:spLocks noChangeArrowheads="1"/>
          </p:cNvSpPr>
          <p:nvPr/>
        </p:nvSpPr>
        <p:spPr bwMode="auto">
          <a:xfrm>
            <a:off x="8027988" y="5516563"/>
            <a:ext cx="646112"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V6</a:t>
            </a:r>
          </a:p>
        </p:txBody>
      </p:sp>
      <p:sp>
        <p:nvSpPr>
          <p:cNvPr id="6" name="Rettangolo 5"/>
          <p:cNvSpPr/>
          <p:nvPr/>
        </p:nvSpPr>
        <p:spPr>
          <a:xfrm>
            <a:off x="3612443" y="2967335"/>
            <a:ext cx="1919115" cy="37702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23900" b="1" dirty="0">
                <a:ln w="11430"/>
                <a:solidFill>
                  <a:srgbClr val="FF0000"/>
                </a:solidFill>
                <a:effectLst>
                  <a:outerShdw blurRad="50800" dist="39000" dir="5460000" algn="tl">
                    <a:srgbClr val="000000">
                      <a:alpha val="38000"/>
                    </a:srgbClr>
                  </a:outerShdw>
                </a:effectLst>
                <a:latin typeface="Comic Sans MS" pitchFamily="66" charset="0"/>
              </a:rPr>
              <a:t>?</a:t>
            </a:r>
          </a:p>
        </p:txBody>
      </p:sp>
      <p:pic>
        <p:nvPicPr>
          <p:cNvPr id="7" name="Picture 2" descr="C:\Documents and Settings\Nicola\Documenti\Immagini\emergency_1.gif"/>
          <p:cNvPicPr>
            <a:picLocks noChangeAspect="1" noChangeArrowheads="1"/>
          </p:cNvPicPr>
          <p:nvPr/>
        </p:nvPicPr>
        <p:blipFill>
          <a:blip r:embed="rId4" cstate="print"/>
          <a:srcRect/>
          <a:stretch>
            <a:fillRect/>
          </a:stretch>
        </p:blipFill>
        <p:spPr bwMode="auto">
          <a:xfrm>
            <a:off x="468313" y="836613"/>
            <a:ext cx="7848600" cy="5373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Documents and Settings\Nicola\Documenti\Immagini\ekg7.jpg"/>
          <p:cNvPicPr>
            <a:picLocks noChangeAspect="1" noChangeArrowheads="1"/>
          </p:cNvPicPr>
          <p:nvPr/>
        </p:nvPicPr>
        <p:blipFill>
          <a:blip r:embed="rId2" cstate="print"/>
          <a:srcRect/>
          <a:stretch>
            <a:fillRect/>
          </a:stretch>
        </p:blipFill>
        <p:spPr bwMode="auto">
          <a:xfrm>
            <a:off x="2051050" y="981075"/>
            <a:ext cx="7092950" cy="5668963"/>
          </a:xfrm>
          <a:prstGeom prst="rect">
            <a:avLst/>
          </a:prstGeom>
          <a:noFill/>
          <a:ln w="9525">
            <a:solidFill>
              <a:srgbClr val="660033"/>
            </a:solidFill>
            <a:miter lim="800000"/>
            <a:headEnd/>
            <a:tailEnd/>
          </a:ln>
        </p:spPr>
      </p:pic>
      <p:sp>
        <p:nvSpPr>
          <p:cNvPr id="55299" name="CasellaDiTesto 4"/>
          <p:cNvSpPr txBox="1">
            <a:spLocks noChangeArrowheads="1"/>
          </p:cNvSpPr>
          <p:nvPr/>
        </p:nvSpPr>
        <p:spPr bwMode="auto">
          <a:xfrm>
            <a:off x="0" y="188913"/>
            <a:ext cx="9144000" cy="584200"/>
          </a:xfrm>
          <a:prstGeom prst="rect">
            <a:avLst/>
          </a:prstGeom>
          <a:noFill/>
          <a:ln w="9525">
            <a:noFill/>
            <a:miter lim="800000"/>
            <a:headEnd/>
            <a:tailEnd/>
          </a:ln>
        </p:spPr>
        <p:txBody>
          <a:bodyPr>
            <a:spAutoFit/>
          </a:bodyPr>
          <a:lstStyle/>
          <a:p>
            <a:pPr algn="ctr">
              <a:defRPr/>
            </a:pPr>
            <a:r>
              <a:rPr lang="it-IT" sz="3200" b="1" dirty="0">
                <a:solidFill>
                  <a:srgbClr val="FFFF00"/>
                </a:solidFill>
                <a:effectLst>
                  <a:outerShdw blurRad="38100" dist="38100" dir="2700000" algn="tl">
                    <a:srgbClr val="000000">
                      <a:alpha val="43137"/>
                    </a:srgbClr>
                  </a:outerShdw>
                </a:effectLst>
                <a:latin typeface="Comic Sans MS" pitchFamily="66" charset="0"/>
              </a:rPr>
              <a:t>Algoritmo di </a:t>
            </a:r>
            <a:r>
              <a:rPr lang="it-IT" sz="3200" b="1" dirty="0" err="1">
                <a:solidFill>
                  <a:srgbClr val="FFFF00"/>
                </a:solidFill>
                <a:effectLst>
                  <a:outerShdw blurRad="38100" dist="38100" dir="2700000" algn="tl">
                    <a:srgbClr val="000000">
                      <a:alpha val="43137"/>
                    </a:srgbClr>
                  </a:outerShdw>
                </a:effectLst>
                <a:latin typeface="Comic Sans MS" pitchFamily="66" charset="0"/>
              </a:rPr>
              <a:t>Brugada</a:t>
            </a:r>
            <a:endParaRPr lang="it-IT" sz="3200" b="1"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49156" name="Picture 2" descr="http://cardiodna.com/images/PedroBrugada.jpg"/>
          <p:cNvPicPr>
            <a:picLocks noChangeAspect="1" noChangeArrowheads="1"/>
          </p:cNvPicPr>
          <p:nvPr/>
        </p:nvPicPr>
        <p:blipFill>
          <a:blip r:embed="rId3" cstate="print"/>
          <a:srcRect/>
          <a:stretch>
            <a:fillRect/>
          </a:stretch>
        </p:blipFill>
        <p:spPr bwMode="auto">
          <a:xfrm>
            <a:off x="0" y="333375"/>
            <a:ext cx="1812925" cy="2447925"/>
          </a:xfrm>
          <a:prstGeom prst="rect">
            <a:avLst/>
          </a:prstGeom>
          <a:noFill/>
          <a:ln w="9525">
            <a:noFill/>
            <a:miter lim="800000"/>
            <a:headEnd/>
            <a:tailEnd/>
          </a:ln>
        </p:spPr>
      </p:pic>
      <p:sp>
        <p:nvSpPr>
          <p:cNvPr id="369669" name="Oval 5"/>
          <p:cNvSpPr>
            <a:spLocks noChangeArrowheads="1"/>
          </p:cNvSpPr>
          <p:nvPr/>
        </p:nvSpPr>
        <p:spPr bwMode="auto">
          <a:xfrm>
            <a:off x="1187450" y="4797425"/>
            <a:ext cx="7956550" cy="1873250"/>
          </a:xfrm>
          <a:prstGeom prst="ellipse">
            <a:avLst/>
          </a:prstGeom>
          <a:noFill/>
          <a:ln w="7620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69669"/>
                                        </p:tgtEl>
                                        <p:attrNameLst>
                                          <p:attrName>style.visibility</p:attrName>
                                        </p:attrNameLst>
                                      </p:cBhvr>
                                      <p:to>
                                        <p:strVal val="visible"/>
                                      </p:to>
                                    </p:set>
                                    <p:animEffect transition="in" filter="strips(downLeft)">
                                      <p:cBhvr>
                                        <p:cTn id="7" dur="500"/>
                                        <p:tgtEl>
                                          <p:spTgt spid="369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9"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684213" y="188913"/>
            <a:ext cx="8229600" cy="1143000"/>
          </a:xfrm>
          <a:prstGeom prst="rect">
            <a:avLst/>
          </a:prstGeom>
          <a:solidFill>
            <a:schemeClr val="bg1"/>
          </a:solidFill>
          <a:ln w="9525">
            <a:solidFill>
              <a:schemeClr val="accent1"/>
            </a:solidFill>
            <a:round/>
            <a:headEnd/>
            <a:tailEnd/>
          </a:ln>
        </p:spPr>
        <p:txBody>
          <a:bodyPr lIns="90000" tIns="46800" rIns="90000" bIns="46800" anchor="ctr"/>
          <a:lstStyle/>
          <a:p>
            <a:pPr algn="ct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dirty="0">
                <a:solidFill>
                  <a:schemeClr val="accent1">
                    <a:lumMod val="75000"/>
                  </a:schemeClr>
                </a:solidFill>
                <a:effectLst>
                  <a:outerShdw blurRad="38100" dist="38100" dir="2700000" algn="tl">
                    <a:srgbClr val="000000">
                      <a:alpha val="43137"/>
                    </a:srgbClr>
                  </a:outerShdw>
                </a:effectLst>
                <a:latin typeface="Comic Sans MS" pitchFamily="66" charset="0"/>
                <a:cs typeface="Times New Roman" pitchFamily="18" charset="0"/>
              </a:rPr>
              <a:t>CRITERI MORFOLOGICI</a:t>
            </a:r>
          </a:p>
        </p:txBody>
      </p:sp>
      <p:sp>
        <p:nvSpPr>
          <p:cNvPr id="28675" name="Text Box 2"/>
          <p:cNvSpPr txBox="1">
            <a:spLocks noChangeArrowheads="1"/>
          </p:cNvSpPr>
          <p:nvPr/>
        </p:nvSpPr>
        <p:spPr bwMode="auto">
          <a:xfrm>
            <a:off x="457200" y="1628775"/>
            <a:ext cx="8229600" cy="4657725"/>
          </a:xfrm>
          <a:prstGeom prst="rect">
            <a:avLst/>
          </a:prstGeom>
          <a:noFill/>
          <a:ln w="9525">
            <a:noFill/>
            <a:round/>
            <a:headEnd/>
            <a:tailEnd/>
          </a:ln>
        </p:spPr>
        <p:txBody>
          <a:bodyPr lIns="90000" tIns="46800" rIns="90000" bIns="46800"/>
          <a:lstStyle/>
          <a:p>
            <a:pPr marL="333375" indent="-333375">
              <a:lnSpc>
                <a:spcPct val="150000"/>
              </a:lnSpc>
              <a:spcBef>
                <a:spcPts val="800"/>
              </a:spcBef>
              <a:buClr>
                <a:srgbClr val="0070C0"/>
              </a:buClr>
              <a:buFont typeface="Tahoma" pitchFamily="34" charset="0"/>
              <a:buNone/>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400" b="1" u="sng" dirty="0">
                <a:solidFill>
                  <a:srgbClr val="FFFF00"/>
                </a:solidFill>
                <a:effectLst>
                  <a:outerShdw blurRad="38100" dist="38100" dir="2700000" algn="tl">
                    <a:srgbClr val="000000"/>
                  </a:outerShdw>
                </a:effectLst>
                <a:latin typeface="Comic Sans MS" pitchFamily="66" charset="0"/>
                <a:cs typeface="Times New Roman" pitchFamily="18" charset="0"/>
              </a:rPr>
              <a:t>ASPETTO IN V1 </a:t>
            </a:r>
          </a:p>
          <a:p>
            <a:pPr marL="377825" lvl="1" indent="-377825" algn="just">
              <a:lnSpc>
                <a:spcPct val="150000"/>
              </a:lnSpc>
              <a:spcBef>
                <a:spcPts val="700"/>
              </a:spcBef>
              <a:buClr>
                <a:srgbClr val="0070C0"/>
              </a:buClr>
              <a:buFont typeface="Wingdings" pitchFamily="2" charset="2"/>
              <a:buChar char="Ø"/>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400" b="1" dirty="0">
                <a:solidFill>
                  <a:srgbClr val="FFFF00"/>
                </a:solidFill>
                <a:effectLst>
                  <a:outerShdw blurRad="38100" dist="38100" dir="2700000" algn="tl">
                    <a:srgbClr val="000000"/>
                  </a:outerShdw>
                </a:effectLst>
                <a:latin typeface="Comic Sans MS" pitchFamily="66" charset="0"/>
                <a:cs typeface="Times New Roman" pitchFamily="18" charset="0"/>
              </a:rPr>
              <a:t>QRS prevalentemente positivo a tipo </a:t>
            </a:r>
            <a:r>
              <a:rPr lang="it-IT" sz="2400" b="1" dirty="0" err="1">
                <a:solidFill>
                  <a:srgbClr val="FFFF00"/>
                </a:solidFill>
                <a:effectLst>
                  <a:outerShdw blurRad="38100" dist="38100" dir="2700000" algn="tl">
                    <a:srgbClr val="000000"/>
                  </a:outerShdw>
                </a:effectLst>
                <a:latin typeface="Comic Sans MS" pitchFamily="66" charset="0"/>
                <a:cs typeface="Times New Roman" pitchFamily="18" charset="0"/>
              </a:rPr>
              <a:t>BBDx</a:t>
            </a:r>
            <a:endParaRPr lang="it-IT" sz="2400" b="1" dirty="0">
              <a:solidFill>
                <a:srgbClr val="FFFF00"/>
              </a:solidFill>
              <a:effectLst>
                <a:outerShdw blurRad="38100" dist="38100" dir="2700000" algn="tl">
                  <a:srgbClr val="000000"/>
                </a:outerShdw>
              </a:effectLst>
              <a:latin typeface="Comic Sans MS" pitchFamily="66" charset="0"/>
              <a:cs typeface="Times New Roman" pitchFamily="18" charset="0"/>
            </a:endParaRPr>
          </a:p>
          <a:p>
            <a:pPr marL="377825" lvl="1" indent="-377825" algn="just">
              <a:lnSpc>
                <a:spcPct val="150000"/>
              </a:lnSpc>
              <a:spcBef>
                <a:spcPts val="700"/>
              </a:spcBef>
              <a:buClr>
                <a:srgbClr val="0070C0"/>
              </a:buClr>
              <a:buFont typeface="Wingdings" pitchFamily="2" charset="2"/>
              <a:buChar char="Ø"/>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400" b="1" dirty="0">
                <a:solidFill>
                  <a:srgbClr val="FFFF00"/>
                </a:solidFill>
                <a:effectLst>
                  <a:outerShdw blurRad="38100" dist="38100" dir="2700000" algn="tl">
                    <a:srgbClr val="000000"/>
                  </a:outerShdw>
                </a:effectLst>
                <a:latin typeface="Comic Sans MS" pitchFamily="66" charset="0"/>
                <a:cs typeface="Times New Roman" pitchFamily="18" charset="0"/>
              </a:rPr>
              <a:t>QRS prevalentemente negativo a tipo </a:t>
            </a:r>
            <a:r>
              <a:rPr lang="it-IT" sz="2400" b="1" dirty="0" err="1">
                <a:solidFill>
                  <a:srgbClr val="FFFF00"/>
                </a:solidFill>
                <a:effectLst>
                  <a:outerShdw blurRad="38100" dist="38100" dir="2700000" algn="tl">
                    <a:srgbClr val="000000"/>
                  </a:outerShdw>
                </a:effectLst>
                <a:latin typeface="Comic Sans MS" pitchFamily="66" charset="0"/>
                <a:cs typeface="Times New Roman" pitchFamily="18" charset="0"/>
              </a:rPr>
              <a:t>BBSx</a:t>
            </a:r>
            <a:r>
              <a:rPr lang="it-IT" sz="2400" b="1" dirty="0">
                <a:solidFill>
                  <a:srgbClr val="FFFF00"/>
                </a:solidFill>
                <a:effectLst>
                  <a:outerShdw blurRad="38100" dist="38100" dir="2700000" algn="tl">
                    <a:srgbClr val="000000"/>
                  </a:outerShdw>
                </a:effectLst>
                <a:latin typeface="Comic Sans MS" pitchFamily="66" charset="0"/>
                <a:cs typeface="Times New Roman" pitchFamily="18" charset="0"/>
              </a:rPr>
              <a:t> </a:t>
            </a:r>
          </a:p>
          <a:p>
            <a:pPr marL="377825" lvl="1" indent="-377825">
              <a:lnSpc>
                <a:spcPct val="150000"/>
              </a:lnSpc>
              <a:spcBef>
                <a:spcPts val="700"/>
              </a:spcBef>
              <a:buClr>
                <a:srgbClr val="0070C0"/>
              </a:buClr>
              <a:buFont typeface="Tahoma" pitchFamily="34" charset="0"/>
              <a:buNone/>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400" b="1" u="sng" dirty="0">
                <a:solidFill>
                  <a:srgbClr val="FFFF00"/>
                </a:solidFill>
                <a:effectLst>
                  <a:outerShdw blurRad="38100" dist="38100" dir="2700000" algn="tl">
                    <a:srgbClr val="000000"/>
                  </a:outerShdw>
                </a:effectLst>
                <a:latin typeface="Comic Sans MS" pitchFamily="66" charset="0"/>
                <a:cs typeface="Times New Roman" pitchFamily="18" charset="0"/>
              </a:rPr>
              <a:t>ASPETTO IN V6</a:t>
            </a:r>
          </a:p>
          <a:p>
            <a:pPr marL="377825" lvl="1" indent="-377825" algn="just">
              <a:lnSpc>
                <a:spcPct val="150000"/>
              </a:lnSpc>
              <a:spcBef>
                <a:spcPts val="700"/>
              </a:spcBef>
              <a:buClr>
                <a:srgbClr val="0070C0"/>
              </a:buClr>
              <a:buFont typeface="Wingdings" pitchFamily="2" charset="2"/>
              <a:buChar char="Ø"/>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400" b="1" dirty="0">
                <a:solidFill>
                  <a:srgbClr val="FFFF00"/>
                </a:solidFill>
                <a:effectLst>
                  <a:outerShdw blurRad="38100" dist="38100" dir="2700000" algn="tl">
                    <a:srgbClr val="000000"/>
                  </a:outerShdw>
                </a:effectLst>
                <a:latin typeface="Comic Sans MS" pitchFamily="66" charset="0"/>
                <a:cs typeface="Times New Roman" pitchFamily="18" charset="0"/>
              </a:rPr>
              <a:t>Vengono rispettati i criteri diagnostici dei BB?</a:t>
            </a:r>
            <a:endParaRPr lang="it-IT" sz="1400" b="1" dirty="0">
              <a:solidFill>
                <a:srgbClr val="FFFF00"/>
              </a:solidFill>
              <a:effectLst>
                <a:outerShdw blurRad="38100" dist="38100" dir="2700000" algn="tl">
                  <a:srgbClr val="000000"/>
                </a:outerShdw>
              </a:effectLst>
              <a:latin typeface="Comic Sans MS" pitchFamily="66" charset="0"/>
              <a:cs typeface="Times New Roman" pitchFamily="18" charset="0"/>
            </a:endParaRPr>
          </a:p>
          <a:p>
            <a:pPr marL="377825" lvl="1" indent="-377825">
              <a:lnSpc>
                <a:spcPct val="150000"/>
              </a:lnSpc>
              <a:spcBef>
                <a:spcPts val="700"/>
              </a:spcBef>
              <a:buClr>
                <a:srgbClr val="0070C0"/>
              </a:buClr>
              <a:buFont typeface="Tahoma" pitchFamily="34" charset="0"/>
              <a:buNone/>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3600" b="1" dirty="0">
                <a:solidFill>
                  <a:schemeClr val="bg1"/>
                </a:solidFill>
                <a:effectLst>
                  <a:outerShdw blurRad="38100" dist="38100" dir="2700000" algn="tl">
                    <a:srgbClr val="000000"/>
                  </a:outerShdw>
                </a:effectLst>
                <a:latin typeface="Comic Sans MS" pitchFamily="66" charset="0"/>
                <a:cs typeface="Times New Roman" pitchFamily="18" charset="0"/>
              </a:rPr>
              <a:t>Criteri utili ma non assoluti </a:t>
            </a:r>
            <a:r>
              <a:rPr lang="it-IT" sz="3600" b="1" dirty="0" smtClean="0">
                <a:solidFill>
                  <a:schemeClr val="bg1"/>
                </a:solidFill>
                <a:effectLst>
                  <a:outerShdw blurRad="38100" dist="38100" dir="2700000" algn="tl">
                    <a:srgbClr val="000000"/>
                  </a:outerShdw>
                </a:effectLst>
                <a:latin typeface="Comic Sans MS" pitchFamily="66" charset="0"/>
                <a:cs typeface="Times New Roman" pitchFamily="18" charset="0"/>
              </a:rPr>
              <a:t>!!!!!</a:t>
            </a:r>
            <a:endParaRPr lang="it-IT" sz="3600" b="1" dirty="0">
              <a:solidFill>
                <a:schemeClr val="bg1"/>
              </a:solidFill>
              <a:effectLst>
                <a:outerShdw blurRad="38100" dist="38100" dir="2700000" algn="tl">
                  <a:srgbClr val="000000"/>
                </a:outerShdw>
              </a:effectLst>
              <a:latin typeface="Comic Sans MS" pitchFamily="66" charset="0"/>
              <a:cs typeface="Times New Roman" pitchFamily="18" charset="0"/>
            </a:endParaRPr>
          </a:p>
          <a:p>
            <a:pPr marL="377825" lvl="1" indent="-377825">
              <a:lnSpc>
                <a:spcPct val="150000"/>
              </a:lnSpc>
              <a:spcBef>
                <a:spcPts val="700"/>
              </a:spcBef>
              <a:buClr>
                <a:srgbClr val="0070C0"/>
              </a:buClr>
              <a:buFont typeface="Tahoma" pitchFamily="34" charset="0"/>
              <a:buNone/>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2200" b="1" dirty="0">
                <a:solidFill>
                  <a:schemeClr val="bg1"/>
                </a:solidFill>
                <a:effectLst>
                  <a:outerShdw blurRad="38100" dist="38100" dir="2700000" algn="tl">
                    <a:srgbClr val="000000"/>
                  </a:outerShdw>
                </a:effectLst>
                <a:latin typeface="Comic Sans MS" pitchFamily="66" charset="0"/>
                <a:cs typeface="Times New Roman" pitchFamily="18" charset="0"/>
              </a:rPr>
              <a:t>attenzione a: pregressa necrosi, </a:t>
            </a:r>
            <a:r>
              <a:rPr lang="it-IT" sz="2200" b="1" dirty="0" err="1">
                <a:solidFill>
                  <a:schemeClr val="bg1"/>
                </a:solidFill>
                <a:effectLst>
                  <a:outerShdw blurRad="38100" dist="38100" dir="2700000" algn="tl">
                    <a:srgbClr val="000000"/>
                  </a:outerShdw>
                </a:effectLst>
                <a:latin typeface="Comic Sans MS" pitchFamily="66" charset="0"/>
                <a:cs typeface="Times New Roman" pitchFamily="18" charset="0"/>
              </a:rPr>
              <a:t>preccitazione</a:t>
            </a:r>
            <a:r>
              <a:rPr lang="it-IT" sz="2200" b="1" dirty="0">
                <a:solidFill>
                  <a:schemeClr val="bg1"/>
                </a:solidFill>
                <a:effectLst>
                  <a:outerShdw blurRad="38100" dist="38100" dir="2700000" algn="tl">
                    <a:srgbClr val="000000"/>
                  </a:outerShdw>
                </a:effectLst>
                <a:latin typeface="Comic Sans MS" pitchFamily="66" charset="0"/>
                <a:cs typeface="Times New Roman" pitchFamily="18" charset="0"/>
              </a:rPr>
              <a:t>, antiaritmici-1C)</a:t>
            </a:r>
            <a:endParaRPr lang="en-US" sz="2200" b="1" dirty="0">
              <a:solidFill>
                <a:schemeClr val="bg1"/>
              </a:solidFill>
              <a:effectLst>
                <a:outerShdw blurRad="38100" dist="38100" dir="2700000" algn="tl">
                  <a:srgbClr val="000000"/>
                </a:outerShdw>
              </a:effectLst>
              <a:latin typeface="Comic Sans MS" pitchFamily="66"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cstate="print"/>
          <a:srcRect/>
          <a:stretch>
            <a:fillRect/>
          </a:stretch>
        </p:blipFill>
        <p:spPr bwMode="auto">
          <a:xfrm>
            <a:off x="1042988" y="5876925"/>
            <a:ext cx="7123112" cy="576263"/>
          </a:xfrm>
          <a:prstGeom prst="rect">
            <a:avLst/>
          </a:prstGeom>
          <a:noFill/>
          <a:ln w="9525">
            <a:noFill/>
            <a:miter lim="800000"/>
            <a:headEnd/>
            <a:tailEnd/>
          </a:ln>
        </p:spPr>
      </p:pic>
      <p:pic>
        <p:nvPicPr>
          <p:cNvPr id="51203" name="Picture 4"/>
          <p:cNvPicPr>
            <a:picLocks noChangeAspect="1" noChangeArrowheads="1"/>
          </p:cNvPicPr>
          <p:nvPr/>
        </p:nvPicPr>
        <p:blipFill>
          <a:blip r:embed="rId3" cstate="print"/>
          <a:srcRect/>
          <a:stretch>
            <a:fillRect/>
          </a:stretch>
        </p:blipFill>
        <p:spPr bwMode="auto">
          <a:xfrm>
            <a:off x="1042988" y="5300663"/>
            <a:ext cx="7129462" cy="649287"/>
          </a:xfrm>
          <a:prstGeom prst="rect">
            <a:avLst/>
          </a:prstGeom>
          <a:noFill/>
          <a:ln w="9525">
            <a:noFill/>
            <a:miter lim="800000"/>
            <a:headEnd/>
            <a:tailEnd/>
          </a:ln>
        </p:spPr>
      </p:pic>
      <p:pic>
        <p:nvPicPr>
          <p:cNvPr id="51204" name="Picture 2"/>
          <p:cNvPicPr>
            <a:picLocks noChangeAspect="1" noChangeArrowheads="1"/>
          </p:cNvPicPr>
          <p:nvPr/>
        </p:nvPicPr>
        <p:blipFill>
          <a:blip r:embed="rId4" cstate="print"/>
          <a:srcRect/>
          <a:stretch>
            <a:fillRect/>
          </a:stretch>
        </p:blipFill>
        <p:spPr bwMode="auto">
          <a:xfrm>
            <a:off x="971550" y="0"/>
            <a:ext cx="7345363" cy="5006975"/>
          </a:xfrm>
          <a:prstGeom prst="rect">
            <a:avLst/>
          </a:prstGeom>
          <a:noFill/>
          <a:ln w="9525">
            <a:noFill/>
            <a:miter lim="800000"/>
            <a:headEnd/>
            <a:tailEnd/>
          </a:ln>
        </p:spPr>
      </p:pic>
      <p:sp>
        <p:nvSpPr>
          <p:cNvPr id="693254" name="Text Box 6"/>
          <p:cNvSpPr txBox="1">
            <a:spLocks noChangeArrowheads="1"/>
          </p:cNvSpPr>
          <p:nvPr/>
        </p:nvSpPr>
        <p:spPr bwMode="auto">
          <a:xfrm>
            <a:off x="0" y="2276475"/>
            <a:ext cx="1609725" cy="1800225"/>
          </a:xfrm>
          <a:prstGeom prst="rect">
            <a:avLst/>
          </a:prstGeom>
          <a:solidFill>
            <a:srgbClr val="00CC66"/>
          </a:solidFill>
          <a:ln w="9525">
            <a:noFill/>
            <a:miter lim="800000"/>
            <a:headEnd/>
            <a:tailEnd/>
          </a:ln>
          <a:effectLst/>
        </p:spPr>
        <p:txBody>
          <a:bodyPr wrap="none">
            <a:spAutoFit/>
          </a:bodyPr>
          <a:lstStyle/>
          <a:p>
            <a:pPr algn="ctr">
              <a:defRPr/>
            </a:pPr>
            <a:r>
              <a:rPr lang="it-IT" sz="2800" b="1" i="1" u="sng">
                <a:solidFill>
                  <a:srgbClr val="FFFF00"/>
                </a:solidFill>
                <a:effectLst>
                  <a:outerShdw blurRad="38100" dist="38100" dir="2700000" algn="tl">
                    <a:srgbClr val="000000"/>
                  </a:outerShdw>
                </a:effectLst>
                <a:latin typeface="Comic Sans MS" pitchFamily="66" charset="0"/>
              </a:rPr>
              <a:t>V1</a:t>
            </a:r>
          </a:p>
          <a:p>
            <a:pPr algn="ctr">
              <a:defRPr/>
            </a:pPr>
            <a:r>
              <a:rPr lang="it-IT" sz="2800" b="1">
                <a:solidFill>
                  <a:srgbClr val="FFFF00"/>
                </a:solidFill>
                <a:effectLst>
                  <a:outerShdw blurRad="38100" dist="38100" dir="2700000" algn="tl">
                    <a:srgbClr val="000000"/>
                  </a:outerShdw>
                </a:effectLst>
                <a:latin typeface="Comic Sans MS" pitchFamily="66" charset="0"/>
              </a:rPr>
              <a:t>qR,R,Rr’</a:t>
            </a:r>
          </a:p>
          <a:p>
            <a:pPr algn="ctr">
              <a:defRPr/>
            </a:pPr>
            <a:r>
              <a:rPr lang="it-IT" sz="2800" b="1" i="1" u="sng">
                <a:solidFill>
                  <a:srgbClr val="FFFF00"/>
                </a:solidFill>
                <a:effectLst>
                  <a:outerShdw blurRad="38100" dist="38100" dir="2700000" algn="tl">
                    <a:srgbClr val="000000"/>
                  </a:outerShdw>
                </a:effectLst>
                <a:latin typeface="Comic Sans MS" pitchFamily="66" charset="0"/>
              </a:rPr>
              <a:t>V6</a:t>
            </a:r>
          </a:p>
          <a:p>
            <a:pPr algn="ctr">
              <a:defRPr/>
            </a:pPr>
            <a:r>
              <a:rPr lang="it-IT" sz="2800" b="1">
                <a:solidFill>
                  <a:srgbClr val="FFFF00"/>
                </a:solidFill>
                <a:effectLst>
                  <a:outerShdw blurRad="38100" dist="38100" dir="2700000" algn="tl">
                    <a:srgbClr val="000000"/>
                  </a:outerShdw>
                </a:effectLst>
                <a:latin typeface="Comic Sans MS" pitchFamily="66" charset="0"/>
              </a:rPr>
              <a:t>rS,QS</a:t>
            </a:r>
          </a:p>
        </p:txBody>
      </p:sp>
      <p:sp>
        <p:nvSpPr>
          <p:cNvPr id="693255" name="Text Box 7"/>
          <p:cNvSpPr txBox="1">
            <a:spLocks noChangeArrowheads="1"/>
          </p:cNvSpPr>
          <p:nvPr/>
        </p:nvSpPr>
        <p:spPr bwMode="auto">
          <a:xfrm>
            <a:off x="7494588" y="2205038"/>
            <a:ext cx="1690687" cy="1800225"/>
          </a:xfrm>
          <a:prstGeom prst="rect">
            <a:avLst/>
          </a:prstGeom>
          <a:solidFill>
            <a:srgbClr val="00CC66"/>
          </a:solidFill>
          <a:ln w="9525">
            <a:noFill/>
            <a:miter lim="800000"/>
            <a:headEnd/>
            <a:tailEnd/>
          </a:ln>
          <a:effectLst/>
        </p:spPr>
        <p:txBody>
          <a:bodyPr wrap="none">
            <a:spAutoFit/>
          </a:bodyPr>
          <a:lstStyle/>
          <a:p>
            <a:pPr algn="ctr">
              <a:defRPr/>
            </a:pPr>
            <a:r>
              <a:rPr lang="it-IT" sz="2800" b="1" i="1" u="sng">
                <a:solidFill>
                  <a:srgbClr val="FFFF00"/>
                </a:solidFill>
                <a:effectLst>
                  <a:outerShdw blurRad="38100" dist="38100" dir="2700000" algn="tl">
                    <a:srgbClr val="000000"/>
                  </a:outerShdw>
                </a:effectLst>
                <a:latin typeface="Comic Sans MS" pitchFamily="66" charset="0"/>
              </a:rPr>
              <a:t>V1</a:t>
            </a:r>
          </a:p>
          <a:p>
            <a:pPr algn="ctr">
              <a:defRPr/>
            </a:pPr>
            <a:r>
              <a:rPr lang="it-IT" sz="2800" b="1">
                <a:solidFill>
                  <a:srgbClr val="FFFF00"/>
                </a:solidFill>
                <a:effectLst>
                  <a:outerShdw blurRad="38100" dist="38100" dir="2700000" algn="tl">
                    <a:srgbClr val="000000"/>
                  </a:outerShdw>
                </a:effectLst>
                <a:latin typeface="Comic Sans MS" pitchFamily="66" charset="0"/>
              </a:rPr>
              <a:t>rsR,RSR’</a:t>
            </a:r>
          </a:p>
          <a:p>
            <a:pPr algn="ctr">
              <a:defRPr/>
            </a:pPr>
            <a:r>
              <a:rPr lang="it-IT" sz="2800" b="1" i="1" u="sng">
                <a:solidFill>
                  <a:srgbClr val="FFFF00"/>
                </a:solidFill>
                <a:effectLst>
                  <a:outerShdw blurRad="38100" dist="38100" dir="2700000" algn="tl">
                    <a:srgbClr val="000000"/>
                  </a:outerShdw>
                </a:effectLst>
                <a:latin typeface="Comic Sans MS" pitchFamily="66" charset="0"/>
              </a:rPr>
              <a:t>V6</a:t>
            </a:r>
          </a:p>
          <a:p>
            <a:pPr algn="ctr">
              <a:defRPr/>
            </a:pPr>
            <a:r>
              <a:rPr lang="it-IT" sz="2800" b="1">
                <a:solidFill>
                  <a:srgbClr val="FFFF00"/>
                </a:solidFill>
                <a:effectLst>
                  <a:outerShdw blurRad="38100" dist="38100" dir="2700000" algn="tl">
                    <a:srgbClr val="000000"/>
                  </a:outerShdw>
                </a:effectLst>
                <a:latin typeface="Comic Sans MS" pitchFamily="66" charset="0"/>
              </a:rPr>
              <a:t>qRs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3254"/>
                                        </p:tgtEl>
                                        <p:attrNameLst>
                                          <p:attrName>style.visibility</p:attrName>
                                        </p:attrNameLst>
                                      </p:cBhvr>
                                      <p:to>
                                        <p:strVal val="visible"/>
                                      </p:to>
                                    </p:set>
                                    <p:anim calcmode="lin" valueType="num">
                                      <p:cBhvr additive="base">
                                        <p:cTn id="7" dur="500" fill="hold"/>
                                        <p:tgtEl>
                                          <p:spTgt spid="693254"/>
                                        </p:tgtEl>
                                        <p:attrNameLst>
                                          <p:attrName>ppt_x</p:attrName>
                                        </p:attrNameLst>
                                      </p:cBhvr>
                                      <p:tavLst>
                                        <p:tav tm="0">
                                          <p:val>
                                            <p:strVal val="#ppt_x"/>
                                          </p:val>
                                        </p:tav>
                                        <p:tav tm="100000">
                                          <p:val>
                                            <p:strVal val="#ppt_x"/>
                                          </p:val>
                                        </p:tav>
                                      </p:tavLst>
                                    </p:anim>
                                    <p:anim calcmode="lin" valueType="num">
                                      <p:cBhvr additive="base">
                                        <p:cTn id="8" dur="500" fill="hold"/>
                                        <p:tgtEl>
                                          <p:spTgt spid="6932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3255"/>
                                        </p:tgtEl>
                                        <p:attrNameLst>
                                          <p:attrName>style.visibility</p:attrName>
                                        </p:attrNameLst>
                                      </p:cBhvr>
                                      <p:to>
                                        <p:strVal val="visible"/>
                                      </p:to>
                                    </p:set>
                                    <p:anim calcmode="lin" valueType="num">
                                      <p:cBhvr additive="base">
                                        <p:cTn id="13" dur="500" fill="hold"/>
                                        <p:tgtEl>
                                          <p:spTgt spid="693255"/>
                                        </p:tgtEl>
                                        <p:attrNameLst>
                                          <p:attrName>ppt_x</p:attrName>
                                        </p:attrNameLst>
                                      </p:cBhvr>
                                      <p:tavLst>
                                        <p:tav tm="0">
                                          <p:val>
                                            <p:strVal val="#ppt_x"/>
                                          </p:val>
                                        </p:tav>
                                        <p:tav tm="100000">
                                          <p:val>
                                            <p:strVal val="#ppt_x"/>
                                          </p:val>
                                        </p:tav>
                                      </p:tavLst>
                                    </p:anim>
                                    <p:anim calcmode="lin" valueType="num">
                                      <p:cBhvr additive="base">
                                        <p:cTn id="14" dur="500" fill="hold"/>
                                        <p:tgtEl>
                                          <p:spTgt spid="693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4" grpId="0" animBg="1"/>
      <p:bldP spid="69325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cstate="print"/>
          <a:srcRect/>
          <a:stretch>
            <a:fillRect/>
          </a:stretch>
        </p:blipFill>
        <p:spPr bwMode="auto">
          <a:xfrm>
            <a:off x="1042988" y="5876925"/>
            <a:ext cx="7123112" cy="576263"/>
          </a:xfrm>
          <a:prstGeom prst="rect">
            <a:avLst/>
          </a:prstGeom>
          <a:noFill/>
          <a:ln w="9525">
            <a:noFill/>
            <a:miter lim="800000"/>
            <a:headEnd/>
            <a:tailEnd/>
          </a:ln>
        </p:spPr>
      </p:pic>
      <p:pic>
        <p:nvPicPr>
          <p:cNvPr id="52227" name="Picture 4"/>
          <p:cNvPicPr>
            <a:picLocks noChangeAspect="1" noChangeArrowheads="1"/>
          </p:cNvPicPr>
          <p:nvPr/>
        </p:nvPicPr>
        <p:blipFill>
          <a:blip r:embed="rId3" cstate="print"/>
          <a:srcRect/>
          <a:stretch>
            <a:fillRect/>
          </a:stretch>
        </p:blipFill>
        <p:spPr bwMode="auto">
          <a:xfrm>
            <a:off x="1042988" y="5300663"/>
            <a:ext cx="7129462" cy="649287"/>
          </a:xfrm>
          <a:prstGeom prst="rect">
            <a:avLst/>
          </a:prstGeom>
          <a:noFill/>
          <a:ln w="9525">
            <a:noFill/>
            <a:miter lim="800000"/>
            <a:headEnd/>
            <a:tailEnd/>
          </a:ln>
        </p:spPr>
      </p:pic>
      <p:pic>
        <p:nvPicPr>
          <p:cNvPr id="52228" name="Picture 2"/>
          <p:cNvPicPr>
            <a:picLocks noChangeAspect="1" noChangeArrowheads="1"/>
          </p:cNvPicPr>
          <p:nvPr/>
        </p:nvPicPr>
        <p:blipFill>
          <a:blip r:embed="rId4" cstate="print"/>
          <a:srcRect/>
          <a:stretch>
            <a:fillRect/>
          </a:stretch>
        </p:blipFill>
        <p:spPr bwMode="auto">
          <a:xfrm>
            <a:off x="971550" y="404813"/>
            <a:ext cx="7424738" cy="4608512"/>
          </a:xfrm>
          <a:prstGeom prst="rect">
            <a:avLst/>
          </a:prstGeom>
          <a:noFill/>
          <a:ln w="9525">
            <a:noFill/>
            <a:miter lim="800000"/>
            <a:headEnd/>
            <a:tailEnd/>
          </a:ln>
        </p:spPr>
      </p:pic>
      <p:pic>
        <p:nvPicPr>
          <p:cNvPr id="694277" name="Picture 4" descr="C:\Documents and Settings\Nicola\Documenti\Immagini\ekg7.jpg"/>
          <p:cNvPicPr>
            <a:picLocks noChangeAspect="1" noChangeArrowheads="1"/>
          </p:cNvPicPr>
          <p:nvPr/>
        </p:nvPicPr>
        <p:blipFill>
          <a:blip r:embed="rId5" cstate="print"/>
          <a:srcRect/>
          <a:stretch>
            <a:fillRect/>
          </a:stretch>
        </p:blipFill>
        <p:spPr bwMode="auto">
          <a:xfrm>
            <a:off x="3492500" y="385763"/>
            <a:ext cx="4248150" cy="4627562"/>
          </a:xfrm>
          <a:prstGeom prst="rect">
            <a:avLst/>
          </a:prstGeom>
          <a:noFill/>
          <a:ln w="9525">
            <a:solidFill>
              <a:srgbClr val="00808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4277"/>
                                        </p:tgtEl>
                                        <p:attrNameLst>
                                          <p:attrName>style.visibility</p:attrName>
                                        </p:attrNameLst>
                                      </p:cBhvr>
                                      <p:to>
                                        <p:strVal val="visible"/>
                                      </p:to>
                                    </p:set>
                                    <p:anim calcmode="lin" valueType="num">
                                      <p:cBhvr additive="base">
                                        <p:cTn id="7" dur="500" fill="hold"/>
                                        <p:tgtEl>
                                          <p:spTgt spid="694277"/>
                                        </p:tgtEl>
                                        <p:attrNameLst>
                                          <p:attrName>ppt_x</p:attrName>
                                        </p:attrNameLst>
                                      </p:cBhvr>
                                      <p:tavLst>
                                        <p:tav tm="0">
                                          <p:val>
                                            <p:strVal val="#ppt_x"/>
                                          </p:val>
                                        </p:tav>
                                        <p:tav tm="100000">
                                          <p:val>
                                            <p:strVal val="#ppt_x"/>
                                          </p:val>
                                        </p:tav>
                                      </p:tavLst>
                                    </p:anim>
                                    <p:anim calcmode="lin" valueType="num">
                                      <p:cBhvr additive="base">
                                        <p:cTn id="8" dur="500" fill="hold"/>
                                        <p:tgtEl>
                                          <p:spTgt spid="694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Nicola\Documenti\Immagini\a.jpg"/>
          <p:cNvPicPr>
            <a:picLocks noChangeAspect="1" noChangeArrowheads="1"/>
          </p:cNvPicPr>
          <p:nvPr/>
        </p:nvPicPr>
        <p:blipFill>
          <a:blip r:embed="rId2" cstate="print"/>
          <a:srcRect/>
          <a:stretch>
            <a:fillRect/>
          </a:stretch>
        </p:blipFill>
        <p:spPr bwMode="auto">
          <a:xfrm>
            <a:off x="684213" y="188913"/>
            <a:ext cx="7200900" cy="2952750"/>
          </a:xfrm>
          <a:prstGeom prst="rect">
            <a:avLst/>
          </a:prstGeom>
          <a:noFill/>
          <a:ln w="9525">
            <a:noFill/>
            <a:miter lim="800000"/>
            <a:headEnd/>
            <a:tailEnd/>
          </a:ln>
        </p:spPr>
      </p:pic>
      <p:pic>
        <p:nvPicPr>
          <p:cNvPr id="53251" name="Picture 3" descr="C:\Documents and Settings\Nicola\Documenti\Immagini\a.jpg"/>
          <p:cNvPicPr>
            <a:picLocks noChangeAspect="1" noChangeArrowheads="1"/>
          </p:cNvPicPr>
          <p:nvPr/>
        </p:nvPicPr>
        <p:blipFill>
          <a:blip r:embed="rId3" cstate="print"/>
          <a:srcRect/>
          <a:stretch>
            <a:fillRect/>
          </a:stretch>
        </p:blipFill>
        <p:spPr bwMode="auto">
          <a:xfrm>
            <a:off x="684213" y="3141663"/>
            <a:ext cx="7202487" cy="3024187"/>
          </a:xfrm>
          <a:prstGeom prst="rect">
            <a:avLst/>
          </a:prstGeom>
          <a:noFill/>
          <a:ln w="9525">
            <a:noFill/>
            <a:miter lim="800000"/>
            <a:headEnd/>
            <a:tailEnd/>
          </a:ln>
        </p:spPr>
      </p:pic>
      <p:sp>
        <p:nvSpPr>
          <p:cNvPr id="53252" name="CasellaDiTesto 3"/>
          <p:cNvSpPr txBox="1">
            <a:spLocks noChangeArrowheads="1"/>
          </p:cNvSpPr>
          <p:nvPr/>
        </p:nvSpPr>
        <p:spPr bwMode="auto">
          <a:xfrm>
            <a:off x="0" y="3500438"/>
            <a:ext cx="646113"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V1</a:t>
            </a:r>
          </a:p>
        </p:txBody>
      </p:sp>
      <p:sp>
        <p:nvSpPr>
          <p:cNvPr id="53253" name="CasellaDiTesto 4"/>
          <p:cNvSpPr txBox="1">
            <a:spLocks noChangeArrowheads="1"/>
          </p:cNvSpPr>
          <p:nvPr/>
        </p:nvSpPr>
        <p:spPr bwMode="auto">
          <a:xfrm>
            <a:off x="8027988" y="5516563"/>
            <a:ext cx="646112"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V6</a:t>
            </a:r>
          </a:p>
        </p:txBody>
      </p:sp>
      <p:sp>
        <p:nvSpPr>
          <p:cNvPr id="6" name="Ovale 5"/>
          <p:cNvSpPr/>
          <p:nvPr/>
        </p:nvSpPr>
        <p:spPr>
          <a:xfrm>
            <a:off x="1258888" y="4076700"/>
            <a:ext cx="1441450" cy="1081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Ovale 6"/>
          <p:cNvSpPr/>
          <p:nvPr/>
        </p:nvSpPr>
        <p:spPr>
          <a:xfrm>
            <a:off x="5364163" y="4149725"/>
            <a:ext cx="1439862" cy="1079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ttangolo 7"/>
          <p:cNvSpPr/>
          <p:nvPr/>
        </p:nvSpPr>
        <p:spPr>
          <a:xfrm>
            <a:off x="3491880" y="1340768"/>
            <a:ext cx="1954382"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5400" b="1" dirty="0" err="1">
                <a:ln w="11430"/>
                <a:solidFill>
                  <a:srgbClr val="FF0000"/>
                </a:solidFill>
                <a:effectLst>
                  <a:outerShdw blurRad="50800" dist="39000" dir="5460000" algn="tl">
                    <a:srgbClr val="000000">
                      <a:alpha val="38000"/>
                    </a:srgbClr>
                  </a:outerShdw>
                </a:effectLst>
                <a:latin typeface="Comic Sans MS" pitchFamily="66" charset="0"/>
              </a:rPr>
              <a:t>BBDx</a:t>
            </a:r>
            <a:endParaRPr lang="it-IT" sz="5400" b="1" dirty="0">
              <a:ln w="11430"/>
              <a:solidFill>
                <a:srgbClr val="FF0000"/>
              </a:solidFill>
              <a:effectLst>
                <a:outerShdw blurRad="50800" dist="39000" dir="5460000" algn="tl">
                  <a:srgbClr val="000000">
                    <a:alpha val="38000"/>
                  </a:srgbClr>
                </a:outerShdw>
              </a:effectLst>
              <a:latin typeface="Comic Sans MS" pitchFamily="66" charset="0"/>
            </a:endParaRPr>
          </a:p>
        </p:txBody>
      </p:sp>
      <p:pic>
        <p:nvPicPr>
          <p:cNvPr id="695304" name="Picture 1"/>
          <p:cNvPicPr>
            <a:picLocks noChangeAspect="1" noChangeArrowheads="1"/>
          </p:cNvPicPr>
          <p:nvPr/>
        </p:nvPicPr>
        <p:blipFill>
          <a:blip r:embed="rId4" cstate="print"/>
          <a:srcRect/>
          <a:stretch>
            <a:fillRect/>
          </a:stretch>
        </p:blipFill>
        <p:spPr bwMode="auto">
          <a:xfrm>
            <a:off x="3059113" y="3860800"/>
            <a:ext cx="1049337" cy="1655763"/>
          </a:xfrm>
          <a:prstGeom prst="rect">
            <a:avLst/>
          </a:prstGeom>
          <a:noFill/>
          <a:ln w="9525">
            <a:noFill/>
            <a:miter lim="800000"/>
            <a:headEnd/>
            <a:tailEnd/>
          </a:ln>
        </p:spPr>
      </p:pic>
      <p:pic>
        <p:nvPicPr>
          <p:cNvPr id="695305" name="Picture 2"/>
          <p:cNvPicPr>
            <a:picLocks noChangeAspect="1" noChangeArrowheads="1"/>
          </p:cNvPicPr>
          <p:nvPr/>
        </p:nvPicPr>
        <p:blipFill>
          <a:blip r:embed="rId5" cstate="print"/>
          <a:srcRect/>
          <a:stretch>
            <a:fillRect/>
          </a:stretch>
        </p:blipFill>
        <p:spPr bwMode="auto">
          <a:xfrm>
            <a:off x="6950075" y="4076700"/>
            <a:ext cx="1233488" cy="124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95304"/>
                                        </p:tgtEl>
                                        <p:attrNameLst>
                                          <p:attrName>style.visibility</p:attrName>
                                        </p:attrNameLst>
                                      </p:cBhvr>
                                      <p:to>
                                        <p:strVal val="visible"/>
                                      </p:to>
                                    </p:set>
                                    <p:anim calcmode="lin" valueType="num">
                                      <p:cBhvr>
                                        <p:cTn id="14" dur="1000" fill="hold"/>
                                        <p:tgtEl>
                                          <p:spTgt spid="695304"/>
                                        </p:tgtEl>
                                        <p:attrNameLst>
                                          <p:attrName>ppt_x</p:attrName>
                                        </p:attrNameLst>
                                      </p:cBhvr>
                                      <p:tavLst>
                                        <p:tav tm="0">
                                          <p:val>
                                            <p:strVal val="#ppt_x-.2"/>
                                          </p:val>
                                        </p:tav>
                                        <p:tav tm="100000">
                                          <p:val>
                                            <p:strVal val="#ppt_x"/>
                                          </p:val>
                                        </p:tav>
                                      </p:tavLst>
                                    </p:anim>
                                    <p:anim calcmode="lin" valueType="num">
                                      <p:cBhvr>
                                        <p:cTn id="15" dur="1000" fill="hold"/>
                                        <p:tgtEl>
                                          <p:spTgt spid="69530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9530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95305"/>
                                        </p:tgtEl>
                                        <p:attrNameLst>
                                          <p:attrName>style.visibility</p:attrName>
                                        </p:attrNameLst>
                                      </p:cBhvr>
                                      <p:to>
                                        <p:strVal val="visible"/>
                                      </p:to>
                                    </p:set>
                                    <p:anim calcmode="lin" valueType="num">
                                      <p:cBhvr>
                                        <p:cTn id="28" dur="1000" fill="hold"/>
                                        <p:tgtEl>
                                          <p:spTgt spid="695305"/>
                                        </p:tgtEl>
                                        <p:attrNameLst>
                                          <p:attrName>ppt_x</p:attrName>
                                        </p:attrNameLst>
                                      </p:cBhvr>
                                      <p:tavLst>
                                        <p:tav tm="0">
                                          <p:val>
                                            <p:strVal val="#ppt_x-.2"/>
                                          </p:val>
                                        </p:tav>
                                        <p:tav tm="100000">
                                          <p:val>
                                            <p:strVal val="#ppt_x"/>
                                          </p:val>
                                        </p:tav>
                                      </p:tavLst>
                                    </p:anim>
                                    <p:anim calcmode="lin" valueType="num">
                                      <p:cBhvr>
                                        <p:cTn id="29" dur="1000" fill="hold"/>
                                        <p:tgtEl>
                                          <p:spTgt spid="69530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9530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WordArt 4" descr="Linee verticali ravvicinate"/>
          <p:cNvSpPr>
            <a:spLocks noChangeArrowheads="1" noChangeShapeType="1" noTextEdit="1"/>
          </p:cNvSpPr>
          <p:nvPr/>
        </p:nvSpPr>
        <p:spPr bwMode="auto">
          <a:xfrm>
            <a:off x="684213" y="1268413"/>
            <a:ext cx="7632700" cy="3384550"/>
          </a:xfrm>
          <a:prstGeom prst="rect">
            <a:avLst/>
          </a:prstGeom>
        </p:spPr>
        <p:txBody>
          <a:bodyPr wrap="none" fromWordArt="1">
            <a:prstTxWarp prst="textCurveUp">
              <a:avLst>
                <a:gd name="adj" fmla="val 40356"/>
              </a:avLst>
            </a:prstTxWarp>
          </a:bodyPr>
          <a:lstStyle/>
          <a:p>
            <a:pPr algn="ctr"/>
            <a:r>
              <a:rPr lang="it-IT" sz="36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Comic Sans MS"/>
              </a:rPr>
              <a:t>E INOLTRE.....</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cstate="print"/>
          <a:srcRect/>
          <a:stretch>
            <a:fillRect/>
          </a:stretch>
        </p:blipFill>
        <p:spPr bwMode="auto">
          <a:xfrm>
            <a:off x="1116013" y="0"/>
            <a:ext cx="6934200" cy="6858000"/>
          </a:xfrm>
          <a:prstGeom prst="rect">
            <a:avLst/>
          </a:prstGeom>
          <a:noFill/>
          <a:ln w="9525">
            <a:noFill/>
            <a:miter lim="800000"/>
            <a:headEnd/>
            <a:tailEnd/>
          </a:ln>
        </p:spPr>
      </p:pic>
      <p:sp>
        <p:nvSpPr>
          <p:cNvPr id="654341" name="Oval 5"/>
          <p:cNvSpPr>
            <a:spLocks noChangeArrowheads="1"/>
          </p:cNvSpPr>
          <p:nvPr/>
        </p:nvSpPr>
        <p:spPr bwMode="auto">
          <a:xfrm>
            <a:off x="3924300" y="1052513"/>
            <a:ext cx="3457575" cy="2089150"/>
          </a:xfrm>
          <a:prstGeom prst="ellipse">
            <a:avLst/>
          </a:prstGeom>
          <a:solidFill>
            <a:schemeClr val="accent2"/>
          </a:solidFill>
          <a:ln w="9525">
            <a:solidFill>
              <a:schemeClr val="tx1"/>
            </a:solidFill>
            <a:round/>
            <a:headEnd/>
            <a:tailEnd/>
          </a:ln>
          <a:effectLst/>
        </p:spPr>
        <p:txBody>
          <a:bodyPr wrap="none" anchor="ctr"/>
          <a:lstStyle/>
          <a:p>
            <a:pPr algn="ctr">
              <a:defRPr/>
            </a:pPr>
            <a:endParaRPr lang="it-IT" sz="3200" b="1">
              <a:solidFill>
                <a:schemeClr val="bg1"/>
              </a:solidFill>
              <a:effectLst>
                <a:outerShdw blurRad="38100" dist="38100" dir="2700000" algn="tl">
                  <a:srgbClr val="000000"/>
                </a:outerShdw>
              </a:effectLst>
              <a:latin typeface="Comic Sans MS" pitchFamily="66" charset="0"/>
            </a:endParaRPr>
          </a:p>
          <a:p>
            <a:pPr algn="ctr">
              <a:defRPr/>
            </a:pPr>
            <a:r>
              <a:rPr lang="it-IT" sz="3200" b="1">
                <a:solidFill>
                  <a:schemeClr val="bg1"/>
                </a:solidFill>
                <a:effectLst>
                  <a:outerShdw blurRad="38100" dist="38100" dir="2700000" algn="tl">
                    <a:srgbClr val="000000"/>
                  </a:outerShdw>
                </a:effectLst>
                <a:latin typeface="Comic Sans MS" pitchFamily="66" charset="0"/>
              </a:rPr>
              <a:t>manovre di</a:t>
            </a:r>
          </a:p>
          <a:p>
            <a:pPr algn="ctr">
              <a:defRPr/>
            </a:pPr>
            <a:r>
              <a:rPr lang="it-IT" sz="3200" b="1">
                <a:solidFill>
                  <a:schemeClr val="bg1"/>
                </a:solidFill>
                <a:effectLst>
                  <a:outerShdw blurRad="38100" dist="38100" dir="2700000" algn="tl">
                    <a:srgbClr val="000000"/>
                  </a:outerShdw>
                </a:effectLst>
                <a:latin typeface="Comic Sans MS" pitchFamily="66" charset="0"/>
              </a:rPr>
              <a:t>stimolazione</a:t>
            </a:r>
          </a:p>
          <a:p>
            <a:pPr algn="ctr">
              <a:defRPr/>
            </a:pPr>
            <a:r>
              <a:rPr lang="it-IT" sz="3200" b="1">
                <a:solidFill>
                  <a:schemeClr val="bg1"/>
                </a:solidFill>
                <a:effectLst>
                  <a:outerShdw blurRad="38100" dist="38100" dir="2700000" algn="tl">
                    <a:srgbClr val="000000"/>
                  </a:outerShdw>
                </a:effectLst>
                <a:latin typeface="Comic Sans MS" pitchFamily="66" charset="0"/>
              </a:rPr>
              <a:t>vagale</a:t>
            </a:r>
          </a:p>
        </p:txBody>
      </p:sp>
      <p:pic>
        <p:nvPicPr>
          <p:cNvPr id="55300" name="Picture 2" descr="Foto ORETO  Giuseppe"/>
          <p:cNvPicPr>
            <a:picLocks noChangeAspect="1" noChangeArrowheads="1"/>
          </p:cNvPicPr>
          <p:nvPr/>
        </p:nvPicPr>
        <p:blipFill>
          <a:blip r:embed="rId3" cstate="print"/>
          <a:srcRect/>
          <a:stretch>
            <a:fillRect/>
          </a:stretch>
        </p:blipFill>
        <p:spPr bwMode="auto">
          <a:xfrm>
            <a:off x="0" y="0"/>
            <a:ext cx="1614488" cy="184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54341"/>
                                        </p:tgtEl>
                                        <p:attrNameLst>
                                          <p:attrName>style.visibility</p:attrName>
                                        </p:attrNameLst>
                                      </p:cBhvr>
                                      <p:to>
                                        <p:strVal val="visible"/>
                                      </p:to>
                                    </p:set>
                                    <p:anim calcmode="lin" valueType="num">
                                      <p:cBhvr>
                                        <p:cTn id="7" dur="1000" fill="hold"/>
                                        <p:tgtEl>
                                          <p:spTgt spid="654341"/>
                                        </p:tgtEl>
                                        <p:attrNameLst>
                                          <p:attrName>ppt_w</p:attrName>
                                        </p:attrNameLst>
                                      </p:cBhvr>
                                      <p:tavLst>
                                        <p:tav tm="0">
                                          <p:val>
                                            <p:fltVal val="0"/>
                                          </p:val>
                                        </p:tav>
                                        <p:tav tm="100000">
                                          <p:val>
                                            <p:strVal val="#ppt_w"/>
                                          </p:val>
                                        </p:tav>
                                      </p:tavLst>
                                    </p:anim>
                                    <p:anim calcmode="lin" valueType="num">
                                      <p:cBhvr>
                                        <p:cTn id="8" dur="1000" fill="hold"/>
                                        <p:tgtEl>
                                          <p:spTgt spid="654341"/>
                                        </p:tgtEl>
                                        <p:attrNameLst>
                                          <p:attrName>ppt_h</p:attrName>
                                        </p:attrNameLst>
                                      </p:cBhvr>
                                      <p:tavLst>
                                        <p:tav tm="0">
                                          <p:val>
                                            <p:fltVal val="0"/>
                                          </p:val>
                                        </p:tav>
                                        <p:tav tm="100000">
                                          <p:val>
                                            <p:strVal val="#ppt_h"/>
                                          </p:val>
                                        </p:tav>
                                      </p:tavLst>
                                    </p:anim>
                                    <p:anim calcmode="lin" valueType="num">
                                      <p:cBhvr>
                                        <p:cTn id="9" dur="1000" fill="hold"/>
                                        <p:tgtEl>
                                          <p:spTgt spid="654341"/>
                                        </p:tgtEl>
                                        <p:attrNameLst>
                                          <p:attrName>style.rotation</p:attrName>
                                        </p:attrNameLst>
                                      </p:cBhvr>
                                      <p:tavLst>
                                        <p:tav tm="0">
                                          <p:val>
                                            <p:fltVal val="90"/>
                                          </p:val>
                                        </p:tav>
                                        <p:tav tm="100000">
                                          <p:val>
                                            <p:fltVal val="0"/>
                                          </p:val>
                                        </p:tav>
                                      </p:tavLst>
                                    </p:anim>
                                    <p:animEffect transition="in" filter="fade">
                                      <p:cBhvr>
                                        <p:cTn id="10" dur="10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3" cstate="print"/>
          <a:srcRect l="6241" t="34044" r="6380" b="16090"/>
          <a:stretch>
            <a:fillRect/>
          </a:stretch>
        </p:blipFill>
        <p:spPr bwMode="auto">
          <a:xfrm>
            <a:off x="0" y="2643188"/>
            <a:ext cx="9144000" cy="2000250"/>
          </a:xfrm>
          <a:prstGeom prst="rect">
            <a:avLst/>
          </a:prstGeom>
          <a:noFill/>
          <a:ln w="9525">
            <a:noFill/>
            <a:miter lim="800000"/>
            <a:headEnd/>
            <a:tailEnd/>
          </a:ln>
        </p:spPr>
      </p:pic>
      <p:sp>
        <p:nvSpPr>
          <p:cNvPr id="56323" name="CasellaDiTesto 2"/>
          <p:cNvSpPr txBox="1">
            <a:spLocks noChangeArrowheads="1"/>
          </p:cNvSpPr>
          <p:nvPr/>
        </p:nvSpPr>
        <p:spPr bwMode="auto">
          <a:xfrm>
            <a:off x="3967163" y="4886325"/>
            <a:ext cx="1263650" cy="461963"/>
          </a:xfrm>
          <a:prstGeom prst="rect">
            <a:avLst/>
          </a:prstGeom>
          <a:noFill/>
          <a:ln w="9525">
            <a:noFill/>
            <a:miter lim="800000"/>
            <a:headEnd/>
            <a:tailEnd/>
          </a:ln>
        </p:spPr>
        <p:txBody>
          <a:bodyPr wrap="none">
            <a:spAutoFit/>
          </a:bodyPr>
          <a:lstStyle/>
          <a:p>
            <a:pPr algn="ctr" defTabSz="449263">
              <a:buClr>
                <a:srgbClr val="FFFFFF"/>
              </a:buClr>
              <a:buSzPct val="100000"/>
              <a:buFont typeface="Tahoma" pitchFamily="34" charset="0"/>
              <a:buNone/>
            </a:pPr>
            <a:r>
              <a:rPr lang="it-IT" sz="2400" b="1" i="1">
                <a:solidFill>
                  <a:schemeClr val="bg1"/>
                </a:solidFill>
                <a:latin typeface="Comic Sans MS" pitchFamily="66" charset="0"/>
                <a:ea typeface="MS Gothic" pitchFamily="49" charset="-128"/>
                <a:cs typeface="Times New Roman" pitchFamily="18" charset="0"/>
              </a:rPr>
              <a:t>Fusione</a:t>
            </a:r>
          </a:p>
        </p:txBody>
      </p:sp>
      <p:sp>
        <p:nvSpPr>
          <p:cNvPr id="56324" name="CasellaDiTesto 3"/>
          <p:cNvSpPr txBox="1">
            <a:spLocks noChangeArrowheads="1"/>
          </p:cNvSpPr>
          <p:nvPr/>
        </p:nvSpPr>
        <p:spPr bwMode="auto">
          <a:xfrm>
            <a:off x="5103813" y="4886325"/>
            <a:ext cx="1447800" cy="461963"/>
          </a:xfrm>
          <a:prstGeom prst="rect">
            <a:avLst/>
          </a:prstGeom>
          <a:noFill/>
          <a:ln w="9525">
            <a:noFill/>
            <a:miter lim="800000"/>
            <a:headEnd/>
            <a:tailEnd/>
          </a:ln>
        </p:spPr>
        <p:txBody>
          <a:bodyPr wrap="none">
            <a:spAutoFit/>
          </a:bodyPr>
          <a:lstStyle/>
          <a:p>
            <a:pPr algn="ctr" defTabSz="449263">
              <a:buClr>
                <a:srgbClr val="FFFFFF"/>
              </a:buClr>
              <a:buSzPct val="100000"/>
              <a:buFont typeface="Tahoma" pitchFamily="34" charset="0"/>
              <a:buNone/>
            </a:pPr>
            <a:r>
              <a:rPr lang="it-IT" sz="2400" b="1" i="1">
                <a:solidFill>
                  <a:schemeClr val="bg1"/>
                </a:solidFill>
                <a:latin typeface="Comic Sans MS" pitchFamily="66" charset="0"/>
                <a:ea typeface="MS Gothic" pitchFamily="49" charset="-128"/>
                <a:cs typeface="Times New Roman" pitchFamily="18" charset="0"/>
              </a:rPr>
              <a:t>Cattura </a:t>
            </a:r>
          </a:p>
        </p:txBody>
      </p:sp>
      <p:sp>
        <p:nvSpPr>
          <p:cNvPr id="56325" name="CasellaDiTesto 4"/>
          <p:cNvSpPr txBox="1">
            <a:spLocks noChangeArrowheads="1"/>
          </p:cNvSpPr>
          <p:nvPr/>
        </p:nvSpPr>
        <p:spPr bwMode="auto">
          <a:xfrm>
            <a:off x="6413500" y="4886325"/>
            <a:ext cx="1263650" cy="461963"/>
          </a:xfrm>
          <a:prstGeom prst="rect">
            <a:avLst/>
          </a:prstGeom>
          <a:noFill/>
          <a:ln w="9525">
            <a:noFill/>
            <a:miter lim="800000"/>
            <a:headEnd/>
            <a:tailEnd/>
          </a:ln>
        </p:spPr>
        <p:txBody>
          <a:bodyPr wrap="none">
            <a:spAutoFit/>
          </a:bodyPr>
          <a:lstStyle/>
          <a:p>
            <a:pPr algn="ctr" defTabSz="449263">
              <a:buClr>
                <a:srgbClr val="FFFFFF"/>
              </a:buClr>
              <a:buSzPct val="100000"/>
              <a:buFont typeface="Tahoma" pitchFamily="34" charset="0"/>
              <a:buNone/>
            </a:pPr>
            <a:r>
              <a:rPr lang="it-IT" sz="2400" b="1" i="1">
                <a:solidFill>
                  <a:schemeClr val="bg1"/>
                </a:solidFill>
                <a:latin typeface="Comic Sans MS" pitchFamily="66" charset="0"/>
                <a:ea typeface="MS Gothic" pitchFamily="49" charset="-128"/>
                <a:cs typeface="Times New Roman" pitchFamily="18" charset="0"/>
              </a:rPr>
              <a:t>Fusione</a:t>
            </a:r>
          </a:p>
        </p:txBody>
      </p:sp>
      <p:sp>
        <p:nvSpPr>
          <p:cNvPr id="43013" name="Text Box 1"/>
          <p:cNvSpPr txBox="1">
            <a:spLocks noChangeArrowheads="1"/>
          </p:cNvSpPr>
          <p:nvPr/>
        </p:nvSpPr>
        <p:spPr bwMode="auto">
          <a:xfrm>
            <a:off x="457200" y="274638"/>
            <a:ext cx="8229600" cy="1143000"/>
          </a:xfrm>
          <a:prstGeom prst="rect">
            <a:avLst/>
          </a:prstGeom>
          <a:solidFill>
            <a:schemeClr val="bg1"/>
          </a:solidFill>
          <a:ln w="9525">
            <a:noFill/>
            <a:round/>
            <a:headEnd/>
            <a:tailEnd/>
          </a:ln>
        </p:spPr>
        <p:txBody>
          <a:bodyPr lIns="90000" tIns="46800" rIns="90000" bIns="46800" anchor="ctr"/>
          <a:lstStyle/>
          <a:p>
            <a:pPr algn="ctr" defTabSz="449263">
              <a:buClr>
                <a:srgbClr val="0070C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i="1" dirty="0">
                <a:solidFill>
                  <a:schemeClr val="accent1">
                    <a:lumMod val="75000"/>
                  </a:schemeClr>
                </a:solidFill>
                <a:effectLst>
                  <a:outerShdw blurRad="38100" dist="38100" dir="2700000" algn="tl">
                    <a:srgbClr val="000000">
                      <a:alpha val="43137"/>
                    </a:srgbClr>
                  </a:outerShdw>
                </a:effectLst>
                <a:latin typeface="Comic Sans MS" pitchFamily="66" charset="0"/>
                <a:ea typeface="MS Gothic"/>
                <a:cs typeface="Times New Roman" pitchFamily="18" charset="0"/>
              </a:rPr>
              <a:t>. .  battiti di cattura e di fusione</a:t>
            </a:r>
          </a:p>
        </p:txBody>
      </p:sp>
      <p:cxnSp>
        <p:nvCxnSpPr>
          <p:cNvPr id="56327" name="Connettore 2 8"/>
          <p:cNvCxnSpPr>
            <a:cxnSpLocks noChangeShapeType="1"/>
          </p:cNvCxnSpPr>
          <p:nvPr/>
        </p:nvCxnSpPr>
        <p:spPr bwMode="auto">
          <a:xfrm rot="5400000">
            <a:off x="4249737" y="4608513"/>
            <a:ext cx="500063" cy="1588"/>
          </a:xfrm>
          <a:prstGeom prst="straightConnector1">
            <a:avLst/>
          </a:prstGeom>
          <a:noFill/>
          <a:ln w="76200" algn="ctr">
            <a:solidFill>
              <a:srgbClr val="FF0000"/>
            </a:solidFill>
            <a:round/>
            <a:headEnd/>
            <a:tailEnd type="arrow" w="med" len="med"/>
          </a:ln>
        </p:spPr>
      </p:cxnSp>
      <p:cxnSp>
        <p:nvCxnSpPr>
          <p:cNvPr id="56328" name="Connettore 2 9"/>
          <p:cNvCxnSpPr>
            <a:cxnSpLocks noChangeShapeType="1"/>
          </p:cNvCxnSpPr>
          <p:nvPr/>
        </p:nvCxnSpPr>
        <p:spPr bwMode="auto">
          <a:xfrm rot="5400000">
            <a:off x="5465763" y="4606925"/>
            <a:ext cx="500062" cy="1588"/>
          </a:xfrm>
          <a:prstGeom prst="straightConnector1">
            <a:avLst/>
          </a:prstGeom>
          <a:noFill/>
          <a:ln w="76200" algn="ctr">
            <a:solidFill>
              <a:srgbClr val="FF0000"/>
            </a:solidFill>
            <a:round/>
            <a:headEnd/>
            <a:tailEnd type="arrow" w="med" len="med"/>
          </a:ln>
        </p:spPr>
      </p:cxnSp>
      <p:cxnSp>
        <p:nvCxnSpPr>
          <p:cNvPr id="56329" name="Connettore 2 10"/>
          <p:cNvCxnSpPr>
            <a:cxnSpLocks noChangeShapeType="1"/>
          </p:cNvCxnSpPr>
          <p:nvPr/>
        </p:nvCxnSpPr>
        <p:spPr bwMode="auto">
          <a:xfrm rot="5400000">
            <a:off x="6750051" y="4606925"/>
            <a:ext cx="500062" cy="1587"/>
          </a:xfrm>
          <a:prstGeom prst="straightConnector1">
            <a:avLst/>
          </a:prstGeom>
          <a:noFill/>
          <a:ln w="76200" algn="ctr">
            <a:solidFill>
              <a:srgbClr val="FF0000"/>
            </a:solidFill>
            <a:round/>
            <a:headEnd/>
            <a:tailEnd type="arrow" w="med" len="med"/>
          </a:ln>
        </p:spPr>
      </p:cxnSp>
      <p:sp>
        <p:nvSpPr>
          <p:cNvPr id="10" name="CasellaDiTesto 9"/>
          <p:cNvSpPr txBox="1"/>
          <p:nvPr/>
        </p:nvSpPr>
        <p:spPr>
          <a:xfrm>
            <a:off x="1042988" y="5805488"/>
            <a:ext cx="6067425" cy="708025"/>
          </a:xfrm>
          <a:prstGeom prst="rect">
            <a:avLst/>
          </a:prstGeom>
          <a:noFill/>
        </p:spPr>
        <p:txBody>
          <a:bodyPr wrap="none">
            <a:spAutoFit/>
          </a:bodyPr>
          <a:lstStyle/>
          <a:p>
            <a:pPr>
              <a:defRPr/>
            </a:pPr>
            <a:r>
              <a:rPr lang="it-IT" sz="4000" b="1" dirty="0">
                <a:solidFill>
                  <a:srgbClr val="FFFF00"/>
                </a:solidFill>
                <a:effectLst>
                  <a:outerShdw blurRad="38100" dist="38100" dir="2700000" algn="tl">
                    <a:srgbClr val="000000">
                      <a:alpha val="43137"/>
                    </a:srgbClr>
                  </a:outerShdw>
                </a:effectLst>
                <a:latin typeface="Comic Sans MS" pitchFamily="66" charset="0"/>
              </a:rPr>
              <a:t>Presenti nel 4%.........</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2" cstate="print"/>
          <a:srcRect/>
          <a:stretch>
            <a:fillRect/>
          </a:stretch>
        </p:blipFill>
        <p:spPr bwMode="auto">
          <a:xfrm>
            <a:off x="539750" y="692150"/>
            <a:ext cx="8280400" cy="5616575"/>
          </a:xfrm>
          <a:prstGeom prst="rect">
            <a:avLst/>
          </a:prstGeom>
          <a:noFill/>
          <a:ln w="9525">
            <a:noFill/>
            <a:miter lim="800000"/>
            <a:headEnd/>
            <a:tailEnd/>
          </a:ln>
        </p:spPr>
      </p:pic>
      <p:sp>
        <p:nvSpPr>
          <p:cNvPr id="64515" name="Line 5"/>
          <p:cNvSpPr>
            <a:spLocks noChangeShapeType="1"/>
          </p:cNvSpPr>
          <p:nvPr/>
        </p:nvSpPr>
        <p:spPr bwMode="auto">
          <a:xfrm>
            <a:off x="6300788" y="2420938"/>
            <a:ext cx="647700" cy="2232025"/>
          </a:xfrm>
          <a:prstGeom prst="line">
            <a:avLst/>
          </a:prstGeom>
          <a:noFill/>
          <a:ln w="57150">
            <a:solidFill>
              <a:srgbClr val="FF0000"/>
            </a:solidFill>
            <a:round/>
            <a:headEnd/>
            <a:tailEnd type="triangle" w="med" len="med"/>
          </a:ln>
        </p:spPr>
        <p:txBody>
          <a:bodyPr/>
          <a:lstStyle/>
          <a:p>
            <a:endParaRPr lang="it-IT"/>
          </a:p>
        </p:txBody>
      </p:sp>
      <p:sp>
        <p:nvSpPr>
          <p:cNvPr id="215046" name="Text Box 6"/>
          <p:cNvSpPr txBox="1">
            <a:spLocks noChangeArrowheads="1"/>
          </p:cNvSpPr>
          <p:nvPr/>
        </p:nvSpPr>
        <p:spPr bwMode="auto">
          <a:xfrm>
            <a:off x="5056188" y="1654175"/>
            <a:ext cx="1679575" cy="457200"/>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000000"/>
                  </a:outerShdw>
                </a:effectLst>
                <a:latin typeface="Comic Sans MS" pitchFamily="66" charset="0"/>
              </a:rPr>
              <a:t>INNESCO</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1026"/>
          <p:cNvSpPr>
            <a:spLocks noGrp="1" noChangeArrowheads="1"/>
          </p:cNvSpPr>
          <p:nvPr>
            <p:ph type="title" idx="4294967295"/>
          </p:nvPr>
        </p:nvSpPr>
        <p:spPr>
          <a:solidFill>
            <a:schemeClr val="bg1"/>
          </a:solidFill>
        </p:spPr>
        <p:txBody>
          <a:bodyPr/>
          <a:lstStyle/>
          <a:p>
            <a:pPr eaLnBrk="1" hangingPunct="1">
              <a:defRPr/>
            </a:pPr>
            <a:r>
              <a:rPr lang="it-IT" b="1" smtClean="0">
                <a:solidFill>
                  <a:srgbClr val="008080"/>
                </a:solidFill>
                <a:effectLst>
                  <a:outerShdw blurRad="38100" dist="38100" dir="2700000" algn="tl">
                    <a:srgbClr val="C0C0C0"/>
                  </a:outerShdw>
                </a:effectLst>
                <a:latin typeface="Comic Sans MS" pitchFamily="66" charset="0"/>
              </a:rPr>
              <a:t>Aberranza vs ectopia</a:t>
            </a:r>
          </a:p>
        </p:txBody>
      </p:sp>
      <p:sp>
        <p:nvSpPr>
          <p:cNvPr id="876547" name="Text Box 1027"/>
          <p:cNvSpPr txBox="1">
            <a:spLocks noChangeArrowheads="1"/>
          </p:cNvSpPr>
          <p:nvPr/>
        </p:nvSpPr>
        <p:spPr bwMode="auto">
          <a:xfrm>
            <a:off x="381000" y="2208213"/>
            <a:ext cx="8643938" cy="2774950"/>
          </a:xfrm>
          <a:prstGeom prst="rect">
            <a:avLst/>
          </a:prstGeom>
          <a:noFill/>
          <a:ln w="9525">
            <a:noFill/>
            <a:miter lim="800000"/>
            <a:headEnd/>
            <a:tailEnd/>
          </a:ln>
        </p:spPr>
        <p:txBody>
          <a:bodyPr wrap="none">
            <a:spAutoFit/>
          </a:bodyPr>
          <a:lstStyle/>
          <a:p>
            <a:pPr>
              <a:defRPr/>
            </a:pPr>
            <a:r>
              <a:rPr lang="it-IT" sz="4400" b="1">
                <a:solidFill>
                  <a:schemeClr val="bg1"/>
                </a:solidFill>
                <a:effectLst>
                  <a:outerShdw blurRad="38100" dist="38100" dir="2700000" algn="tl">
                    <a:srgbClr val="000000"/>
                  </a:outerShdw>
                </a:effectLst>
                <a:latin typeface="Comic Sans MS" pitchFamily="66" charset="0"/>
              </a:rPr>
              <a:t>I QRS ectopici sono più larghi </a:t>
            </a:r>
          </a:p>
          <a:p>
            <a:pPr>
              <a:defRPr/>
            </a:pPr>
            <a:endParaRPr lang="it-IT" sz="3600" b="1">
              <a:solidFill>
                <a:srgbClr val="FF3300"/>
              </a:solidFill>
              <a:latin typeface="Comic Sans MS" pitchFamily="66" charset="0"/>
            </a:endParaRPr>
          </a:p>
          <a:p>
            <a:pPr>
              <a:defRPr/>
            </a:pPr>
            <a:r>
              <a:rPr lang="it-IT" sz="3600" b="1">
                <a:solidFill>
                  <a:srgbClr val="FFFF00"/>
                </a:solidFill>
                <a:effectLst>
                  <a:outerShdw blurRad="38100" dist="38100" dir="2700000" algn="tl">
                    <a:srgbClr val="000000"/>
                  </a:outerShdw>
                </a:effectLst>
                <a:latin typeface="Comic Sans MS" pitchFamily="66" charset="0"/>
              </a:rPr>
              <a:t>QRS a tipo BB dx </a:t>
            </a:r>
            <a:r>
              <a:rPr lang="it-IT" sz="4800" b="1">
                <a:solidFill>
                  <a:srgbClr val="FFFF00"/>
                </a:solidFill>
                <a:effectLst>
                  <a:outerShdw blurRad="38100" dist="38100" dir="2700000" algn="tl">
                    <a:srgbClr val="000000"/>
                  </a:outerShdw>
                </a:effectLst>
                <a:latin typeface="Comic Sans MS" pitchFamily="66" charset="0"/>
              </a:rPr>
              <a:t>&gt;</a:t>
            </a:r>
            <a:r>
              <a:rPr lang="it-IT" sz="3600" b="1">
                <a:solidFill>
                  <a:srgbClr val="FFFF00"/>
                </a:solidFill>
                <a:effectLst>
                  <a:outerShdw blurRad="38100" dist="38100" dir="2700000" algn="tl">
                    <a:srgbClr val="000000"/>
                  </a:outerShdw>
                </a:effectLst>
                <a:latin typeface="Comic Sans MS" pitchFamily="66" charset="0"/>
              </a:rPr>
              <a:t>140 ms          </a:t>
            </a:r>
          </a:p>
          <a:p>
            <a:pPr>
              <a:defRPr/>
            </a:pPr>
            <a:r>
              <a:rPr lang="it-IT" sz="3600" b="1">
                <a:solidFill>
                  <a:srgbClr val="FFFF00"/>
                </a:solidFill>
                <a:effectLst>
                  <a:outerShdw blurRad="38100" dist="38100" dir="2700000" algn="tl">
                    <a:srgbClr val="000000"/>
                  </a:outerShdw>
                </a:effectLst>
                <a:latin typeface="Comic Sans MS" pitchFamily="66" charset="0"/>
              </a:rPr>
              <a:t>QRS a tipo BB sin </a:t>
            </a:r>
            <a:r>
              <a:rPr lang="it-IT" sz="4800" b="1">
                <a:solidFill>
                  <a:srgbClr val="FFFF00"/>
                </a:solidFill>
                <a:effectLst>
                  <a:outerShdw blurRad="38100" dist="38100" dir="2700000" algn="tl">
                    <a:srgbClr val="000000"/>
                  </a:outerShdw>
                </a:effectLst>
                <a:latin typeface="Comic Sans MS" pitchFamily="66" charset="0"/>
              </a:rPr>
              <a:t>&gt;</a:t>
            </a:r>
            <a:r>
              <a:rPr lang="it-IT" sz="3600" b="1">
                <a:solidFill>
                  <a:srgbClr val="FFFF00"/>
                </a:solidFill>
                <a:effectLst>
                  <a:outerShdw blurRad="38100" dist="38100" dir="2700000" algn="tl">
                    <a:srgbClr val="000000"/>
                  </a:outerShdw>
                </a:effectLst>
                <a:latin typeface="Comic Sans MS" pitchFamily="66" charset="0"/>
              </a:rPr>
              <a:t>160 ms</a:t>
            </a:r>
            <a:r>
              <a:rPr lang="it-IT" sz="3600" b="1">
                <a:latin typeface="Comic Sans MS" pitchFamily="66" charset="0"/>
              </a:rPr>
              <a:t>          </a:t>
            </a:r>
          </a:p>
        </p:txBody>
      </p:sp>
      <p:sp>
        <p:nvSpPr>
          <p:cNvPr id="876549" name="Text Box 1029"/>
          <p:cNvSpPr txBox="1">
            <a:spLocks noChangeArrowheads="1"/>
          </p:cNvSpPr>
          <p:nvPr/>
        </p:nvSpPr>
        <p:spPr bwMode="auto">
          <a:xfrm rot="-1384487">
            <a:off x="6076950" y="5013325"/>
            <a:ext cx="3067050" cy="1098550"/>
          </a:xfrm>
          <a:prstGeom prst="rect">
            <a:avLst/>
          </a:prstGeom>
          <a:noFill/>
          <a:ln w="9525">
            <a:noFill/>
            <a:miter lim="800000"/>
            <a:headEnd/>
            <a:tailEnd/>
          </a:ln>
        </p:spPr>
        <p:txBody>
          <a:bodyPr wrap="none">
            <a:spAutoFit/>
          </a:bodyPr>
          <a:lstStyle/>
          <a:p>
            <a:pPr>
              <a:defRPr/>
            </a:pPr>
            <a:r>
              <a:rPr lang="it-IT" sz="6600" b="1">
                <a:solidFill>
                  <a:schemeClr val="bg1"/>
                </a:solidFill>
                <a:effectLst>
                  <a:outerShdw blurRad="38100" dist="38100" dir="2700000" algn="tl">
                    <a:srgbClr val="000000"/>
                  </a:outerShdw>
                </a:effectLst>
                <a:latin typeface="Comic Sans MS" pitchFamily="66" charset="0"/>
              </a:rPr>
              <a:t>ectopia</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428625" y="428625"/>
            <a:ext cx="8258175" cy="1571625"/>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285750" y="2143125"/>
            <a:ext cx="8601075" cy="3552825"/>
          </a:xfrm>
          <a:prstGeom prst="rect">
            <a:avLst/>
          </a:prstGeom>
          <a:noFill/>
          <a:ln w="9525">
            <a:noFill/>
            <a:miter lim="800000"/>
            <a:headEnd/>
            <a:tailEnd/>
          </a:ln>
        </p:spPr>
      </p:pic>
      <p:pic>
        <p:nvPicPr>
          <p:cNvPr id="60420" name="Picture 4"/>
          <p:cNvPicPr>
            <a:picLocks noChangeAspect="1" noChangeArrowheads="1"/>
          </p:cNvPicPr>
          <p:nvPr/>
        </p:nvPicPr>
        <p:blipFill>
          <a:blip r:embed="rId4" cstate="print"/>
          <a:srcRect/>
          <a:stretch>
            <a:fillRect/>
          </a:stretch>
        </p:blipFill>
        <p:spPr bwMode="auto">
          <a:xfrm>
            <a:off x="4572000" y="5286375"/>
            <a:ext cx="4429125" cy="54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cstate="print"/>
          <a:srcRect/>
          <a:stretch>
            <a:fillRect/>
          </a:stretch>
        </p:blipFill>
        <p:spPr bwMode="auto">
          <a:xfrm>
            <a:off x="323850" y="161925"/>
            <a:ext cx="8496300" cy="66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andrea\Desktop\img044.jpg"/>
          <p:cNvPicPr>
            <a:picLocks noChangeAspect="1" noChangeArrowheads="1"/>
          </p:cNvPicPr>
          <p:nvPr/>
        </p:nvPicPr>
        <p:blipFill>
          <a:blip r:embed="rId2" cstate="print"/>
          <a:srcRect/>
          <a:stretch>
            <a:fillRect/>
          </a:stretch>
        </p:blipFill>
        <p:spPr bwMode="auto">
          <a:xfrm>
            <a:off x="0" y="0"/>
            <a:ext cx="9144000" cy="6959600"/>
          </a:xfrm>
          <a:prstGeom prst="rect">
            <a:avLst/>
          </a:prstGeom>
          <a:noFill/>
          <a:ln w="9525">
            <a:noFill/>
            <a:miter lim="800000"/>
            <a:headEnd/>
            <a:tailEnd/>
          </a:ln>
        </p:spPr>
      </p:pic>
      <p:sp>
        <p:nvSpPr>
          <p:cNvPr id="3" name="Ovale 2"/>
          <p:cNvSpPr/>
          <p:nvPr/>
        </p:nvSpPr>
        <p:spPr>
          <a:xfrm>
            <a:off x="2195513" y="1773238"/>
            <a:ext cx="2663825" cy="14398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srgbClr val="FFFFFF"/>
              </a:solidFill>
            </a:endParaRPr>
          </a:p>
        </p:txBody>
      </p:sp>
      <p:sp>
        <p:nvSpPr>
          <p:cNvPr id="4" name="Rettangolo 3"/>
          <p:cNvSpPr/>
          <p:nvPr/>
        </p:nvSpPr>
        <p:spPr>
          <a:xfrm>
            <a:off x="0" y="0"/>
            <a:ext cx="9144000" cy="3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srgbClr val="FFFFFF"/>
              </a:solidFill>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755650" y="333375"/>
            <a:ext cx="7958138" cy="3775075"/>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1331913" y="4868863"/>
            <a:ext cx="6272212" cy="79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Nicola\Documenti\Immagini\a.jpg"/>
          <p:cNvPicPr>
            <a:picLocks noChangeAspect="1" noChangeArrowheads="1"/>
          </p:cNvPicPr>
          <p:nvPr/>
        </p:nvPicPr>
        <p:blipFill>
          <a:blip r:embed="rId2" cstate="print"/>
          <a:srcRect/>
          <a:stretch>
            <a:fillRect/>
          </a:stretch>
        </p:blipFill>
        <p:spPr bwMode="auto">
          <a:xfrm>
            <a:off x="684213" y="188913"/>
            <a:ext cx="7140575" cy="2952750"/>
          </a:xfrm>
          <a:prstGeom prst="rect">
            <a:avLst/>
          </a:prstGeom>
          <a:noFill/>
          <a:ln w="9525">
            <a:noFill/>
            <a:miter lim="800000"/>
            <a:headEnd/>
            <a:tailEnd/>
          </a:ln>
        </p:spPr>
      </p:pic>
      <p:pic>
        <p:nvPicPr>
          <p:cNvPr id="64515" name="Picture 3" descr="C:\Documents and Settings\Nicola\Documenti\Immagini\a.jpg"/>
          <p:cNvPicPr>
            <a:picLocks noChangeAspect="1" noChangeArrowheads="1"/>
          </p:cNvPicPr>
          <p:nvPr/>
        </p:nvPicPr>
        <p:blipFill>
          <a:blip r:embed="rId3" cstate="print"/>
          <a:srcRect/>
          <a:stretch>
            <a:fillRect/>
          </a:stretch>
        </p:blipFill>
        <p:spPr bwMode="auto">
          <a:xfrm>
            <a:off x="684213" y="3284538"/>
            <a:ext cx="7202487" cy="3024187"/>
          </a:xfrm>
          <a:prstGeom prst="rect">
            <a:avLst/>
          </a:prstGeom>
          <a:noFill/>
          <a:ln w="9525">
            <a:noFill/>
            <a:miter lim="800000"/>
            <a:headEnd/>
            <a:tailEnd/>
          </a:ln>
        </p:spPr>
      </p:pic>
      <p:sp>
        <p:nvSpPr>
          <p:cNvPr id="64516" name="CasellaDiTesto 3"/>
          <p:cNvSpPr txBox="1">
            <a:spLocks noChangeArrowheads="1"/>
          </p:cNvSpPr>
          <p:nvPr/>
        </p:nvSpPr>
        <p:spPr bwMode="auto">
          <a:xfrm>
            <a:off x="0" y="3500438"/>
            <a:ext cx="646113"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V1</a:t>
            </a:r>
          </a:p>
        </p:txBody>
      </p:sp>
      <p:sp>
        <p:nvSpPr>
          <p:cNvPr id="64517" name="CasellaDiTesto 4"/>
          <p:cNvSpPr txBox="1">
            <a:spLocks noChangeArrowheads="1"/>
          </p:cNvSpPr>
          <p:nvPr/>
        </p:nvSpPr>
        <p:spPr bwMode="auto">
          <a:xfrm>
            <a:off x="8027988" y="5516563"/>
            <a:ext cx="646112" cy="523875"/>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V6</a:t>
            </a:r>
          </a:p>
        </p:txBody>
      </p:sp>
      <p:sp>
        <p:nvSpPr>
          <p:cNvPr id="6" name="Freccia a destra 5"/>
          <p:cNvSpPr/>
          <p:nvPr/>
        </p:nvSpPr>
        <p:spPr>
          <a:xfrm rot="16200000">
            <a:off x="4752181" y="1088232"/>
            <a:ext cx="2232025" cy="12969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rgbClr val="FF0000"/>
              </a:solidFill>
            </a:endParaRPr>
          </a:p>
        </p:txBody>
      </p:sp>
      <p:sp>
        <p:nvSpPr>
          <p:cNvPr id="7" name="Rettangolo 6"/>
          <p:cNvSpPr/>
          <p:nvPr/>
        </p:nvSpPr>
        <p:spPr>
          <a:xfrm>
            <a:off x="2699792" y="1988840"/>
            <a:ext cx="1919115" cy="37702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23900" b="1" dirty="0">
                <a:ln w="11430"/>
                <a:solidFill>
                  <a:srgbClr val="FF0000"/>
                </a:solidFill>
                <a:effectLst>
                  <a:outerShdw blurRad="50800" dist="39000" dir="5460000" algn="tl">
                    <a:srgbClr val="000000">
                      <a:alpha val="38000"/>
                    </a:srgbClr>
                  </a:outerShd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7558152" cy="4524315"/>
          </a:xfrm>
          <a:prstGeom prst="rect">
            <a:avLst/>
          </a:prstGeom>
          <a:noFill/>
        </p:spPr>
        <p:txBody>
          <a:bodyPr>
            <a:spAutoFit/>
          </a:bodyPr>
          <a:lstStyle/>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Tachicardia</a:t>
            </a:r>
          </a:p>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a QRS largo</a:t>
            </a:r>
          </a:p>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di natura</a:t>
            </a:r>
          </a:p>
          <a:p>
            <a:pPr>
              <a:defRPr/>
            </a:pPr>
            <a:r>
              <a:rPr lang="it-IT"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indeterminata</a:t>
            </a:r>
            <a:endParaRPr lang="it-IT"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endParaRPr>
          </a:p>
        </p:txBody>
      </p:sp>
      <p:pic>
        <p:nvPicPr>
          <p:cNvPr id="65539" name="Picture 2" descr="http://2.bp.blogspot.com/_MmAwT09nPb4/TEBgwejC8vI/AAAAAAAAAKM/YhYTN0RXhxA/s1600/fiuuuu.jpg"/>
          <p:cNvPicPr>
            <a:picLocks noChangeAspect="1" noChangeArrowheads="1"/>
          </p:cNvPicPr>
          <p:nvPr/>
        </p:nvPicPr>
        <p:blipFill>
          <a:blip r:embed="rId2" cstate="print"/>
          <a:srcRect/>
          <a:stretch>
            <a:fillRect/>
          </a:stretch>
        </p:blipFill>
        <p:spPr bwMode="auto">
          <a:xfrm>
            <a:off x="6423025" y="3860800"/>
            <a:ext cx="2720975"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WordArt 6" descr="Linee verticali ravvicinate"/>
          <p:cNvSpPr>
            <a:spLocks noChangeArrowheads="1" noChangeShapeType="1" noTextEdit="1"/>
          </p:cNvSpPr>
          <p:nvPr/>
        </p:nvSpPr>
        <p:spPr bwMode="auto">
          <a:xfrm>
            <a:off x="827088" y="260350"/>
            <a:ext cx="7921625" cy="1373188"/>
          </a:xfrm>
          <a:prstGeom prst="rect">
            <a:avLst/>
          </a:prstGeom>
        </p:spPr>
        <p:txBody>
          <a:bodyPr wrap="none" fromWordArt="1">
            <a:prstTxWarp prst="textCurveUp">
              <a:avLst>
                <a:gd name="adj" fmla="val 40356"/>
              </a:avLst>
            </a:prstTxWarp>
          </a:bodyPr>
          <a:lstStyle/>
          <a:p>
            <a:pPr algn="ctr"/>
            <a:r>
              <a:rPr lang="it-IT" sz="3600" b="1"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Comic Sans MS"/>
              </a:rPr>
              <a:t>ORA SCENDIAMO </a:t>
            </a:r>
            <a:r>
              <a:rPr lang="it-IT" sz="3600" b="1" kern="10" dirty="0" smtClean="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Comic Sans MS"/>
              </a:rPr>
              <a:t>SUL </a:t>
            </a:r>
            <a:r>
              <a:rPr lang="it-IT" sz="3600" b="1"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Comic Sans MS"/>
              </a:rPr>
              <a:t>CAMPO...</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6" name="Text Box 3"/>
          <p:cNvSpPr txBox="1">
            <a:spLocks noChangeArrowheads="1"/>
          </p:cNvSpPr>
          <p:nvPr/>
        </p:nvSpPr>
        <p:spPr bwMode="auto">
          <a:xfrm>
            <a:off x="0" y="981075"/>
            <a:ext cx="8921750" cy="4781550"/>
          </a:xfrm>
          <a:prstGeom prst="rect">
            <a:avLst/>
          </a:prstGeom>
          <a:noFill/>
          <a:ln w="9525">
            <a:noFill/>
            <a:miter lim="800000"/>
            <a:headEnd/>
            <a:tailEnd/>
          </a:ln>
        </p:spPr>
        <p:txBody>
          <a:bodyPr wrap="none">
            <a:spAutoFit/>
          </a:bodyPr>
          <a:lstStyle/>
          <a:p>
            <a:pPr eaLnBrk="0" hangingPunct="0">
              <a:defRPr/>
            </a:pPr>
            <a:r>
              <a:rPr lang="it-IT" sz="4400" b="1">
                <a:solidFill>
                  <a:schemeClr val="bg1"/>
                </a:solidFill>
                <a:effectLst>
                  <a:outerShdw blurRad="38100" dist="38100" dir="2700000" algn="tl">
                    <a:srgbClr val="000000"/>
                  </a:outerShdw>
                </a:effectLst>
                <a:latin typeface="Comic Sans MS" pitchFamily="66" charset="0"/>
              </a:rPr>
              <a:t>Agosto, campo da golf, </a:t>
            </a:r>
          </a:p>
          <a:p>
            <a:pPr eaLnBrk="0" hangingPunct="0">
              <a:defRPr/>
            </a:pPr>
            <a:r>
              <a:rPr lang="it-IT" sz="4400" b="1">
                <a:solidFill>
                  <a:schemeClr val="bg1"/>
                </a:solidFill>
                <a:effectLst>
                  <a:outerShdw blurRad="38100" dist="38100" dir="2700000" algn="tl">
                    <a:srgbClr val="000000"/>
                  </a:outerShdw>
                </a:effectLst>
                <a:latin typeface="Comic Sans MS" pitchFamily="66" charset="0"/>
              </a:rPr>
              <a:t>sincope in pregresso ima</a:t>
            </a:r>
          </a:p>
          <a:p>
            <a:pPr eaLnBrk="0" hangingPunct="0">
              <a:defRPr/>
            </a:pPr>
            <a:r>
              <a:rPr lang="it-IT" sz="4400" b="1">
                <a:solidFill>
                  <a:schemeClr val="bg1"/>
                </a:solidFill>
                <a:effectLst>
                  <a:outerShdw blurRad="38100" dist="38100" dir="2700000" algn="tl">
                    <a:srgbClr val="000000"/>
                  </a:outerShdw>
                </a:effectLst>
                <a:latin typeface="Comic Sans MS" pitchFamily="66" charset="0"/>
              </a:rPr>
              <a:t>Paz cosciente, sudato, ipoteso, </a:t>
            </a:r>
          </a:p>
          <a:p>
            <a:pPr eaLnBrk="0" hangingPunct="0">
              <a:defRPr/>
            </a:pPr>
            <a:r>
              <a:rPr lang="it-IT" sz="4400" b="1">
                <a:solidFill>
                  <a:schemeClr val="bg1"/>
                </a:solidFill>
                <a:effectLst>
                  <a:outerShdw blurRad="38100" dist="38100" dir="2700000" algn="tl">
                    <a:srgbClr val="000000"/>
                  </a:outerShdw>
                </a:effectLst>
                <a:latin typeface="Comic Sans MS" pitchFamily="66" charset="0"/>
              </a:rPr>
              <a:t>asintomatico x angor e dispnea</a:t>
            </a:r>
          </a:p>
          <a:p>
            <a:pPr eaLnBrk="0" hangingPunct="0">
              <a:defRPr/>
            </a:pPr>
            <a:r>
              <a:rPr lang="it-IT" sz="4400" b="1">
                <a:solidFill>
                  <a:schemeClr val="bg1"/>
                </a:solidFill>
                <a:effectLst>
                  <a:outerShdw blurRad="38100" dist="38100" dir="2700000" algn="tl">
                    <a:srgbClr val="000000"/>
                  </a:outerShdw>
                </a:effectLst>
                <a:latin typeface="Comic Sans MS" pitchFamily="66" charset="0"/>
              </a:rPr>
              <a:t>Medico e infermiere a piedi </a:t>
            </a:r>
          </a:p>
          <a:p>
            <a:pPr eaLnBrk="0" hangingPunct="0">
              <a:defRPr/>
            </a:pPr>
            <a:r>
              <a:rPr lang="it-IT" sz="4400" b="1">
                <a:solidFill>
                  <a:schemeClr val="bg1"/>
                </a:solidFill>
                <a:effectLst>
                  <a:outerShdw blurRad="38100" dist="38100" dir="2700000" algn="tl">
                    <a:srgbClr val="000000"/>
                  </a:outerShdw>
                </a:effectLst>
                <a:latin typeface="Comic Sans MS" pitchFamily="66" charset="0"/>
              </a:rPr>
              <a:t>(l’ambulanza rovina il green…) </a:t>
            </a:r>
          </a:p>
          <a:p>
            <a:pPr eaLnBrk="0" hangingPunct="0">
              <a:defRPr/>
            </a:pPr>
            <a:r>
              <a:rPr lang="it-IT" sz="4400" b="1">
                <a:solidFill>
                  <a:schemeClr val="bg1"/>
                </a:solidFill>
                <a:effectLst>
                  <a:outerShdw blurRad="38100" dist="38100" dir="2700000" algn="tl">
                    <a:srgbClr val="000000"/>
                  </a:outerShdw>
                </a:effectLst>
                <a:latin typeface="Comic Sans MS" pitchFamily="66" charset="0"/>
              </a:rPr>
              <a:t>con zaino e defibrillatore</a:t>
            </a:r>
          </a:p>
        </p:txBody>
      </p:sp>
      <p:sp>
        <p:nvSpPr>
          <p:cNvPr id="51204" name="Text Box 5"/>
          <p:cNvSpPr txBox="1">
            <a:spLocks noChangeArrowheads="1"/>
          </p:cNvSpPr>
          <p:nvPr/>
        </p:nvSpPr>
        <p:spPr bwMode="auto">
          <a:xfrm>
            <a:off x="3132138" y="404813"/>
            <a:ext cx="1864613" cy="707886"/>
          </a:xfrm>
          <a:prstGeom prst="rect">
            <a:avLst/>
          </a:prstGeom>
          <a:noFill/>
          <a:ln w="9525">
            <a:noFill/>
            <a:miter lim="800000"/>
            <a:headEnd/>
            <a:tailEnd/>
          </a:ln>
        </p:spPr>
        <p:txBody>
          <a:bodyPr wrap="none">
            <a:spAutoFit/>
          </a:bodyPr>
          <a:lstStyle/>
          <a:p>
            <a:pPr>
              <a:defRPr/>
            </a:pPr>
            <a:r>
              <a:rPr lang="it-IT" sz="4000" b="1" dirty="0">
                <a:solidFill>
                  <a:srgbClr val="FFFF00"/>
                </a:solidFill>
                <a:effectLst>
                  <a:outerShdw blurRad="38100" dist="38100" dir="2700000" algn="tl">
                    <a:srgbClr val="000000">
                      <a:alpha val="43137"/>
                    </a:srgbClr>
                  </a:outerShdw>
                </a:effectLst>
                <a:latin typeface="Comic Sans MS" pitchFamily="66" charset="0"/>
              </a:rPr>
              <a:t>CASO </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8" name="Text Box 5"/>
          <p:cNvSpPr txBox="1">
            <a:spLocks noChangeArrowheads="1"/>
          </p:cNvSpPr>
          <p:nvPr/>
        </p:nvSpPr>
        <p:spPr bwMode="auto">
          <a:xfrm>
            <a:off x="5003800" y="6165850"/>
            <a:ext cx="1581150" cy="523875"/>
          </a:xfrm>
          <a:prstGeom prst="rect">
            <a:avLst/>
          </a:prstGeom>
          <a:noFill/>
          <a:ln w="9525">
            <a:noFill/>
            <a:miter lim="800000"/>
            <a:headEnd/>
            <a:tailEnd/>
          </a:ln>
        </p:spPr>
        <p:txBody>
          <a:bodyPr wrap="none">
            <a:spAutoFit/>
          </a:bodyPr>
          <a:lstStyle/>
          <a:p>
            <a:pPr>
              <a:defRPr/>
            </a:pPr>
            <a:r>
              <a:rPr lang="it-IT" sz="2800" b="1" dirty="0">
                <a:solidFill>
                  <a:srgbClr val="FFFF00"/>
                </a:solidFill>
                <a:effectLst>
                  <a:outerShdw blurRad="38100" dist="38100" dir="2700000" algn="tl">
                    <a:srgbClr val="000000">
                      <a:alpha val="43137"/>
                    </a:srgbClr>
                  </a:outerShdw>
                </a:effectLst>
                <a:latin typeface="Comic Sans MS" pitchFamily="66" charset="0"/>
              </a:rPr>
              <a:t>CASO 2</a:t>
            </a:r>
          </a:p>
        </p:txBody>
      </p:sp>
      <p:graphicFrame>
        <p:nvGraphicFramePr>
          <p:cNvPr id="2050" name="Object 3072"/>
          <p:cNvGraphicFramePr>
            <a:graphicFrameLocks noChangeAspect="1"/>
          </p:cNvGraphicFramePr>
          <p:nvPr/>
        </p:nvGraphicFramePr>
        <p:xfrm>
          <a:off x="250825" y="404813"/>
          <a:ext cx="8686800" cy="5216525"/>
        </p:xfrm>
        <a:graphic>
          <a:graphicData uri="http://schemas.openxmlformats.org/presentationml/2006/ole">
            <p:oleObj spid="_x0000_s162818" name="Fotografia di Photo Editor " r:id="rId3" imgW="30066667" imgH="14552381" progId="">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it-IT" sz="4800" b="1" smtClean="0">
                <a:solidFill>
                  <a:srgbClr val="66FFFF"/>
                </a:solidFill>
                <a:effectLst>
                  <a:outerShdw blurRad="38100" dist="38100" dir="2700000" algn="tl">
                    <a:srgbClr val="000000"/>
                  </a:outerShdw>
                </a:effectLst>
                <a:latin typeface="Comic Sans MS" pitchFamily="66" charset="0"/>
              </a:rPr>
              <a:t>MECCANISMO DELLE ARITMIE:rientro</a:t>
            </a:r>
          </a:p>
        </p:txBody>
      </p:sp>
      <p:pic>
        <p:nvPicPr>
          <p:cNvPr id="66563" name="Picture 5"/>
          <p:cNvPicPr>
            <a:picLocks noChangeAspect="1" noChangeArrowheads="1"/>
          </p:cNvPicPr>
          <p:nvPr/>
        </p:nvPicPr>
        <p:blipFill>
          <a:blip r:embed="rId2" cstate="print"/>
          <a:srcRect/>
          <a:stretch>
            <a:fillRect/>
          </a:stretch>
        </p:blipFill>
        <p:spPr bwMode="auto">
          <a:xfrm>
            <a:off x="468313" y="2024063"/>
            <a:ext cx="7991475" cy="4429125"/>
          </a:xfrm>
          <a:prstGeom prst="rect">
            <a:avLst/>
          </a:prstGeom>
          <a:noFill/>
          <a:ln w="9525">
            <a:noFill/>
            <a:miter lim="800000"/>
            <a:headEnd/>
            <a:tailEnd/>
          </a:ln>
        </p:spPr>
      </p:pic>
      <p:sp>
        <p:nvSpPr>
          <p:cNvPr id="46086" name="WordArt 6"/>
          <p:cNvSpPr>
            <a:spLocks noChangeArrowheads="1" noChangeShapeType="1" noTextEdit="1"/>
          </p:cNvSpPr>
          <p:nvPr/>
        </p:nvSpPr>
        <p:spPr bwMode="auto">
          <a:xfrm>
            <a:off x="684213" y="2492375"/>
            <a:ext cx="7416800" cy="638175"/>
          </a:xfrm>
          <a:prstGeom prst="rect">
            <a:avLst/>
          </a:prstGeom>
        </p:spPr>
        <p:txBody>
          <a:bodyPr wrap="none" fromWordArt="1">
            <a:prstTxWarp prst="textPlain">
              <a:avLst>
                <a:gd name="adj" fmla="val 50000"/>
              </a:avLst>
            </a:prstTxWarp>
          </a:bodyPr>
          <a:lstStyle/>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Comic Sans MS"/>
              </a:rPr>
              <a:t>anatomico O funzionale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ppt_x"/>
                                          </p:val>
                                        </p:tav>
                                        <p:tav tm="100000">
                                          <p:val>
                                            <p:strVal val="#ppt_x"/>
                                          </p:val>
                                        </p:tav>
                                      </p:tavLst>
                                    </p:anim>
                                    <p:anim calcmode="lin" valueType="num">
                                      <p:cBhvr additive="base">
                                        <p:cTn id="8" dur="500" fill="hold"/>
                                        <p:tgtEl>
                                          <p:spTgt spid="46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ext Box 6"/>
          <p:cNvSpPr txBox="1">
            <a:spLocks noChangeArrowheads="1"/>
          </p:cNvSpPr>
          <p:nvPr/>
        </p:nvSpPr>
        <p:spPr bwMode="auto">
          <a:xfrm>
            <a:off x="468313" y="260350"/>
            <a:ext cx="8424862" cy="584200"/>
          </a:xfrm>
          <a:prstGeom prst="rect">
            <a:avLst/>
          </a:prstGeom>
          <a:noFill/>
          <a:ln w="9525">
            <a:noFill/>
            <a:miter lim="800000"/>
            <a:headEnd/>
            <a:tailEnd/>
          </a:ln>
        </p:spPr>
        <p:txBody>
          <a:bodyPr>
            <a:spAutoFit/>
          </a:bodyPr>
          <a:lstStyle/>
          <a:p>
            <a:pPr>
              <a:defRPr/>
            </a:pPr>
            <a:r>
              <a:rPr lang="en-US" sz="3200" b="1" dirty="0">
                <a:solidFill>
                  <a:srgbClr val="FFFF00"/>
                </a:solidFill>
                <a:effectLst>
                  <a:outerShdw blurRad="38100" dist="38100" dir="2700000" algn="tl">
                    <a:srgbClr val="000000">
                      <a:alpha val="43137"/>
                    </a:srgbClr>
                  </a:outerShdw>
                </a:effectLst>
                <a:latin typeface="Comic Sans MS" pitchFamily="66" charset="0"/>
              </a:rPr>
              <a:t>Classification by Clinical Presentation</a:t>
            </a:r>
          </a:p>
        </p:txBody>
      </p:sp>
      <p:sp>
        <p:nvSpPr>
          <p:cNvPr id="69635" name="Text Box 7"/>
          <p:cNvSpPr txBox="1">
            <a:spLocks noChangeArrowheads="1"/>
          </p:cNvSpPr>
          <p:nvPr/>
        </p:nvSpPr>
        <p:spPr bwMode="auto">
          <a:xfrm>
            <a:off x="1279525" y="2068513"/>
            <a:ext cx="184150" cy="461962"/>
          </a:xfrm>
          <a:prstGeom prst="rect">
            <a:avLst/>
          </a:prstGeom>
          <a:noFill/>
          <a:ln w="9525" algn="ctr">
            <a:noFill/>
            <a:miter lim="800000"/>
            <a:headEnd/>
            <a:tailEnd/>
          </a:ln>
        </p:spPr>
        <p:txBody>
          <a:bodyPr wrap="none">
            <a:spAutoFit/>
          </a:bodyPr>
          <a:lstStyle/>
          <a:p>
            <a:endParaRPr lang="it-IT" sz="2400">
              <a:latin typeface="Comic Sans MS" pitchFamily="66" charset="0"/>
            </a:endParaRPr>
          </a:p>
        </p:txBody>
      </p:sp>
      <p:sp>
        <p:nvSpPr>
          <p:cNvPr id="20485" name="Text Box 8"/>
          <p:cNvSpPr txBox="1">
            <a:spLocks noChangeArrowheads="1"/>
          </p:cNvSpPr>
          <p:nvPr/>
        </p:nvSpPr>
        <p:spPr bwMode="auto">
          <a:xfrm>
            <a:off x="323850" y="1268413"/>
            <a:ext cx="8640763" cy="5397500"/>
          </a:xfrm>
          <a:prstGeom prst="rect">
            <a:avLst/>
          </a:prstGeom>
          <a:noFill/>
          <a:ln w="9525" algn="ctr">
            <a:noFill/>
            <a:miter lim="800000"/>
            <a:headEnd/>
            <a:tailEnd/>
          </a:ln>
        </p:spPr>
        <p:txBody>
          <a:bodyPr>
            <a:spAutoFit/>
          </a:bodyPr>
          <a:lstStyle/>
          <a:p>
            <a:pPr>
              <a:buClr>
                <a:srgbClr val="FFFF00"/>
              </a:buClr>
              <a:buFontTx/>
              <a:buChar char="•"/>
              <a:defRPr/>
            </a:pPr>
            <a:r>
              <a:rPr lang="en-US" sz="3600" b="1" i="1" dirty="0" err="1">
                <a:solidFill>
                  <a:schemeClr val="bg1"/>
                </a:solidFill>
                <a:effectLst>
                  <a:outerShdw blurRad="38100" dist="38100" dir="2700000" algn="tl">
                    <a:srgbClr val="000000"/>
                  </a:outerShdw>
                </a:effectLst>
                <a:latin typeface="Comic Sans MS" pitchFamily="66" charset="0"/>
              </a:rPr>
              <a:t>Hemodynamically</a:t>
            </a:r>
            <a:r>
              <a:rPr lang="en-US" sz="3600" b="1" i="1" dirty="0">
                <a:solidFill>
                  <a:schemeClr val="bg1"/>
                </a:solidFill>
                <a:effectLst>
                  <a:outerShdw blurRad="38100" dist="38100" dir="2700000" algn="tl">
                    <a:srgbClr val="000000"/>
                  </a:outerShdw>
                </a:effectLst>
                <a:latin typeface="Comic Sans MS" pitchFamily="66" charset="0"/>
              </a:rPr>
              <a:t> stable</a:t>
            </a:r>
          </a:p>
          <a:p>
            <a:pPr>
              <a:defRPr/>
            </a:pPr>
            <a:r>
              <a:rPr lang="en-US" sz="3600" b="1" dirty="0">
                <a:solidFill>
                  <a:schemeClr val="bg1"/>
                </a:solidFill>
                <a:effectLst>
                  <a:outerShdw blurRad="38100" dist="38100" dir="2700000" algn="tl">
                    <a:srgbClr val="000000"/>
                  </a:outerShdw>
                </a:effectLst>
                <a:latin typeface="Comic Sans MS" pitchFamily="66" charset="0"/>
              </a:rPr>
              <a:t>   	</a:t>
            </a:r>
            <a:r>
              <a:rPr lang="en-US" sz="4000" b="1" dirty="0">
                <a:solidFill>
                  <a:srgbClr val="FF0000"/>
                </a:solidFill>
                <a:effectLst>
                  <a:outerShdw blurRad="38100" dist="38100" dir="2700000" algn="tl">
                    <a:srgbClr val="000000"/>
                  </a:outerShdw>
                </a:effectLst>
                <a:latin typeface="Comic Sans MS" pitchFamily="66" charset="0"/>
              </a:rPr>
              <a:t>♥</a:t>
            </a:r>
            <a:r>
              <a:rPr lang="en-US" sz="4000" b="1" dirty="0">
                <a:effectLst>
                  <a:outerShdw blurRad="38100" dist="38100" dir="2700000" algn="tl">
                    <a:srgbClr val="FFFFFF"/>
                  </a:outerShdw>
                </a:effectLst>
                <a:latin typeface="Comic Sans MS" pitchFamily="66" charset="0"/>
              </a:rPr>
              <a:t> </a:t>
            </a:r>
            <a:r>
              <a:rPr lang="en-US" sz="3600" b="1" dirty="0">
                <a:solidFill>
                  <a:schemeClr val="bg1"/>
                </a:solidFill>
                <a:effectLst>
                  <a:outerShdw blurRad="38100" dist="38100" dir="2700000" algn="tl">
                    <a:srgbClr val="000000"/>
                  </a:outerShdw>
                </a:effectLst>
                <a:latin typeface="Comic Sans MS" pitchFamily="66" charset="0"/>
              </a:rPr>
              <a:t>Asymptomatic</a:t>
            </a:r>
          </a:p>
          <a:p>
            <a:pPr>
              <a:defRPr/>
            </a:pPr>
            <a:r>
              <a:rPr lang="en-US" sz="3600" b="1" dirty="0">
                <a:solidFill>
                  <a:schemeClr val="bg1"/>
                </a:solidFill>
                <a:effectLst>
                  <a:outerShdw blurRad="38100" dist="38100" dir="2700000" algn="tl">
                    <a:srgbClr val="000000"/>
                  </a:outerShdw>
                </a:effectLst>
                <a:latin typeface="Comic Sans MS" pitchFamily="66" charset="0"/>
              </a:rPr>
              <a:t>    	</a:t>
            </a:r>
            <a:r>
              <a:rPr lang="en-US" sz="4000" b="1" dirty="0">
                <a:solidFill>
                  <a:srgbClr val="FF0000"/>
                </a:solidFill>
                <a:effectLst>
                  <a:outerShdw blurRad="38100" dist="38100" dir="2700000" algn="tl">
                    <a:srgbClr val="000000"/>
                  </a:outerShdw>
                </a:effectLst>
                <a:latin typeface="Comic Sans MS" pitchFamily="66" charset="0"/>
              </a:rPr>
              <a:t>♥</a:t>
            </a:r>
            <a:r>
              <a:rPr lang="en-US" sz="4000" b="1" dirty="0">
                <a:effectLst>
                  <a:outerShdw blurRad="38100" dist="38100" dir="2700000" algn="tl">
                    <a:srgbClr val="FFFFFF"/>
                  </a:outerShdw>
                </a:effectLst>
                <a:latin typeface="Comic Sans MS" pitchFamily="66" charset="0"/>
              </a:rPr>
              <a:t> </a:t>
            </a:r>
            <a:r>
              <a:rPr lang="en-US" sz="3600" b="1" dirty="0">
                <a:solidFill>
                  <a:schemeClr val="bg1"/>
                </a:solidFill>
                <a:effectLst>
                  <a:outerShdw blurRad="38100" dist="38100" dir="2700000" algn="tl">
                    <a:srgbClr val="000000"/>
                  </a:outerShdw>
                </a:effectLst>
                <a:latin typeface="Comic Sans MS" pitchFamily="66" charset="0"/>
              </a:rPr>
              <a:t>Minimal symptoms, e.g., palpitations</a:t>
            </a:r>
          </a:p>
          <a:p>
            <a:pPr>
              <a:buClr>
                <a:srgbClr val="FFFF00"/>
              </a:buClr>
              <a:buFontTx/>
              <a:buChar char="•"/>
              <a:defRPr/>
            </a:pPr>
            <a:r>
              <a:rPr lang="en-US" sz="3600" b="1" i="1" dirty="0" err="1">
                <a:solidFill>
                  <a:schemeClr val="bg1"/>
                </a:solidFill>
                <a:effectLst>
                  <a:outerShdw blurRad="38100" dist="38100" dir="2700000" algn="tl">
                    <a:srgbClr val="000000"/>
                  </a:outerShdw>
                </a:effectLst>
                <a:latin typeface="Comic Sans MS" pitchFamily="66" charset="0"/>
              </a:rPr>
              <a:t>Hemodynamically</a:t>
            </a:r>
            <a:r>
              <a:rPr lang="en-US" sz="3600" b="1" i="1" dirty="0">
                <a:solidFill>
                  <a:schemeClr val="bg1"/>
                </a:solidFill>
                <a:effectLst>
                  <a:outerShdw blurRad="38100" dist="38100" dir="2700000" algn="tl">
                    <a:srgbClr val="000000"/>
                  </a:outerShdw>
                </a:effectLst>
                <a:latin typeface="Comic Sans MS" pitchFamily="66" charset="0"/>
              </a:rPr>
              <a:t> unstable</a:t>
            </a:r>
          </a:p>
          <a:p>
            <a:pPr lvl="2">
              <a:defRPr/>
            </a:pPr>
            <a:r>
              <a:rPr lang="en-US" sz="4000" b="1" dirty="0">
                <a:solidFill>
                  <a:srgbClr val="FF0000"/>
                </a:solidFill>
                <a:effectLst>
                  <a:outerShdw blurRad="38100" dist="38100" dir="2700000" algn="tl">
                    <a:srgbClr val="000000"/>
                  </a:outerShdw>
                </a:effectLst>
                <a:latin typeface="Comic Sans MS" pitchFamily="66" charset="0"/>
              </a:rPr>
              <a:t>♥ </a:t>
            </a:r>
            <a:r>
              <a:rPr lang="en-US" sz="3600" b="1" dirty="0" err="1">
                <a:solidFill>
                  <a:schemeClr val="bg1"/>
                </a:solidFill>
                <a:effectLst>
                  <a:outerShdw blurRad="38100" dist="38100" dir="2700000" algn="tl">
                    <a:srgbClr val="000000"/>
                  </a:outerShdw>
                </a:effectLst>
                <a:latin typeface="Comic Sans MS" pitchFamily="66" charset="0"/>
              </a:rPr>
              <a:t>Presyncope</a:t>
            </a:r>
            <a:endParaRPr lang="en-US" sz="3600" b="1" dirty="0">
              <a:solidFill>
                <a:schemeClr val="bg1"/>
              </a:solidFill>
              <a:effectLst>
                <a:outerShdw blurRad="38100" dist="38100" dir="2700000" algn="tl">
                  <a:srgbClr val="000000"/>
                </a:outerShdw>
              </a:effectLst>
              <a:latin typeface="Comic Sans MS" pitchFamily="66" charset="0"/>
            </a:endParaRPr>
          </a:p>
          <a:p>
            <a:pPr lvl="2">
              <a:defRPr/>
            </a:pPr>
            <a:r>
              <a:rPr lang="en-US" sz="4000" b="1" dirty="0">
                <a:solidFill>
                  <a:srgbClr val="FF0000"/>
                </a:solidFill>
                <a:effectLst>
                  <a:outerShdw blurRad="38100" dist="38100" dir="2700000" algn="tl">
                    <a:srgbClr val="000000"/>
                  </a:outerShdw>
                </a:effectLst>
                <a:latin typeface="Comic Sans MS" pitchFamily="66" charset="0"/>
              </a:rPr>
              <a:t>♥ </a:t>
            </a:r>
            <a:r>
              <a:rPr lang="en-US" sz="3600" b="1" dirty="0">
                <a:solidFill>
                  <a:schemeClr val="bg1"/>
                </a:solidFill>
                <a:effectLst>
                  <a:outerShdw blurRad="38100" dist="38100" dir="2700000" algn="tl">
                    <a:srgbClr val="000000"/>
                  </a:outerShdw>
                </a:effectLst>
                <a:latin typeface="Comic Sans MS" pitchFamily="66" charset="0"/>
              </a:rPr>
              <a:t>Syncope</a:t>
            </a:r>
          </a:p>
          <a:p>
            <a:pPr lvl="2">
              <a:defRPr/>
            </a:pPr>
            <a:r>
              <a:rPr lang="en-US" sz="4000" b="1" dirty="0">
                <a:solidFill>
                  <a:srgbClr val="FF0000"/>
                </a:solidFill>
                <a:effectLst>
                  <a:outerShdw blurRad="38100" dist="38100" dir="2700000" algn="tl">
                    <a:srgbClr val="000000"/>
                  </a:outerShdw>
                </a:effectLst>
                <a:latin typeface="Comic Sans MS" pitchFamily="66" charset="0"/>
              </a:rPr>
              <a:t>♥ </a:t>
            </a:r>
            <a:r>
              <a:rPr lang="en-US" sz="3600" b="1" dirty="0">
                <a:solidFill>
                  <a:schemeClr val="bg1"/>
                </a:solidFill>
                <a:effectLst>
                  <a:outerShdw blurRad="38100" dist="38100" dir="2700000" algn="tl">
                    <a:srgbClr val="000000"/>
                  </a:outerShdw>
                </a:effectLst>
                <a:latin typeface="Comic Sans MS" pitchFamily="66" charset="0"/>
              </a:rPr>
              <a:t>Sudden cardiac death</a:t>
            </a:r>
          </a:p>
          <a:p>
            <a:pPr lvl="2">
              <a:defRPr/>
            </a:pPr>
            <a:r>
              <a:rPr lang="en-US" sz="4000" b="1" dirty="0">
                <a:solidFill>
                  <a:srgbClr val="FF0000"/>
                </a:solidFill>
                <a:effectLst>
                  <a:outerShdw blurRad="38100" dist="38100" dir="2700000" algn="tl">
                    <a:srgbClr val="000000"/>
                  </a:outerShdw>
                </a:effectLst>
                <a:latin typeface="Comic Sans MS" pitchFamily="66" charset="0"/>
              </a:rPr>
              <a:t>♥ </a:t>
            </a:r>
            <a:r>
              <a:rPr lang="en-US" sz="3600" b="1" dirty="0">
                <a:solidFill>
                  <a:schemeClr val="bg1"/>
                </a:solidFill>
                <a:effectLst>
                  <a:outerShdw blurRad="38100" dist="38100" dir="2700000" algn="tl">
                    <a:srgbClr val="000000"/>
                  </a:outerShdw>
                </a:effectLst>
                <a:latin typeface="Comic Sans MS" pitchFamily="66" charset="0"/>
              </a:rPr>
              <a:t>Sudden cardiac arrest</a:t>
            </a:r>
            <a:endParaRPr lang="en-US"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web-magazine.it/wp-content/uploads/2008/10/usab1.jpg"/>
          <p:cNvPicPr>
            <a:picLocks noChangeAspect="1" noChangeArrowheads="1"/>
          </p:cNvPicPr>
          <p:nvPr/>
        </p:nvPicPr>
        <p:blipFill>
          <a:blip r:embed="rId2" cstate="print"/>
          <a:srcRect/>
          <a:stretch>
            <a:fillRect/>
          </a:stretch>
        </p:blipFill>
        <p:spPr bwMode="auto">
          <a:xfrm>
            <a:off x="746125" y="2997200"/>
            <a:ext cx="7713663" cy="2822575"/>
          </a:xfrm>
          <a:prstGeom prst="rect">
            <a:avLst/>
          </a:prstGeom>
          <a:noFill/>
          <a:ln w="9525">
            <a:noFill/>
            <a:miter lim="800000"/>
            <a:headEnd/>
            <a:tailEnd/>
          </a:ln>
        </p:spPr>
      </p:pic>
      <p:sp>
        <p:nvSpPr>
          <p:cNvPr id="3" name="Rettangolo 2"/>
          <p:cNvSpPr/>
          <p:nvPr/>
        </p:nvSpPr>
        <p:spPr>
          <a:xfrm>
            <a:off x="1043608" y="980728"/>
            <a:ext cx="7083992" cy="1323439"/>
          </a:xfrm>
          <a:prstGeom prst="rect">
            <a:avLst/>
          </a:prstGeom>
          <a:noFill/>
        </p:spPr>
        <p:txBody>
          <a:bodyPr wrap="none">
            <a:spAutoFit/>
          </a:bodyPr>
          <a:lstStyle/>
          <a:p>
            <a:pPr algn="ctr">
              <a:defRPr/>
            </a:pPr>
            <a:r>
              <a:rPr lang="it-IT" sz="8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presto e bene</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anestesiaerianimazione.hsanmartino.it/amb/images_sito/siringa_malvagia.jpg"/>
          <p:cNvPicPr>
            <a:picLocks noChangeAspect="1" noChangeArrowheads="1"/>
          </p:cNvPicPr>
          <p:nvPr/>
        </p:nvPicPr>
        <p:blipFill>
          <a:blip r:embed="rId2" cstate="print"/>
          <a:srcRect/>
          <a:stretch>
            <a:fillRect/>
          </a:stretch>
        </p:blipFill>
        <p:spPr bwMode="auto">
          <a:xfrm>
            <a:off x="0" y="1844675"/>
            <a:ext cx="4572000" cy="3630613"/>
          </a:xfrm>
          <a:prstGeom prst="rect">
            <a:avLst/>
          </a:prstGeom>
          <a:noFill/>
          <a:ln w="9525">
            <a:noFill/>
            <a:miter lim="800000"/>
            <a:headEnd/>
            <a:tailEnd/>
          </a:ln>
        </p:spPr>
      </p:pic>
      <p:sp>
        <p:nvSpPr>
          <p:cNvPr id="3" name="Rettangolo 2"/>
          <p:cNvSpPr/>
          <p:nvPr/>
        </p:nvSpPr>
        <p:spPr>
          <a:xfrm>
            <a:off x="2372901" y="692696"/>
            <a:ext cx="3866764" cy="923330"/>
          </a:xfrm>
          <a:prstGeom prst="rect">
            <a:avLst/>
          </a:prstGeom>
          <a:noFill/>
        </p:spPr>
        <p:txBody>
          <a:bodyPr wrap="none">
            <a:spAutoFit/>
          </a:bodyPr>
          <a:lstStyle/>
          <a:p>
            <a:pPr algn="ctr">
              <a:defRPr/>
            </a:pPr>
            <a:r>
              <a:rPr lang="it-IT"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omic Sans MS" pitchFamily="66" charset="0"/>
              </a:rPr>
              <a:t>DUE ARMI</a:t>
            </a:r>
          </a:p>
        </p:txBody>
      </p:sp>
      <p:pic>
        <p:nvPicPr>
          <p:cNvPr id="73732" name="Picture 4" descr="http://www.pequodmarine.com/open2b/var/catalog/department/41.jpg"/>
          <p:cNvPicPr>
            <a:picLocks noChangeAspect="1" noChangeArrowheads="1"/>
          </p:cNvPicPr>
          <p:nvPr/>
        </p:nvPicPr>
        <p:blipFill>
          <a:blip r:embed="rId3" cstate="print"/>
          <a:srcRect/>
          <a:stretch>
            <a:fillRect/>
          </a:stretch>
        </p:blipFill>
        <p:spPr bwMode="auto">
          <a:xfrm>
            <a:off x="4572000" y="2997200"/>
            <a:ext cx="4576763" cy="386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0" y="0"/>
            <a:ext cx="9144000" cy="6873875"/>
          </a:xfrm>
          <a:prstGeom prst="rect">
            <a:avLst/>
          </a:prstGeom>
          <a:noFill/>
          <a:ln w="9525">
            <a:noFill/>
            <a:miter lim="800000"/>
            <a:headEnd/>
            <a:tailEnd/>
          </a:ln>
        </p:spPr>
      </p:pic>
      <p:sp>
        <p:nvSpPr>
          <p:cNvPr id="74755" name="CasellaDiTesto 2"/>
          <p:cNvSpPr txBox="1">
            <a:spLocks noChangeArrowheads="1"/>
          </p:cNvSpPr>
          <p:nvPr/>
        </p:nvSpPr>
        <p:spPr bwMode="auto">
          <a:xfrm>
            <a:off x="7164388" y="333375"/>
            <a:ext cx="1803400" cy="460375"/>
          </a:xfrm>
          <a:prstGeom prst="rect">
            <a:avLst/>
          </a:prstGeom>
          <a:noFill/>
          <a:ln w="9525">
            <a:noFill/>
            <a:miter lim="800000"/>
            <a:headEnd/>
            <a:tailEnd/>
          </a:ln>
        </p:spPr>
        <p:txBody>
          <a:bodyPr wrap="none">
            <a:spAutoFit/>
          </a:bodyPr>
          <a:lstStyle/>
          <a:p>
            <a:r>
              <a:rPr lang="it-IT" sz="2400">
                <a:solidFill>
                  <a:srgbClr val="000000"/>
                </a:solidFill>
                <a:latin typeface="Arial Black" pitchFamily="34" charset="0"/>
              </a:rPr>
              <a:t>ERC 2010</a:t>
            </a:r>
          </a:p>
        </p:txBody>
      </p:sp>
      <p:sp>
        <p:nvSpPr>
          <p:cNvPr id="5" name="Freccia in giù 4"/>
          <p:cNvSpPr/>
          <p:nvPr/>
        </p:nvSpPr>
        <p:spPr>
          <a:xfrm>
            <a:off x="1979613" y="188913"/>
            <a:ext cx="1079500" cy="12239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6" name="Freccia in giù 5"/>
          <p:cNvSpPr/>
          <p:nvPr/>
        </p:nvSpPr>
        <p:spPr>
          <a:xfrm>
            <a:off x="539750" y="115888"/>
            <a:ext cx="863600" cy="108108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541704" name="Oval 8"/>
          <p:cNvSpPr>
            <a:spLocks noChangeArrowheads="1"/>
          </p:cNvSpPr>
          <p:nvPr/>
        </p:nvSpPr>
        <p:spPr bwMode="auto">
          <a:xfrm>
            <a:off x="0" y="1268413"/>
            <a:ext cx="1979613" cy="792162"/>
          </a:xfrm>
          <a:prstGeom prst="ellipse">
            <a:avLst/>
          </a:prstGeom>
          <a:noFill/>
          <a:ln w="57150">
            <a:solidFill>
              <a:srgbClr val="FF0000"/>
            </a:solidFill>
            <a:round/>
            <a:headEnd/>
            <a:tailEnd/>
          </a:ln>
        </p:spPr>
        <p:txBody>
          <a:bodyPr wrap="none" anchor="ctr"/>
          <a:lstStyle/>
          <a:p>
            <a:endParaRPr lang="it-IT"/>
          </a:p>
        </p:txBody>
      </p:sp>
      <p:sp>
        <p:nvSpPr>
          <p:cNvPr id="74759" name="Oval 7"/>
          <p:cNvSpPr>
            <a:spLocks noChangeArrowheads="1"/>
          </p:cNvSpPr>
          <p:nvPr/>
        </p:nvSpPr>
        <p:spPr bwMode="auto">
          <a:xfrm>
            <a:off x="4859338" y="0"/>
            <a:ext cx="1296987" cy="908050"/>
          </a:xfrm>
          <a:prstGeom prst="ellipse">
            <a:avLst/>
          </a:prstGeom>
          <a:noFill/>
          <a:ln w="5715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541704"/>
                                        </p:tgtEl>
                                        <p:attrNameLst>
                                          <p:attrName>style.visibility</p:attrName>
                                        </p:attrNameLst>
                                      </p:cBhvr>
                                      <p:to>
                                        <p:strVal val="visible"/>
                                      </p:to>
                                    </p:set>
                                    <p:anim calcmode="lin" valueType="num">
                                      <p:cBhvr>
                                        <p:cTn id="23" dur="500" fill="hold"/>
                                        <p:tgtEl>
                                          <p:spTgt spid="541704"/>
                                        </p:tgtEl>
                                        <p:attrNameLst>
                                          <p:attrName>ppt_w</p:attrName>
                                        </p:attrNameLst>
                                      </p:cBhvr>
                                      <p:tavLst>
                                        <p:tav tm="0">
                                          <p:val>
                                            <p:strVal val="#ppt_w*0.05"/>
                                          </p:val>
                                        </p:tav>
                                        <p:tav tm="100000">
                                          <p:val>
                                            <p:strVal val="#ppt_w"/>
                                          </p:val>
                                        </p:tav>
                                      </p:tavLst>
                                    </p:anim>
                                    <p:anim calcmode="lin" valueType="num">
                                      <p:cBhvr>
                                        <p:cTn id="24" dur="500" fill="hold"/>
                                        <p:tgtEl>
                                          <p:spTgt spid="541704"/>
                                        </p:tgtEl>
                                        <p:attrNameLst>
                                          <p:attrName>ppt_h</p:attrName>
                                        </p:attrNameLst>
                                      </p:cBhvr>
                                      <p:tavLst>
                                        <p:tav tm="0">
                                          <p:val>
                                            <p:strVal val="#ppt_h"/>
                                          </p:val>
                                        </p:tav>
                                        <p:tav tm="100000">
                                          <p:val>
                                            <p:strVal val="#ppt_h"/>
                                          </p:val>
                                        </p:tav>
                                      </p:tavLst>
                                    </p:anim>
                                    <p:anim calcmode="lin" valueType="num">
                                      <p:cBhvr>
                                        <p:cTn id="25" dur="500" fill="hold"/>
                                        <p:tgtEl>
                                          <p:spTgt spid="541704"/>
                                        </p:tgtEl>
                                        <p:attrNameLst>
                                          <p:attrName>ppt_x</p:attrName>
                                        </p:attrNameLst>
                                      </p:cBhvr>
                                      <p:tavLst>
                                        <p:tav tm="0">
                                          <p:val>
                                            <p:strVal val="#ppt_x-.2"/>
                                          </p:val>
                                        </p:tav>
                                        <p:tav tm="100000">
                                          <p:val>
                                            <p:strVal val="#ppt_x"/>
                                          </p:val>
                                        </p:tav>
                                      </p:tavLst>
                                    </p:anim>
                                    <p:anim calcmode="lin" valueType="num">
                                      <p:cBhvr>
                                        <p:cTn id="26" dur="500" fill="hold"/>
                                        <p:tgtEl>
                                          <p:spTgt spid="541704"/>
                                        </p:tgtEl>
                                        <p:attrNameLst>
                                          <p:attrName>ppt_y</p:attrName>
                                        </p:attrNameLst>
                                      </p:cBhvr>
                                      <p:tavLst>
                                        <p:tav tm="0">
                                          <p:val>
                                            <p:strVal val="#ppt_y"/>
                                          </p:val>
                                        </p:tav>
                                        <p:tav tm="100000">
                                          <p:val>
                                            <p:strVal val="#ppt_y"/>
                                          </p:val>
                                        </p:tav>
                                      </p:tavLst>
                                    </p:anim>
                                    <p:animEffect transition="in" filter="fade">
                                      <p:cBhvr>
                                        <p:cTn id="27" dur="500"/>
                                        <p:tgtEl>
                                          <p:spTgt spid="541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41704"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noChangeArrowheads="1"/>
          </p:cNvPicPr>
          <p:nvPr/>
        </p:nvPicPr>
        <p:blipFill>
          <a:blip r:embed="rId2" cstate="print"/>
          <a:srcRect/>
          <a:stretch>
            <a:fillRect/>
          </a:stretch>
        </p:blipFill>
        <p:spPr bwMode="auto">
          <a:xfrm rot="2685922">
            <a:off x="4427538" y="3068638"/>
            <a:ext cx="5116512" cy="863600"/>
          </a:xfrm>
          <a:prstGeom prst="rect">
            <a:avLst/>
          </a:prstGeom>
          <a:noFill/>
          <a:ln w="9525">
            <a:noFill/>
            <a:miter lim="800000"/>
            <a:headEnd/>
            <a:tailEnd/>
          </a:ln>
        </p:spPr>
      </p:pic>
      <p:pic>
        <p:nvPicPr>
          <p:cNvPr id="75779" name="Picture 4"/>
          <p:cNvPicPr>
            <a:picLocks noChangeAspect="1" noChangeArrowheads="1"/>
          </p:cNvPicPr>
          <p:nvPr/>
        </p:nvPicPr>
        <p:blipFill>
          <a:blip r:embed="rId3" cstate="print"/>
          <a:srcRect/>
          <a:stretch>
            <a:fillRect/>
          </a:stretch>
        </p:blipFill>
        <p:spPr bwMode="auto">
          <a:xfrm>
            <a:off x="5724525" y="6165850"/>
            <a:ext cx="3140075" cy="307975"/>
          </a:xfrm>
          <a:prstGeom prst="rect">
            <a:avLst/>
          </a:prstGeom>
          <a:noFill/>
          <a:ln w="9525">
            <a:noFill/>
            <a:miter lim="800000"/>
            <a:headEnd/>
            <a:tailEnd/>
          </a:ln>
        </p:spPr>
      </p:pic>
      <p:pic>
        <p:nvPicPr>
          <p:cNvPr id="75780" name="Picture 6"/>
          <p:cNvPicPr>
            <a:picLocks noChangeAspect="1" noChangeArrowheads="1"/>
          </p:cNvPicPr>
          <p:nvPr/>
        </p:nvPicPr>
        <p:blipFill>
          <a:blip r:embed="rId4" cstate="print"/>
          <a:srcRect/>
          <a:stretch>
            <a:fillRect/>
          </a:stretch>
        </p:blipFill>
        <p:spPr bwMode="auto">
          <a:xfrm>
            <a:off x="5003800" y="5373688"/>
            <a:ext cx="3860800" cy="239712"/>
          </a:xfrm>
          <a:prstGeom prst="rect">
            <a:avLst/>
          </a:prstGeom>
          <a:noFill/>
          <a:ln w="9525">
            <a:noFill/>
            <a:miter lim="800000"/>
            <a:headEnd/>
            <a:tailEnd/>
          </a:ln>
        </p:spPr>
      </p:pic>
      <p:pic>
        <p:nvPicPr>
          <p:cNvPr id="75781" name="Picture 7"/>
          <p:cNvPicPr>
            <a:picLocks noChangeAspect="1" noChangeArrowheads="1"/>
          </p:cNvPicPr>
          <p:nvPr/>
        </p:nvPicPr>
        <p:blipFill>
          <a:blip r:embed="rId5" cstate="print"/>
          <a:srcRect/>
          <a:stretch>
            <a:fillRect/>
          </a:stretch>
        </p:blipFill>
        <p:spPr bwMode="auto">
          <a:xfrm>
            <a:off x="0" y="1476375"/>
            <a:ext cx="4694238" cy="5381625"/>
          </a:xfrm>
          <a:prstGeom prst="rect">
            <a:avLst/>
          </a:prstGeom>
          <a:noFill/>
          <a:ln w="9525">
            <a:noFill/>
            <a:miter lim="800000"/>
            <a:headEnd/>
            <a:tailEnd/>
          </a:ln>
        </p:spPr>
      </p:pic>
      <p:sp>
        <p:nvSpPr>
          <p:cNvPr id="8" name="Freccia a destra 7"/>
          <p:cNvSpPr>
            <a:spLocks noChangeArrowheads="1"/>
          </p:cNvSpPr>
          <p:nvPr/>
        </p:nvSpPr>
        <p:spPr bwMode="auto">
          <a:xfrm rot="8297441">
            <a:off x="3357563" y="2632075"/>
            <a:ext cx="1806575" cy="660400"/>
          </a:xfrm>
          <a:prstGeom prst="rightArrow">
            <a:avLst>
              <a:gd name="adj1" fmla="val 50000"/>
              <a:gd name="adj2" fmla="val 39438"/>
            </a:avLst>
          </a:prstGeom>
          <a:solidFill>
            <a:srgbClr val="FF0000"/>
          </a:solidFill>
          <a:ln w="9525" algn="ctr">
            <a:solidFill>
              <a:srgbClr val="00CC98"/>
            </a:solidFill>
            <a:miter lim="800000"/>
            <a:headEnd/>
            <a:tailEnd/>
          </a:ln>
          <a:effectLst>
            <a:outerShdw dist="23000" dir="5400000" rotWithShape="0">
              <a:srgbClr val="000000">
                <a:alpha val="34999"/>
              </a:srgbClr>
            </a:outerShdw>
          </a:effectLst>
        </p:spPr>
        <p:txBody>
          <a:bodyPr rot="10800000" anchor="ctr"/>
          <a:lstStyle/>
          <a:p>
            <a:pPr algn="ctr">
              <a:defRPr/>
            </a:pPr>
            <a:endParaRPr lang="it-IT" sz="2400">
              <a:solidFill>
                <a:schemeClr val="lt1"/>
              </a:solidFill>
              <a:latin typeface="+mn-lt"/>
            </a:endParaRPr>
          </a:p>
        </p:txBody>
      </p:sp>
      <p:sp>
        <p:nvSpPr>
          <p:cNvPr id="75783" name="WordArt 9"/>
          <p:cNvSpPr>
            <a:spLocks noChangeArrowheads="1" noChangeShapeType="1" noTextEdit="1"/>
          </p:cNvSpPr>
          <p:nvPr/>
        </p:nvSpPr>
        <p:spPr bwMode="auto">
          <a:xfrm>
            <a:off x="1331913" y="404813"/>
            <a:ext cx="6840537" cy="733425"/>
          </a:xfrm>
          <a:prstGeom prst="rect">
            <a:avLst/>
          </a:prstGeom>
        </p:spPr>
        <p:txBody>
          <a:bodyPr wrap="none" fromWordArt="1">
            <a:prstTxWarp prst="textDoubleWave1">
              <a:avLst>
                <a:gd name="adj1" fmla="val 6500"/>
                <a:gd name="adj2" fmla="val 0"/>
              </a:avLst>
            </a:prstTxWarp>
          </a:bodyPr>
          <a:lstStyle/>
          <a:p>
            <a:pPr algn="ctr"/>
            <a:r>
              <a:rPr lang="it-IT" sz="3600" b="1" kern="10" spc="-360">
                <a:ln w="12700">
                  <a:solidFill>
                    <a:srgbClr val="000099"/>
                  </a:solidFill>
                  <a:round/>
                  <a:headEnd/>
                  <a:tailEnd/>
                </a:ln>
                <a:solidFill>
                  <a:srgbClr val="FFFF00"/>
                </a:solidFill>
                <a:effectLst>
                  <a:outerShdw dist="125724" dir="18900000" algn="ctr" rotWithShape="0">
                    <a:srgbClr val="000099"/>
                  </a:outerShdw>
                </a:effectLst>
                <a:latin typeface="Comic Sans MS"/>
              </a:rPr>
              <a:t>AHA 2010</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468313" y="981075"/>
            <a:ext cx="7734300" cy="5689600"/>
          </a:xfrm>
          <a:prstGeom prst="rect">
            <a:avLst/>
          </a:prstGeom>
          <a:noFill/>
          <a:ln w="9525">
            <a:noFill/>
            <a:miter lim="800000"/>
            <a:headEnd/>
            <a:tailEnd/>
          </a:ln>
        </p:spPr>
      </p:pic>
      <p:pic>
        <p:nvPicPr>
          <p:cNvPr id="76803" name="Picture 4"/>
          <p:cNvPicPr>
            <a:picLocks noChangeAspect="1" noChangeArrowheads="1"/>
          </p:cNvPicPr>
          <p:nvPr/>
        </p:nvPicPr>
        <p:blipFill>
          <a:blip r:embed="rId3" cstate="print"/>
          <a:srcRect/>
          <a:stretch>
            <a:fillRect/>
          </a:stretch>
        </p:blipFill>
        <p:spPr bwMode="auto">
          <a:xfrm>
            <a:off x="0" y="0"/>
            <a:ext cx="5237163" cy="1033463"/>
          </a:xfrm>
          <a:prstGeom prst="rect">
            <a:avLst/>
          </a:prstGeom>
          <a:noFill/>
          <a:ln w="9525">
            <a:noFill/>
            <a:miter lim="800000"/>
            <a:headEnd/>
            <a:tailEnd/>
          </a:ln>
        </p:spPr>
      </p:pic>
      <p:pic>
        <p:nvPicPr>
          <p:cNvPr id="76804" name="Picture 3"/>
          <p:cNvPicPr>
            <a:picLocks noChangeAspect="1" noChangeArrowheads="1"/>
          </p:cNvPicPr>
          <p:nvPr/>
        </p:nvPicPr>
        <p:blipFill>
          <a:blip r:embed="rId4" cstate="print"/>
          <a:srcRect/>
          <a:stretch>
            <a:fillRect/>
          </a:stretch>
        </p:blipFill>
        <p:spPr bwMode="auto">
          <a:xfrm>
            <a:off x="3563938" y="0"/>
            <a:ext cx="5219700" cy="1047750"/>
          </a:xfrm>
          <a:prstGeom prst="rect">
            <a:avLst/>
          </a:prstGeom>
          <a:noFill/>
          <a:ln w="9525">
            <a:noFill/>
            <a:miter lim="800000"/>
            <a:headEnd/>
            <a:tailEnd/>
          </a:ln>
        </p:spPr>
      </p:pic>
      <p:sp>
        <p:nvSpPr>
          <p:cNvPr id="5" name="Ovale 4"/>
          <p:cNvSpPr>
            <a:spLocks noChangeArrowheads="1"/>
          </p:cNvSpPr>
          <p:nvPr/>
        </p:nvSpPr>
        <p:spPr bwMode="auto">
          <a:xfrm>
            <a:off x="395288" y="908050"/>
            <a:ext cx="7632700" cy="2592388"/>
          </a:xfrm>
          <a:prstGeom prst="ellipse">
            <a:avLst/>
          </a:prstGeom>
          <a:noFill/>
          <a:ln w="76200" algn="ctr">
            <a:solidFill>
              <a:srgbClr val="FF0000"/>
            </a:solidFill>
            <a:round/>
            <a:headEnd/>
            <a:tailEnd/>
          </a:ln>
        </p:spPr>
        <p:txBody>
          <a:bodyPr anchor="ctr"/>
          <a:lstStyle/>
          <a:p>
            <a:pPr algn="ctr">
              <a:defRPr/>
            </a:pPr>
            <a:endParaRPr lang="it-IT" sz="2400">
              <a:solidFill>
                <a:schemeClr val="lt1"/>
              </a:solidFill>
              <a:latin typeface="+mn-lt"/>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3.bp.blogspot.com/_YXv9K2B9e3g/SbBND8oRB0I/AAAAAAAAAS4/_R9u3y44U20/s400/sastagno.jpg"/>
          <p:cNvPicPr>
            <a:picLocks noChangeAspect="1" noChangeArrowheads="1"/>
          </p:cNvPicPr>
          <p:nvPr/>
        </p:nvPicPr>
        <p:blipFill>
          <a:blip r:embed="rId2" cstate="print"/>
          <a:srcRect/>
          <a:stretch>
            <a:fillRect/>
          </a:stretch>
        </p:blipFill>
        <p:spPr bwMode="auto">
          <a:xfrm>
            <a:off x="755650" y="1268413"/>
            <a:ext cx="7632700" cy="5232400"/>
          </a:xfrm>
          <a:prstGeom prst="rect">
            <a:avLst/>
          </a:prstGeom>
          <a:noFill/>
          <a:ln w="9525">
            <a:noFill/>
            <a:miter lim="800000"/>
            <a:headEnd/>
            <a:tailEnd/>
          </a:ln>
        </p:spPr>
      </p:pic>
      <p:sp>
        <p:nvSpPr>
          <p:cNvPr id="77827" name="Titolo 1"/>
          <p:cNvSpPr txBox="1">
            <a:spLocks/>
          </p:cNvSpPr>
          <p:nvPr/>
        </p:nvSpPr>
        <p:spPr bwMode="auto">
          <a:xfrm>
            <a:off x="468313" y="260350"/>
            <a:ext cx="8229600" cy="1143000"/>
          </a:xfrm>
          <a:prstGeom prst="rect">
            <a:avLst/>
          </a:prstGeom>
          <a:noFill/>
          <a:ln w="9525">
            <a:noFill/>
            <a:miter lim="800000"/>
            <a:headEnd/>
            <a:tailEnd/>
          </a:ln>
        </p:spPr>
        <p:txBody>
          <a:bodyPr/>
          <a:lstStyle/>
          <a:p>
            <a:r>
              <a:rPr lang="it-IT" sz="5000" b="1">
                <a:solidFill>
                  <a:schemeClr val="bg1"/>
                </a:solidFill>
                <a:latin typeface="Comic Sans MS" pitchFamily="66" charset="0"/>
              </a:rPr>
              <a:t>Una piccola provocazione…</a:t>
            </a:r>
          </a:p>
        </p:txBody>
      </p:sp>
      <p:sp>
        <p:nvSpPr>
          <p:cNvPr id="4" name="Rettangolo 3"/>
          <p:cNvSpPr/>
          <p:nvPr/>
        </p:nvSpPr>
        <p:spPr>
          <a:xfrm>
            <a:off x="2124075" y="1628775"/>
            <a:ext cx="4572000" cy="4708525"/>
          </a:xfrm>
          <a:prstGeom prst="rect">
            <a:avLst/>
          </a:prstGeom>
        </p:spPr>
        <p:txBody>
          <a:bodyPr>
            <a:spAutoFit/>
          </a:bodyPr>
          <a:lstStyle/>
          <a:p>
            <a:pPr algn="ctr">
              <a:defRPr/>
            </a:pPr>
            <a:r>
              <a:rPr lang="it-IT" sz="6000" b="1" dirty="0">
                <a:solidFill>
                  <a:srgbClr val="FFFF00"/>
                </a:solidFill>
                <a:effectLst>
                  <a:outerShdw blurRad="38100" dist="38100" dir="2700000" algn="tl">
                    <a:srgbClr val="000000">
                      <a:alpha val="43137"/>
                    </a:srgbClr>
                  </a:outerShdw>
                </a:effectLst>
                <a:latin typeface="Comic Sans MS" pitchFamily="66" charset="0"/>
              </a:rPr>
              <a:t>Siamo tutti d’accordo su cosa vuol dire “instabile”?</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2" cstate="print"/>
          <a:srcRect/>
          <a:stretch>
            <a:fillRect/>
          </a:stretch>
        </p:blipFill>
        <p:spPr bwMode="auto">
          <a:xfrm>
            <a:off x="-50800" y="4292600"/>
            <a:ext cx="9194800" cy="2565400"/>
          </a:xfrm>
          <a:prstGeom prst="rect">
            <a:avLst/>
          </a:prstGeom>
          <a:noFill/>
          <a:ln w="9525">
            <a:noFill/>
            <a:miter lim="800000"/>
            <a:headEnd/>
            <a:tailEnd/>
          </a:ln>
        </p:spPr>
      </p:pic>
      <p:pic>
        <p:nvPicPr>
          <p:cNvPr id="78851" name="Picture 4"/>
          <p:cNvPicPr>
            <a:picLocks noChangeAspect="1" noChangeArrowheads="1"/>
          </p:cNvPicPr>
          <p:nvPr/>
        </p:nvPicPr>
        <p:blipFill>
          <a:blip r:embed="rId3" cstate="print"/>
          <a:srcRect/>
          <a:stretch>
            <a:fillRect/>
          </a:stretch>
        </p:blipFill>
        <p:spPr bwMode="auto">
          <a:xfrm>
            <a:off x="6410325" y="3068638"/>
            <a:ext cx="2733675" cy="1190625"/>
          </a:xfrm>
          <a:prstGeom prst="rect">
            <a:avLst/>
          </a:prstGeom>
          <a:noFill/>
          <a:ln w="9525">
            <a:noFill/>
            <a:miter lim="800000"/>
            <a:headEnd/>
            <a:tailEnd/>
          </a:ln>
        </p:spPr>
      </p:pic>
      <p:pic>
        <p:nvPicPr>
          <p:cNvPr id="78852" name="Picture 2" descr="Paramedic Picnic"/>
          <p:cNvPicPr>
            <a:picLocks noChangeAspect="1" noChangeArrowheads="1"/>
          </p:cNvPicPr>
          <p:nvPr/>
        </p:nvPicPr>
        <p:blipFill>
          <a:blip r:embed="rId4" cstate="print"/>
          <a:srcRect/>
          <a:stretch>
            <a:fillRect/>
          </a:stretch>
        </p:blipFill>
        <p:spPr bwMode="auto">
          <a:xfrm>
            <a:off x="0" y="0"/>
            <a:ext cx="6443663"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228600" y="152400"/>
          <a:ext cx="8915400" cy="6400800"/>
        </p:xfrm>
        <a:graphic>
          <a:graphicData uri="http://schemas.openxmlformats.org/presentationml/2006/ole">
            <p:oleObj spid="_x0000_s163842" name="Diapositiva" r:id="rId3" imgW="5040360" imgH="3780000" progId="PowerPoint.Slide.8">
              <p:embed/>
            </p:oleObj>
          </a:graphicData>
        </a:graphic>
      </p:graphicFrame>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it-IT" b="1" smtClean="0">
                <a:solidFill>
                  <a:schemeClr val="bg1"/>
                </a:solidFill>
                <a:latin typeface="Comic Sans MS" pitchFamily="66" charset="0"/>
              </a:rPr>
              <a:t>LIVELLI DI ENERGIA PER LA DEFIBRILLAZIONE</a:t>
            </a:r>
          </a:p>
        </p:txBody>
      </p:sp>
      <p:sp>
        <p:nvSpPr>
          <p:cNvPr id="447490" name="Rectangle 3"/>
          <p:cNvSpPr>
            <a:spLocks noGrp="1" noChangeArrowheads="1"/>
          </p:cNvSpPr>
          <p:nvPr>
            <p:ph type="body" idx="1"/>
          </p:nvPr>
        </p:nvSpPr>
        <p:spPr/>
        <p:txBody>
          <a:bodyPr/>
          <a:lstStyle/>
          <a:p>
            <a:pPr algn="ctr">
              <a:defRPr/>
            </a:pP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there</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is</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insufficient</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evidence</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for</a:t>
            </a:r>
            <a:r>
              <a:rPr lang="it-IT" b="1" dirty="0" smtClean="0">
                <a:solidFill>
                  <a:srgbClr val="FFFF00"/>
                </a:solidFill>
                <a:effectLst>
                  <a:outerShdw blurRad="38100" dist="38100" dir="2700000" algn="tl">
                    <a:srgbClr val="000000">
                      <a:alpha val="43137"/>
                    </a:srgbClr>
                  </a:outerShdw>
                </a:effectLst>
                <a:latin typeface="Comic Sans MS" pitchFamily="66" charset="0"/>
              </a:rPr>
              <a:t> or </a:t>
            </a:r>
            <a:r>
              <a:rPr lang="it-IT" b="1" dirty="0" err="1" smtClean="0">
                <a:solidFill>
                  <a:srgbClr val="FFFF00"/>
                </a:solidFill>
                <a:effectLst>
                  <a:outerShdw blurRad="38100" dist="38100" dir="2700000" algn="tl">
                    <a:srgbClr val="000000">
                      <a:alpha val="43137"/>
                    </a:srgbClr>
                  </a:outerShdw>
                </a:effectLst>
                <a:latin typeface="Comic Sans MS" pitchFamily="66" charset="0"/>
              </a:rPr>
              <a:t>against</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specific</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selected</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energy</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levels</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for</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specific</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arrhythmias</a:t>
            </a:r>
            <a:r>
              <a:rPr lang="it-IT" b="1" dirty="0" smtClean="0">
                <a:solidFill>
                  <a:srgbClr val="FFFF00"/>
                </a:solidFill>
                <a:effectLst>
                  <a:outerShdw blurRad="38100" dist="38100" dir="2700000" algn="tl">
                    <a:srgbClr val="000000">
                      <a:alpha val="43137"/>
                    </a:srgbClr>
                  </a:outerShdw>
                </a:effectLst>
                <a:latin typeface="Comic Sans MS" pitchFamily="66" charset="0"/>
              </a:rPr>
              <a:t>”</a:t>
            </a:r>
          </a:p>
          <a:p>
            <a:pPr algn="ctr">
              <a:defRPr/>
            </a:pPr>
            <a:r>
              <a:rPr lang="it-IT" b="1" dirty="0" smtClean="0">
                <a:solidFill>
                  <a:srgbClr val="FFFF00"/>
                </a:solidFill>
                <a:effectLst>
                  <a:outerShdw blurRad="38100" dist="38100" dir="2700000" algn="tl">
                    <a:srgbClr val="000000">
                      <a:alpha val="43137"/>
                    </a:srgbClr>
                  </a:outerShdw>
                </a:effectLst>
                <a:latin typeface="Comic Sans MS" pitchFamily="66" charset="0"/>
              </a:rPr>
              <a:t>“</a:t>
            </a:r>
            <a:r>
              <a:rPr lang="it-IT" b="1" dirty="0" err="1" smtClean="0">
                <a:solidFill>
                  <a:srgbClr val="FFFF00"/>
                </a:solidFill>
                <a:effectLst>
                  <a:outerShdw blurRad="38100" dist="38100" dir="2700000" algn="tl">
                    <a:srgbClr val="000000">
                      <a:alpha val="43137"/>
                    </a:srgbClr>
                  </a:outerShdw>
                </a:effectLst>
                <a:latin typeface="Comic Sans MS" pitchFamily="66" charset="0"/>
              </a:rPr>
              <a:t>it</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is</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not</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possible</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to</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make</a:t>
            </a:r>
            <a:r>
              <a:rPr lang="it-IT" b="1" dirty="0" smtClean="0">
                <a:solidFill>
                  <a:srgbClr val="FFFF00"/>
                </a:solidFill>
                <a:effectLst>
                  <a:outerShdw blurRad="38100" dist="38100" dir="2700000" algn="tl">
                    <a:srgbClr val="000000">
                      <a:alpha val="43137"/>
                    </a:srgbClr>
                  </a:outerShdw>
                </a:effectLst>
                <a:latin typeface="Comic Sans MS" pitchFamily="66" charset="0"/>
              </a:rPr>
              <a:t> a definitive </a:t>
            </a:r>
            <a:r>
              <a:rPr lang="it-IT" b="1" dirty="0" err="1" smtClean="0">
                <a:solidFill>
                  <a:srgbClr val="FFFF00"/>
                </a:solidFill>
                <a:effectLst>
                  <a:outerShdw blurRad="38100" dist="38100" dir="2700000" algn="tl">
                    <a:srgbClr val="000000">
                      <a:alpha val="43137"/>
                    </a:srgbClr>
                  </a:outerShdw>
                </a:effectLst>
                <a:latin typeface="Comic Sans MS" pitchFamily="66" charset="0"/>
              </a:rPr>
              <a:t>recommandation</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for</a:t>
            </a:r>
            <a:r>
              <a:rPr lang="it-IT" b="1" dirty="0" smtClean="0">
                <a:solidFill>
                  <a:srgbClr val="FFFF00"/>
                </a:solidFill>
                <a:effectLst>
                  <a:outerShdw blurRad="38100" dist="38100" dir="2700000" algn="tl">
                    <a:srgbClr val="000000">
                      <a:alpha val="43137"/>
                    </a:srgbClr>
                  </a:outerShdw>
                </a:effectLst>
                <a:latin typeface="Comic Sans MS" pitchFamily="66" charset="0"/>
              </a:rPr>
              <a:t> the </a:t>
            </a:r>
            <a:r>
              <a:rPr lang="it-IT" b="1" dirty="0" err="1" smtClean="0">
                <a:solidFill>
                  <a:srgbClr val="FFFF00"/>
                </a:solidFill>
                <a:effectLst>
                  <a:outerShdw blurRad="38100" dist="38100" dir="2700000" algn="tl">
                    <a:srgbClr val="000000">
                      <a:alpha val="43137"/>
                    </a:srgbClr>
                  </a:outerShdw>
                </a:effectLst>
                <a:latin typeface="Comic Sans MS" pitchFamily="66" charset="0"/>
              </a:rPr>
              <a:t>selected</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energy</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for</a:t>
            </a:r>
            <a:r>
              <a:rPr lang="it-IT" b="1" dirty="0" smtClean="0">
                <a:solidFill>
                  <a:srgbClr val="FFFF00"/>
                </a:solidFill>
                <a:effectLst>
                  <a:outerShdw blurRad="38100" dist="38100" dir="2700000" algn="tl">
                    <a:srgbClr val="000000">
                      <a:alpha val="43137"/>
                    </a:srgbClr>
                  </a:outerShdw>
                </a:effectLst>
                <a:latin typeface="Comic Sans MS" pitchFamily="66" charset="0"/>
              </a:rPr>
              <a:t> the first or </a:t>
            </a:r>
            <a:r>
              <a:rPr lang="it-IT" b="1" dirty="0" err="1" smtClean="0">
                <a:solidFill>
                  <a:srgbClr val="FFFF00"/>
                </a:solidFill>
                <a:effectLst>
                  <a:outerShdw blurRad="38100" dist="38100" dir="2700000" algn="tl">
                    <a:srgbClr val="000000">
                      <a:alpha val="43137"/>
                    </a:srgbClr>
                  </a:outerShdw>
                </a:effectLst>
                <a:latin typeface="Comic Sans MS" pitchFamily="66" charset="0"/>
              </a:rPr>
              <a:t>subsequent</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biphasic</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defibrillation</a:t>
            </a:r>
            <a:r>
              <a:rPr lang="it-IT" b="1" dirty="0" smtClean="0">
                <a:solidFill>
                  <a:srgbClr val="FFFF00"/>
                </a:solidFill>
                <a:effectLst>
                  <a:outerShdw blurRad="38100" dist="38100" dir="2700000" algn="tl">
                    <a:srgbClr val="000000">
                      <a:alpha val="43137"/>
                    </a:srgbClr>
                  </a:outerShdw>
                </a:effectLst>
                <a:latin typeface="Comic Sans MS" pitchFamily="66" charset="0"/>
              </a:rPr>
              <a:t> </a:t>
            </a:r>
            <a:r>
              <a:rPr lang="it-IT" b="1" dirty="0" err="1" smtClean="0">
                <a:solidFill>
                  <a:srgbClr val="FFFF00"/>
                </a:solidFill>
                <a:effectLst>
                  <a:outerShdw blurRad="38100" dist="38100" dir="2700000" algn="tl">
                    <a:srgbClr val="000000">
                      <a:alpha val="43137"/>
                    </a:srgbClr>
                  </a:outerShdw>
                </a:effectLst>
                <a:latin typeface="Comic Sans MS" pitchFamily="66" charset="0"/>
              </a:rPr>
              <a:t>attempt</a:t>
            </a:r>
            <a:r>
              <a:rPr lang="it-IT" b="1" dirty="0" smtClean="0">
                <a:solidFill>
                  <a:srgbClr val="FFFF00"/>
                </a:solidFill>
                <a:effectLst>
                  <a:outerShdw blurRad="38100" dist="38100" dir="2700000" algn="tl">
                    <a:srgbClr val="000000">
                      <a:alpha val="43137"/>
                    </a:srgbClr>
                  </a:outerShdw>
                </a:effectLst>
                <a:latin typeface="Comic Sans MS" pitchFamily="66"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69634"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69635"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69636" name="WordArt 4"/>
          <p:cNvSpPr>
            <a:spLocks noChangeArrowheads="1" noChangeShapeType="1" noTextEdit="1"/>
          </p:cNvSpPr>
          <p:nvPr/>
        </p:nvSpPr>
        <p:spPr bwMode="auto">
          <a:xfrm>
            <a:off x="1752600" y="228600"/>
            <a:ext cx="5791200" cy="8382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rientro</a:t>
            </a:r>
          </a:p>
        </p:txBody>
      </p:sp>
      <p:sp>
        <p:nvSpPr>
          <p:cNvPr id="69637"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69638" name="AutoShape 6"/>
          <p:cNvSpPr>
            <a:spLocks noChangeArrowheads="1"/>
          </p:cNvSpPr>
          <p:nvPr/>
        </p:nvSpPr>
        <p:spPr bwMode="auto">
          <a:xfrm>
            <a:off x="4495800" y="1449388"/>
            <a:ext cx="381000" cy="1447800"/>
          </a:xfrm>
          <a:prstGeom prst="downArrow">
            <a:avLst>
              <a:gd name="adj1" fmla="val 50000"/>
              <a:gd name="adj2" fmla="val 95000"/>
            </a:avLst>
          </a:prstGeom>
          <a:solidFill>
            <a:srgbClr val="FFFF00"/>
          </a:solidFill>
          <a:ln w="9525">
            <a:solidFill>
              <a:srgbClr val="000000"/>
            </a:solidFill>
            <a:miter lim="800000"/>
            <a:headEnd/>
            <a:tailEnd/>
          </a:ln>
        </p:spPr>
        <p:txBody>
          <a:bodyPr wrap="none" anchor="ctr"/>
          <a:lstStyle/>
          <a:p>
            <a:endParaRPr lang="it-IT"/>
          </a:p>
        </p:txBody>
      </p:sp>
      <p:sp>
        <p:nvSpPr>
          <p:cNvPr id="86023" name="AutoShape 7"/>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86024" name="AutoShape 8"/>
          <p:cNvSpPr>
            <a:spLocks noChangeArrowheads="1"/>
          </p:cNvSpPr>
          <p:nvPr/>
        </p:nvSpPr>
        <p:spPr bwMode="auto">
          <a:xfrm>
            <a:off x="4800600" y="3505200"/>
            <a:ext cx="1676400" cy="608013"/>
          </a:xfrm>
          <a:prstGeom prst="cube">
            <a:avLst>
              <a:gd name="adj" fmla="val 25000"/>
            </a:avLst>
          </a:prstGeom>
          <a:solidFill>
            <a:srgbClr val="FFCC00"/>
          </a:solidFill>
          <a:ln w="9525">
            <a:solidFill>
              <a:srgbClr val="000000"/>
            </a:solidFill>
            <a:miter lim="800000"/>
            <a:headEnd/>
            <a:tailEnd/>
          </a:ln>
        </p:spPr>
        <p:txBody>
          <a:bodyPr wrap="none" anchor="ctr"/>
          <a:lstStyle/>
          <a:p>
            <a:endParaRPr lang="it-IT"/>
          </a:p>
        </p:txBody>
      </p:sp>
      <p:sp>
        <p:nvSpPr>
          <p:cNvPr id="86025" name="AutoShape 9"/>
          <p:cNvSpPr>
            <a:spLocks noChangeArrowheads="1"/>
          </p:cNvSpPr>
          <p:nvPr/>
        </p:nvSpPr>
        <p:spPr bwMode="auto">
          <a:xfrm rot="5386978">
            <a:off x="4953000" y="2819400"/>
            <a:ext cx="990600" cy="838200"/>
          </a:xfrm>
          <a:custGeom>
            <a:avLst/>
            <a:gdLst>
              <a:gd name="T0" fmla="*/ 1459007617 w 21600"/>
              <a:gd name="T1" fmla="*/ 0 h 21600"/>
              <a:gd name="T2" fmla="*/ 1459007617 w 21600"/>
              <a:gd name="T3" fmla="*/ 710466445 h 21600"/>
              <a:gd name="T4" fmla="*/ 312230311 w 21600"/>
              <a:gd name="T5" fmla="*/ 1262220398 h 21600"/>
              <a:gd name="T6" fmla="*/ 2083469524 w 21600"/>
              <a:gd name="T7" fmla="*/ 35523322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86026" name="AutoShape 10"/>
          <p:cNvSpPr>
            <a:spLocks noChangeArrowheads="1"/>
          </p:cNvSpPr>
          <p:nvPr/>
        </p:nvSpPr>
        <p:spPr bwMode="auto">
          <a:xfrm>
            <a:off x="5257800" y="3659188"/>
            <a:ext cx="685800" cy="381000"/>
          </a:xfrm>
          <a:prstGeom prst="irregularSeal1">
            <a:avLst/>
          </a:prstGeom>
          <a:solidFill>
            <a:srgbClr val="FFFF00"/>
          </a:solidFill>
          <a:ln w="9525">
            <a:solidFill>
              <a:srgbClr val="000000"/>
            </a:solidFill>
            <a:miter lim="800000"/>
            <a:headEnd/>
            <a:tailEnd/>
          </a:ln>
        </p:spPr>
        <p:txBody>
          <a:bodyPr wrap="none" anchor="ctr"/>
          <a:lstStyle/>
          <a:p>
            <a:endParaRPr lang="it-IT"/>
          </a:p>
        </p:txBody>
      </p:sp>
      <p:sp>
        <p:nvSpPr>
          <p:cNvPr id="69643" name="AutoShape 11"/>
          <p:cNvSpPr>
            <a:spLocks noChangeArrowheads="1"/>
          </p:cNvSpPr>
          <p:nvPr/>
        </p:nvSpPr>
        <p:spPr bwMode="auto">
          <a:xfrm>
            <a:off x="6019800" y="2971800"/>
            <a:ext cx="2057400" cy="609600"/>
          </a:xfrm>
          <a:prstGeom prst="wedgeRectCallout">
            <a:avLst>
              <a:gd name="adj1" fmla="val -44213"/>
              <a:gd name="adj2" fmla="val 86718"/>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69644" name="Rectangle 12"/>
          <p:cNvSpPr>
            <a:spLocks noChangeArrowheads="1"/>
          </p:cNvSpPr>
          <p:nvPr/>
        </p:nvSpPr>
        <p:spPr bwMode="auto">
          <a:xfrm>
            <a:off x="5867400" y="2971800"/>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Conduzione lenta</a:t>
            </a:r>
          </a:p>
          <a:p>
            <a:pPr algn="ctr" eaLnBrk="0" hangingPunct="0"/>
            <a:r>
              <a:rPr lang="en-US" sz="1800" b="1">
                <a:solidFill>
                  <a:srgbClr val="854B31"/>
                </a:solidFill>
              </a:rPr>
              <a:t>(refrattarietà lenta)</a:t>
            </a:r>
          </a:p>
        </p:txBody>
      </p:sp>
      <p:grpSp>
        <p:nvGrpSpPr>
          <p:cNvPr id="69645" name="Group 13"/>
          <p:cNvGrpSpPr>
            <a:grpSpLocks/>
          </p:cNvGrpSpPr>
          <p:nvPr/>
        </p:nvGrpSpPr>
        <p:grpSpPr bwMode="auto">
          <a:xfrm>
            <a:off x="1651000" y="2363788"/>
            <a:ext cx="2260600" cy="696912"/>
            <a:chOff x="904" y="2496"/>
            <a:chExt cx="1280" cy="240"/>
          </a:xfrm>
        </p:grpSpPr>
        <p:sp>
          <p:nvSpPr>
            <p:cNvPr id="69648" name="AutoShape 14"/>
            <p:cNvSpPr>
              <a:spLocks noChangeArrowheads="1"/>
            </p:cNvSpPr>
            <p:nvPr/>
          </p:nvSpPr>
          <p:spPr bwMode="auto">
            <a:xfrm rot="10800000">
              <a:off x="912" y="2496"/>
              <a:ext cx="1200" cy="240"/>
            </a:xfrm>
            <a:prstGeom prst="wedgeRectCallout">
              <a:avLst>
                <a:gd name="adj1" fmla="val -41000"/>
                <a:gd name="adj2" fmla="val -125417"/>
              </a:avLst>
            </a:prstGeom>
            <a:solidFill>
              <a:srgbClr val="FFFFFF"/>
            </a:solidFill>
            <a:ln w="9525">
              <a:solidFill>
                <a:srgbClr val="000000"/>
              </a:solidFill>
              <a:miter lim="800000"/>
              <a:headEnd/>
              <a:tailEnd/>
            </a:ln>
          </p:spPr>
          <p:txBody>
            <a:bodyPr rot="10800000" wrap="none" anchor="ctr"/>
            <a:lstStyle/>
            <a:p>
              <a:pPr algn="ctr" eaLnBrk="0" hangingPunct="0"/>
              <a:endParaRPr lang="it-IT" sz="1800" b="1">
                <a:solidFill>
                  <a:srgbClr val="854B31"/>
                </a:solidFill>
              </a:endParaRPr>
            </a:p>
          </p:txBody>
        </p:sp>
        <p:sp>
          <p:nvSpPr>
            <p:cNvPr id="69649" name="Rectangle 15"/>
            <p:cNvSpPr>
              <a:spLocks noChangeArrowheads="1"/>
            </p:cNvSpPr>
            <p:nvPr/>
          </p:nvSpPr>
          <p:spPr bwMode="auto">
            <a:xfrm>
              <a:off x="904" y="2496"/>
              <a:ext cx="1280" cy="221"/>
            </a:xfrm>
            <a:prstGeom prst="rect">
              <a:avLst/>
            </a:prstGeom>
            <a:noFill/>
            <a:ln w="9525">
              <a:noFill/>
              <a:miter lim="800000"/>
              <a:headEnd/>
              <a:tailEnd/>
            </a:ln>
          </p:spPr>
          <p:txBody>
            <a:bodyPr wrap="none">
              <a:spAutoFit/>
            </a:bodyPr>
            <a:lstStyle/>
            <a:p>
              <a:pPr algn="ctr" eaLnBrk="0" hangingPunct="0"/>
              <a:r>
                <a:rPr lang="en-US" sz="1800" b="1">
                  <a:solidFill>
                    <a:srgbClr val="854B31"/>
                  </a:solidFill>
                </a:rPr>
                <a:t>Conduzione rapida</a:t>
              </a:r>
            </a:p>
            <a:p>
              <a:pPr algn="ctr" eaLnBrk="0" hangingPunct="0"/>
              <a:r>
                <a:rPr lang="en-US" sz="1800" b="1">
                  <a:solidFill>
                    <a:srgbClr val="854B31"/>
                  </a:solidFill>
                </a:rPr>
                <a:t>(refrattarietà rapida)</a:t>
              </a:r>
            </a:p>
          </p:txBody>
        </p:sp>
      </p:grpSp>
      <p:sp>
        <p:nvSpPr>
          <p:cNvPr id="69646" name="Rectangle 17"/>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69647" name="Rectangle 18"/>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
                                  </p:stCondLst>
                                  <p:childTnLst>
                                    <p:set>
                                      <p:cBhvr>
                                        <p:cTn id="6" dur="1" fill="hold">
                                          <p:stCondLst>
                                            <p:cond delay="0"/>
                                          </p:stCondLst>
                                        </p:cTn>
                                        <p:tgtEl>
                                          <p:spTgt spid="86023"/>
                                        </p:tgtEl>
                                        <p:attrNameLst>
                                          <p:attrName>style.visibility</p:attrName>
                                        </p:attrNameLst>
                                      </p:cBhvr>
                                      <p:to>
                                        <p:strVal val="visible"/>
                                      </p:to>
                                    </p:set>
                                    <p:animEffect transition="in" filter="wipe(up)">
                                      <p:cBhvr>
                                        <p:cTn id="7" dur="500"/>
                                        <p:tgtEl>
                                          <p:spTgt spid="86023"/>
                                        </p:tgtEl>
                                      </p:cBhvr>
                                    </p:animEffect>
                                  </p:childTnLst>
                                </p:cTn>
                              </p:par>
                            </p:childTnLst>
                          </p:cTn>
                        </p:par>
                        <p:par>
                          <p:cTn id="8" fill="hold">
                            <p:stCondLst>
                              <p:cond delay="600"/>
                            </p:stCondLst>
                            <p:childTnLst>
                              <p:par>
                                <p:cTn id="9" presetID="22" presetClass="entr" presetSubtype="1" fill="hold" grpId="0" nodeType="afterEffect">
                                  <p:stCondLst>
                                    <p:cond delay="100"/>
                                  </p:stCondLst>
                                  <p:childTnLst>
                                    <p:set>
                                      <p:cBhvr>
                                        <p:cTn id="10" dur="1" fill="hold">
                                          <p:stCondLst>
                                            <p:cond delay="0"/>
                                          </p:stCondLst>
                                        </p:cTn>
                                        <p:tgtEl>
                                          <p:spTgt spid="86025"/>
                                        </p:tgtEl>
                                        <p:attrNameLst>
                                          <p:attrName>style.visibility</p:attrName>
                                        </p:attrNameLst>
                                      </p:cBhvr>
                                      <p:to>
                                        <p:strVal val="visible"/>
                                      </p:to>
                                    </p:set>
                                    <p:animEffect transition="in" filter="wipe(up)">
                                      <p:cBhvr>
                                        <p:cTn id="11" dur="500"/>
                                        <p:tgtEl>
                                          <p:spTgt spid="86025"/>
                                        </p:tgtEl>
                                      </p:cBhvr>
                                    </p:animEffect>
                                  </p:childTnLst>
                                </p:cTn>
                              </p:par>
                            </p:childTnLst>
                          </p:cTn>
                        </p:par>
                        <p:par>
                          <p:cTn id="12" fill="hold">
                            <p:stCondLst>
                              <p:cond delay="1200"/>
                            </p:stCondLst>
                            <p:childTnLst>
                              <p:par>
                                <p:cTn id="13" presetID="22" presetClass="entr" presetSubtype="1" fill="hold" grpId="0" nodeType="afterEffect">
                                  <p:stCondLst>
                                    <p:cond delay="100"/>
                                  </p:stCondLst>
                                  <p:childTnLst>
                                    <p:set>
                                      <p:cBhvr>
                                        <p:cTn id="14" dur="1" fill="hold">
                                          <p:stCondLst>
                                            <p:cond delay="0"/>
                                          </p:stCondLst>
                                        </p:cTn>
                                        <p:tgtEl>
                                          <p:spTgt spid="86024"/>
                                        </p:tgtEl>
                                        <p:attrNameLst>
                                          <p:attrName>style.visibility</p:attrName>
                                        </p:attrNameLst>
                                      </p:cBhvr>
                                      <p:to>
                                        <p:strVal val="visible"/>
                                      </p:to>
                                    </p:set>
                                    <p:animEffect transition="in" filter="wipe(up)">
                                      <p:cBhvr>
                                        <p:cTn id="15" dur="500"/>
                                        <p:tgtEl>
                                          <p:spTgt spid="86024"/>
                                        </p:tgtEl>
                                      </p:cBhvr>
                                    </p:animEffect>
                                  </p:childTnLst>
                                </p:cTn>
                              </p:par>
                            </p:childTnLst>
                          </p:cTn>
                        </p:par>
                        <p:par>
                          <p:cTn id="16" fill="hold">
                            <p:stCondLst>
                              <p:cond delay="1800"/>
                            </p:stCondLst>
                            <p:childTnLst>
                              <p:par>
                                <p:cTn id="17" presetID="22" presetClass="entr" presetSubtype="1" fill="hold" grpId="0" nodeType="afterEffect">
                                  <p:stCondLst>
                                    <p:cond delay="100"/>
                                  </p:stCondLst>
                                  <p:childTnLst>
                                    <p:set>
                                      <p:cBhvr>
                                        <p:cTn id="18" dur="1" fill="hold">
                                          <p:stCondLst>
                                            <p:cond delay="0"/>
                                          </p:stCondLst>
                                        </p:cTn>
                                        <p:tgtEl>
                                          <p:spTgt spid="86026"/>
                                        </p:tgtEl>
                                        <p:attrNameLst>
                                          <p:attrName>style.visibility</p:attrName>
                                        </p:attrNameLst>
                                      </p:cBhvr>
                                      <p:to>
                                        <p:strVal val="visible"/>
                                      </p:to>
                                    </p:set>
                                    <p:animEffect transition="in" filter="wipe(up)">
                                      <p:cBhvr>
                                        <p:cTn id="19" dur="500"/>
                                        <p:tgtEl>
                                          <p:spTgt spid="86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animBg="1"/>
      <p:bldP spid="86024" grpId="0" animBg="1"/>
      <p:bldP spid="86025" grpId="0" animBg="1"/>
      <p:bldP spid="8602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2" cstate="print"/>
          <a:srcRect/>
          <a:stretch>
            <a:fillRect/>
          </a:stretch>
        </p:blipFill>
        <p:spPr bwMode="auto">
          <a:xfrm>
            <a:off x="323850" y="333375"/>
            <a:ext cx="5237163" cy="1033463"/>
          </a:xfrm>
          <a:prstGeom prst="rect">
            <a:avLst/>
          </a:prstGeom>
          <a:noFill/>
          <a:ln w="9525">
            <a:noFill/>
            <a:miter lim="800000"/>
            <a:headEnd/>
            <a:tailEnd/>
          </a:ln>
        </p:spPr>
      </p:pic>
      <p:pic>
        <p:nvPicPr>
          <p:cNvPr id="81923" name="Picture 2"/>
          <p:cNvPicPr>
            <a:picLocks noChangeAspect="1" noChangeArrowheads="1"/>
          </p:cNvPicPr>
          <p:nvPr/>
        </p:nvPicPr>
        <p:blipFill>
          <a:blip r:embed="rId3" cstate="print"/>
          <a:srcRect/>
          <a:stretch>
            <a:fillRect/>
          </a:stretch>
        </p:blipFill>
        <p:spPr bwMode="auto">
          <a:xfrm>
            <a:off x="2916238" y="2636838"/>
            <a:ext cx="4333875" cy="4016375"/>
          </a:xfrm>
          <a:prstGeom prst="rect">
            <a:avLst/>
          </a:prstGeom>
          <a:noFill/>
          <a:ln w="9525">
            <a:noFill/>
            <a:miter lim="800000"/>
            <a:headEnd/>
            <a:tailEnd/>
          </a:ln>
        </p:spPr>
      </p:pic>
      <p:pic>
        <p:nvPicPr>
          <p:cNvPr id="81924" name="Picture 3"/>
          <p:cNvPicPr>
            <a:picLocks noChangeAspect="1" noChangeArrowheads="1"/>
          </p:cNvPicPr>
          <p:nvPr/>
        </p:nvPicPr>
        <p:blipFill>
          <a:blip r:embed="rId4" cstate="print"/>
          <a:srcRect/>
          <a:stretch>
            <a:fillRect/>
          </a:stretch>
        </p:blipFill>
        <p:spPr bwMode="auto">
          <a:xfrm>
            <a:off x="0" y="1268413"/>
            <a:ext cx="6459538" cy="1296987"/>
          </a:xfrm>
          <a:prstGeom prst="rect">
            <a:avLst/>
          </a:prstGeom>
          <a:noFill/>
          <a:ln w="9525">
            <a:noFill/>
            <a:miter lim="800000"/>
            <a:headEnd/>
            <a:tailEnd/>
          </a:ln>
        </p:spPr>
      </p:pic>
      <p:sp>
        <p:nvSpPr>
          <p:cNvPr id="10" name="Ovale 9"/>
          <p:cNvSpPr>
            <a:spLocks noChangeArrowheads="1"/>
          </p:cNvSpPr>
          <p:nvPr/>
        </p:nvSpPr>
        <p:spPr bwMode="auto">
          <a:xfrm>
            <a:off x="2987675" y="4292600"/>
            <a:ext cx="2808288" cy="1296988"/>
          </a:xfrm>
          <a:prstGeom prst="ellipse">
            <a:avLst/>
          </a:prstGeom>
          <a:noFill/>
          <a:ln w="76200" algn="ctr">
            <a:solidFill>
              <a:srgbClr val="FF0000"/>
            </a:solidFill>
            <a:round/>
            <a:headEnd/>
            <a:tailEnd/>
          </a:ln>
        </p:spPr>
        <p:txBody>
          <a:bodyPr anchor="ctr"/>
          <a:lstStyle/>
          <a:p>
            <a:pPr algn="ctr">
              <a:defRPr/>
            </a:pPr>
            <a:endParaRPr lang="it-IT" sz="2400">
              <a:solidFill>
                <a:srgbClr val="FFFFFF"/>
              </a:solidFill>
              <a:latin typeface="+mn-lt"/>
            </a:endParaRPr>
          </a:p>
        </p:txBody>
      </p:sp>
      <p:sp>
        <p:nvSpPr>
          <p:cNvPr id="81926" name="WordArt 9"/>
          <p:cNvSpPr>
            <a:spLocks noChangeArrowheads="1" noChangeShapeType="1" noTextEdit="1"/>
          </p:cNvSpPr>
          <p:nvPr/>
        </p:nvSpPr>
        <p:spPr bwMode="auto">
          <a:xfrm>
            <a:off x="5616575" y="404813"/>
            <a:ext cx="3527425" cy="733425"/>
          </a:xfrm>
          <a:prstGeom prst="rect">
            <a:avLst/>
          </a:prstGeom>
        </p:spPr>
        <p:txBody>
          <a:bodyPr wrap="none" fromWordArt="1">
            <a:prstTxWarp prst="textDoubleWave1">
              <a:avLst>
                <a:gd name="adj1" fmla="val 6500"/>
                <a:gd name="adj2" fmla="val 0"/>
              </a:avLst>
            </a:prstTxWarp>
          </a:bodyPr>
          <a:lstStyle/>
          <a:p>
            <a:pPr algn="ctr"/>
            <a:r>
              <a:rPr lang="it-IT" sz="3600" b="1" kern="10" spc="-360">
                <a:ln w="12700">
                  <a:solidFill>
                    <a:srgbClr val="000099"/>
                  </a:solidFill>
                  <a:round/>
                  <a:headEnd/>
                  <a:tailEnd/>
                </a:ln>
                <a:solidFill>
                  <a:srgbClr val="FFFF00"/>
                </a:solidFill>
                <a:effectLst>
                  <a:outerShdw dist="125724" dir="18900000" algn="ctr" rotWithShape="0">
                    <a:srgbClr val="000099"/>
                  </a:outerShdw>
                </a:effectLst>
                <a:latin typeface="Comic Sans MS"/>
              </a:rPr>
              <a:t>AHA 2010</a:t>
            </a:r>
          </a:p>
        </p:txBody>
      </p:sp>
      <p:sp>
        <p:nvSpPr>
          <p:cNvPr id="81927" name="Line 10"/>
          <p:cNvSpPr>
            <a:spLocks noChangeShapeType="1"/>
          </p:cNvSpPr>
          <p:nvPr/>
        </p:nvSpPr>
        <p:spPr bwMode="auto">
          <a:xfrm>
            <a:off x="2916238" y="3429000"/>
            <a:ext cx="4392612" cy="0"/>
          </a:xfrm>
          <a:prstGeom prst="line">
            <a:avLst/>
          </a:prstGeom>
          <a:noFill/>
          <a:ln w="76200">
            <a:solidFill>
              <a:srgbClr val="FF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title"/>
          </p:nvPr>
        </p:nvSpPr>
        <p:spPr/>
        <p:txBody>
          <a:bodyPr/>
          <a:lstStyle/>
          <a:p>
            <a:pPr>
              <a:defRPr/>
            </a:pPr>
            <a:r>
              <a:rPr lang="it-IT" sz="5400" b="1" dirty="0" smtClean="0">
                <a:solidFill>
                  <a:schemeClr val="bg1"/>
                </a:solidFill>
                <a:effectLst>
                  <a:outerShdw blurRad="38100" dist="38100" dir="2700000" algn="tl">
                    <a:srgbClr val="000000">
                      <a:alpha val="43137"/>
                    </a:srgbClr>
                  </a:outerShdw>
                </a:effectLst>
                <a:latin typeface="Comic Sans MS" pitchFamily="66" charset="0"/>
              </a:rPr>
              <a:t>DEFIBRILLAZIONE</a:t>
            </a:r>
          </a:p>
        </p:txBody>
      </p:sp>
      <p:sp>
        <p:nvSpPr>
          <p:cNvPr id="82947" name="WordArt 3" descr="Linee verticali ravvicinate"/>
          <p:cNvSpPr>
            <a:spLocks noChangeArrowheads="1" noChangeShapeType="1" noTextEdit="1"/>
          </p:cNvSpPr>
          <p:nvPr/>
        </p:nvSpPr>
        <p:spPr bwMode="auto">
          <a:xfrm>
            <a:off x="1219200" y="2133600"/>
            <a:ext cx="6400800" cy="3200400"/>
          </a:xfrm>
          <a:prstGeom prst="rect">
            <a:avLst/>
          </a:prstGeom>
        </p:spPr>
        <p:txBody>
          <a:bodyPr wrap="none" fromWordArt="1">
            <a:prstTxWarp prst="textCurveUp">
              <a:avLst>
                <a:gd name="adj" fmla="val 40356"/>
              </a:avLst>
            </a:prstTxWarp>
          </a:bodyPr>
          <a:lstStyle/>
          <a:p>
            <a:pPr algn="ctr"/>
            <a:r>
              <a:rPr lang="it-IT" sz="3600" b="1"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Comic Sans MS"/>
              </a:rPr>
              <a:t>FV/TV SENZA POLSO</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28600" y="152400"/>
            <a:ext cx="84677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WINDOWS\Desktop\scan-marzo08\oyy122.jpg"/>
          <p:cNvPicPr>
            <a:picLocks noChangeAspect="1" noChangeArrowheads="1"/>
          </p:cNvPicPr>
          <p:nvPr/>
        </p:nvPicPr>
        <p:blipFill>
          <a:blip r:embed="rId2" cstate="print"/>
          <a:srcRect/>
          <a:stretch>
            <a:fillRect/>
          </a:stretch>
        </p:blipFill>
        <p:spPr bwMode="auto">
          <a:xfrm>
            <a:off x="0" y="2133600"/>
            <a:ext cx="9144000" cy="1814513"/>
          </a:xfrm>
          <a:prstGeom prst="rect">
            <a:avLst/>
          </a:prstGeom>
          <a:noFill/>
          <a:ln w="9525">
            <a:noFill/>
            <a:miter lim="800000"/>
            <a:headEnd/>
            <a:tailEnd/>
          </a:ln>
        </p:spPr>
      </p:pic>
      <p:sp>
        <p:nvSpPr>
          <p:cNvPr id="3" name="Ovale 2"/>
          <p:cNvSpPr/>
          <p:nvPr/>
        </p:nvSpPr>
        <p:spPr>
          <a:xfrm>
            <a:off x="2786063" y="2071688"/>
            <a:ext cx="2143125" cy="857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11332" name="CasellaDiTesto 3"/>
          <p:cNvSpPr txBox="1">
            <a:spLocks noChangeArrowheads="1"/>
          </p:cNvSpPr>
          <p:nvPr/>
        </p:nvSpPr>
        <p:spPr bwMode="auto">
          <a:xfrm>
            <a:off x="539750" y="4221163"/>
            <a:ext cx="7826375" cy="1554162"/>
          </a:xfrm>
          <a:prstGeom prst="rect">
            <a:avLst/>
          </a:prstGeom>
          <a:noFill/>
          <a:ln w="9525">
            <a:noFill/>
            <a:miter lim="800000"/>
            <a:headEnd/>
            <a:tailEnd/>
          </a:ln>
        </p:spPr>
        <p:txBody>
          <a:bodyPr wrap="none">
            <a:spAutoFit/>
          </a:bodyPr>
          <a:lstStyle/>
          <a:p>
            <a:pPr>
              <a:defRPr/>
            </a:pPr>
            <a:r>
              <a:rPr lang="it-IT" sz="3200" b="1">
                <a:solidFill>
                  <a:schemeClr val="bg1"/>
                </a:solidFill>
                <a:effectLst>
                  <a:outerShdw blurRad="38100" dist="38100" dir="2700000" algn="tl">
                    <a:srgbClr val="000000"/>
                  </a:outerShdw>
                </a:effectLst>
                <a:latin typeface="Comic Sans MS" pitchFamily="66" charset="0"/>
                <a:cs typeface="Arial" charset="0"/>
              </a:rPr>
              <a:t>-Amiodarone 150 mg 1 fl ev in 10 min</a:t>
            </a:r>
          </a:p>
          <a:p>
            <a:pPr>
              <a:defRPr/>
            </a:pPr>
            <a:r>
              <a:rPr lang="it-IT" sz="3200" b="1">
                <a:solidFill>
                  <a:schemeClr val="bg1"/>
                </a:solidFill>
                <a:effectLst>
                  <a:outerShdw blurRad="38100" dist="38100" dir="2700000" algn="tl">
                    <a:srgbClr val="000000"/>
                  </a:outerShdw>
                </a:effectLst>
                <a:latin typeface="Comic Sans MS" pitchFamily="66" charset="0"/>
                <a:cs typeface="Arial" charset="0"/>
              </a:rPr>
              <a:t>-Midazolam 5 mg ev push</a:t>
            </a:r>
          </a:p>
          <a:p>
            <a:pPr>
              <a:defRPr/>
            </a:pPr>
            <a:r>
              <a:rPr lang="it-IT" sz="3200" b="1">
                <a:solidFill>
                  <a:schemeClr val="bg1"/>
                </a:solidFill>
                <a:effectLst>
                  <a:outerShdw blurRad="38100" dist="38100" dir="2700000" algn="tl">
                    <a:srgbClr val="000000"/>
                  </a:outerShdw>
                </a:effectLst>
                <a:latin typeface="Comic Sans MS" pitchFamily="66" charset="0"/>
                <a:cs typeface="Arial" charset="0"/>
              </a:rPr>
              <a:t>-DC shock 200 J sinc</a:t>
            </a:r>
          </a:p>
        </p:txBody>
      </p:sp>
      <p:sp>
        <p:nvSpPr>
          <p:cNvPr id="5" name="Text Box 5"/>
          <p:cNvSpPr txBox="1">
            <a:spLocks noChangeArrowheads="1"/>
          </p:cNvSpPr>
          <p:nvPr/>
        </p:nvSpPr>
        <p:spPr bwMode="auto">
          <a:xfrm>
            <a:off x="3348038" y="260350"/>
            <a:ext cx="1697901" cy="646331"/>
          </a:xfrm>
          <a:prstGeom prst="rect">
            <a:avLst/>
          </a:prstGeom>
          <a:noFill/>
          <a:ln w="9525">
            <a:noFill/>
            <a:miter lim="800000"/>
            <a:headEnd/>
            <a:tailEnd/>
          </a:ln>
        </p:spPr>
        <p:txBody>
          <a:bodyPr wrap="none">
            <a:spAutoFit/>
          </a:bodyPr>
          <a:lstStyle/>
          <a:p>
            <a:pPr>
              <a:defRPr/>
            </a:pPr>
            <a:r>
              <a:rPr lang="it-IT" sz="3600" b="1" dirty="0">
                <a:solidFill>
                  <a:srgbClr val="FFFF00"/>
                </a:solidFill>
                <a:effectLst>
                  <a:outerShdw blurRad="38100" dist="38100" dir="2700000" algn="tl">
                    <a:srgbClr val="000000"/>
                  </a:outerShdw>
                </a:effectLst>
                <a:latin typeface="Comic Sans MS" pitchFamily="66" charset="0"/>
              </a:rPr>
              <a:t>CASO </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WINDOWS\Desktop\scan-marzo08\oyy123.jpg"/>
          <p:cNvPicPr>
            <a:picLocks noChangeAspect="1" noChangeArrowheads="1"/>
          </p:cNvPicPr>
          <p:nvPr/>
        </p:nvPicPr>
        <p:blipFill>
          <a:blip r:embed="rId2" cstate="print"/>
          <a:srcRect/>
          <a:stretch>
            <a:fillRect/>
          </a:stretch>
        </p:blipFill>
        <p:spPr bwMode="auto">
          <a:xfrm>
            <a:off x="304800" y="381000"/>
            <a:ext cx="8458200" cy="4559300"/>
          </a:xfrm>
          <a:prstGeom prst="rect">
            <a:avLst/>
          </a:prstGeom>
          <a:noFill/>
          <a:ln w="9525">
            <a:noFill/>
            <a:miter lim="800000"/>
            <a:headEnd/>
            <a:tailEnd/>
          </a:ln>
        </p:spPr>
      </p:pic>
      <p:sp>
        <p:nvSpPr>
          <p:cNvPr id="612355" name="CasellaDiTesto 2"/>
          <p:cNvSpPr txBox="1">
            <a:spLocks noChangeArrowheads="1"/>
          </p:cNvSpPr>
          <p:nvPr/>
        </p:nvSpPr>
        <p:spPr bwMode="auto">
          <a:xfrm>
            <a:off x="1979613" y="5373688"/>
            <a:ext cx="4373562" cy="823912"/>
          </a:xfrm>
          <a:prstGeom prst="rect">
            <a:avLst/>
          </a:prstGeom>
          <a:noFill/>
          <a:ln w="9525">
            <a:noFill/>
            <a:miter lim="800000"/>
            <a:headEnd/>
            <a:tailEnd/>
          </a:ln>
        </p:spPr>
        <p:txBody>
          <a:bodyPr wrap="none">
            <a:spAutoFit/>
          </a:bodyPr>
          <a:lstStyle/>
          <a:p>
            <a:pPr>
              <a:defRPr/>
            </a:pPr>
            <a:r>
              <a:rPr lang="it-IT" sz="4800" b="1">
                <a:solidFill>
                  <a:schemeClr val="bg1"/>
                </a:solidFill>
                <a:effectLst>
                  <a:outerShdw blurRad="38100" dist="38100" dir="2700000" algn="tl">
                    <a:srgbClr val="000000"/>
                  </a:outerShdw>
                </a:effectLst>
                <a:latin typeface="Comic Sans MS" pitchFamily="66" charset="0"/>
                <a:cs typeface="Arial" charset="0"/>
              </a:rPr>
              <a:t>Post DC shock</a:t>
            </a:r>
          </a:p>
        </p:txBody>
      </p:sp>
      <p:sp>
        <p:nvSpPr>
          <p:cNvPr id="4" name="Text Box 5"/>
          <p:cNvSpPr txBox="1">
            <a:spLocks noChangeArrowheads="1"/>
          </p:cNvSpPr>
          <p:nvPr/>
        </p:nvSpPr>
        <p:spPr bwMode="auto">
          <a:xfrm>
            <a:off x="6588125" y="5516563"/>
            <a:ext cx="1697901" cy="646331"/>
          </a:xfrm>
          <a:prstGeom prst="rect">
            <a:avLst/>
          </a:prstGeom>
          <a:noFill/>
          <a:ln w="9525">
            <a:noFill/>
            <a:miter lim="800000"/>
            <a:headEnd/>
            <a:tailEnd/>
          </a:ln>
        </p:spPr>
        <p:txBody>
          <a:bodyPr wrap="none">
            <a:spAutoFit/>
          </a:bodyPr>
          <a:lstStyle/>
          <a:p>
            <a:pPr>
              <a:defRPr/>
            </a:pPr>
            <a:r>
              <a:rPr lang="it-IT" sz="3600" b="1" dirty="0">
                <a:solidFill>
                  <a:srgbClr val="FFFF00"/>
                </a:solidFill>
                <a:effectLst>
                  <a:outerShdw blurRad="38100" dist="38100" dir="2700000" algn="tl">
                    <a:srgbClr val="000000"/>
                  </a:outerShdw>
                </a:effectLst>
                <a:latin typeface="Comic Sans MS" pitchFamily="66" charset="0"/>
              </a:rPr>
              <a:t>CASO </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8" name="CasellaDiTesto 3"/>
          <p:cNvSpPr txBox="1">
            <a:spLocks noChangeArrowheads="1"/>
          </p:cNvSpPr>
          <p:nvPr/>
        </p:nvSpPr>
        <p:spPr bwMode="auto">
          <a:xfrm>
            <a:off x="179388" y="1052513"/>
            <a:ext cx="8496300" cy="5632450"/>
          </a:xfrm>
          <a:prstGeom prst="rect">
            <a:avLst/>
          </a:prstGeom>
          <a:noFill/>
          <a:ln w="9525">
            <a:noFill/>
            <a:miter lim="800000"/>
            <a:headEnd/>
            <a:tailEnd/>
          </a:ln>
        </p:spPr>
        <p:txBody>
          <a:bodyPr>
            <a:spAutoFit/>
          </a:bodyPr>
          <a:lstStyle/>
          <a:p>
            <a:pPr>
              <a:defRPr/>
            </a:pPr>
            <a:r>
              <a:rPr lang="it-IT" sz="4000" b="1" dirty="0">
                <a:solidFill>
                  <a:schemeClr val="bg1"/>
                </a:solidFill>
                <a:effectLst>
                  <a:outerShdw blurRad="38100" dist="38100" dir="2700000" algn="tl">
                    <a:srgbClr val="000000"/>
                  </a:outerShdw>
                </a:effectLst>
                <a:latin typeface="Comic Sans MS" pitchFamily="66" charset="0"/>
                <a:cs typeface="Arial" charset="0"/>
              </a:rPr>
              <a:t>69 anni, iperteso in </a:t>
            </a:r>
            <a:r>
              <a:rPr lang="it-IT" sz="4000" b="1" dirty="0" err="1">
                <a:solidFill>
                  <a:schemeClr val="bg1"/>
                </a:solidFill>
                <a:effectLst>
                  <a:outerShdw blurRad="38100" dist="38100" dir="2700000" algn="tl">
                    <a:srgbClr val="000000"/>
                  </a:outerShdw>
                </a:effectLst>
                <a:latin typeface="Comic Sans MS" pitchFamily="66" charset="0"/>
                <a:cs typeface="Arial" charset="0"/>
              </a:rPr>
              <a:t>tx</a:t>
            </a:r>
            <a:r>
              <a:rPr lang="it-IT" sz="4000" b="1" dirty="0">
                <a:solidFill>
                  <a:schemeClr val="bg1"/>
                </a:solidFill>
                <a:effectLst>
                  <a:outerShdw blurRad="38100" dist="38100" dir="2700000" algn="tl">
                    <a:srgbClr val="000000"/>
                  </a:outerShdw>
                </a:effectLst>
                <a:latin typeface="Comic Sans MS" pitchFamily="66" charset="0"/>
                <a:cs typeface="Arial" charset="0"/>
              </a:rPr>
              <a:t> con </a:t>
            </a:r>
          </a:p>
          <a:p>
            <a:pPr>
              <a:defRPr/>
            </a:pPr>
            <a:r>
              <a:rPr lang="it-IT" sz="4000" b="1" dirty="0" err="1">
                <a:solidFill>
                  <a:schemeClr val="bg1"/>
                </a:solidFill>
                <a:effectLst>
                  <a:outerShdw blurRad="38100" dist="38100" dir="2700000" algn="tl">
                    <a:srgbClr val="000000"/>
                  </a:outerShdw>
                </a:effectLst>
                <a:latin typeface="Comic Sans MS" pitchFamily="66" charset="0"/>
                <a:cs typeface="Arial" charset="0"/>
              </a:rPr>
              <a:t>acei</a:t>
            </a:r>
            <a:r>
              <a:rPr lang="it-IT" sz="4000" b="1" dirty="0">
                <a:solidFill>
                  <a:schemeClr val="bg1"/>
                </a:solidFill>
                <a:effectLst>
                  <a:outerShdw blurRad="38100" dist="38100" dir="2700000" algn="tl">
                    <a:srgbClr val="000000"/>
                  </a:outerShdw>
                </a:effectLst>
                <a:latin typeface="Comic Sans MS" pitchFamily="66" charset="0"/>
                <a:cs typeface="Arial" charset="0"/>
              </a:rPr>
              <a:t> + </a:t>
            </a:r>
            <a:r>
              <a:rPr lang="it-IT" sz="4000" b="1" dirty="0" err="1">
                <a:solidFill>
                  <a:schemeClr val="bg1"/>
                </a:solidFill>
                <a:effectLst>
                  <a:outerShdw blurRad="38100" dist="38100" dir="2700000" algn="tl">
                    <a:srgbClr val="000000"/>
                  </a:outerShdw>
                </a:effectLst>
                <a:latin typeface="Comic Sans MS" pitchFamily="66" charset="0"/>
                <a:cs typeface="Arial" charset="0"/>
              </a:rPr>
              <a:t>asa</a:t>
            </a:r>
            <a:endParaRPr lang="it-IT" sz="4000" b="1" dirty="0">
              <a:solidFill>
                <a:schemeClr val="bg1"/>
              </a:solidFill>
              <a:effectLst>
                <a:outerShdw blurRad="38100" dist="38100" dir="2700000" algn="tl">
                  <a:srgbClr val="000000"/>
                </a:outerShdw>
              </a:effectLst>
              <a:latin typeface="Comic Sans MS" pitchFamily="66" charset="0"/>
              <a:cs typeface="Arial" charset="0"/>
            </a:endParaRPr>
          </a:p>
          <a:p>
            <a:pPr>
              <a:defRPr/>
            </a:pPr>
            <a:r>
              <a:rPr lang="it-IT" sz="4000" b="1" dirty="0">
                <a:solidFill>
                  <a:schemeClr val="bg1"/>
                </a:solidFill>
                <a:effectLst>
                  <a:outerShdw blurRad="38100" dist="38100" dir="2700000" algn="tl">
                    <a:srgbClr val="000000"/>
                  </a:outerShdw>
                </a:effectLst>
                <a:latin typeface="Comic Sans MS" pitchFamily="66" charset="0"/>
                <a:cs typeface="Arial" charset="0"/>
              </a:rPr>
              <a:t>1 anno prima </a:t>
            </a:r>
            <a:r>
              <a:rPr lang="it-IT" sz="4000" b="1" dirty="0" err="1">
                <a:solidFill>
                  <a:schemeClr val="bg1"/>
                </a:solidFill>
                <a:effectLst>
                  <a:outerShdw blurRad="38100" dist="38100" dir="2700000" algn="tl">
                    <a:srgbClr val="000000"/>
                  </a:outerShdw>
                </a:effectLst>
                <a:latin typeface="Comic Sans MS" pitchFamily="66" charset="0"/>
                <a:cs typeface="Arial" charset="0"/>
              </a:rPr>
              <a:t>cgf</a:t>
            </a:r>
            <a:r>
              <a:rPr lang="it-IT" sz="4000" b="1" dirty="0">
                <a:solidFill>
                  <a:schemeClr val="bg1"/>
                </a:solidFill>
                <a:effectLst>
                  <a:outerShdw blurRad="38100" dist="38100" dir="2700000" algn="tl">
                    <a:srgbClr val="000000"/>
                  </a:outerShdw>
                </a:effectLst>
                <a:latin typeface="Comic Sans MS" pitchFamily="66" charset="0"/>
                <a:cs typeface="Arial" charset="0"/>
              </a:rPr>
              <a:t> per </a:t>
            </a:r>
          </a:p>
          <a:p>
            <a:pPr>
              <a:defRPr/>
            </a:pPr>
            <a:r>
              <a:rPr lang="it-IT" sz="4000" b="1" dirty="0" err="1">
                <a:solidFill>
                  <a:schemeClr val="bg1"/>
                </a:solidFill>
                <a:effectLst>
                  <a:outerShdw blurRad="38100" dist="38100" dir="2700000" algn="tl">
                    <a:srgbClr val="000000"/>
                  </a:outerShdw>
                </a:effectLst>
                <a:latin typeface="Comic Sans MS" pitchFamily="66" charset="0"/>
                <a:cs typeface="Arial" charset="0"/>
              </a:rPr>
              <a:t>sosp</a:t>
            </a:r>
            <a:r>
              <a:rPr lang="it-IT" sz="4000" b="1" dirty="0">
                <a:solidFill>
                  <a:schemeClr val="bg1"/>
                </a:solidFill>
                <a:effectLst>
                  <a:outerShdw blurRad="38100" dist="38100" dir="2700000" algn="tl">
                    <a:srgbClr val="000000"/>
                  </a:outerShdw>
                </a:effectLst>
                <a:latin typeface="Comic Sans MS" pitchFamily="66" charset="0"/>
                <a:cs typeface="Arial" charset="0"/>
              </a:rPr>
              <a:t> angina: </a:t>
            </a:r>
          </a:p>
          <a:p>
            <a:pPr>
              <a:defRPr/>
            </a:pPr>
            <a:r>
              <a:rPr lang="it-IT" sz="4000" b="1" dirty="0">
                <a:solidFill>
                  <a:schemeClr val="bg1"/>
                </a:solidFill>
                <a:effectLst>
                  <a:outerShdw blurRad="38100" dist="38100" dir="2700000" algn="tl">
                    <a:srgbClr val="000000"/>
                  </a:outerShdw>
                </a:effectLst>
                <a:latin typeface="Comic Sans MS" pitchFamily="66" charset="0"/>
                <a:cs typeface="Arial" charset="0"/>
              </a:rPr>
              <a:t>coronarie indenni</a:t>
            </a:r>
          </a:p>
          <a:p>
            <a:pPr>
              <a:defRPr/>
            </a:pPr>
            <a:r>
              <a:rPr lang="it-IT" sz="4000" b="1" dirty="0">
                <a:solidFill>
                  <a:schemeClr val="bg1"/>
                </a:solidFill>
                <a:effectLst>
                  <a:outerShdw blurRad="38100" dist="38100" dir="2700000" algn="tl">
                    <a:srgbClr val="000000"/>
                  </a:outerShdw>
                </a:effectLst>
                <a:latin typeface="Comic Sans MS" pitchFamily="66" charset="0"/>
                <a:cs typeface="Arial" charset="0"/>
              </a:rPr>
              <a:t>Da mezz’ora astenia, </a:t>
            </a:r>
          </a:p>
          <a:p>
            <a:pPr>
              <a:defRPr/>
            </a:pPr>
            <a:r>
              <a:rPr lang="it-IT" sz="4000" b="1" dirty="0">
                <a:solidFill>
                  <a:schemeClr val="bg1"/>
                </a:solidFill>
                <a:effectLst>
                  <a:outerShdw blurRad="38100" dist="38100" dir="2700000" algn="tl">
                    <a:srgbClr val="000000"/>
                  </a:outerShdw>
                </a:effectLst>
                <a:latin typeface="Comic Sans MS" pitchFamily="66" charset="0"/>
                <a:cs typeface="Arial" charset="0"/>
              </a:rPr>
              <a:t>dispnea e cardiopalmo </a:t>
            </a:r>
          </a:p>
          <a:p>
            <a:pPr>
              <a:defRPr/>
            </a:pPr>
            <a:r>
              <a:rPr lang="it-IT" sz="4000" b="1" dirty="0">
                <a:solidFill>
                  <a:schemeClr val="bg1"/>
                </a:solidFill>
                <a:effectLst>
                  <a:outerShdw blurRad="38100" dist="38100" dir="2700000" algn="tl">
                    <a:srgbClr val="000000"/>
                  </a:outerShdw>
                </a:effectLst>
                <a:latin typeface="Comic Sans MS" pitchFamily="66" charset="0"/>
                <a:cs typeface="Arial" charset="0"/>
              </a:rPr>
              <a:t>Triage: </a:t>
            </a:r>
            <a:r>
              <a:rPr lang="it-IT" sz="4000" b="1" dirty="0" err="1">
                <a:solidFill>
                  <a:schemeClr val="bg1"/>
                </a:solidFill>
                <a:effectLst>
                  <a:outerShdw blurRad="38100" dist="38100" dir="2700000" algn="tl">
                    <a:srgbClr val="000000"/>
                  </a:outerShdw>
                </a:effectLst>
                <a:latin typeface="Comic Sans MS" pitchFamily="66" charset="0"/>
                <a:cs typeface="Arial" charset="0"/>
              </a:rPr>
              <a:t>pa</a:t>
            </a:r>
            <a:r>
              <a:rPr lang="it-IT" sz="4000" b="1" dirty="0">
                <a:solidFill>
                  <a:schemeClr val="bg1"/>
                </a:solidFill>
                <a:effectLst>
                  <a:outerShdw blurRad="38100" dist="38100" dir="2700000" algn="tl">
                    <a:srgbClr val="000000"/>
                  </a:outerShdw>
                </a:effectLst>
                <a:latin typeface="Comic Sans MS" pitchFamily="66" charset="0"/>
                <a:cs typeface="Arial" charset="0"/>
              </a:rPr>
              <a:t> 105/60, </a:t>
            </a:r>
          </a:p>
          <a:p>
            <a:pPr>
              <a:defRPr/>
            </a:pPr>
            <a:r>
              <a:rPr lang="it-IT" sz="4000" b="1" dirty="0" err="1">
                <a:solidFill>
                  <a:schemeClr val="bg1"/>
                </a:solidFill>
                <a:effectLst>
                  <a:outerShdw blurRad="38100" dist="38100" dir="2700000" algn="tl">
                    <a:srgbClr val="000000"/>
                  </a:outerShdw>
                </a:effectLst>
                <a:latin typeface="Comic Sans MS" pitchFamily="66" charset="0"/>
                <a:cs typeface="Arial" charset="0"/>
              </a:rPr>
              <a:t>fc</a:t>
            </a:r>
            <a:r>
              <a:rPr lang="it-IT" sz="4000" b="1" dirty="0">
                <a:solidFill>
                  <a:schemeClr val="bg1"/>
                </a:solidFill>
                <a:effectLst>
                  <a:outerShdw blurRad="38100" dist="38100" dir="2700000" algn="tl">
                    <a:srgbClr val="000000"/>
                  </a:outerShdw>
                </a:effectLst>
                <a:latin typeface="Comic Sans MS" pitchFamily="66" charset="0"/>
                <a:cs typeface="Arial" charset="0"/>
              </a:rPr>
              <a:t> 180 </a:t>
            </a:r>
            <a:r>
              <a:rPr lang="it-IT" sz="4000" b="1" dirty="0" err="1">
                <a:solidFill>
                  <a:schemeClr val="bg1"/>
                </a:solidFill>
                <a:effectLst>
                  <a:outerShdw blurRad="38100" dist="38100" dir="2700000" algn="tl">
                    <a:srgbClr val="000000"/>
                  </a:outerShdw>
                </a:effectLst>
                <a:latin typeface="Comic Sans MS" pitchFamily="66" charset="0"/>
                <a:cs typeface="Arial" charset="0"/>
              </a:rPr>
              <a:t>bpm</a:t>
            </a:r>
            <a:r>
              <a:rPr lang="it-IT" sz="4000" b="1" dirty="0">
                <a:solidFill>
                  <a:schemeClr val="bg1"/>
                </a:solidFill>
                <a:effectLst>
                  <a:outerShdw blurRad="38100" dist="38100" dir="2700000" algn="tl">
                    <a:srgbClr val="000000"/>
                  </a:outerShdw>
                </a:effectLst>
                <a:latin typeface="Comic Sans MS" pitchFamily="66" charset="0"/>
                <a:cs typeface="Arial" charset="0"/>
              </a:rPr>
              <a:t>:  ROSSO</a:t>
            </a:r>
          </a:p>
        </p:txBody>
      </p:sp>
      <p:sp>
        <p:nvSpPr>
          <p:cNvPr id="600069" name="Text Box 5"/>
          <p:cNvSpPr txBox="1">
            <a:spLocks noChangeArrowheads="1"/>
          </p:cNvSpPr>
          <p:nvPr/>
        </p:nvSpPr>
        <p:spPr bwMode="auto">
          <a:xfrm>
            <a:off x="3779838" y="260350"/>
            <a:ext cx="3275256" cy="646331"/>
          </a:xfrm>
          <a:prstGeom prst="rect">
            <a:avLst/>
          </a:prstGeom>
          <a:noFill/>
          <a:ln w="9525">
            <a:noFill/>
            <a:miter lim="800000"/>
            <a:headEnd/>
            <a:tailEnd/>
          </a:ln>
        </p:spPr>
        <p:txBody>
          <a:bodyPr wrap="none">
            <a:spAutoFit/>
          </a:bodyPr>
          <a:lstStyle/>
          <a:p>
            <a:pPr>
              <a:defRPr/>
            </a:pPr>
            <a:r>
              <a:rPr lang="it-IT" sz="3600" b="1" dirty="0" smtClean="0">
                <a:solidFill>
                  <a:srgbClr val="FFFF00"/>
                </a:solidFill>
                <a:effectLst>
                  <a:outerShdw blurRad="38100" dist="38100" dir="2700000" algn="tl">
                    <a:srgbClr val="000000"/>
                  </a:outerShdw>
                </a:effectLst>
                <a:latin typeface="Comic Sans MS" pitchFamily="66" charset="0"/>
              </a:rPr>
              <a:t>ALTRO CASO</a:t>
            </a:r>
            <a:endParaRPr lang="it-IT" sz="3600" b="1" dirty="0">
              <a:solidFill>
                <a:srgbClr val="FFFF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4" name="Text Box 5"/>
          <p:cNvSpPr txBox="1">
            <a:spLocks noChangeArrowheads="1"/>
          </p:cNvSpPr>
          <p:nvPr/>
        </p:nvSpPr>
        <p:spPr bwMode="auto">
          <a:xfrm>
            <a:off x="3708400" y="333375"/>
            <a:ext cx="1962150" cy="641350"/>
          </a:xfrm>
          <a:prstGeom prst="rect">
            <a:avLst/>
          </a:prstGeom>
          <a:noFill/>
          <a:ln w="9525">
            <a:noFill/>
            <a:miter lim="800000"/>
            <a:headEnd/>
            <a:tailEnd/>
          </a:ln>
        </p:spPr>
        <p:txBody>
          <a:bodyPr wrap="none">
            <a:spAutoFit/>
          </a:bodyPr>
          <a:lstStyle/>
          <a:p>
            <a:pPr>
              <a:defRPr/>
            </a:pPr>
            <a:r>
              <a:rPr lang="it-IT" sz="3600" b="1">
                <a:solidFill>
                  <a:srgbClr val="FFFF00"/>
                </a:solidFill>
                <a:effectLst>
                  <a:outerShdw blurRad="38100" dist="38100" dir="2700000" algn="tl">
                    <a:srgbClr val="000000"/>
                  </a:outerShdw>
                </a:effectLst>
                <a:latin typeface="Comic Sans MS" pitchFamily="66" charset="0"/>
              </a:rPr>
              <a:t>CASO 5</a:t>
            </a:r>
          </a:p>
        </p:txBody>
      </p:sp>
      <p:pic>
        <p:nvPicPr>
          <p:cNvPr id="88067" name="Picture 2" descr="C:\WINDOWS\Desktop\scan-marzo08\oyy120.jpg"/>
          <p:cNvPicPr>
            <a:picLocks noChangeAspect="1" noChangeArrowheads="1"/>
          </p:cNvPicPr>
          <p:nvPr/>
        </p:nvPicPr>
        <p:blipFill>
          <a:blip r:embed="rId2" cstate="print"/>
          <a:srcRect/>
          <a:stretch>
            <a:fillRect/>
          </a:stretch>
        </p:blipFill>
        <p:spPr bwMode="auto">
          <a:xfrm>
            <a:off x="0" y="0"/>
            <a:ext cx="9144000" cy="576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0" y="0"/>
            <a:ext cx="9144000" cy="6873875"/>
          </a:xfrm>
          <a:prstGeom prst="rect">
            <a:avLst/>
          </a:prstGeom>
          <a:noFill/>
          <a:ln w="9525">
            <a:noFill/>
            <a:miter lim="800000"/>
            <a:headEnd/>
            <a:tailEnd/>
          </a:ln>
        </p:spPr>
      </p:pic>
      <p:sp>
        <p:nvSpPr>
          <p:cNvPr id="91139" name="CasellaDiTesto 2"/>
          <p:cNvSpPr txBox="1">
            <a:spLocks noChangeArrowheads="1"/>
          </p:cNvSpPr>
          <p:nvPr/>
        </p:nvSpPr>
        <p:spPr bwMode="auto">
          <a:xfrm>
            <a:off x="7164388" y="333375"/>
            <a:ext cx="1803400" cy="460375"/>
          </a:xfrm>
          <a:prstGeom prst="rect">
            <a:avLst/>
          </a:prstGeom>
          <a:noFill/>
          <a:ln w="9525">
            <a:noFill/>
            <a:miter lim="800000"/>
            <a:headEnd/>
            <a:tailEnd/>
          </a:ln>
        </p:spPr>
        <p:txBody>
          <a:bodyPr wrap="none">
            <a:spAutoFit/>
          </a:bodyPr>
          <a:lstStyle/>
          <a:p>
            <a:r>
              <a:rPr lang="it-IT" sz="2400">
                <a:solidFill>
                  <a:srgbClr val="000000"/>
                </a:solidFill>
                <a:latin typeface="Arial Black" pitchFamily="34" charset="0"/>
              </a:rPr>
              <a:t>ERC 2010</a:t>
            </a:r>
          </a:p>
        </p:txBody>
      </p:sp>
      <p:sp>
        <p:nvSpPr>
          <p:cNvPr id="7" name="Freccia in giù 6"/>
          <p:cNvSpPr/>
          <p:nvPr/>
        </p:nvSpPr>
        <p:spPr>
          <a:xfrm>
            <a:off x="6156325" y="188913"/>
            <a:ext cx="1079500" cy="12239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8" name="Ovale 7"/>
          <p:cNvSpPr/>
          <p:nvPr/>
        </p:nvSpPr>
        <p:spPr>
          <a:xfrm>
            <a:off x="611188" y="1989138"/>
            <a:ext cx="4824412" cy="48688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noChangeArrowheads="1"/>
          </p:cNvPicPr>
          <p:nvPr/>
        </p:nvPicPr>
        <p:blipFill>
          <a:blip r:embed="rId2" cstate="print"/>
          <a:srcRect/>
          <a:stretch>
            <a:fillRect/>
          </a:stretch>
        </p:blipFill>
        <p:spPr bwMode="auto">
          <a:xfrm rot="2685922">
            <a:off x="4427538" y="3068638"/>
            <a:ext cx="5116512" cy="863600"/>
          </a:xfrm>
          <a:prstGeom prst="rect">
            <a:avLst/>
          </a:prstGeom>
          <a:noFill/>
          <a:ln w="9525">
            <a:noFill/>
            <a:miter lim="800000"/>
            <a:headEnd/>
            <a:tailEnd/>
          </a:ln>
        </p:spPr>
      </p:pic>
      <p:pic>
        <p:nvPicPr>
          <p:cNvPr id="92163" name="Picture 4"/>
          <p:cNvPicPr>
            <a:picLocks noChangeAspect="1" noChangeArrowheads="1"/>
          </p:cNvPicPr>
          <p:nvPr/>
        </p:nvPicPr>
        <p:blipFill>
          <a:blip r:embed="rId3" cstate="print"/>
          <a:srcRect/>
          <a:stretch>
            <a:fillRect/>
          </a:stretch>
        </p:blipFill>
        <p:spPr bwMode="auto">
          <a:xfrm>
            <a:off x="5724525" y="6165850"/>
            <a:ext cx="3140075" cy="307975"/>
          </a:xfrm>
          <a:prstGeom prst="rect">
            <a:avLst/>
          </a:prstGeom>
          <a:noFill/>
          <a:ln w="9525">
            <a:noFill/>
            <a:miter lim="800000"/>
            <a:headEnd/>
            <a:tailEnd/>
          </a:ln>
        </p:spPr>
      </p:pic>
      <p:pic>
        <p:nvPicPr>
          <p:cNvPr id="92164" name="Picture 6"/>
          <p:cNvPicPr>
            <a:picLocks noChangeAspect="1" noChangeArrowheads="1"/>
          </p:cNvPicPr>
          <p:nvPr/>
        </p:nvPicPr>
        <p:blipFill>
          <a:blip r:embed="rId4" cstate="print"/>
          <a:srcRect/>
          <a:stretch>
            <a:fillRect/>
          </a:stretch>
        </p:blipFill>
        <p:spPr bwMode="auto">
          <a:xfrm>
            <a:off x="5003800" y="5373688"/>
            <a:ext cx="3860800" cy="239712"/>
          </a:xfrm>
          <a:prstGeom prst="rect">
            <a:avLst/>
          </a:prstGeom>
          <a:noFill/>
          <a:ln w="9525">
            <a:noFill/>
            <a:miter lim="800000"/>
            <a:headEnd/>
            <a:tailEnd/>
          </a:ln>
        </p:spPr>
      </p:pic>
      <p:pic>
        <p:nvPicPr>
          <p:cNvPr id="92165" name="Picture 7"/>
          <p:cNvPicPr>
            <a:picLocks noChangeAspect="1" noChangeArrowheads="1"/>
          </p:cNvPicPr>
          <p:nvPr/>
        </p:nvPicPr>
        <p:blipFill>
          <a:blip r:embed="rId5" cstate="print"/>
          <a:srcRect/>
          <a:stretch>
            <a:fillRect/>
          </a:stretch>
        </p:blipFill>
        <p:spPr bwMode="auto">
          <a:xfrm>
            <a:off x="0" y="1476375"/>
            <a:ext cx="4694238" cy="5381625"/>
          </a:xfrm>
          <a:prstGeom prst="rect">
            <a:avLst/>
          </a:prstGeom>
          <a:noFill/>
          <a:ln w="9525">
            <a:noFill/>
            <a:miter lim="800000"/>
            <a:headEnd/>
            <a:tailEnd/>
          </a:ln>
        </p:spPr>
      </p:pic>
      <p:sp>
        <p:nvSpPr>
          <p:cNvPr id="92166" name="WordArt 9"/>
          <p:cNvSpPr>
            <a:spLocks noChangeArrowheads="1" noChangeShapeType="1" noTextEdit="1"/>
          </p:cNvSpPr>
          <p:nvPr/>
        </p:nvSpPr>
        <p:spPr bwMode="auto">
          <a:xfrm>
            <a:off x="1331913" y="404813"/>
            <a:ext cx="6840537" cy="733425"/>
          </a:xfrm>
          <a:prstGeom prst="rect">
            <a:avLst/>
          </a:prstGeom>
        </p:spPr>
        <p:txBody>
          <a:bodyPr wrap="none" fromWordArt="1">
            <a:prstTxWarp prst="textDoubleWave1">
              <a:avLst>
                <a:gd name="adj1" fmla="val 6500"/>
                <a:gd name="adj2" fmla="val 0"/>
              </a:avLst>
            </a:prstTxWarp>
          </a:bodyPr>
          <a:lstStyle/>
          <a:p>
            <a:pPr algn="ctr"/>
            <a:r>
              <a:rPr lang="it-IT" sz="3600" b="1" kern="10" spc="-360">
                <a:ln w="12700">
                  <a:solidFill>
                    <a:srgbClr val="000099"/>
                  </a:solidFill>
                  <a:round/>
                  <a:headEnd/>
                  <a:tailEnd/>
                </a:ln>
                <a:solidFill>
                  <a:srgbClr val="FFFF00"/>
                </a:solidFill>
                <a:effectLst>
                  <a:outerShdw dist="125724" dir="18900000" algn="ctr" rotWithShape="0">
                    <a:srgbClr val="000099"/>
                  </a:outerShdw>
                </a:effectLst>
                <a:latin typeface="Comic Sans MS"/>
              </a:rPr>
              <a:t>AHA 2010</a:t>
            </a:r>
          </a:p>
        </p:txBody>
      </p:sp>
      <p:sp>
        <p:nvSpPr>
          <p:cNvPr id="588808" name="Line 8"/>
          <p:cNvSpPr>
            <a:spLocks noChangeShapeType="1"/>
          </p:cNvSpPr>
          <p:nvPr/>
        </p:nvSpPr>
        <p:spPr bwMode="auto">
          <a:xfrm flipH="1">
            <a:off x="1835150" y="2420938"/>
            <a:ext cx="1873250" cy="1655762"/>
          </a:xfrm>
          <a:prstGeom prst="line">
            <a:avLst/>
          </a:prstGeom>
          <a:noFill/>
          <a:ln w="76200">
            <a:solidFill>
              <a:srgbClr val="FF0000"/>
            </a:solidFill>
            <a:round/>
            <a:headEnd/>
            <a:tailEnd type="triangle" w="med" len="med"/>
          </a:ln>
        </p:spPr>
        <p:txBody>
          <a:bodyPr/>
          <a:lstStyle/>
          <a:p>
            <a:endParaRPr lang="it-IT"/>
          </a:p>
        </p:txBody>
      </p:sp>
      <p:sp>
        <p:nvSpPr>
          <p:cNvPr id="588809" name="Line 9"/>
          <p:cNvSpPr>
            <a:spLocks noChangeShapeType="1"/>
          </p:cNvSpPr>
          <p:nvPr/>
        </p:nvSpPr>
        <p:spPr bwMode="auto">
          <a:xfrm flipH="1">
            <a:off x="1835150" y="2492375"/>
            <a:ext cx="1944688" cy="2520950"/>
          </a:xfrm>
          <a:prstGeom prst="line">
            <a:avLst/>
          </a:prstGeom>
          <a:noFill/>
          <a:ln w="76200">
            <a:solidFill>
              <a:srgbClr val="FF0000"/>
            </a:solidFill>
            <a:round/>
            <a:headEnd/>
            <a:tailEnd type="triangle" w="med" len="med"/>
          </a:ln>
        </p:spPr>
        <p:txBody>
          <a:bodyPr/>
          <a:lstStyle/>
          <a:p>
            <a:endParaRPr lang="it-IT"/>
          </a:p>
        </p:txBody>
      </p:sp>
      <p:sp>
        <p:nvSpPr>
          <p:cNvPr id="588810" name="Line 10"/>
          <p:cNvSpPr>
            <a:spLocks noChangeShapeType="1"/>
          </p:cNvSpPr>
          <p:nvPr/>
        </p:nvSpPr>
        <p:spPr bwMode="auto">
          <a:xfrm flipH="1">
            <a:off x="3708400" y="2565400"/>
            <a:ext cx="142875" cy="2303463"/>
          </a:xfrm>
          <a:prstGeom prst="line">
            <a:avLst/>
          </a:prstGeom>
          <a:noFill/>
          <a:ln w="76200">
            <a:solidFill>
              <a:srgbClr val="FF0000"/>
            </a:solidFill>
            <a:round/>
            <a:headEnd/>
            <a:tailEnd type="triangle" w="med" len="med"/>
          </a:ln>
        </p:spPr>
        <p:txBody>
          <a:bodyPr/>
          <a:lstStyle/>
          <a:p>
            <a:endParaRPr lang="it-IT"/>
          </a:p>
        </p:txBody>
      </p:sp>
      <p:sp>
        <p:nvSpPr>
          <p:cNvPr id="588811" name="Oval 11"/>
          <p:cNvSpPr>
            <a:spLocks noChangeArrowheads="1"/>
          </p:cNvSpPr>
          <p:nvPr/>
        </p:nvSpPr>
        <p:spPr bwMode="auto">
          <a:xfrm>
            <a:off x="2627313" y="5013325"/>
            <a:ext cx="1944687" cy="936625"/>
          </a:xfrm>
          <a:prstGeom prst="ellipse">
            <a:avLst/>
          </a:prstGeom>
          <a:noFill/>
          <a:ln w="7620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8808"/>
                                        </p:tgtEl>
                                        <p:attrNameLst>
                                          <p:attrName>style.visibility</p:attrName>
                                        </p:attrNameLst>
                                      </p:cBhvr>
                                      <p:to>
                                        <p:strVal val="visible"/>
                                      </p:to>
                                    </p:set>
                                    <p:anim calcmode="lin" valueType="num">
                                      <p:cBhvr additive="base">
                                        <p:cTn id="7" dur="500" fill="hold"/>
                                        <p:tgtEl>
                                          <p:spTgt spid="588808"/>
                                        </p:tgtEl>
                                        <p:attrNameLst>
                                          <p:attrName>ppt_x</p:attrName>
                                        </p:attrNameLst>
                                      </p:cBhvr>
                                      <p:tavLst>
                                        <p:tav tm="0">
                                          <p:val>
                                            <p:strVal val="#ppt_x"/>
                                          </p:val>
                                        </p:tav>
                                        <p:tav tm="100000">
                                          <p:val>
                                            <p:strVal val="#ppt_x"/>
                                          </p:val>
                                        </p:tav>
                                      </p:tavLst>
                                    </p:anim>
                                    <p:anim calcmode="lin" valueType="num">
                                      <p:cBhvr additive="base">
                                        <p:cTn id="8" dur="500" fill="hold"/>
                                        <p:tgtEl>
                                          <p:spTgt spid="5888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8809"/>
                                        </p:tgtEl>
                                        <p:attrNameLst>
                                          <p:attrName>style.visibility</p:attrName>
                                        </p:attrNameLst>
                                      </p:cBhvr>
                                      <p:to>
                                        <p:strVal val="visible"/>
                                      </p:to>
                                    </p:set>
                                    <p:anim calcmode="lin" valueType="num">
                                      <p:cBhvr additive="base">
                                        <p:cTn id="13" dur="500" fill="hold"/>
                                        <p:tgtEl>
                                          <p:spTgt spid="588809"/>
                                        </p:tgtEl>
                                        <p:attrNameLst>
                                          <p:attrName>ppt_x</p:attrName>
                                        </p:attrNameLst>
                                      </p:cBhvr>
                                      <p:tavLst>
                                        <p:tav tm="0">
                                          <p:val>
                                            <p:strVal val="#ppt_x"/>
                                          </p:val>
                                        </p:tav>
                                        <p:tav tm="100000">
                                          <p:val>
                                            <p:strVal val="#ppt_x"/>
                                          </p:val>
                                        </p:tav>
                                      </p:tavLst>
                                    </p:anim>
                                    <p:anim calcmode="lin" valueType="num">
                                      <p:cBhvr additive="base">
                                        <p:cTn id="14" dur="500" fill="hold"/>
                                        <p:tgtEl>
                                          <p:spTgt spid="58880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8810"/>
                                        </p:tgtEl>
                                        <p:attrNameLst>
                                          <p:attrName>style.visibility</p:attrName>
                                        </p:attrNameLst>
                                      </p:cBhvr>
                                      <p:to>
                                        <p:strVal val="visible"/>
                                      </p:to>
                                    </p:set>
                                    <p:anim calcmode="lin" valueType="num">
                                      <p:cBhvr additive="base">
                                        <p:cTn id="19" dur="500" fill="hold"/>
                                        <p:tgtEl>
                                          <p:spTgt spid="588810"/>
                                        </p:tgtEl>
                                        <p:attrNameLst>
                                          <p:attrName>ppt_x</p:attrName>
                                        </p:attrNameLst>
                                      </p:cBhvr>
                                      <p:tavLst>
                                        <p:tav tm="0">
                                          <p:val>
                                            <p:strVal val="#ppt_x"/>
                                          </p:val>
                                        </p:tav>
                                        <p:tav tm="100000">
                                          <p:val>
                                            <p:strVal val="#ppt_x"/>
                                          </p:val>
                                        </p:tav>
                                      </p:tavLst>
                                    </p:anim>
                                    <p:anim calcmode="lin" valueType="num">
                                      <p:cBhvr additive="base">
                                        <p:cTn id="20" dur="500" fill="hold"/>
                                        <p:tgtEl>
                                          <p:spTgt spid="5888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8811"/>
                                        </p:tgtEl>
                                        <p:attrNameLst>
                                          <p:attrName>style.visibility</p:attrName>
                                        </p:attrNameLst>
                                      </p:cBhvr>
                                      <p:to>
                                        <p:strVal val="visible"/>
                                      </p:to>
                                    </p:set>
                                    <p:anim calcmode="lin" valueType="num">
                                      <p:cBhvr additive="base">
                                        <p:cTn id="25" dur="500" fill="hold"/>
                                        <p:tgtEl>
                                          <p:spTgt spid="588811"/>
                                        </p:tgtEl>
                                        <p:attrNameLst>
                                          <p:attrName>ppt_x</p:attrName>
                                        </p:attrNameLst>
                                      </p:cBhvr>
                                      <p:tavLst>
                                        <p:tav tm="0">
                                          <p:val>
                                            <p:strVal val="#ppt_x"/>
                                          </p:val>
                                        </p:tav>
                                        <p:tav tm="100000">
                                          <p:val>
                                            <p:strVal val="#ppt_x"/>
                                          </p:val>
                                        </p:tav>
                                      </p:tavLst>
                                    </p:anim>
                                    <p:anim calcmode="lin" valueType="num">
                                      <p:cBhvr additive="base">
                                        <p:cTn id="26" dur="500" fill="hold"/>
                                        <p:tgtEl>
                                          <p:spTgt spid="5888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8" grpId="0" animBg="1"/>
      <p:bldP spid="588809" grpId="0" animBg="1"/>
      <p:bldP spid="588810" grpId="0" animBg="1"/>
      <p:bldP spid="588811"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468313" y="981075"/>
            <a:ext cx="7734300" cy="5689600"/>
          </a:xfrm>
          <a:prstGeom prst="rect">
            <a:avLst/>
          </a:prstGeom>
          <a:noFill/>
          <a:ln w="9525">
            <a:noFill/>
            <a:miter lim="800000"/>
            <a:headEnd/>
            <a:tailEnd/>
          </a:ln>
        </p:spPr>
      </p:pic>
      <p:pic>
        <p:nvPicPr>
          <p:cNvPr id="93187" name="Picture 4"/>
          <p:cNvPicPr>
            <a:picLocks noChangeAspect="1" noChangeArrowheads="1"/>
          </p:cNvPicPr>
          <p:nvPr/>
        </p:nvPicPr>
        <p:blipFill>
          <a:blip r:embed="rId3" cstate="print"/>
          <a:srcRect/>
          <a:stretch>
            <a:fillRect/>
          </a:stretch>
        </p:blipFill>
        <p:spPr bwMode="auto">
          <a:xfrm>
            <a:off x="0" y="0"/>
            <a:ext cx="5237163" cy="1033463"/>
          </a:xfrm>
          <a:prstGeom prst="rect">
            <a:avLst/>
          </a:prstGeom>
          <a:noFill/>
          <a:ln w="9525">
            <a:noFill/>
            <a:miter lim="800000"/>
            <a:headEnd/>
            <a:tailEnd/>
          </a:ln>
        </p:spPr>
      </p:pic>
      <p:pic>
        <p:nvPicPr>
          <p:cNvPr id="93188" name="Picture 3"/>
          <p:cNvPicPr>
            <a:picLocks noChangeAspect="1" noChangeArrowheads="1"/>
          </p:cNvPicPr>
          <p:nvPr/>
        </p:nvPicPr>
        <p:blipFill>
          <a:blip r:embed="rId4" cstate="print"/>
          <a:srcRect/>
          <a:stretch>
            <a:fillRect/>
          </a:stretch>
        </p:blipFill>
        <p:spPr bwMode="auto">
          <a:xfrm>
            <a:off x="3563938" y="0"/>
            <a:ext cx="5219700" cy="1047750"/>
          </a:xfrm>
          <a:prstGeom prst="rect">
            <a:avLst/>
          </a:prstGeom>
          <a:noFill/>
          <a:ln w="9525">
            <a:noFill/>
            <a:miter lim="800000"/>
            <a:headEnd/>
            <a:tailEnd/>
          </a:ln>
        </p:spPr>
      </p:pic>
      <p:sp>
        <p:nvSpPr>
          <p:cNvPr id="5" name="Ovale 4"/>
          <p:cNvSpPr/>
          <p:nvPr/>
        </p:nvSpPr>
        <p:spPr>
          <a:xfrm>
            <a:off x="684213" y="2781300"/>
            <a:ext cx="7632700" cy="23764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0659"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0660"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70661" name="AutoShape 6"/>
          <p:cNvSpPr>
            <a:spLocks noChangeArrowheads="1"/>
          </p:cNvSpPr>
          <p:nvPr/>
        </p:nvSpPr>
        <p:spPr bwMode="auto">
          <a:xfrm>
            <a:off x="4495800" y="1449388"/>
            <a:ext cx="381000" cy="1447800"/>
          </a:xfrm>
          <a:prstGeom prst="downArrow">
            <a:avLst>
              <a:gd name="adj1" fmla="val 50000"/>
              <a:gd name="adj2" fmla="val 95000"/>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0662" name="AutoShape 7"/>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88072" name="AutoShape 8"/>
          <p:cNvSpPr>
            <a:spLocks noChangeArrowheads="1"/>
          </p:cNvSpPr>
          <p:nvPr/>
        </p:nvSpPr>
        <p:spPr bwMode="auto">
          <a:xfrm rot="10800000" flipH="1">
            <a:off x="5029200" y="2590800"/>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88073" name="AutoShape 9"/>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88074" name="AutoShape 10"/>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70666" name="AutoShape 11"/>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70667" name="Rectangle 12"/>
          <p:cNvSpPr>
            <a:spLocks noChangeArrowheads="1"/>
          </p:cNvSpPr>
          <p:nvPr/>
        </p:nvSpPr>
        <p:spPr bwMode="auto">
          <a:xfrm>
            <a:off x="5867400" y="3506788"/>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Non più </a:t>
            </a:r>
          </a:p>
          <a:p>
            <a:pPr algn="ctr" eaLnBrk="0" hangingPunct="0"/>
            <a:r>
              <a:rPr lang="en-US" sz="1800" b="1">
                <a:solidFill>
                  <a:srgbClr val="854B31"/>
                </a:solidFill>
              </a:rPr>
              <a:t>refrattario</a:t>
            </a:r>
          </a:p>
        </p:txBody>
      </p:sp>
      <p:sp>
        <p:nvSpPr>
          <p:cNvPr id="70668" name="Rectangle 14"/>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0669" name="Rectangle 15"/>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0670" name="WordArt 16"/>
          <p:cNvSpPr>
            <a:spLocks noChangeArrowheads="1" noChangeShapeType="1" noTextEdit="1"/>
          </p:cNvSpPr>
          <p:nvPr/>
        </p:nvSpPr>
        <p:spPr bwMode="auto">
          <a:xfrm>
            <a:off x="1752600" y="228600"/>
            <a:ext cx="5791200" cy="8382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rientro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
                                  </p:stCondLst>
                                  <p:childTnLst>
                                    <p:set>
                                      <p:cBhvr>
                                        <p:cTn id="6" dur="1" fill="hold">
                                          <p:stCondLst>
                                            <p:cond delay="0"/>
                                          </p:stCondLst>
                                        </p:cTn>
                                        <p:tgtEl>
                                          <p:spTgt spid="88073"/>
                                        </p:tgtEl>
                                        <p:attrNameLst>
                                          <p:attrName>style.visibility</p:attrName>
                                        </p:attrNameLst>
                                      </p:cBhvr>
                                      <p:to>
                                        <p:strVal val="visible"/>
                                      </p:to>
                                    </p:set>
                                    <p:animEffect transition="in" filter="wipe(up)">
                                      <p:cBhvr>
                                        <p:cTn id="7" dur="500"/>
                                        <p:tgtEl>
                                          <p:spTgt spid="88073"/>
                                        </p:tgtEl>
                                      </p:cBhvr>
                                    </p:animEffect>
                                  </p:childTnLst>
                                </p:cTn>
                              </p:par>
                            </p:childTnLst>
                          </p:cTn>
                        </p:par>
                        <p:par>
                          <p:cTn id="8" fill="hold">
                            <p:stCondLst>
                              <p:cond delay="600"/>
                            </p:stCondLst>
                            <p:childTnLst>
                              <p:par>
                                <p:cTn id="9" presetID="22" presetClass="entr" presetSubtype="1" fill="hold" grpId="0" nodeType="afterEffect">
                                  <p:stCondLst>
                                    <p:cond delay="100"/>
                                  </p:stCondLst>
                                  <p:childTnLst>
                                    <p:set>
                                      <p:cBhvr>
                                        <p:cTn id="10" dur="1" fill="hold">
                                          <p:stCondLst>
                                            <p:cond delay="0"/>
                                          </p:stCondLst>
                                        </p:cTn>
                                        <p:tgtEl>
                                          <p:spTgt spid="88074"/>
                                        </p:tgtEl>
                                        <p:attrNameLst>
                                          <p:attrName>style.visibility</p:attrName>
                                        </p:attrNameLst>
                                      </p:cBhvr>
                                      <p:to>
                                        <p:strVal val="visible"/>
                                      </p:to>
                                    </p:set>
                                    <p:animEffect transition="in" filter="wipe(up)">
                                      <p:cBhvr>
                                        <p:cTn id="11" dur="500"/>
                                        <p:tgtEl>
                                          <p:spTgt spid="88074"/>
                                        </p:tgtEl>
                                      </p:cBhvr>
                                    </p:animEffect>
                                  </p:childTnLst>
                                </p:cTn>
                              </p:par>
                            </p:childTnLst>
                          </p:cTn>
                        </p:par>
                        <p:par>
                          <p:cTn id="12" fill="hold">
                            <p:stCondLst>
                              <p:cond delay="1200"/>
                            </p:stCondLst>
                            <p:childTnLst>
                              <p:par>
                                <p:cTn id="13" presetID="22" presetClass="entr" presetSubtype="4" fill="hold" grpId="0" nodeType="afterEffect">
                                  <p:stCondLst>
                                    <p:cond delay="100"/>
                                  </p:stCondLst>
                                  <p:childTnLst>
                                    <p:set>
                                      <p:cBhvr>
                                        <p:cTn id="14" dur="1" fill="hold">
                                          <p:stCondLst>
                                            <p:cond delay="0"/>
                                          </p:stCondLst>
                                        </p:cTn>
                                        <p:tgtEl>
                                          <p:spTgt spid="88072"/>
                                        </p:tgtEl>
                                        <p:attrNameLst>
                                          <p:attrName>style.visibility</p:attrName>
                                        </p:attrNameLst>
                                      </p:cBhvr>
                                      <p:to>
                                        <p:strVal val="visible"/>
                                      </p:to>
                                    </p:set>
                                    <p:animEffect transition="in" filter="wipe(down)">
                                      <p:cBhvr>
                                        <p:cTn id="15" dur="500"/>
                                        <p:tgtEl>
                                          <p:spTgt spid="88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2" grpId="0" animBg="1"/>
      <p:bldP spid="88073" grpId="0" animBg="1"/>
      <p:bldP spid="88074"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ChangeAspect="1" noChangeArrowheads="1"/>
          </p:cNvPicPr>
          <p:nvPr/>
        </p:nvPicPr>
        <p:blipFill>
          <a:blip r:embed="rId2" cstate="print"/>
          <a:srcRect/>
          <a:stretch>
            <a:fillRect/>
          </a:stretch>
        </p:blipFill>
        <p:spPr bwMode="auto">
          <a:xfrm>
            <a:off x="323850" y="333375"/>
            <a:ext cx="5237163" cy="1033463"/>
          </a:xfrm>
          <a:prstGeom prst="rect">
            <a:avLst/>
          </a:prstGeom>
          <a:noFill/>
          <a:ln w="9525">
            <a:noFill/>
            <a:miter lim="800000"/>
            <a:headEnd/>
            <a:tailEnd/>
          </a:ln>
        </p:spPr>
      </p:pic>
      <p:pic>
        <p:nvPicPr>
          <p:cNvPr id="94211" name="Picture 3"/>
          <p:cNvPicPr>
            <a:picLocks noChangeAspect="1" noChangeArrowheads="1"/>
          </p:cNvPicPr>
          <p:nvPr/>
        </p:nvPicPr>
        <p:blipFill>
          <a:blip r:embed="rId3" cstate="print"/>
          <a:srcRect/>
          <a:stretch>
            <a:fillRect/>
          </a:stretch>
        </p:blipFill>
        <p:spPr bwMode="auto">
          <a:xfrm>
            <a:off x="0" y="1268413"/>
            <a:ext cx="6459538" cy="1296987"/>
          </a:xfrm>
          <a:prstGeom prst="rect">
            <a:avLst/>
          </a:prstGeom>
          <a:noFill/>
          <a:ln w="9525">
            <a:noFill/>
            <a:miter lim="800000"/>
            <a:headEnd/>
            <a:tailEnd/>
          </a:ln>
        </p:spPr>
      </p:pic>
      <p:pic>
        <p:nvPicPr>
          <p:cNvPr id="94212" name="Picture 2"/>
          <p:cNvPicPr>
            <a:picLocks noChangeAspect="1" noChangeArrowheads="1"/>
          </p:cNvPicPr>
          <p:nvPr/>
        </p:nvPicPr>
        <p:blipFill>
          <a:blip r:embed="rId4" cstate="print"/>
          <a:srcRect/>
          <a:stretch>
            <a:fillRect/>
          </a:stretch>
        </p:blipFill>
        <p:spPr bwMode="auto">
          <a:xfrm>
            <a:off x="1619250" y="2565400"/>
            <a:ext cx="4248150" cy="4292600"/>
          </a:xfrm>
          <a:prstGeom prst="rect">
            <a:avLst/>
          </a:prstGeom>
          <a:noFill/>
          <a:ln w="9525">
            <a:noFill/>
            <a:miter lim="800000"/>
            <a:headEnd/>
            <a:tailEnd/>
          </a:ln>
        </p:spPr>
      </p:pic>
      <p:sp>
        <p:nvSpPr>
          <p:cNvPr id="94213" name="WordArt 9"/>
          <p:cNvSpPr>
            <a:spLocks noChangeArrowheads="1" noChangeShapeType="1" noTextEdit="1"/>
          </p:cNvSpPr>
          <p:nvPr/>
        </p:nvSpPr>
        <p:spPr bwMode="auto">
          <a:xfrm>
            <a:off x="5616575" y="404813"/>
            <a:ext cx="3527425" cy="733425"/>
          </a:xfrm>
          <a:prstGeom prst="rect">
            <a:avLst/>
          </a:prstGeom>
        </p:spPr>
        <p:txBody>
          <a:bodyPr wrap="none" fromWordArt="1">
            <a:prstTxWarp prst="textDoubleWave1">
              <a:avLst>
                <a:gd name="adj1" fmla="val 6500"/>
                <a:gd name="adj2" fmla="val 0"/>
              </a:avLst>
            </a:prstTxWarp>
          </a:bodyPr>
          <a:lstStyle/>
          <a:p>
            <a:pPr algn="ctr"/>
            <a:r>
              <a:rPr lang="it-IT" sz="3600" b="1" kern="10" spc="-360">
                <a:ln w="12700">
                  <a:solidFill>
                    <a:srgbClr val="000099"/>
                  </a:solidFill>
                  <a:round/>
                  <a:headEnd/>
                  <a:tailEnd/>
                </a:ln>
                <a:solidFill>
                  <a:srgbClr val="FFFF00"/>
                </a:solidFill>
                <a:effectLst>
                  <a:outerShdw dist="125724" dir="18900000" algn="ctr" rotWithShape="0">
                    <a:srgbClr val="000099"/>
                  </a:outerShdw>
                </a:effectLst>
                <a:latin typeface="Comic Sans MS"/>
              </a:rPr>
              <a:t>AHA 2010</a:t>
            </a: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p:cNvPicPr>
            <a:picLocks noChangeAspect="1" noChangeArrowheads="1"/>
          </p:cNvPicPr>
          <p:nvPr/>
        </p:nvPicPr>
        <p:blipFill>
          <a:blip r:embed="rId2" cstate="print"/>
          <a:srcRect/>
          <a:stretch>
            <a:fillRect/>
          </a:stretch>
        </p:blipFill>
        <p:spPr bwMode="auto">
          <a:xfrm rot="5400000">
            <a:off x="1403351" y="-963613"/>
            <a:ext cx="6337300" cy="8785225"/>
          </a:xfrm>
          <a:prstGeom prst="rect">
            <a:avLst/>
          </a:prstGeom>
          <a:noFill/>
          <a:ln w="9525">
            <a:noFill/>
            <a:miter lim="800000"/>
            <a:headEnd/>
            <a:tailEnd/>
          </a:ln>
        </p:spPr>
      </p:pic>
      <p:sp>
        <p:nvSpPr>
          <p:cNvPr id="95235" name="Rectangle 5"/>
          <p:cNvSpPr>
            <a:spLocks noChangeArrowheads="1"/>
          </p:cNvSpPr>
          <p:nvPr/>
        </p:nvSpPr>
        <p:spPr bwMode="auto">
          <a:xfrm>
            <a:off x="179388" y="260350"/>
            <a:ext cx="1368425" cy="1368425"/>
          </a:xfrm>
          <a:prstGeom prst="rect">
            <a:avLst/>
          </a:prstGeom>
          <a:solidFill>
            <a:schemeClr val="accent2"/>
          </a:solidFill>
          <a:ln w="9525">
            <a:solidFill>
              <a:schemeClr val="tx1"/>
            </a:solidFill>
            <a:miter lim="800000"/>
            <a:headEnd/>
            <a:tailEnd/>
          </a:ln>
        </p:spPr>
        <p:txBody>
          <a:bodyPr wrap="none" anchor="ctr"/>
          <a:lstStyle/>
          <a:p>
            <a:endParaRPr lang="it-IT" sz="2400"/>
          </a:p>
        </p:txBody>
      </p:sp>
      <p:sp>
        <p:nvSpPr>
          <p:cNvPr id="95236" name="Rectangle 6"/>
          <p:cNvSpPr>
            <a:spLocks noChangeArrowheads="1"/>
          </p:cNvSpPr>
          <p:nvPr/>
        </p:nvSpPr>
        <p:spPr bwMode="auto">
          <a:xfrm>
            <a:off x="7596188" y="260350"/>
            <a:ext cx="1368425" cy="1368425"/>
          </a:xfrm>
          <a:prstGeom prst="rect">
            <a:avLst/>
          </a:prstGeom>
          <a:solidFill>
            <a:schemeClr val="accent2"/>
          </a:solidFill>
          <a:ln w="9525">
            <a:solidFill>
              <a:schemeClr val="tx1"/>
            </a:solidFill>
            <a:miter lim="800000"/>
            <a:headEnd/>
            <a:tailEnd/>
          </a:ln>
        </p:spPr>
        <p:txBody>
          <a:bodyPr wrap="none" anchor="ctr"/>
          <a:lstStyle/>
          <a:p>
            <a:endParaRPr lang="it-IT" sz="2400"/>
          </a:p>
        </p:txBody>
      </p:sp>
      <p:pic>
        <p:nvPicPr>
          <p:cNvPr id="95237" name="Picture 7"/>
          <p:cNvPicPr>
            <a:picLocks noChangeAspect="1" noChangeArrowheads="1"/>
          </p:cNvPicPr>
          <p:nvPr/>
        </p:nvPicPr>
        <p:blipFill>
          <a:blip r:embed="rId3" cstate="print"/>
          <a:srcRect/>
          <a:stretch>
            <a:fillRect/>
          </a:stretch>
        </p:blipFill>
        <p:spPr bwMode="auto">
          <a:xfrm rot="5400000">
            <a:off x="6650831" y="-1431131"/>
            <a:ext cx="855663" cy="3717925"/>
          </a:xfrm>
          <a:prstGeom prst="rect">
            <a:avLst/>
          </a:prstGeom>
          <a:noFill/>
          <a:ln w="9525">
            <a:noFill/>
            <a:miter lim="800000"/>
            <a:headEnd/>
            <a:tailEnd/>
          </a:ln>
        </p:spPr>
      </p:pic>
      <p:pic>
        <p:nvPicPr>
          <p:cNvPr id="95238" name="Picture 8"/>
          <p:cNvPicPr>
            <a:picLocks noChangeAspect="1" noChangeArrowheads="1"/>
          </p:cNvPicPr>
          <p:nvPr/>
        </p:nvPicPr>
        <p:blipFill>
          <a:blip r:embed="rId4" cstate="print"/>
          <a:srcRect/>
          <a:stretch>
            <a:fillRect/>
          </a:stretch>
        </p:blipFill>
        <p:spPr bwMode="auto">
          <a:xfrm>
            <a:off x="250825" y="0"/>
            <a:ext cx="3041650" cy="1412875"/>
          </a:xfrm>
          <a:prstGeom prst="rect">
            <a:avLst/>
          </a:prstGeom>
          <a:noFill/>
          <a:ln w="9525">
            <a:noFill/>
            <a:miter lim="800000"/>
            <a:headEnd/>
            <a:tailEnd/>
          </a:ln>
        </p:spPr>
      </p:pic>
      <p:pic>
        <p:nvPicPr>
          <p:cNvPr id="95239" name="Picture 9"/>
          <p:cNvPicPr>
            <a:picLocks noChangeAspect="1" noChangeArrowheads="1"/>
          </p:cNvPicPr>
          <p:nvPr/>
        </p:nvPicPr>
        <p:blipFill>
          <a:blip r:embed="rId5" cstate="print"/>
          <a:srcRect/>
          <a:stretch>
            <a:fillRect/>
          </a:stretch>
        </p:blipFill>
        <p:spPr bwMode="auto">
          <a:xfrm>
            <a:off x="250825" y="1341438"/>
            <a:ext cx="1368425" cy="420687"/>
          </a:xfrm>
          <a:prstGeom prst="rect">
            <a:avLst/>
          </a:prstGeom>
          <a:noFill/>
          <a:ln w="9525">
            <a:noFill/>
            <a:miter lim="800000"/>
            <a:headEnd/>
            <a:tailEnd/>
          </a:ln>
        </p:spPr>
      </p:pic>
      <p:sp>
        <p:nvSpPr>
          <p:cNvPr id="10" name="Ovale 9"/>
          <p:cNvSpPr/>
          <p:nvPr/>
        </p:nvSpPr>
        <p:spPr>
          <a:xfrm>
            <a:off x="4356100" y="4508500"/>
            <a:ext cx="4319588" cy="2089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95241" name="Oval 10"/>
          <p:cNvSpPr>
            <a:spLocks noChangeArrowheads="1"/>
          </p:cNvSpPr>
          <p:nvPr/>
        </p:nvSpPr>
        <p:spPr bwMode="auto">
          <a:xfrm>
            <a:off x="3635375" y="0"/>
            <a:ext cx="1728788" cy="2879725"/>
          </a:xfrm>
          <a:prstGeom prst="ellipse">
            <a:avLst/>
          </a:prstGeom>
          <a:noFill/>
          <a:ln w="57150">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msotw9_temp0"/>
          <p:cNvPicPr>
            <a:picLocks noChangeAspect="1" noChangeArrowheads="1"/>
          </p:cNvPicPr>
          <p:nvPr/>
        </p:nvPicPr>
        <p:blipFill>
          <a:blip r:embed="rId2" cstate="print"/>
          <a:srcRect l="4425" t="13078"/>
          <a:stretch>
            <a:fillRect/>
          </a:stretch>
        </p:blipFill>
        <p:spPr bwMode="auto">
          <a:xfrm>
            <a:off x="395288" y="1219200"/>
            <a:ext cx="8458200" cy="5638800"/>
          </a:xfrm>
          <a:prstGeom prst="rect">
            <a:avLst/>
          </a:prstGeom>
          <a:noFill/>
          <a:ln w="9525">
            <a:noFill/>
            <a:miter lim="800000"/>
            <a:headEnd/>
            <a:tailEnd/>
          </a:ln>
        </p:spPr>
      </p:pic>
      <p:sp>
        <p:nvSpPr>
          <p:cNvPr id="462850" name="Text Box 5"/>
          <p:cNvSpPr txBox="1">
            <a:spLocks noChangeArrowheads="1"/>
          </p:cNvSpPr>
          <p:nvPr/>
        </p:nvSpPr>
        <p:spPr bwMode="auto">
          <a:xfrm>
            <a:off x="228600" y="176213"/>
            <a:ext cx="8686800" cy="641350"/>
          </a:xfrm>
          <a:prstGeom prst="rect">
            <a:avLst/>
          </a:prstGeom>
          <a:solidFill>
            <a:schemeClr val="bg1"/>
          </a:solidFill>
          <a:ln w="9525">
            <a:noFill/>
            <a:miter lim="800000"/>
            <a:headEnd/>
            <a:tailEnd/>
          </a:ln>
        </p:spPr>
        <p:txBody>
          <a:bodyPr>
            <a:spAutoFit/>
          </a:bodyPr>
          <a:lstStyle/>
          <a:p>
            <a:pPr algn="ctr">
              <a:defRPr/>
            </a:pPr>
            <a:r>
              <a:rPr lang="en-US" sz="3600" b="1" dirty="0" err="1">
                <a:solidFill>
                  <a:schemeClr val="accent1">
                    <a:lumMod val="75000"/>
                  </a:schemeClr>
                </a:solidFill>
                <a:effectLst>
                  <a:outerShdw blurRad="38100" dist="38100" dir="2700000" algn="tl">
                    <a:srgbClr val="000000">
                      <a:alpha val="43137"/>
                    </a:srgbClr>
                  </a:outerShdw>
                </a:effectLst>
                <a:latin typeface="Comic Sans MS" pitchFamily="66" charset="0"/>
              </a:rPr>
              <a:t>Nonsustained</a:t>
            </a:r>
            <a:r>
              <a:rPr lang="en-US" sz="3600" b="1" dirty="0">
                <a:solidFill>
                  <a:schemeClr val="accent1">
                    <a:lumMod val="75000"/>
                  </a:schemeClr>
                </a:solidFill>
                <a:effectLst>
                  <a:outerShdw blurRad="38100" dist="38100" dir="2700000" algn="tl">
                    <a:srgbClr val="000000">
                      <a:alpha val="43137"/>
                    </a:srgbClr>
                  </a:outerShdw>
                </a:effectLst>
                <a:latin typeface="Comic Sans MS" pitchFamily="66" charset="0"/>
              </a:rPr>
              <a:t> </a:t>
            </a:r>
            <a:r>
              <a:rPr lang="en-US" sz="3600" b="1" dirty="0" err="1">
                <a:solidFill>
                  <a:schemeClr val="accent1">
                    <a:lumMod val="75000"/>
                  </a:schemeClr>
                </a:solidFill>
                <a:effectLst>
                  <a:outerShdw blurRad="38100" dist="38100" dir="2700000" algn="tl">
                    <a:srgbClr val="000000">
                      <a:alpha val="43137"/>
                    </a:srgbClr>
                  </a:outerShdw>
                </a:effectLst>
                <a:latin typeface="Comic Sans MS" pitchFamily="66" charset="0"/>
              </a:rPr>
              <a:t>Monomorphic</a:t>
            </a:r>
            <a:r>
              <a:rPr lang="en-US" sz="3600" b="1" dirty="0">
                <a:solidFill>
                  <a:schemeClr val="accent1">
                    <a:lumMod val="75000"/>
                  </a:schemeClr>
                </a:solidFill>
                <a:effectLst>
                  <a:outerShdw blurRad="38100" dist="38100" dir="2700000" algn="tl">
                    <a:srgbClr val="000000">
                      <a:alpha val="43137"/>
                    </a:srgbClr>
                  </a:outerShdw>
                </a:effectLst>
                <a:latin typeface="Comic Sans MS" pitchFamily="66" charset="0"/>
              </a:rPr>
              <a:t> VT</a:t>
            </a: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S:\NASPE\Scan10-50.pct"/>
          <p:cNvPicPr>
            <a:picLocks noChangeAspect="1" noChangeArrowheads="1"/>
          </p:cNvPicPr>
          <p:nvPr/>
        </p:nvPicPr>
        <p:blipFill>
          <a:blip r:embed="rId2" r:link="rId3" cstate="print">
            <a:lum bright="-24000" contrast="18000"/>
          </a:blip>
          <a:srcRect t="6494"/>
          <a:stretch>
            <a:fillRect/>
          </a:stretch>
        </p:blipFill>
        <p:spPr bwMode="auto">
          <a:xfrm>
            <a:off x="304800" y="1295400"/>
            <a:ext cx="8610600" cy="5334000"/>
          </a:xfrm>
          <a:prstGeom prst="rect">
            <a:avLst/>
          </a:prstGeom>
          <a:noFill/>
          <a:ln w="9525">
            <a:noFill/>
            <a:miter lim="800000"/>
            <a:headEnd/>
            <a:tailEnd/>
          </a:ln>
        </p:spPr>
      </p:pic>
      <p:sp>
        <p:nvSpPr>
          <p:cNvPr id="463874" name="Text Box 5"/>
          <p:cNvSpPr txBox="1">
            <a:spLocks noChangeArrowheads="1"/>
          </p:cNvSpPr>
          <p:nvPr/>
        </p:nvSpPr>
        <p:spPr bwMode="auto">
          <a:xfrm>
            <a:off x="228600" y="76200"/>
            <a:ext cx="8686800" cy="708025"/>
          </a:xfrm>
          <a:prstGeom prst="rect">
            <a:avLst/>
          </a:prstGeom>
          <a:solidFill>
            <a:schemeClr val="bg1"/>
          </a:solidFill>
          <a:ln w="9525">
            <a:noFill/>
            <a:miter lim="800000"/>
            <a:headEnd/>
            <a:tailEnd/>
          </a:ln>
        </p:spPr>
        <p:txBody>
          <a:bodyPr>
            <a:spAutoFit/>
          </a:bodyPr>
          <a:lstStyle/>
          <a:p>
            <a:pPr algn="ctr" eaLnBrk="0" hangingPunct="0">
              <a:defRPr/>
            </a:pPr>
            <a:r>
              <a:rPr lang="en-US" sz="4000" b="1" dirty="0">
                <a:solidFill>
                  <a:schemeClr val="accent1">
                    <a:lumMod val="75000"/>
                  </a:schemeClr>
                </a:solidFill>
                <a:effectLst>
                  <a:outerShdw blurRad="38100" dist="38100" dir="2700000" algn="tl">
                    <a:srgbClr val="000000">
                      <a:alpha val="43137"/>
                    </a:srgbClr>
                  </a:outerShdw>
                </a:effectLst>
                <a:latin typeface="Comic Sans MS" pitchFamily="66" charset="0"/>
              </a:rPr>
              <a:t>Sustained </a:t>
            </a:r>
            <a:r>
              <a:rPr lang="en-US" sz="4000" b="1" dirty="0" err="1">
                <a:solidFill>
                  <a:schemeClr val="accent1">
                    <a:lumMod val="75000"/>
                  </a:schemeClr>
                </a:solidFill>
                <a:effectLst>
                  <a:outerShdw blurRad="38100" dist="38100" dir="2700000" algn="tl">
                    <a:srgbClr val="000000">
                      <a:alpha val="43137"/>
                    </a:srgbClr>
                  </a:outerShdw>
                </a:effectLst>
                <a:latin typeface="Comic Sans MS" pitchFamily="66" charset="0"/>
              </a:rPr>
              <a:t>Monomorphic</a:t>
            </a:r>
            <a:r>
              <a:rPr lang="en-US" sz="4000" b="1" dirty="0">
                <a:solidFill>
                  <a:schemeClr val="accent1">
                    <a:lumMod val="75000"/>
                  </a:schemeClr>
                </a:solidFill>
                <a:effectLst>
                  <a:outerShdw blurRad="38100" dist="38100" dir="2700000" algn="tl">
                    <a:srgbClr val="000000">
                      <a:alpha val="43137"/>
                    </a:srgbClr>
                  </a:outerShdw>
                </a:effectLst>
                <a:latin typeface="Comic Sans MS" pitchFamily="66" charset="0"/>
              </a:rPr>
              <a:t> VT</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3276600" y="1341438"/>
            <a:ext cx="5572125" cy="1143000"/>
          </a:xfrm>
          <a:prstGeom prst="rect">
            <a:avLst/>
          </a:prstGeom>
          <a:noFill/>
          <a:ln w="9525">
            <a:noFill/>
            <a:round/>
            <a:headEnd/>
            <a:tailEnd/>
          </a:ln>
        </p:spPr>
        <p:txBody>
          <a:bodyPr lIns="90000" tIns="46800" rIns="90000" bIns="46800" anchor="ctr"/>
          <a:lstStyle/>
          <a:p>
            <a:pPr>
              <a:buClr>
                <a:srgbClr val="0000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dirty="0">
                <a:solidFill>
                  <a:srgbClr val="FFFF00"/>
                </a:solidFill>
                <a:effectLst>
                  <a:outerShdw blurRad="38100" dist="38100" dir="2700000" algn="tl">
                    <a:srgbClr val="000000">
                      <a:alpha val="43137"/>
                    </a:srgbClr>
                  </a:outerShdw>
                </a:effectLst>
                <a:latin typeface="Comic Sans MS" pitchFamily="66" charset="0"/>
                <a:cs typeface="Times New Roman" pitchFamily="16" charset="0"/>
              </a:rPr>
              <a:t>CLASSE I evidenza C</a:t>
            </a:r>
          </a:p>
        </p:txBody>
      </p:sp>
      <p:sp>
        <p:nvSpPr>
          <p:cNvPr id="58371" name="Text Box 2"/>
          <p:cNvSpPr txBox="1">
            <a:spLocks noChangeArrowheads="1"/>
          </p:cNvSpPr>
          <p:nvPr/>
        </p:nvSpPr>
        <p:spPr bwMode="auto">
          <a:xfrm>
            <a:off x="571500" y="3286125"/>
            <a:ext cx="8229600" cy="3357563"/>
          </a:xfrm>
          <a:prstGeom prst="rect">
            <a:avLst/>
          </a:prstGeom>
          <a:noFill/>
          <a:ln w="9525">
            <a:noFill/>
            <a:round/>
            <a:headEnd/>
            <a:tailEnd/>
          </a:ln>
        </p:spPr>
        <p:txBody>
          <a:bodyPr lIns="90000" tIns="46800" rIns="90000" bIns="46800"/>
          <a:lstStyle/>
          <a:p>
            <a:pPr marL="6350" indent="-6350" algn="just">
              <a:lnSpc>
                <a:spcPct val="150000"/>
              </a:lnSpc>
              <a:spcBef>
                <a:spcPts val="800"/>
              </a:spcBef>
              <a:buClr>
                <a:srgbClr val="00B0F0"/>
              </a:buClr>
              <a:buFont typeface="Wingdings" pitchFamily="2" charset="2"/>
              <a:buChar char="Ø"/>
              <a:tabLst>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3200" b="1" dirty="0">
                <a:solidFill>
                  <a:schemeClr val="accent3"/>
                </a:solidFill>
                <a:effectLst>
                  <a:outerShdw blurRad="38100" dist="38100" dir="2700000" algn="tl">
                    <a:srgbClr val="000000">
                      <a:alpha val="43137"/>
                    </a:srgbClr>
                  </a:outerShdw>
                </a:effectLst>
                <a:latin typeface="Comic Sans MS" pitchFamily="66" charset="0"/>
                <a:cs typeface="Times New Roman" pitchFamily="18" charset="0"/>
              </a:rPr>
              <a:t>Se alla fine della valutazione rimane il dubbio </a:t>
            </a:r>
            <a:r>
              <a:rPr lang="it-IT" sz="3200" b="1" dirty="0">
                <a:solidFill>
                  <a:schemeClr val="accent3"/>
                </a:solidFill>
                <a:effectLst>
                  <a:outerShdw blurRad="38100" dist="38100" dir="2700000" algn="tl">
                    <a:srgbClr val="000000">
                      <a:alpha val="43137"/>
                    </a:srgbClr>
                  </a:outerShdw>
                </a:effectLst>
                <a:latin typeface="Comic Sans MS" pitchFamily="66" charset="0"/>
                <a:cs typeface="Times New Roman" pitchFamily="18" charset="0"/>
                <a:sym typeface="Wingdings" pitchFamily="2" charset="2"/>
              </a:rPr>
              <a:t></a:t>
            </a:r>
            <a:r>
              <a:rPr lang="it-IT" sz="3200" b="1" dirty="0">
                <a:solidFill>
                  <a:schemeClr val="accent3"/>
                </a:solidFill>
                <a:effectLst>
                  <a:outerShdw blurRad="38100" dist="38100" dir="2700000" algn="tl">
                    <a:srgbClr val="000000">
                      <a:alpha val="43137"/>
                    </a:srgbClr>
                  </a:outerShdw>
                </a:effectLst>
                <a:latin typeface="Comic Sans MS" pitchFamily="66" charset="0"/>
                <a:cs typeface="Times New Roman" pitchFamily="18" charset="0"/>
              </a:rPr>
              <a:t> tratta come se fosse tachicardia ventricolare </a:t>
            </a:r>
          </a:p>
          <a:p>
            <a:pPr marL="333375" indent="-333375" algn="just">
              <a:lnSpc>
                <a:spcPct val="150000"/>
              </a:lnSpc>
              <a:spcBef>
                <a:spcPts val="800"/>
              </a:spcBef>
              <a:buClr>
                <a:srgbClr val="00B0F0"/>
              </a:buClr>
              <a:buFont typeface="Wingdings" pitchFamily="2" charset="2"/>
              <a:buChar char="Ø"/>
              <a:tabLst>
                <a:tab pos="333375" algn="l"/>
                <a:tab pos="1247775" algn="l"/>
                <a:tab pos="2162175" algn="l"/>
                <a:tab pos="3076575" algn="l"/>
                <a:tab pos="3990975" algn="l"/>
                <a:tab pos="4905375" algn="l"/>
                <a:tab pos="5819775" algn="l"/>
                <a:tab pos="6734175" algn="l"/>
                <a:tab pos="7648575" algn="l"/>
                <a:tab pos="8562975" algn="l"/>
                <a:tab pos="9477375" algn="l"/>
                <a:tab pos="10391775" algn="l"/>
              </a:tabLst>
              <a:defRPr/>
            </a:pPr>
            <a:r>
              <a:rPr lang="it-IT" sz="3200" b="1" dirty="0">
                <a:solidFill>
                  <a:schemeClr val="accent3"/>
                </a:solidFill>
                <a:effectLst>
                  <a:outerShdw blurRad="38100" dist="38100" dir="2700000" algn="tl">
                    <a:srgbClr val="000000">
                      <a:alpha val="43137"/>
                    </a:srgbClr>
                  </a:outerShdw>
                </a:effectLst>
                <a:latin typeface="Comic Sans MS" pitchFamily="66" charset="0"/>
                <a:cs typeface="Times New Roman" pitchFamily="18" charset="0"/>
              </a:rPr>
              <a:t>Se instabile</a:t>
            </a:r>
            <a:r>
              <a:rPr lang="it-IT" sz="3200" b="1" dirty="0">
                <a:solidFill>
                  <a:schemeClr val="accent3"/>
                </a:solidFill>
                <a:effectLst>
                  <a:outerShdw blurRad="38100" dist="38100" dir="2700000" algn="tl">
                    <a:srgbClr val="000000">
                      <a:alpha val="43137"/>
                    </a:srgbClr>
                  </a:outerShdw>
                </a:effectLst>
                <a:latin typeface="Comic Sans MS" pitchFamily="66" charset="0"/>
                <a:cs typeface="Times New Roman" pitchFamily="18" charset="0"/>
                <a:sym typeface="Wingdings" pitchFamily="2" charset="2"/>
              </a:rPr>
              <a:t></a:t>
            </a:r>
            <a:r>
              <a:rPr lang="it-IT" sz="3200" b="1" dirty="0">
                <a:solidFill>
                  <a:schemeClr val="accent3"/>
                </a:solidFill>
                <a:effectLst>
                  <a:outerShdw blurRad="38100" dist="38100" dir="2700000" algn="tl">
                    <a:srgbClr val="000000">
                      <a:alpha val="43137"/>
                    </a:srgbClr>
                  </a:outerShdw>
                </a:effectLst>
                <a:latin typeface="Comic Sans MS" pitchFamily="66" charset="0"/>
                <a:cs typeface="Times New Roman" pitchFamily="18" charset="0"/>
              </a:rPr>
              <a:t> DC shock sincrono</a:t>
            </a:r>
          </a:p>
        </p:txBody>
      </p:sp>
      <p:pic>
        <p:nvPicPr>
          <p:cNvPr id="99332" name="Picture 4" descr="C:\Users\laura\AppData\Local\Microsoft\Windows\Temporary Internet Files\Content.IE5\HPPZEOI0\MCj02870650000[1].wmf"/>
          <p:cNvPicPr>
            <a:picLocks noChangeAspect="1" noChangeArrowheads="1"/>
          </p:cNvPicPr>
          <p:nvPr/>
        </p:nvPicPr>
        <p:blipFill>
          <a:blip r:embed="rId3" cstate="print"/>
          <a:srcRect/>
          <a:stretch>
            <a:fillRect/>
          </a:stretch>
        </p:blipFill>
        <p:spPr bwMode="auto">
          <a:xfrm>
            <a:off x="500063" y="214313"/>
            <a:ext cx="2697162" cy="29654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4"/>
          <p:cNvSpPr>
            <a:spLocks noGrp="1" noChangeArrowheads="1"/>
          </p:cNvSpPr>
          <p:nvPr>
            <p:ph type="body" idx="1"/>
          </p:nvPr>
        </p:nvSpPr>
        <p:spPr>
          <a:xfrm>
            <a:off x="1763713" y="1125538"/>
            <a:ext cx="7380287" cy="5410200"/>
          </a:xfrm>
        </p:spPr>
        <p:txBody>
          <a:bodyPr/>
          <a:lstStyle/>
          <a:p>
            <a:pPr algn="l" eaLnBrk="1" hangingPunct="1">
              <a:lnSpc>
                <a:spcPct val="80000"/>
              </a:lnSpc>
              <a:defRPr/>
            </a:pPr>
            <a:r>
              <a:rPr lang="en-US" sz="2800" b="1" smtClean="0">
                <a:solidFill>
                  <a:schemeClr val="bg1"/>
                </a:solidFill>
                <a:effectLst>
                  <a:outerShdw blurRad="38100" dist="38100" dir="2700000" algn="tl">
                    <a:srgbClr val="000000"/>
                  </a:outerShdw>
                </a:effectLst>
                <a:latin typeface="Comic Sans MS" pitchFamily="66" charset="0"/>
              </a:rPr>
              <a:t>Sustained Monomorphic VT</a:t>
            </a:r>
          </a:p>
          <a:p>
            <a:pPr algn="l" eaLnBrk="1" hangingPunct="1">
              <a:lnSpc>
                <a:spcPct val="80000"/>
              </a:lnSpc>
              <a:defRPr/>
            </a:pPr>
            <a:endParaRPr lang="en-US" sz="2000" b="1" smtClean="0">
              <a:solidFill>
                <a:srgbClr val="FFFF00"/>
              </a:solidFill>
              <a:effectLst>
                <a:outerShdw blurRad="38100" dist="38100" dir="2700000" algn="tl">
                  <a:srgbClr val="000000"/>
                </a:outerShdw>
              </a:effectLst>
              <a:latin typeface="Comic Sans MS" pitchFamily="66" charset="0"/>
            </a:endParaRPr>
          </a:p>
          <a:p>
            <a:pPr algn="l" eaLnBrk="1" hangingPunct="1">
              <a:lnSpc>
                <a:spcPct val="80000"/>
              </a:lnSpc>
              <a:defRPr/>
            </a:pPr>
            <a:r>
              <a:rPr lang="en-US" sz="2000" b="1" smtClean="0">
                <a:solidFill>
                  <a:srgbClr val="FFFF00"/>
                </a:solidFill>
                <a:effectLst>
                  <a:outerShdw blurRad="38100" dist="38100" dir="2700000" algn="tl">
                    <a:srgbClr val="000000"/>
                  </a:outerShdw>
                </a:effectLst>
                <a:latin typeface="Comic Sans MS" pitchFamily="66" charset="0"/>
              </a:rPr>
              <a:t>Intravenous </a:t>
            </a:r>
            <a:r>
              <a:rPr lang="en-US" sz="2800" b="1" u="sng" smtClean="0">
                <a:solidFill>
                  <a:srgbClr val="FFFF00"/>
                </a:solidFill>
                <a:effectLst>
                  <a:outerShdw blurRad="38100" dist="38100" dir="2700000" algn="tl">
                    <a:srgbClr val="000000"/>
                  </a:outerShdw>
                </a:effectLst>
                <a:latin typeface="Comic Sans MS" pitchFamily="66" charset="0"/>
              </a:rPr>
              <a:t>procainamide</a:t>
            </a:r>
            <a:r>
              <a:rPr lang="en-US" sz="2000" b="1" smtClean="0">
                <a:solidFill>
                  <a:srgbClr val="FFFF00"/>
                </a:solidFill>
                <a:effectLst>
                  <a:outerShdw blurRad="38100" dist="38100" dir="2700000" algn="tl">
                    <a:srgbClr val="000000"/>
                  </a:outerShdw>
                </a:effectLst>
                <a:latin typeface="Comic Sans MS" pitchFamily="66" charset="0"/>
              </a:rPr>
              <a:t> (or ajmaline in some European countries) is reasonable for initial treatment of patients with stable sustained monomorphic VT.</a:t>
            </a:r>
          </a:p>
          <a:p>
            <a:pPr algn="l" eaLnBrk="1" hangingPunct="1">
              <a:defRPr/>
            </a:pPr>
            <a:endParaRPr lang="en-US" sz="2000" b="1" smtClean="0">
              <a:solidFill>
                <a:srgbClr val="FFFF00"/>
              </a:solidFill>
              <a:effectLst>
                <a:outerShdw blurRad="38100" dist="38100" dir="2700000" algn="tl">
                  <a:srgbClr val="000000"/>
                </a:outerShdw>
              </a:effectLst>
              <a:latin typeface="Comic Sans MS" pitchFamily="66" charset="0"/>
            </a:endParaRPr>
          </a:p>
          <a:p>
            <a:pPr algn="l" eaLnBrk="1" hangingPunct="1">
              <a:defRPr/>
            </a:pPr>
            <a:r>
              <a:rPr lang="en-US" sz="2000" b="1" smtClean="0">
                <a:solidFill>
                  <a:srgbClr val="FFFF00"/>
                </a:solidFill>
                <a:effectLst>
                  <a:outerShdw blurRad="38100" dist="38100" dir="2700000" algn="tl">
                    <a:srgbClr val="000000"/>
                  </a:outerShdw>
                </a:effectLst>
                <a:latin typeface="Comic Sans MS" pitchFamily="66" charset="0"/>
              </a:rPr>
              <a:t>Intravenous </a:t>
            </a:r>
            <a:r>
              <a:rPr lang="en-US" sz="2800" b="1" u="sng" smtClean="0">
                <a:solidFill>
                  <a:srgbClr val="FFFF00"/>
                </a:solidFill>
                <a:effectLst>
                  <a:outerShdw blurRad="38100" dist="38100" dir="2700000" algn="tl">
                    <a:srgbClr val="000000"/>
                  </a:outerShdw>
                </a:effectLst>
                <a:latin typeface="Comic Sans MS" pitchFamily="66" charset="0"/>
              </a:rPr>
              <a:t>amiodarone</a:t>
            </a:r>
            <a:r>
              <a:rPr lang="en-US" sz="2400" b="1" smtClean="0">
                <a:solidFill>
                  <a:srgbClr val="FFFF00"/>
                </a:solidFill>
                <a:effectLst>
                  <a:outerShdw blurRad="38100" dist="38100" dir="2700000" algn="tl">
                    <a:srgbClr val="000000"/>
                  </a:outerShdw>
                </a:effectLst>
                <a:latin typeface="Comic Sans MS" pitchFamily="66" charset="0"/>
              </a:rPr>
              <a:t> </a:t>
            </a:r>
            <a:r>
              <a:rPr lang="en-US" sz="2000" b="1" smtClean="0">
                <a:solidFill>
                  <a:srgbClr val="FFFF00"/>
                </a:solidFill>
                <a:effectLst>
                  <a:outerShdw blurRad="38100" dist="38100" dir="2700000" algn="tl">
                    <a:srgbClr val="000000"/>
                  </a:outerShdw>
                </a:effectLst>
                <a:latin typeface="Comic Sans MS" pitchFamily="66" charset="0"/>
              </a:rPr>
              <a:t>is reasonable in patients withsustained monomorphic VT that is hemodynamically </a:t>
            </a:r>
          </a:p>
          <a:p>
            <a:pPr algn="l" eaLnBrk="1" hangingPunct="1">
              <a:defRPr/>
            </a:pPr>
            <a:r>
              <a:rPr lang="en-US" sz="2000" b="1" smtClean="0">
                <a:solidFill>
                  <a:srgbClr val="FFFF00"/>
                </a:solidFill>
                <a:effectLst>
                  <a:outerShdw blurRad="38100" dist="38100" dir="2700000" algn="tl">
                    <a:srgbClr val="000000"/>
                  </a:outerShdw>
                </a:effectLst>
                <a:latin typeface="Comic Sans MS" pitchFamily="66" charset="0"/>
              </a:rPr>
              <a:t>unstable, refractory to conversion with countershock, or</a:t>
            </a:r>
          </a:p>
          <a:p>
            <a:pPr algn="l" eaLnBrk="1" hangingPunct="1">
              <a:defRPr/>
            </a:pPr>
            <a:r>
              <a:rPr lang="en-US" sz="2000" b="1" smtClean="0">
                <a:solidFill>
                  <a:srgbClr val="FFFF00"/>
                </a:solidFill>
                <a:effectLst>
                  <a:outerShdw blurRad="38100" dist="38100" dir="2700000" algn="tl">
                    <a:srgbClr val="000000"/>
                  </a:outerShdw>
                </a:effectLst>
                <a:latin typeface="Comic Sans MS" pitchFamily="66" charset="0"/>
              </a:rPr>
              <a:t>recurrent despite procainamide or other agents. </a:t>
            </a:r>
          </a:p>
          <a:p>
            <a:pPr algn="l" eaLnBrk="1" hangingPunct="1">
              <a:defRPr/>
            </a:pPr>
            <a:endParaRPr lang="en-US" sz="2000" b="1" smtClean="0">
              <a:solidFill>
                <a:srgbClr val="FFFF00"/>
              </a:solidFill>
              <a:effectLst>
                <a:outerShdw blurRad="38100" dist="38100" dir="2700000" algn="tl">
                  <a:srgbClr val="000000"/>
                </a:outerShdw>
              </a:effectLst>
              <a:latin typeface="Comic Sans MS" pitchFamily="66" charset="0"/>
            </a:endParaRPr>
          </a:p>
          <a:p>
            <a:pPr algn="l" eaLnBrk="1" hangingPunct="1">
              <a:defRPr/>
            </a:pPr>
            <a:r>
              <a:rPr lang="en-US" sz="1600" b="1" smtClean="0">
                <a:solidFill>
                  <a:srgbClr val="FFFF00"/>
                </a:solidFill>
                <a:effectLst>
                  <a:outerShdw blurRad="38100" dist="38100" dir="2700000" algn="tl">
                    <a:srgbClr val="000000"/>
                  </a:outerShdw>
                </a:effectLst>
                <a:latin typeface="Comic Sans MS" pitchFamily="66" charset="0"/>
              </a:rPr>
              <a:t>Transvenous catheter pace termination can be useful to </a:t>
            </a:r>
          </a:p>
          <a:p>
            <a:pPr algn="l" eaLnBrk="1" hangingPunct="1">
              <a:defRPr/>
            </a:pPr>
            <a:r>
              <a:rPr lang="en-US" sz="1600" b="1" smtClean="0">
                <a:solidFill>
                  <a:srgbClr val="FFFF00"/>
                </a:solidFill>
                <a:effectLst>
                  <a:outerShdw blurRad="38100" dist="38100" dir="2700000" algn="tl">
                    <a:srgbClr val="000000"/>
                  </a:outerShdw>
                </a:effectLst>
                <a:latin typeface="Comic Sans MS" pitchFamily="66" charset="0"/>
              </a:rPr>
              <a:t>treat patients with sustained monomorphic VT that is </a:t>
            </a:r>
          </a:p>
          <a:p>
            <a:pPr algn="l" eaLnBrk="1" hangingPunct="1">
              <a:defRPr/>
            </a:pPr>
            <a:r>
              <a:rPr lang="en-US" sz="1600" b="1" smtClean="0">
                <a:solidFill>
                  <a:srgbClr val="FFFF00"/>
                </a:solidFill>
                <a:effectLst>
                  <a:outerShdw blurRad="38100" dist="38100" dir="2700000" algn="tl">
                    <a:srgbClr val="000000"/>
                  </a:outerShdw>
                </a:effectLst>
                <a:latin typeface="Comic Sans MS" pitchFamily="66" charset="0"/>
              </a:rPr>
              <a:t>refractory to cardioversion or is frequently </a:t>
            </a:r>
          </a:p>
          <a:p>
            <a:pPr algn="l" eaLnBrk="1" hangingPunct="1">
              <a:defRPr/>
            </a:pPr>
            <a:r>
              <a:rPr lang="en-US" sz="1600" b="1" smtClean="0">
                <a:solidFill>
                  <a:srgbClr val="FFFF00"/>
                </a:solidFill>
                <a:effectLst>
                  <a:outerShdw blurRad="38100" dist="38100" dir="2700000" algn="tl">
                    <a:srgbClr val="000000"/>
                  </a:outerShdw>
                </a:effectLst>
                <a:latin typeface="Comic Sans MS" pitchFamily="66" charset="0"/>
              </a:rPr>
              <a:t>recurrent despite antiarrhythmic medication.</a:t>
            </a:r>
          </a:p>
          <a:p>
            <a:pPr algn="l" eaLnBrk="1" hangingPunct="1">
              <a:defRPr/>
            </a:pPr>
            <a:endParaRPr lang="en-US" sz="1600" smtClean="0">
              <a:effectLst>
                <a:outerShdw blurRad="38100" dist="38100" dir="2700000" algn="tl">
                  <a:srgbClr val="FFFFFF"/>
                </a:outerShdw>
              </a:effectLst>
              <a:latin typeface="Comic Sans MS" pitchFamily="66" charset="0"/>
            </a:endParaRPr>
          </a:p>
        </p:txBody>
      </p:sp>
      <p:grpSp>
        <p:nvGrpSpPr>
          <p:cNvPr id="2" name="Group 7"/>
          <p:cNvGrpSpPr>
            <a:grpSpLocks/>
          </p:cNvGrpSpPr>
          <p:nvPr/>
        </p:nvGrpSpPr>
        <p:grpSpPr bwMode="auto">
          <a:xfrm>
            <a:off x="0" y="1484313"/>
            <a:ext cx="1827213" cy="1447800"/>
            <a:chOff x="222" y="768"/>
            <a:chExt cx="947" cy="864"/>
          </a:xfrm>
        </p:grpSpPr>
        <p:sp>
          <p:nvSpPr>
            <p:cNvPr id="100576" name="AutoShape 8"/>
            <p:cNvSpPr>
              <a:spLocks noChangeAspect="1" noChangeArrowheads="1" noTextEdit="1"/>
            </p:cNvSpPr>
            <p:nvPr/>
          </p:nvSpPr>
          <p:spPr bwMode="auto">
            <a:xfrm>
              <a:off x="222" y="768"/>
              <a:ext cx="912" cy="864"/>
            </a:xfrm>
            <a:prstGeom prst="rect">
              <a:avLst/>
            </a:prstGeom>
            <a:noFill/>
            <a:ln w="9525">
              <a:noFill/>
              <a:miter lim="800000"/>
              <a:headEnd/>
              <a:tailEnd/>
            </a:ln>
          </p:spPr>
          <p:txBody>
            <a:bodyPr/>
            <a:lstStyle/>
            <a:p>
              <a:endParaRPr lang="it-IT"/>
            </a:p>
          </p:txBody>
        </p:sp>
        <p:sp>
          <p:nvSpPr>
            <p:cNvPr id="100577" name="Rectangle 9"/>
            <p:cNvSpPr>
              <a:spLocks noChangeArrowheads="1"/>
            </p:cNvSpPr>
            <p:nvPr/>
          </p:nvSpPr>
          <p:spPr bwMode="auto">
            <a:xfrm>
              <a:off x="323" y="1000"/>
              <a:ext cx="8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578" name="Rectangle 10"/>
            <p:cNvSpPr>
              <a:spLocks noChangeArrowheads="1"/>
            </p:cNvSpPr>
            <p:nvPr/>
          </p:nvSpPr>
          <p:spPr bwMode="auto">
            <a:xfrm>
              <a:off x="317" y="995"/>
              <a:ext cx="8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579" name="Rectangle 11"/>
            <p:cNvSpPr>
              <a:spLocks noChangeArrowheads="1"/>
            </p:cNvSpPr>
            <p:nvPr/>
          </p:nvSpPr>
          <p:spPr bwMode="auto">
            <a:xfrm>
              <a:off x="312" y="989"/>
              <a:ext cx="8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580" name="Rectangle 12"/>
            <p:cNvSpPr>
              <a:spLocks noChangeArrowheads="1"/>
            </p:cNvSpPr>
            <p:nvPr/>
          </p:nvSpPr>
          <p:spPr bwMode="auto">
            <a:xfrm>
              <a:off x="239"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81" name="Rectangle 13"/>
            <p:cNvSpPr>
              <a:spLocks noChangeArrowheads="1"/>
            </p:cNvSpPr>
            <p:nvPr/>
          </p:nvSpPr>
          <p:spPr bwMode="auto">
            <a:xfrm>
              <a:off x="226" y="1187"/>
              <a:ext cx="210"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582" name="Rectangle 14"/>
            <p:cNvSpPr>
              <a:spLocks noChangeArrowheads="1"/>
            </p:cNvSpPr>
            <p:nvPr/>
          </p:nvSpPr>
          <p:spPr bwMode="auto">
            <a:xfrm>
              <a:off x="22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83" name="Rectangle 15"/>
            <p:cNvSpPr>
              <a:spLocks noChangeArrowheads="1"/>
            </p:cNvSpPr>
            <p:nvPr/>
          </p:nvSpPr>
          <p:spPr bwMode="auto">
            <a:xfrm>
              <a:off x="449" y="1199"/>
              <a:ext cx="20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84" name="Rectangle 16"/>
            <p:cNvSpPr>
              <a:spLocks noChangeArrowheads="1"/>
            </p:cNvSpPr>
            <p:nvPr/>
          </p:nvSpPr>
          <p:spPr bwMode="auto">
            <a:xfrm>
              <a:off x="436" y="1187"/>
              <a:ext cx="210"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585" name="Rectangle 17"/>
            <p:cNvSpPr>
              <a:spLocks noChangeArrowheads="1"/>
            </p:cNvSpPr>
            <p:nvPr/>
          </p:nvSpPr>
          <p:spPr bwMode="auto">
            <a:xfrm>
              <a:off x="43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86" name="Rectangle 18"/>
            <p:cNvSpPr>
              <a:spLocks noChangeArrowheads="1"/>
            </p:cNvSpPr>
            <p:nvPr/>
          </p:nvSpPr>
          <p:spPr bwMode="auto">
            <a:xfrm>
              <a:off x="65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87" name="Rectangle 19"/>
            <p:cNvSpPr>
              <a:spLocks noChangeArrowheads="1"/>
            </p:cNvSpPr>
            <p:nvPr/>
          </p:nvSpPr>
          <p:spPr bwMode="auto">
            <a:xfrm>
              <a:off x="646" y="1187"/>
              <a:ext cx="210"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588" name="Rectangle 20"/>
            <p:cNvSpPr>
              <a:spLocks noChangeArrowheads="1"/>
            </p:cNvSpPr>
            <p:nvPr/>
          </p:nvSpPr>
          <p:spPr bwMode="auto">
            <a:xfrm>
              <a:off x="64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89" name="Rectangle 21"/>
            <p:cNvSpPr>
              <a:spLocks noChangeArrowheads="1"/>
            </p:cNvSpPr>
            <p:nvPr/>
          </p:nvSpPr>
          <p:spPr bwMode="auto">
            <a:xfrm>
              <a:off x="86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90" name="Rectangle 22"/>
            <p:cNvSpPr>
              <a:spLocks noChangeArrowheads="1"/>
            </p:cNvSpPr>
            <p:nvPr/>
          </p:nvSpPr>
          <p:spPr bwMode="auto">
            <a:xfrm>
              <a:off x="856" y="1187"/>
              <a:ext cx="209"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591" name="Rectangle 23"/>
            <p:cNvSpPr>
              <a:spLocks noChangeArrowheads="1"/>
            </p:cNvSpPr>
            <p:nvPr/>
          </p:nvSpPr>
          <p:spPr bwMode="auto">
            <a:xfrm>
              <a:off x="856" y="1187"/>
              <a:ext cx="20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92" name="Rectangle 24"/>
            <p:cNvSpPr>
              <a:spLocks noChangeArrowheads="1"/>
            </p:cNvSpPr>
            <p:nvPr/>
          </p:nvSpPr>
          <p:spPr bwMode="auto">
            <a:xfrm>
              <a:off x="474" y="996"/>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93" name="Rectangle 25"/>
            <p:cNvSpPr>
              <a:spLocks noChangeArrowheads="1"/>
            </p:cNvSpPr>
            <p:nvPr/>
          </p:nvSpPr>
          <p:spPr bwMode="auto">
            <a:xfrm>
              <a:off x="468" y="990"/>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94" name="Rectangle 26"/>
            <p:cNvSpPr>
              <a:spLocks noChangeArrowheads="1"/>
            </p:cNvSpPr>
            <p:nvPr/>
          </p:nvSpPr>
          <p:spPr bwMode="auto">
            <a:xfrm>
              <a:off x="463" y="985"/>
              <a:ext cx="24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595" name="Rectangle 27"/>
            <p:cNvSpPr>
              <a:spLocks noChangeArrowheads="1"/>
            </p:cNvSpPr>
            <p:nvPr/>
          </p:nvSpPr>
          <p:spPr bwMode="auto">
            <a:xfrm>
              <a:off x="702" y="996"/>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96" name="Rectangle 28"/>
            <p:cNvSpPr>
              <a:spLocks noChangeArrowheads="1"/>
            </p:cNvSpPr>
            <p:nvPr/>
          </p:nvSpPr>
          <p:spPr bwMode="auto">
            <a:xfrm>
              <a:off x="696" y="990"/>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97" name="Rectangle 29"/>
            <p:cNvSpPr>
              <a:spLocks noChangeArrowheads="1"/>
            </p:cNvSpPr>
            <p:nvPr/>
          </p:nvSpPr>
          <p:spPr bwMode="auto">
            <a:xfrm>
              <a:off x="691" y="985"/>
              <a:ext cx="245"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598" name="Rectangle 30"/>
            <p:cNvSpPr>
              <a:spLocks noChangeArrowheads="1"/>
            </p:cNvSpPr>
            <p:nvPr/>
          </p:nvSpPr>
          <p:spPr bwMode="auto">
            <a:xfrm>
              <a:off x="930" y="996"/>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99" name="Rectangle 31"/>
            <p:cNvSpPr>
              <a:spLocks noChangeArrowheads="1"/>
            </p:cNvSpPr>
            <p:nvPr/>
          </p:nvSpPr>
          <p:spPr bwMode="auto">
            <a:xfrm>
              <a:off x="924" y="990"/>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00" name="Rectangle 32"/>
            <p:cNvSpPr>
              <a:spLocks noChangeArrowheads="1"/>
            </p:cNvSpPr>
            <p:nvPr/>
          </p:nvSpPr>
          <p:spPr bwMode="auto">
            <a:xfrm>
              <a:off x="919" y="985"/>
              <a:ext cx="239"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601" name="Freeform 33"/>
            <p:cNvSpPr>
              <a:spLocks/>
            </p:cNvSpPr>
            <p:nvPr/>
          </p:nvSpPr>
          <p:spPr bwMode="auto">
            <a:xfrm>
              <a:off x="484" y="1292"/>
              <a:ext cx="121" cy="245"/>
            </a:xfrm>
            <a:custGeom>
              <a:avLst/>
              <a:gdLst>
                <a:gd name="T0" fmla="*/ 121 w 121"/>
                <a:gd name="T1" fmla="*/ 162 h 245"/>
                <a:gd name="T2" fmla="*/ 114 w 121"/>
                <a:gd name="T3" fmla="*/ 199 h 245"/>
                <a:gd name="T4" fmla="*/ 102 w 121"/>
                <a:gd name="T5" fmla="*/ 224 h 245"/>
                <a:gd name="T6" fmla="*/ 86 w 121"/>
                <a:gd name="T7" fmla="*/ 239 h 245"/>
                <a:gd name="T8" fmla="*/ 64 w 121"/>
                <a:gd name="T9" fmla="*/ 245 h 245"/>
                <a:gd name="T10" fmla="*/ 46 w 121"/>
                <a:gd name="T11" fmla="*/ 242 h 245"/>
                <a:gd name="T12" fmla="*/ 35 w 121"/>
                <a:gd name="T13" fmla="*/ 235 h 245"/>
                <a:gd name="T14" fmla="*/ 25 w 121"/>
                <a:gd name="T15" fmla="*/ 227 h 245"/>
                <a:gd name="T16" fmla="*/ 16 w 121"/>
                <a:gd name="T17" fmla="*/ 213 h 245"/>
                <a:gd name="T18" fmla="*/ 8 w 121"/>
                <a:gd name="T19" fmla="*/ 193 h 245"/>
                <a:gd name="T20" fmla="*/ 2 w 121"/>
                <a:gd name="T21" fmla="*/ 171 h 245"/>
                <a:gd name="T22" fmla="*/ 0 w 121"/>
                <a:gd name="T23" fmla="*/ 143 h 245"/>
                <a:gd name="T24" fmla="*/ 0 w 121"/>
                <a:gd name="T25" fmla="*/ 107 h 245"/>
                <a:gd name="T26" fmla="*/ 4 w 121"/>
                <a:gd name="T27" fmla="*/ 70 h 245"/>
                <a:gd name="T28" fmla="*/ 12 w 121"/>
                <a:gd name="T29" fmla="*/ 39 h 245"/>
                <a:gd name="T30" fmla="*/ 25 w 121"/>
                <a:gd name="T31" fmla="*/ 17 h 245"/>
                <a:gd name="T32" fmla="*/ 42 w 121"/>
                <a:gd name="T33" fmla="*/ 4 h 245"/>
                <a:gd name="T34" fmla="*/ 63 w 121"/>
                <a:gd name="T35" fmla="*/ 0 h 245"/>
                <a:gd name="T36" fmla="*/ 79 w 121"/>
                <a:gd name="T37" fmla="*/ 2 h 245"/>
                <a:gd name="T38" fmla="*/ 93 w 121"/>
                <a:gd name="T39" fmla="*/ 10 h 245"/>
                <a:gd name="T40" fmla="*/ 103 w 121"/>
                <a:gd name="T41" fmla="*/ 23 h 245"/>
                <a:gd name="T42" fmla="*/ 111 w 121"/>
                <a:gd name="T43" fmla="*/ 41 h 245"/>
                <a:gd name="T44" fmla="*/ 118 w 121"/>
                <a:gd name="T45" fmla="*/ 65 h 245"/>
                <a:gd name="T46" fmla="*/ 85 w 121"/>
                <a:gd name="T47" fmla="*/ 83 h 245"/>
                <a:gd name="T48" fmla="*/ 82 w 121"/>
                <a:gd name="T49" fmla="*/ 72 h 245"/>
                <a:gd name="T50" fmla="*/ 77 w 121"/>
                <a:gd name="T51" fmla="*/ 62 h 245"/>
                <a:gd name="T52" fmla="*/ 70 w 121"/>
                <a:gd name="T53" fmla="*/ 55 h 245"/>
                <a:gd name="T54" fmla="*/ 60 w 121"/>
                <a:gd name="T55" fmla="*/ 55 h 245"/>
                <a:gd name="T56" fmla="*/ 51 w 121"/>
                <a:gd name="T57" fmla="*/ 59 h 245"/>
                <a:gd name="T58" fmla="*/ 46 w 121"/>
                <a:gd name="T59" fmla="*/ 70 h 245"/>
                <a:gd name="T60" fmla="*/ 42 w 121"/>
                <a:gd name="T61" fmla="*/ 83 h 245"/>
                <a:gd name="T62" fmla="*/ 39 w 121"/>
                <a:gd name="T63" fmla="*/ 100 h 245"/>
                <a:gd name="T64" fmla="*/ 39 w 121"/>
                <a:gd name="T65" fmla="*/ 121 h 245"/>
                <a:gd name="T66" fmla="*/ 39 w 121"/>
                <a:gd name="T67" fmla="*/ 147 h 245"/>
                <a:gd name="T68" fmla="*/ 42 w 121"/>
                <a:gd name="T69" fmla="*/ 167 h 245"/>
                <a:gd name="T70" fmla="*/ 46 w 121"/>
                <a:gd name="T71" fmla="*/ 178 h 245"/>
                <a:gd name="T72" fmla="*/ 51 w 121"/>
                <a:gd name="T73" fmla="*/ 186 h 245"/>
                <a:gd name="T74" fmla="*/ 60 w 121"/>
                <a:gd name="T75" fmla="*/ 189 h 245"/>
                <a:gd name="T76" fmla="*/ 68 w 121"/>
                <a:gd name="T77" fmla="*/ 189 h 245"/>
                <a:gd name="T78" fmla="*/ 74 w 121"/>
                <a:gd name="T79" fmla="*/ 185 h 245"/>
                <a:gd name="T80" fmla="*/ 79 w 121"/>
                <a:gd name="T81" fmla="*/ 178 h 245"/>
                <a:gd name="T82" fmla="*/ 86 w 121"/>
                <a:gd name="T83" fmla="*/ 154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close/>
                </a:path>
              </a:pathLst>
            </a:custGeom>
            <a:solidFill>
              <a:srgbClr val="FFFFFF"/>
            </a:solidFill>
            <a:ln w="9525">
              <a:noFill/>
              <a:round/>
              <a:headEnd/>
              <a:tailEnd/>
            </a:ln>
          </p:spPr>
          <p:txBody>
            <a:bodyPr/>
            <a:lstStyle/>
            <a:p>
              <a:endParaRPr lang="it-IT"/>
            </a:p>
          </p:txBody>
        </p:sp>
        <p:sp>
          <p:nvSpPr>
            <p:cNvPr id="100602" name="Freeform 34"/>
            <p:cNvSpPr>
              <a:spLocks/>
            </p:cNvSpPr>
            <p:nvPr/>
          </p:nvSpPr>
          <p:spPr bwMode="auto">
            <a:xfrm>
              <a:off x="484" y="1292"/>
              <a:ext cx="121" cy="245"/>
            </a:xfrm>
            <a:custGeom>
              <a:avLst/>
              <a:gdLst>
                <a:gd name="T0" fmla="*/ 121 w 121"/>
                <a:gd name="T1" fmla="*/ 162 h 245"/>
                <a:gd name="T2" fmla="*/ 114 w 121"/>
                <a:gd name="T3" fmla="*/ 199 h 245"/>
                <a:gd name="T4" fmla="*/ 102 w 121"/>
                <a:gd name="T5" fmla="*/ 224 h 245"/>
                <a:gd name="T6" fmla="*/ 86 w 121"/>
                <a:gd name="T7" fmla="*/ 239 h 245"/>
                <a:gd name="T8" fmla="*/ 64 w 121"/>
                <a:gd name="T9" fmla="*/ 245 h 245"/>
                <a:gd name="T10" fmla="*/ 46 w 121"/>
                <a:gd name="T11" fmla="*/ 242 h 245"/>
                <a:gd name="T12" fmla="*/ 35 w 121"/>
                <a:gd name="T13" fmla="*/ 235 h 245"/>
                <a:gd name="T14" fmla="*/ 25 w 121"/>
                <a:gd name="T15" fmla="*/ 227 h 245"/>
                <a:gd name="T16" fmla="*/ 16 w 121"/>
                <a:gd name="T17" fmla="*/ 213 h 245"/>
                <a:gd name="T18" fmla="*/ 8 w 121"/>
                <a:gd name="T19" fmla="*/ 193 h 245"/>
                <a:gd name="T20" fmla="*/ 2 w 121"/>
                <a:gd name="T21" fmla="*/ 171 h 245"/>
                <a:gd name="T22" fmla="*/ 0 w 121"/>
                <a:gd name="T23" fmla="*/ 143 h 245"/>
                <a:gd name="T24" fmla="*/ 0 w 121"/>
                <a:gd name="T25" fmla="*/ 107 h 245"/>
                <a:gd name="T26" fmla="*/ 4 w 121"/>
                <a:gd name="T27" fmla="*/ 70 h 245"/>
                <a:gd name="T28" fmla="*/ 12 w 121"/>
                <a:gd name="T29" fmla="*/ 39 h 245"/>
                <a:gd name="T30" fmla="*/ 25 w 121"/>
                <a:gd name="T31" fmla="*/ 17 h 245"/>
                <a:gd name="T32" fmla="*/ 42 w 121"/>
                <a:gd name="T33" fmla="*/ 4 h 245"/>
                <a:gd name="T34" fmla="*/ 63 w 121"/>
                <a:gd name="T35" fmla="*/ 0 h 245"/>
                <a:gd name="T36" fmla="*/ 79 w 121"/>
                <a:gd name="T37" fmla="*/ 2 h 245"/>
                <a:gd name="T38" fmla="*/ 93 w 121"/>
                <a:gd name="T39" fmla="*/ 10 h 245"/>
                <a:gd name="T40" fmla="*/ 103 w 121"/>
                <a:gd name="T41" fmla="*/ 23 h 245"/>
                <a:gd name="T42" fmla="*/ 111 w 121"/>
                <a:gd name="T43" fmla="*/ 41 h 245"/>
                <a:gd name="T44" fmla="*/ 118 w 121"/>
                <a:gd name="T45" fmla="*/ 65 h 245"/>
                <a:gd name="T46" fmla="*/ 85 w 121"/>
                <a:gd name="T47" fmla="*/ 83 h 245"/>
                <a:gd name="T48" fmla="*/ 82 w 121"/>
                <a:gd name="T49" fmla="*/ 72 h 245"/>
                <a:gd name="T50" fmla="*/ 77 w 121"/>
                <a:gd name="T51" fmla="*/ 62 h 245"/>
                <a:gd name="T52" fmla="*/ 70 w 121"/>
                <a:gd name="T53" fmla="*/ 55 h 245"/>
                <a:gd name="T54" fmla="*/ 60 w 121"/>
                <a:gd name="T55" fmla="*/ 55 h 245"/>
                <a:gd name="T56" fmla="*/ 51 w 121"/>
                <a:gd name="T57" fmla="*/ 59 h 245"/>
                <a:gd name="T58" fmla="*/ 46 w 121"/>
                <a:gd name="T59" fmla="*/ 70 h 245"/>
                <a:gd name="T60" fmla="*/ 42 w 121"/>
                <a:gd name="T61" fmla="*/ 83 h 245"/>
                <a:gd name="T62" fmla="*/ 39 w 121"/>
                <a:gd name="T63" fmla="*/ 100 h 245"/>
                <a:gd name="T64" fmla="*/ 39 w 121"/>
                <a:gd name="T65" fmla="*/ 121 h 245"/>
                <a:gd name="T66" fmla="*/ 39 w 121"/>
                <a:gd name="T67" fmla="*/ 147 h 245"/>
                <a:gd name="T68" fmla="*/ 42 w 121"/>
                <a:gd name="T69" fmla="*/ 167 h 245"/>
                <a:gd name="T70" fmla="*/ 46 w 121"/>
                <a:gd name="T71" fmla="*/ 178 h 245"/>
                <a:gd name="T72" fmla="*/ 51 w 121"/>
                <a:gd name="T73" fmla="*/ 186 h 245"/>
                <a:gd name="T74" fmla="*/ 60 w 121"/>
                <a:gd name="T75" fmla="*/ 189 h 245"/>
                <a:gd name="T76" fmla="*/ 68 w 121"/>
                <a:gd name="T77" fmla="*/ 189 h 245"/>
                <a:gd name="T78" fmla="*/ 74 w 121"/>
                <a:gd name="T79" fmla="*/ 185 h 245"/>
                <a:gd name="T80" fmla="*/ 79 w 121"/>
                <a:gd name="T81" fmla="*/ 178 h 245"/>
                <a:gd name="T82" fmla="*/ 86 w 121"/>
                <a:gd name="T83" fmla="*/ 154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path>
              </a:pathLst>
            </a:custGeom>
            <a:noFill/>
            <a:ln w="12700">
              <a:solidFill>
                <a:srgbClr val="000000"/>
              </a:solidFill>
              <a:prstDash val="solid"/>
              <a:round/>
              <a:headEnd/>
              <a:tailEnd/>
            </a:ln>
          </p:spPr>
          <p:txBody>
            <a:bodyPr/>
            <a:lstStyle/>
            <a:p>
              <a:endParaRPr lang="it-IT"/>
            </a:p>
          </p:txBody>
        </p:sp>
        <p:sp>
          <p:nvSpPr>
            <p:cNvPr id="100603" name="Rectangle 35"/>
            <p:cNvSpPr>
              <a:spLocks noChangeArrowheads="1"/>
            </p:cNvSpPr>
            <p:nvPr/>
          </p:nvSpPr>
          <p:spPr bwMode="auto">
            <a:xfrm>
              <a:off x="323" y="1000"/>
              <a:ext cx="8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604" name="Rectangle 36"/>
            <p:cNvSpPr>
              <a:spLocks noChangeArrowheads="1"/>
            </p:cNvSpPr>
            <p:nvPr/>
          </p:nvSpPr>
          <p:spPr bwMode="auto">
            <a:xfrm>
              <a:off x="317" y="995"/>
              <a:ext cx="8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605" name="Rectangle 37"/>
            <p:cNvSpPr>
              <a:spLocks noChangeArrowheads="1"/>
            </p:cNvSpPr>
            <p:nvPr/>
          </p:nvSpPr>
          <p:spPr bwMode="auto">
            <a:xfrm>
              <a:off x="312" y="989"/>
              <a:ext cx="8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606" name="Rectangle 38"/>
            <p:cNvSpPr>
              <a:spLocks noChangeArrowheads="1"/>
            </p:cNvSpPr>
            <p:nvPr/>
          </p:nvSpPr>
          <p:spPr bwMode="auto">
            <a:xfrm>
              <a:off x="239"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07" name="Rectangle 39"/>
            <p:cNvSpPr>
              <a:spLocks noChangeArrowheads="1"/>
            </p:cNvSpPr>
            <p:nvPr/>
          </p:nvSpPr>
          <p:spPr bwMode="auto">
            <a:xfrm>
              <a:off x="226" y="1187"/>
              <a:ext cx="210"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608" name="Rectangle 40"/>
            <p:cNvSpPr>
              <a:spLocks noChangeArrowheads="1"/>
            </p:cNvSpPr>
            <p:nvPr/>
          </p:nvSpPr>
          <p:spPr bwMode="auto">
            <a:xfrm>
              <a:off x="22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09" name="Rectangle 41"/>
            <p:cNvSpPr>
              <a:spLocks noChangeArrowheads="1"/>
            </p:cNvSpPr>
            <p:nvPr/>
          </p:nvSpPr>
          <p:spPr bwMode="auto">
            <a:xfrm>
              <a:off x="449" y="1199"/>
              <a:ext cx="20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10" name="Rectangle 42"/>
            <p:cNvSpPr>
              <a:spLocks noChangeArrowheads="1"/>
            </p:cNvSpPr>
            <p:nvPr/>
          </p:nvSpPr>
          <p:spPr bwMode="auto">
            <a:xfrm>
              <a:off x="436" y="1187"/>
              <a:ext cx="210"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611" name="Rectangle 43"/>
            <p:cNvSpPr>
              <a:spLocks noChangeArrowheads="1"/>
            </p:cNvSpPr>
            <p:nvPr/>
          </p:nvSpPr>
          <p:spPr bwMode="auto">
            <a:xfrm>
              <a:off x="43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12" name="Rectangle 44"/>
            <p:cNvSpPr>
              <a:spLocks noChangeArrowheads="1"/>
            </p:cNvSpPr>
            <p:nvPr/>
          </p:nvSpPr>
          <p:spPr bwMode="auto">
            <a:xfrm>
              <a:off x="65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13" name="Rectangle 45"/>
            <p:cNvSpPr>
              <a:spLocks noChangeArrowheads="1"/>
            </p:cNvSpPr>
            <p:nvPr/>
          </p:nvSpPr>
          <p:spPr bwMode="auto">
            <a:xfrm>
              <a:off x="646" y="1187"/>
              <a:ext cx="210"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614" name="Rectangle 46"/>
            <p:cNvSpPr>
              <a:spLocks noChangeArrowheads="1"/>
            </p:cNvSpPr>
            <p:nvPr/>
          </p:nvSpPr>
          <p:spPr bwMode="auto">
            <a:xfrm>
              <a:off x="64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15" name="Rectangle 47"/>
            <p:cNvSpPr>
              <a:spLocks noChangeArrowheads="1"/>
            </p:cNvSpPr>
            <p:nvPr/>
          </p:nvSpPr>
          <p:spPr bwMode="auto">
            <a:xfrm>
              <a:off x="86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16" name="Rectangle 48"/>
            <p:cNvSpPr>
              <a:spLocks noChangeArrowheads="1"/>
            </p:cNvSpPr>
            <p:nvPr/>
          </p:nvSpPr>
          <p:spPr bwMode="auto">
            <a:xfrm>
              <a:off x="856" y="1187"/>
              <a:ext cx="209"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617" name="Rectangle 49"/>
            <p:cNvSpPr>
              <a:spLocks noChangeArrowheads="1"/>
            </p:cNvSpPr>
            <p:nvPr/>
          </p:nvSpPr>
          <p:spPr bwMode="auto">
            <a:xfrm>
              <a:off x="856" y="1187"/>
              <a:ext cx="20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18" name="Rectangle 50"/>
            <p:cNvSpPr>
              <a:spLocks noChangeArrowheads="1"/>
            </p:cNvSpPr>
            <p:nvPr/>
          </p:nvSpPr>
          <p:spPr bwMode="auto">
            <a:xfrm>
              <a:off x="474" y="996"/>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619" name="Rectangle 51"/>
            <p:cNvSpPr>
              <a:spLocks noChangeArrowheads="1"/>
            </p:cNvSpPr>
            <p:nvPr/>
          </p:nvSpPr>
          <p:spPr bwMode="auto">
            <a:xfrm>
              <a:off x="468" y="990"/>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620" name="Rectangle 52"/>
            <p:cNvSpPr>
              <a:spLocks noChangeArrowheads="1"/>
            </p:cNvSpPr>
            <p:nvPr/>
          </p:nvSpPr>
          <p:spPr bwMode="auto">
            <a:xfrm>
              <a:off x="463" y="985"/>
              <a:ext cx="24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621" name="Rectangle 53"/>
            <p:cNvSpPr>
              <a:spLocks noChangeArrowheads="1"/>
            </p:cNvSpPr>
            <p:nvPr/>
          </p:nvSpPr>
          <p:spPr bwMode="auto">
            <a:xfrm>
              <a:off x="702" y="996"/>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622" name="Rectangle 54"/>
            <p:cNvSpPr>
              <a:spLocks noChangeArrowheads="1"/>
            </p:cNvSpPr>
            <p:nvPr/>
          </p:nvSpPr>
          <p:spPr bwMode="auto">
            <a:xfrm>
              <a:off x="696" y="990"/>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623" name="Rectangle 55"/>
            <p:cNvSpPr>
              <a:spLocks noChangeArrowheads="1"/>
            </p:cNvSpPr>
            <p:nvPr/>
          </p:nvSpPr>
          <p:spPr bwMode="auto">
            <a:xfrm>
              <a:off x="691" y="985"/>
              <a:ext cx="245"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624" name="Rectangle 56"/>
            <p:cNvSpPr>
              <a:spLocks noChangeArrowheads="1"/>
            </p:cNvSpPr>
            <p:nvPr/>
          </p:nvSpPr>
          <p:spPr bwMode="auto">
            <a:xfrm>
              <a:off x="930" y="996"/>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25" name="Rectangle 57"/>
            <p:cNvSpPr>
              <a:spLocks noChangeArrowheads="1"/>
            </p:cNvSpPr>
            <p:nvPr/>
          </p:nvSpPr>
          <p:spPr bwMode="auto">
            <a:xfrm>
              <a:off x="924" y="990"/>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26" name="Rectangle 58"/>
            <p:cNvSpPr>
              <a:spLocks noChangeArrowheads="1"/>
            </p:cNvSpPr>
            <p:nvPr/>
          </p:nvSpPr>
          <p:spPr bwMode="auto">
            <a:xfrm>
              <a:off x="919" y="985"/>
              <a:ext cx="239"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627" name="Rectangle 59"/>
            <p:cNvSpPr>
              <a:spLocks noChangeArrowheads="1"/>
            </p:cNvSpPr>
            <p:nvPr/>
          </p:nvSpPr>
          <p:spPr bwMode="auto">
            <a:xfrm>
              <a:off x="323" y="1000"/>
              <a:ext cx="8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628" name="Rectangle 60"/>
            <p:cNvSpPr>
              <a:spLocks noChangeArrowheads="1"/>
            </p:cNvSpPr>
            <p:nvPr/>
          </p:nvSpPr>
          <p:spPr bwMode="auto">
            <a:xfrm>
              <a:off x="317" y="995"/>
              <a:ext cx="8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629" name="Rectangle 61"/>
            <p:cNvSpPr>
              <a:spLocks noChangeArrowheads="1"/>
            </p:cNvSpPr>
            <p:nvPr/>
          </p:nvSpPr>
          <p:spPr bwMode="auto">
            <a:xfrm>
              <a:off x="312" y="989"/>
              <a:ext cx="8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630" name="Rectangle 62"/>
            <p:cNvSpPr>
              <a:spLocks noChangeArrowheads="1"/>
            </p:cNvSpPr>
            <p:nvPr/>
          </p:nvSpPr>
          <p:spPr bwMode="auto">
            <a:xfrm>
              <a:off x="239"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31" name="Rectangle 63"/>
            <p:cNvSpPr>
              <a:spLocks noChangeArrowheads="1"/>
            </p:cNvSpPr>
            <p:nvPr/>
          </p:nvSpPr>
          <p:spPr bwMode="auto">
            <a:xfrm>
              <a:off x="226" y="1187"/>
              <a:ext cx="210"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632" name="Rectangle 64"/>
            <p:cNvSpPr>
              <a:spLocks noChangeArrowheads="1"/>
            </p:cNvSpPr>
            <p:nvPr/>
          </p:nvSpPr>
          <p:spPr bwMode="auto">
            <a:xfrm>
              <a:off x="22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33" name="Rectangle 65"/>
            <p:cNvSpPr>
              <a:spLocks noChangeArrowheads="1"/>
            </p:cNvSpPr>
            <p:nvPr/>
          </p:nvSpPr>
          <p:spPr bwMode="auto">
            <a:xfrm>
              <a:off x="449" y="1199"/>
              <a:ext cx="20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34" name="Rectangle 66"/>
            <p:cNvSpPr>
              <a:spLocks noChangeArrowheads="1"/>
            </p:cNvSpPr>
            <p:nvPr/>
          </p:nvSpPr>
          <p:spPr bwMode="auto">
            <a:xfrm>
              <a:off x="436" y="1187"/>
              <a:ext cx="210"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635" name="Rectangle 67"/>
            <p:cNvSpPr>
              <a:spLocks noChangeArrowheads="1"/>
            </p:cNvSpPr>
            <p:nvPr/>
          </p:nvSpPr>
          <p:spPr bwMode="auto">
            <a:xfrm>
              <a:off x="43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36" name="Rectangle 68"/>
            <p:cNvSpPr>
              <a:spLocks noChangeArrowheads="1"/>
            </p:cNvSpPr>
            <p:nvPr/>
          </p:nvSpPr>
          <p:spPr bwMode="auto">
            <a:xfrm>
              <a:off x="65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37" name="Rectangle 69"/>
            <p:cNvSpPr>
              <a:spLocks noChangeArrowheads="1"/>
            </p:cNvSpPr>
            <p:nvPr/>
          </p:nvSpPr>
          <p:spPr bwMode="auto">
            <a:xfrm>
              <a:off x="646" y="1187"/>
              <a:ext cx="210"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638" name="Rectangle 70"/>
            <p:cNvSpPr>
              <a:spLocks noChangeArrowheads="1"/>
            </p:cNvSpPr>
            <p:nvPr/>
          </p:nvSpPr>
          <p:spPr bwMode="auto">
            <a:xfrm>
              <a:off x="64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39" name="Rectangle 71"/>
            <p:cNvSpPr>
              <a:spLocks noChangeArrowheads="1"/>
            </p:cNvSpPr>
            <p:nvPr/>
          </p:nvSpPr>
          <p:spPr bwMode="auto">
            <a:xfrm>
              <a:off x="86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40" name="Rectangle 72"/>
            <p:cNvSpPr>
              <a:spLocks noChangeArrowheads="1"/>
            </p:cNvSpPr>
            <p:nvPr/>
          </p:nvSpPr>
          <p:spPr bwMode="auto">
            <a:xfrm>
              <a:off x="856" y="1187"/>
              <a:ext cx="209"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641" name="Rectangle 73"/>
            <p:cNvSpPr>
              <a:spLocks noChangeArrowheads="1"/>
            </p:cNvSpPr>
            <p:nvPr/>
          </p:nvSpPr>
          <p:spPr bwMode="auto">
            <a:xfrm>
              <a:off x="856" y="1187"/>
              <a:ext cx="20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42" name="Rectangle 74"/>
            <p:cNvSpPr>
              <a:spLocks noChangeArrowheads="1"/>
            </p:cNvSpPr>
            <p:nvPr/>
          </p:nvSpPr>
          <p:spPr bwMode="auto">
            <a:xfrm>
              <a:off x="474" y="996"/>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643" name="Rectangle 75"/>
            <p:cNvSpPr>
              <a:spLocks noChangeArrowheads="1"/>
            </p:cNvSpPr>
            <p:nvPr/>
          </p:nvSpPr>
          <p:spPr bwMode="auto">
            <a:xfrm>
              <a:off x="468" y="990"/>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644" name="Rectangle 76"/>
            <p:cNvSpPr>
              <a:spLocks noChangeArrowheads="1"/>
            </p:cNvSpPr>
            <p:nvPr/>
          </p:nvSpPr>
          <p:spPr bwMode="auto">
            <a:xfrm>
              <a:off x="463" y="985"/>
              <a:ext cx="24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645" name="Rectangle 77"/>
            <p:cNvSpPr>
              <a:spLocks noChangeArrowheads="1"/>
            </p:cNvSpPr>
            <p:nvPr/>
          </p:nvSpPr>
          <p:spPr bwMode="auto">
            <a:xfrm>
              <a:off x="702" y="996"/>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646" name="Rectangle 78"/>
            <p:cNvSpPr>
              <a:spLocks noChangeArrowheads="1"/>
            </p:cNvSpPr>
            <p:nvPr/>
          </p:nvSpPr>
          <p:spPr bwMode="auto">
            <a:xfrm>
              <a:off x="696" y="990"/>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647" name="Rectangle 79"/>
            <p:cNvSpPr>
              <a:spLocks noChangeArrowheads="1"/>
            </p:cNvSpPr>
            <p:nvPr/>
          </p:nvSpPr>
          <p:spPr bwMode="auto">
            <a:xfrm>
              <a:off x="691" y="985"/>
              <a:ext cx="245"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648" name="Rectangle 80"/>
            <p:cNvSpPr>
              <a:spLocks noChangeArrowheads="1"/>
            </p:cNvSpPr>
            <p:nvPr/>
          </p:nvSpPr>
          <p:spPr bwMode="auto">
            <a:xfrm>
              <a:off x="930" y="996"/>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49" name="Rectangle 81"/>
            <p:cNvSpPr>
              <a:spLocks noChangeArrowheads="1"/>
            </p:cNvSpPr>
            <p:nvPr/>
          </p:nvSpPr>
          <p:spPr bwMode="auto">
            <a:xfrm>
              <a:off x="924" y="990"/>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50" name="Rectangle 82"/>
            <p:cNvSpPr>
              <a:spLocks noChangeArrowheads="1"/>
            </p:cNvSpPr>
            <p:nvPr/>
          </p:nvSpPr>
          <p:spPr bwMode="auto">
            <a:xfrm>
              <a:off x="919" y="985"/>
              <a:ext cx="239"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651" name="Rectangle 83"/>
            <p:cNvSpPr>
              <a:spLocks noChangeArrowheads="1"/>
            </p:cNvSpPr>
            <p:nvPr/>
          </p:nvSpPr>
          <p:spPr bwMode="auto">
            <a:xfrm>
              <a:off x="239"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52" name="Rectangle 84"/>
            <p:cNvSpPr>
              <a:spLocks noChangeArrowheads="1"/>
            </p:cNvSpPr>
            <p:nvPr/>
          </p:nvSpPr>
          <p:spPr bwMode="auto">
            <a:xfrm>
              <a:off x="226" y="1187"/>
              <a:ext cx="210"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653" name="Rectangle 85"/>
            <p:cNvSpPr>
              <a:spLocks noChangeArrowheads="1"/>
            </p:cNvSpPr>
            <p:nvPr/>
          </p:nvSpPr>
          <p:spPr bwMode="auto">
            <a:xfrm>
              <a:off x="22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54" name="Rectangle 86"/>
            <p:cNvSpPr>
              <a:spLocks noChangeArrowheads="1"/>
            </p:cNvSpPr>
            <p:nvPr/>
          </p:nvSpPr>
          <p:spPr bwMode="auto">
            <a:xfrm>
              <a:off x="449" y="1199"/>
              <a:ext cx="20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55" name="Rectangle 87"/>
            <p:cNvSpPr>
              <a:spLocks noChangeArrowheads="1"/>
            </p:cNvSpPr>
            <p:nvPr/>
          </p:nvSpPr>
          <p:spPr bwMode="auto">
            <a:xfrm>
              <a:off x="436" y="1187"/>
              <a:ext cx="210"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656" name="Rectangle 88"/>
            <p:cNvSpPr>
              <a:spLocks noChangeArrowheads="1"/>
            </p:cNvSpPr>
            <p:nvPr/>
          </p:nvSpPr>
          <p:spPr bwMode="auto">
            <a:xfrm>
              <a:off x="43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57" name="Rectangle 89"/>
            <p:cNvSpPr>
              <a:spLocks noChangeArrowheads="1"/>
            </p:cNvSpPr>
            <p:nvPr/>
          </p:nvSpPr>
          <p:spPr bwMode="auto">
            <a:xfrm>
              <a:off x="65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58" name="Rectangle 90"/>
            <p:cNvSpPr>
              <a:spLocks noChangeArrowheads="1"/>
            </p:cNvSpPr>
            <p:nvPr/>
          </p:nvSpPr>
          <p:spPr bwMode="auto">
            <a:xfrm>
              <a:off x="646" y="1187"/>
              <a:ext cx="210"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659" name="Rectangle 91"/>
            <p:cNvSpPr>
              <a:spLocks noChangeArrowheads="1"/>
            </p:cNvSpPr>
            <p:nvPr/>
          </p:nvSpPr>
          <p:spPr bwMode="auto">
            <a:xfrm>
              <a:off x="64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60" name="Rectangle 92"/>
            <p:cNvSpPr>
              <a:spLocks noChangeArrowheads="1"/>
            </p:cNvSpPr>
            <p:nvPr/>
          </p:nvSpPr>
          <p:spPr bwMode="auto">
            <a:xfrm>
              <a:off x="86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61" name="Rectangle 93"/>
            <p:cNvSpPr>
              <a:spLocks noChangeArrowheads="1"/>
            </p:cNvSpPr>
            <p:nvPr/>
          </p:nvSpPr>
          <p:spPr bwMode="auto">
            <a:xfrm>
              <a:off x="856" y="1187"/>
              <a:ext cx="209"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662" name="Rectangle 94"/>
            <p:cNvSpPr>
              <a:spLocks noChangeArrowheads="1"/>
            </p:cNvSpPr>
            <p:nvPr/>
          </p:nvSpPr>
          <p:spPr bwMode="auto">
            <a:xfrm>
              <a:off x="856" y="1187"/>
              <a:ext cx="20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63" name="Rectangle 95"/>
            <p:cNvSpPr>
              <a:spLocks noChangeArrowheads="1"/>
            </p:cNvSpPr>
            <p:nvPr/>
          </p:nvSpPr>
          <p:spPr bwMode="auto">
            <a:xfrm>
              <a:off x="239"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64" name="Rectangle 96"/>
            <p:cNvSpPr>
              <a:spLocks noChangeArrowheads="1"/>
            </p:cNvSpPr>
            <p:nvPr/>
          </p:nvSpPr>
          <p:spPr bwMode="auto">
            <a:xfrm>
              <a:off x="226" y="1187"/>
              <a:ext cx="210"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665" name="Rectangle 97"/>
            <p:cNvSpPr>
              <a:spLocks noChangeArrowheads="1"/>
            </p:cNvSpPr>
            <p:nvPr/>
          </p:nvSpPr>
          <p:spPr bwMode="auto">
            <a:xfrm>
              <a:off x="22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66" name="Rectangle 98"/>
            <p:cNvSpPr>
              <a:spLocks noChangeArrowheads="1"/>
            </p:cNvSpPr>
            <p:nvPr/>
          </p:nvSpPr>
          <p:spPr bwMode="auto">
            <a:xfrm>
              <a:off x="449" y="1199"/>
              <a:ext cx="20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67" name="Rectangle 99"/>
            <p:cNvSpPr>
              <a:spLocks noChangeArrowheads="1"/>
            </p:cNvSpPr>
            <p:nvPr/>
          </p:nvSpPr>
          <p:spPr bwMode="auto">
            <a:xfrm>
              <a:off x="436" y="1187"/>
              <a:ext cx="210"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668" name="Rectangle 100"/>
            <p:cNvSpPr>
              <a:spLocks noChangeArrowheads="1"/>
            </p:cNvSpPr>
            <p:nvPr/>
          </p:nvSpPr>
          <p:spPr bwMode="auto">
            <a:xfrm>
              <a:off x="43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69" name="Rectangle 101"/>
            <p:cNvSpPr>
              <a:spLocks noChangeArrowheads="1"/>
            </p:cNvSpPr>
            <p:nvPr/>
          </p:nvSpPr>
          <p:spPr bwMode="auto">
            <a:xfrm>
              <a:off x="65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70" name="Rectangle 102"/>
            <p:cNvSpPr>
              <a:spLocks noChangeArrowheads="1"/>
            </p:cNvSpPr>
            <p:nvPr/>
          </p:nvSpPr>
          <p:spPr bwMode="auto">
            <a:xfrm>
              <a:off x="646" y="1187"/>
              <a:ext cx="210"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671" name="Rectangle 103"/>
            <p:cNvSpPr>
              <a:spLocks noChangeArrowheads="1"/>
            </p:cNvSpPr>
            <p:nvPr/>
          </p:nvSpPr>
          <p:spPr bwMode="auto">
            <a:xfrm>
              <a:off x="646" y="1187"/>
              <a:ext cx="210"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72" name="Rectangle 104"/>
            <p:cNvSpPr>
              <a:spLocks noChangeArrowheads="1"/>
            </p:cNvSpPr>
            <p:nvPr/>
          </p:nvSpPr>
          <p:spPr bwMode="auto">
            <a:xfrm>
              <a:off x="868" y="1199"/>
              <a:ext cx="210"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673" name="Rectangle 105"/>
            <p:cNvSpPr>
              <a:spLocks noChangeArrowheads="1"/>
            </p:cNvSpPr>
            <p:nvPr/>
          </p:nvSpPr>
          <p:spPr bwMode="auto">
            <a:xfrm>
              <a:off x="856" y="1187"/>
              <a:ext cx="209"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674" name="Rectangle 106"/>
            <p:cNvSpPr>
              <a:spLocks noChangeArrowheads="1"/>
            </p:cNvSpPr>
            <p:nvPr/>
          </p:nvSpPr>
          <p:spPr bwMode="auto">
            <a:xfrm>
              <a:off x="856" y="1187"/>
              <a:ext cx="20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675" name="Rectangle 107"/>
            <p:cNvSpPr>
              <a:spLocks noChangeArrowheads="1"/>
            </p:cNvSpPr>
            <p:nvPr/>
          </p:nvSpPr>
          <p:spPr bwMode="auto">
            <a:xfrm>
              <a:off x="474" y="996"/>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676" name="Rectangle 108"/>
            <p:cNvSpPr>
              <a:spLocks noChangeArrowheads="1"/>
            </p:cNvSpPr>
            <p:nvPr/>
          </p:nvSpPr>
          <p:spPr bwMode="auto">
            <a:xfrm>
              <a:off x="468" y="990"/>
              <a:ext cx="240"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677" name="Rectangle 109"/>
            <p:cNvSpPr>
              <a:spLocks noChangeArrowheads="1"/>
            </p:cNvSpPr>
            <p:nvPr/>
          </p:nvSpPr>
          <p:spPr bwMode="auto">
            <a:xfrm>
              <a:off x="463" y="985"/>
              <a:ext cx="240"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678" name="Rectangle 110"/>
            <p:cNvSpPr>
              <a:spLocks noChangeArrowheads="1"/>
            </p:cNvSpPr>
            <p:nvPr/>
          </p:nvSpPr>
          <p:spPr bwMode="auto">
            <a:xfrm>
              <a:off x="702" y="996"/>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679" name="Rectangle 111"/>
            <p:cNvSpPr>
              <a:spLocks noChangeArrowheads="1"/>
            </p:cNvSpPr>
            <p:nvPr/>
          </p:nvSpPr>
          <p:spPr bwMode="auto">
            <a:xfrm>
              <a:off x="696" y="990"/>
              <a:ext cx="245"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680" name="Rectangle 112"/>
            <p:cNvSpPr>
              <a:spLocks noChangeArrowheads="1"/>
            </p:cNvSpPr>
            <p:nvPr/>
          </p:nvSpPr>
          <p:spPr bwMode="auto">
            <a:xfrm>
              <a:off x="691" y="985"/>
              <a:ext cx="245"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681" name="Rectangle 113"/>
            <p:cNvSpPr>
              <a:spLocks noChangeArrowheads="1"/>
            </p:cNvSpPr>
            <p:nvPr/>
          </p:nvSpPr>
          <p:spPr bwMode="auto">
            <a:xfrm>
              <a:off x="930" y="996"/>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82" name="Rectangle 114"/>
            <p:cNvSpPr>
              <a:spLocks noChangeArrowheads="1"/>
            </p:cNvSpPr>
            <p:nvPr/>
          </p:nvSpPr>
          <p:spPr bwMode="auto">
            <a:xfrm>
              <a:off x="924" y="990"/>
              <a:ext cx="239" cy="165"/>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683" name="Rectangle 115"/>
            <p:cNvSpPr>
              <a:spLocks noChangeArrowheads="1"/>
            </p:cNvSpPr>
            <p:nvPr/>
          </p:nvSpPr>
          <p:spPr bwMode="auto">
            <a:xfrm>
              <a:off x="919" y="985"/>
              <a:ext cx="239" cy="165"/>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684" name="WordArt 116"/>
            <p:cNvSpPr>
              <a:spLocks noChangeArrowheads="1" noChangeShapeType="1" noTextEdit="1"/>
            </p:cNvSpPr>
            <p:nvPr/>
          </p:nvSpPr>
          <p:spPr bwMode="auto">
            <a:xfrm>
              <a:off x="480" y="1263"/>
              <a:ext cx="111" cy="250"/>
            </a:xfrm>
            <a:prstGeom prst="rect">
              <a:avLst/>
            </a:prstGeom>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Comic Sans MS"/>
                </a:rPr>
                <a:t>B</a:t>
              </a:r>
            </a:p>
          </p:txBody>
        </p:sp>
      </p:grpSp>
      <p:grpSp>
        <p:nvGrpSpPr>
          <p:cNvPr id="3" name="Group 117"/>
          <p:cNvGrpSpPr>
            <a:grpSpLocks/>
          </p:cNvGrpSpPr>
          <p:nvPr/>
        </p:nvGrpSpPr>
        <p:grpSpPr bwMode="auto">
          <a:xfrm>
            <a:off x="0" y="3200400"/>
            <a:ext cx="1895475" cy="1143000"/>
            <a:chOff x="89" y="2329"/>
            <a:chExt cx="1070" cy="633"/>
          </a:xfrm>
        </p:grpSpPr>
        <p:sp>
          <p:nvSpPr>
            <p:cNvPr id="100468" name="Rectangle 118"/>
            <p:cNvSpPr>
              <a:spLocks noChangeArrowheads="1"/>
            </p:cNvSpPr>
            <p:nvPr/>
          </p:nvSpPr>
          <p:spPr bwMode="auto">
            <a:xfrm>
              <a:off x="199" y="2344"/>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469" name="Rectangle 119"/>
            <p:cNvSpPr>
              <a:spLocks noChangeArrowheads="1"/>
            </p:cNvSpPr>
            <p:nvPr/>
          </p:nvSpPr>
          <p:spPr bwMode="auto">
            <a:xfrm>
              <a:off x="192" y="2339"/>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470" name="Rectangle 120"/>
            <p:cNvSpPr>
              <a:spLocks noChangeArrowheads="1"/>
            </p:cNvSpPr>
            <p:nvPr/>
          </p:nvSpPr>
          <p:spPr bwMode="auto">
            <a:xfrm>
              <a:off x="185" y="2333"/>
              <a:ext cx="89"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471" name="Rectangle 121"/>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72" name="Rectangle 122"/>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473" name="Rectangle 123"/>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74" name="Rectangle 124"/>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75" name="Rectangle 125"/>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476" name="Rectangle 126"/>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77" name="Rectangle 127"/>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78" name="Rectangle 128"/>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479" name="Rectangle 129"/>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80" name="Rectangle 130"/>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81" name="Rectangle 131"/>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482" name="Rectangle 132"/>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83" name="Rectangle 133"/>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84" name="Rectangle 134"/>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85" name="Rectangle 135"/>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486" name="Rectangle 136"/>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87" name="Rectangle 137"/>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88" name="Rectangle 138"/>
            <p:cNvSpPr>
              <a:spLocks noChangeArrowheads="1"/>
            </p:cNvSpPr>
            <p:nvPr/>
          </p:nvSpPr>
          <p:spPr bwMode="auto">
            <a:xfrm>
              <a:off x="617" y="2329"/>
              <a:ext cx="275"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489" name="Rectangle 139"/>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90" name="Rectangle 140"/>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91" name="Rectangle 141"/>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492" name="Freeform 142"/>
            <p:cNvSpPr>
              <a:spLocks/>
            </p:cNvSpPr>
            <p:nvPr/>
          </p:nvSpPr>
          <p:spPr bwMode="auto">
            <a:xfrm>
              <a:off x="382" y="2636"/>
              <a:ext cx="138" cy="245"/>
            </a:xfrm>
            <a:custGeom>
              <a:avLst/>
              <a:gdLst>
                <a:gd name="T0" fmla="*/ 1675 w 121"/>
                <a:gd name="T1" fmla="*/ 162 h 245"/>
                <a:gd name="T2" fmla="*/ 1582 w 121"/>
                <a:gd name="T3" fmla="*/ 199 h 245"/>
                <a:gd name="T4" fmla="*/ 1411 w 121"/>
                <a:gd name="T5" fmla="*/ 224 h 245"/>
                <a:gd name="T6" fmla="*/ 1201 w 121"/>
                <a:gd name="T7" fmla="*/ 239 h 245"/>
                <a:gd name="T8" fmla="*/ 879 w 121"/>
                <a:gd name="T9" fmla="*/ 245 h 245"/>
                <a:gd name="T10" fmla="*/ 627 w 121"/>
                <a:gd name="T11" fmla="*/ 242 h 245"/>
                <a:gd name="T12" fmla="*/ 482 w 121"/>
                <a:gd name="T13" fmla="*/ 235 h 245"/>
                <a:gd name="T14" fmla="*/ 351 w 121"/>
                <a:gd name="T15" fmla="*/ 227 h 245"/>
                <a:gd name="T16" fmla="*/ 219 w 121"/>
                <a:gd name="T17" fmla="*/ 213 h 245"/>
                <a:gd name="T18" fmla="*/ 108 w 121"/>
                <a:gd name="T19" fmla="*/ 193 h 245"/>
                <a:gd name="T20" fmla="*/ 2 w 121"/>
                <a:gd name="T21" fmla="*/ 171 h 245"/>
                <a:gd name="T22" fmla="*/ 0 w 121"/>
                <a:gd name="T23" fmla="*/ 143 h 245"/>
                <a:gd name="T24" fmla="*/ 0 w 121"/>
                <a:gd name="T25" fmla="*/ 107 h 245"/>
                <a:gd name="T26" fmla="*/ 64 w 121"/>
                <a:gd name="T27" fmla="*/ 70 h 245"/>
                <a:gd name="T28" fmla="*/ 168 w 121"/>
                <a:gd name="T29" fmla="*/ 39 h 245"/>
                <a:gd name="T30" fmla="*/ 351 w 121"/>
                <a:gd name="T31" fmla="*/ 17 h 245"/>
                <a:gd name="T32" fmla="*/ 591 w 121"/>
                <a:gd name="T33" fmla="*/ 4 h 245"/>
                <a:gd name="T34" fmla="*/ 877 w 121"/>
                <a:gd name="T35" fmla="*/ 0 h 245"/>
                <a:gd name="T36" fmla="*/ 1094 w 121"/>
                <a:gd name="T37" fmla="*/ 2 h 245"/>
                <a:gd name="T38" fmla="*/ 1288 w 121"/>
                <a:gd name="T39" fmla="*/ 10 h 245"/>
                <a:gd name="T40" fmla="*/ 1423 w 121"/>
                <a:gd name="T41" fmla="*/ 23 h 245"/>
                <a:gd name="T42" fmla="*/ 1537 w 121"/>
                <a:gd name="T43" fmla="*/ 41 h 245"/>
                <a:gd name="T44" fmla="*/ 1648 w 121"/>
                <a:gd name="T45" fmla="*/ 65 h 245"/>
                <a:gd name="T46" fmla="*/ 1182 w 121"/>
                <a:gd name="T47" fmla="*/ 83 h 245"/>
                <a:gd name="T48" fmla="*/ 1140 w 121"/>
                <a:gd name="T49" fmla="*/ 72 h 245"/>
                <a:gd name="T50" fmla="*/ 1066 w 121"/>
                <a:gd name="T51" fmla="*/ 62 h 245"/>
                <a:gd name="T52" fmla="*/ 975 w 121"/>
                <a:gd name="T53" fmla="*/ 55 h 245"/>
                <a:gd name="T54" fmla="*/ 834 w 121"/>
                <a:gd name="T55" fmla="*/ 55 h 245"/>
                <a:gd name="T56" fmla="*/ 709 w 121"/>
                <a:gd name="T57" fmla="*/ 59 h 245"/>
                <a:gd name="T58" fmla="*/ 627 w 121"/>
                <a:gd name="T59" fmla="*/ 70 h 245"/>
                <a:gd name="T60" fmla="*/ 591 w 121"/>
                <a:gd name="T61" fmla="*/ 83 h 245"/>
                <a:gd name="T62" fmla="*/ 528 w 121"/>
                <a:gd name="T63" fmla="*/ 100 h 245"/>
                <a:gd name="T64" fmla="*/ 528 w 121"/>
                <a:gd name="T65" fmla="*/ 121 h 245"/>
                <a:gd name="T66" fmla="*/ 528 w 121"/>
                <a:gd name="T67" fmla="*/ 147 h 245"/>
                <a:gd name="T68" fmla="*/ 591 w 121"/>
                <a:gd name="T69" fmla="*/ 167 h 245"/>
                <a:gd name="T70" fmla="*/ 627 w 121"/>
                <a:gd name="T71" fmla="*/ 178 h 245"/>
                <a:gd name="T72" fmla="*/ 709 w 121"/>
                <a:gd name="T73" fmla="*/ 186 h 245"/>
                <a:gd name="T74" fmla="*/ 834 w 121"/>
                <a:gd name="T75" fmla="*/ 189 h 245"/>
                <a:gd name="T76" fmla="*/ 951 w 121"/>
                <a:gd name="T77" fmla="*/ 189 h 245"/>
                <a:gd name="T78" fmla="*/ 1020 w 121"/>
                <a:gd name="T79" fmla="*/ 185 h 245"/>
                <a:gd name="T80" fmla="*/ 1094 w 121"/>
                <a:gd name="T81" fmla="*/ 178 h 245"/>
                <a:gd name="T82" fmla="*/ 1201 w 121"/>
                <a:gd name="T83" fmla="*/ 154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close/>
                </a:path>
              </a:pathLst>
            </a:custGeom>
            <a:solidFill>
              <a:srgbClr val="FFFFFF"/>
            </a:solidFill>
            <a:ln w="9525">
              <a:noFill/>
              <a:round/>
              <a:headEnd/>
              <a:tailEnd/>
            </a:ln>
          </p:spPr>
          <p:txBody>
            <a:bodyPr/>
            <a:lstStyle/>
            <a:p>
              <a:endParaRPr lang="it-IT"/>
            </a:p>
          </p:txBody>
        </p:sp>
        <p:sp>
          <p:nvSpPr>
            <p:cNvPr id="100493" name="Freeform 143"/>
            <p:cNvSpPr>
              <a:spLocks/>
            </p:cNvSpPr>
            <p:nvPr/>
          </p:nvSpPr>
          <p:spPr bwMode="auto">
            <a:xfrm>
              <a:off x="382" y="2636"/>
              <a:ext cx="138" cy="245"/>
            </a:xfrm>
            <a:custGeom>
              <a:avLst/>
              <a:gdLst>
                <a:gd name="T0" fmla="*/ 1675 w 121"/>
                <a:gd name="T1" fmla="*/ 162 h 245"/>
                <a:gd name="T2" fmla="*/ 1582 w 121"/>
                <a:gd name="T3" fmla="*/ 199 h 245"/>
                <a:gd name="T4" fmla="*/ 1411 w 121"/>
                <a:gd name="T5" fmla="*/ 224 h 245"/>
                <a:gd name="T6" fmla="*/ 1201 w 121"/>
                <a:gd name="T7" fmla="*/ 239 h 245"/>
                <a:gd name="T8" fmla="*/ 879 w 121"/>
                <a:gd name="T9" fmla="*/ 245 h 245"/>
                <a:gd name="T10" fmla="*/ 627 w 121"/>
                <a:gd name="T11" fmla="*/ 242 h 245"/>
                <a:gd name="T12" fmla="*/ 482 w 121"/>
                <a:gd name="T13" fmla="*/ 235 h 245"/>
                <a:gd name="T14" fmla="*/ 351 w 121"/>
                <a:gd name="T15" fmla="*/ 227 h 245"/>
                <a:gd name="T16" fmla="*/ 219 w 121"/>
                <a:gd name="T17" fmla="*/ 213 h 245"/>
                <a:gd name="T18" fmla="*/ 108 w 121"/>
                <a:gd name="T19" fmla="*/ 193 h 245"/>
                <a:gd name="T20" fmla="*/ 2 w 121"/>
                <a:gd name="T21" fmla="*/ 171 h 245"/>
                <a:gd name="T22" fmla="*/ 0 w 121"/>
                <a:gd name="T23" fmla="*/ 143 h 245"/>
                <a:gd name="T24" fmla="*/ 0 w 121"/>
                <a:gd name="T25" fmla="*/ 107 h 245"/>
                <a:gd name="T26" fmla="*/ 64 w 121"/>
                <a:gd name="T27" fmla="*/ 70 h 245"/>
                <a:gd name="T28" fmla="*/ 168 w 121"/>
                <a:gd name="T29" fmla="*/ 39 h 245"/>
                <a:gd name="T30" fmla="*/ 351 w 121"/>
                <a:gd name="T31" fmla="*/ 17 h 245"/>
                <a:gd name="T32" fmla="*/ 591 w 121"/>
                <a:gd name="T33" fmla="*/ 4 h 245"/>
                <a:gd name="T34" fmla="*/ 877 w 121"/>
                <a:gd name="T35" fmla="*/ 0 h 245"/>
                <a:gd name="T36" fmla="*/ 1094 w 121"/>
                <a:gd name="T37" fmla="*/ 2 h 245"/>
                <a:gd name="T38" fmla="*/ 1288 w 121"/>
                <a:gd name="T39" fmla="*/ 10 h 245"/>
                <a:gd name="T40" fmla="*/ 1423 w 121"/>
                <a:gd name="T41" fmla="*/ 23 h 245"/>
                <a:gd name="T42" fmla="*/ 1537 w 121"/>
                <a:gd name="T43" fmla="*/ 41 h 245"/>
                <a:gd name="T44" fmla="*/ 1648 w 121"/>
                <a:gd name="T45" fmla="*/ 65 h 245"/>
                <a:gd name="T46" fmla="*/ 1182 w 121"/>
                <a:gd name="T47" fmla="*/ 83 h 245"/>
                <a:gd name="T48" fmla="*/ 1140 w 121"/>
                <a:gd name="T49" fmla="*/ 72 h 245"/>
                <a:gd name="T50" fmla="*/ 1066 w 121"/>
                <a:gd name="T51" fmla="*/ 62 h 245"/>
                <a:gd name="T52" fmla="*/ 975 w 121"/>
                <a:gd name="T53" fmla="*/ 55 h 245"/>
                <a:gd name="T54" fmla="*/ 834 w 121"/>
                <a:gd name="T55" fmla="*/ 55 h 245"/>
                <a:gd name="T56" fmla="*/ 709 w 121"/>
                <a:gd name="T57" fmla="*/ 59 h 245"/>
                <a:gd name="T58" fmla="*/ 627 w 121"/>
                <a:gd name="T59" fmla="*/ 70 h 245"/>
                <a:gd name="T60" fmla="*/ 591 w 121"/>
                <a:gd name="T61" fmla="*/ 83 h 245"/>
                <a:gd name="T62" fmla="*/ 528 w 121"/>
                <a:gd name="T63" fmla="*/ 100 h 245"/>
                <a:gd name="T64" fmla="*/ 528 w 121"/>
                <a:gd name="T65" fmla="*/ 121 h 245"/>
                <a:gd name="T66" fmla="*/ 528 w 121"/>
                <a:gd name="T67" fmla="*/ 147 h 245"/>
                <a:gd name="T68" fmla="*/ 591 w 121"/>
                <a:gd name="T69" fmla="*/ 167 h 245"/>
                <a:gd name="T70" fmla="*/ 627 w 121"/>
                <a:gd name="T71" fmla="*/ 178 h 245"/>
                <a:gd name="T72" fmla="*/ 709 w 121"/>
                <a:gd name="T73" fmla="*/ 186 h 245"/>
                <a:gd name="T74" fmla="*/ 834 w 121"/>
                <a:gd name="T75" fmla="*/ 189 h 245"/>
                <a:gd name="T76" fmla="*/ 951 w 121"/>
                <a:gd name="T77" fmla="*/ 189 h 245"/>
                <a:gd name="T78" fmla="*/ 1020 w 121"/>
                <a:gd name="T79" fmla="*/ 185 h 245"/>
                <a:gd name="T80" fmla="*/ 1094 w 121"/>
                <a:gd name="T81" fmla="*/ 178 h 245"/>
                <a:gd name="T82" fmla="*/ 1201 w 121"/>
                <a:gd name="T83" fmla="*/ 154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path>
              </a:pathLst>
            </a:custGeom>
            <a:noFill/>
            <a:ln w="12700">
              <a:solidFill>
                <a:srgbClr val="000000"/>
              </a:solidFill>
              <a:prstDash val="solid"/>
              <a:round/>
              <a:headEnd/>
              <a:tailEnd/>
            </a:ln>
          </p:spPr>
          <p:txBody>
            <a:bodyPr/>
            <a:lstStyle/>
            <a:p>
              <a:endParaRPr lang="it-IT"/>
            </a:p>
          </p:txBody>
        </p:sp>
        <p:sp>
          <p:nvSpPr>
            <p:cNvPr id="100494" name="Rectangle 144"/>
            <p:cNvSpPr>
              <a:spLocks noChangeArrowheads="1"/>
            </p:cNvSpPr>
            <p:nvPr/>
          </p:nvSpPr>
          <p:spPr bwMode="auto">
            <a:xfrm>
              <a:off x="199" y="2344"/>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495" name="Rectangle 145"/>
            <p:cNvSpPr>
              <a:spLocks noChangeArrowheads="1"/>
            </p:cNvSpPr>
            <p:nvPr/>
          </p:nvSpPr>
          <p:spPr bwMode="auto">
            <a:xfrm>
              <a:off x="192" y="2339"/>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496" name="Rectangle 146"/>
            <p:cNvSpPr>
              <a:spLocks noChangeArrowheads="1"/>
            </p:cNvSpPr>
            <p:nvPr/>
          </p:nvSpPr>
          <p:spPr bwMode="auto">
            <a:xfrm>
              <a:off x="185" y="2333"/>
              <a:ext cx="89"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497" name="Rectangle 147"/>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98" name="Rectangle 148"/>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499" name="Rectangle 149"/>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00" name="Rectangle 150"/>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01" name="Rectangle 151"/>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502" name="Rectangle 152"/>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03" name="Rectangle 153"/>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04" name="Rectangle 154"/>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505" name="Rectangle 155"/>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06" name="Rectangle 156"/>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07" name="Rectangle 157"/>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508" name="Rectangle 158"/>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09" name="Rectangle 159"/>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10" name="Rectangle 160"/>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11" name="Rectangle 161"/>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512" name="Rectangle 162"/>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13" name="Rectangle 163"/>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14" name="Rectangle 164"/>
            <p:cNvSpPr>
              <a:spLocks noChangeArrowheads="1"/>
            </p:cNvSpPr>
            <p:nvPr/>
          </p:nvSpPr>
          <p:spPr bwMode="auto">
            <a:xfrm>
              <a:off x="617" y="2329"/>
              <a:ext cx="275"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515" name="Rectangle 165"/>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16" name="Rectangle 166"/>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17" name="Rectangle 167"/>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518" name="Rectangle 168"/>
            <p:cNvSpPr>
              <a:spLocks noChangeArrowheads="1"/>
            </p:cNvSpPr>
            <p:nvPr/>
          </p:nvSpPr>
          <p:spPr bwMode="auto">
            <a:xfrm>
              <a:off x="199" y="2344"/>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519" name="Rectangle 169"/>
            <p:cNvSpPr>
              <a:spLocks noChangeArrowheads="1"/>
            </p:cNvSpPr>
            <p:nvPr/>
          </p:nvSpPr>
          <p:spPr bwMode="auto">
            <a:xfrm>
              <a:off x="192" y="2339"/>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520" name="Rectangle 170"/>
            <p:cNvSpPr>
              <a:spLocks noChangeArrowheads="1"/>
            </p:cNvSpPr>
            <p:nvPr/>
          </p:nvSpPr>
          <p:spPr bwMode="auto">
            <a:xfrm>
              <a:off x="185" y="2333"/>
              <a:ext cx="89"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521" name="Rectangle 171"/>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22" name="Rectangle 172"/>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523" name="Rectangle 173"/>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24" name="Rectangle 174"/>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25" name="Rectangle 175"/>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526" name="Rectangle 176"/>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27" name="Rectangle 177"/>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28" name="Rectangle 178"/>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529" name="Rectangle 179"/>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30" name="Rectangle 180"/>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31" name="Rectangle 181"/>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532" name="Rectangle 182"/>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33" name="Rectangle 183"/>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34" name="Rectangle 184"/>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35" name="Rectangle 185"/>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536" name="Rectangle 186"/>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37" name="Rectangle 187"/>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38" name="Rectangle 188"/>
            <p:cNvSpPr>
              <a:spLocks noChangeArrowheads="1"/>
            </p:cNvSpPr>
            <p:nvPr/>
          </p:nvSpPr>
          <p:spPr bwMode="auto">
            <a:xfrm>
              <a:off x="617" y="2329"/>
              <a:ext cx="275"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539" name="Rectangle 189"/>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40" name="Rectangle 190"/>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41" name="Rectangle 191"/>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542" name="Rectangle 192"/>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43" name="Rectangle 193"/>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544" name="Rectangle 194"/>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45" name="Rectangle 195"/>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46" name="Rectangle 196"/>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547" name="Rectangle 197"/>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48" name="Rectangle 198"/>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49" name="Rectangle 199"/>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550" name="Rectangle 200"/>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51" name="Rectangle 201"/>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52" name="Rectangle 202"/>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553" name="Rectangle 203"/>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54" name="Rectangle 204"/>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55" name="Rectangle 205"/>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556" name="Rectangle 206"/>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57" name="Rectangle 207"/>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58" name="Rectangle 208"/>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559" name="Rectangle 209"/>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60" name="Rectangle 210"/>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61" name="Rectangle 211"/>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562" name="Rectangle 212"/>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63" name="Rectangle 213"/>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564" name="Rectangle 214"/>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565" name="Rectangle 215"/>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566" name="Rectangle 216"/>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67" name="Rectangle 217"/>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568" name="Rectangle 218"/>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569" name="Rectangle 219"/>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70" name="Rectangle 220"/>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571" name="Rectangle 221"/>
            <p:cNvSpPr>
              <a:spLocks noChangeArrowheads="1"/>
            </p:cNvSpPr>
            <p:nvPr/>
          </p:nvSpPr>
          <p:spPr bwMode="auto">
            <a:xfrm>
              <a:off x="617" y="2329"/>
              <a:ext cx="200" cy="307"/>
            </a:xfrm>
            <a:prstGeom prst="rect">
              <a:avLst/>
            </a:prstGeom>
            <a:noFill/>
            <a:ln w="9525">
              <a:noFill/>
              <a:miter lim="800000"/>
              <a:headEnd/>
              <a:tailEnd/>
            </a:ln>
          </p:spPr>
          <p:txBody>
            <a:bodyPr lIns="0" tIns="0" rIns="0" bIns="0">
              <a:spAutoFit/>
            </a:bodyPr>
            <a:lstStyle/>
            <a:p>
              <a:r>
                <a:rPr lang="en-US" sz="1800" b="1">
                  <a:solidFill>
                    <a:srgbClr val="FFFFFF"/>
                  </a:solidFill>
                  <a:latin typeface="Comic Sans MS" pitchFamily="66" charset="0"/>
                </a:rPr>
                <a:t>I</a:t>
              </a:r>
              <a:r>
                <a:rPr lang="en-US" sz="1800" b="1">
                  <a:solidFill>
                    <a:schemeClr val="bg1"/>
                  </a:solidFill>
                  <a:latin typeface="Comic Sans MS" pitchFamily="66" charset="0"/>
                </a:rPr>
                <a:t>I</a:t>
              </a:r>
              <a:r>
                <a:rPr lang="en-US" sz="1800" b="1">
                  <a:solidFill>
                    <a:srgbClr val="FFFFFF"/>
                  </a:solidFill>
                  <a:latin typeface="Comic Sans MS" pitchFamily="66" charset="0"/>
                </a:rPr>
                <a:t>b</a:t>
              </a:r>
              <a:endParaRPr lang="en-US" sz="1600">
                <a:latin typeface="Comic Sans MS" pitchFamily="66" charset="0"/>
              </a:endParaRPr>
            </a:p>
          </p:txBody>
        </p:sp>
        <p:sp>
          <p:nvSpPr>
            <p:cNvPr id="100572" name="Rectangle 222"/>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73" name="Rectangle 223"/>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574" name="Rectangle 224"/>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575" name="WordArt 225"/>
            <p:cNvSpPr>
              <a:spLocks noChangeArrowheads="1" noChangeShapeType="1" noTextEdit="1"/>
            </p:cNvSpPr>
            <p:nvPr/>
          </p:nvSpPr>
          <p:spPr bwMode="auto">
            <a:xfrm>
              <a:off x="378" y="2607"/>
              <a:ext cx="126" cy="250"/>
            </a:xfrm>
            <a:prstGeom prst="rect">
              <a:avLst/>
            </a:prstGeom>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Comic Sans MS"/>
                </a:rPr>
                <a:t>C</a:t>
              </a:r>
            </a:p>
          </p:txBody>
        </p:sp>
      </p:grpSp>
      <p:grpSp>
        <p:nvGrpSpPr>
          <p:cNvPr id="4" name="Group 226"/>
          <p:cNvGrpSpPr>
            <a:grpSpLocks/>
          </p:cNvGrpSpPr>
          <p:nvPr/>
        </p:nvGrpSpPr>
        <p:grpSpPr bwMode="auto">
          <a:xfrm>
            <a:off x="0" y="5157788"/>
            <a:ext cx="1838325" cy="1143000"/>
            <a:chOff x="89" y="2329"/>
            <a:chExt cx="1070" cy="633"/>
          </a:xfrm>
        </p:grpSpPr>
        <p:sp>
          <p:nvSpPr>
            <p:cNvPr id="100360" name="Rectangle 227"/>
            <p:cNvSpPr>
              <a:spLocks noChangeArrowheads="1"/>
            </p:cNvSpPr>
            <p:nvPr/>
          </p:nvSpPr>
          <p:spPr bwMode="auto">
            <a:xfrm>
              <a:off x="199" y="2344"/>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361" name="Rectangle 228"/>
            <p:cNvSpPr>
              <a:spLocks noChangeArrowheads="1"/>
            </p:cNvSpPr>
            <p:nvPr/>
          </p:nvSpPr>
          <p:spPr bwMode="auto">
            <a:xfrm>
              <a:off x="192" y="2339"/>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362" name="Rectangle 229"/>
            <p:cNvSpPr>
              <a:spLocks noChangeArrowheads="1"/>
            </p:cNvSpPr>
            <p:nvPr/>
          </p:nvSpPr>
          <p:spPr bwMode="auto">
            <a:xfrm>
              <a:off x="185" y="2333"/>
              <a:ext cx="89"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363" name="Rectangle 230"/>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64" name="Rectangle 231"/>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365" name="Rectangle 232"/>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66" name="Rectangle 233"/>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67" name="Rectangle 234"/>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368" name="Rectangle 235"/>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69" name="Rectangle 236"/>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70" name="Rectangle 237"/>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371" name="Rectangle 238"/>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72" name="Rectangle 239"/>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73" name="Rectangle 240"/>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374" name="Rectangle 241"/>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75" name="Rectangle 242"/>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376" name="Rectangle 243"/>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377" name="Rectangle 244"/>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378" name="Rectangle 245"/>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379" name="Rectangle 246"/>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380" name="Rectangle 247"/>
            <p:cNvSpPr>
              <a:spLocks noChangeArrowheads="1"/>
            </p:cNvSpPr>
            <p:nvPr/>
          </p:nvSpPr>
          <p:spPr bwMode="auto">
            <a:xfrm>
              <a:off x="617" y="2329"/>
              <a:ext cx="275"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381" name="Rectangle 248"/>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382" name="Rectangle 249"/>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383" name="Rectangle 250"/>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384" name="Freeform 251"/>
            <p:cNvSpPr>
              <a:spLocks/>
            </p:cNvSpPr>
            <p:nvPr/>
          </p:nvSpPr>
          <p:spPr bwMode="auto">
            <a:xfrm>
              <a:off x="382" y="2636"/>
              <a:ext cx="138" cy="245"/>
            </a:xfrm>
            <a:custGeom>
              <a:avLst/>
              <a:gdLst>
                <a:gd name="T0" fmla="*/ 1675 w 121"/>
                <a:gd name="T1" fmla="*/ 162 h 245"/>
                <a:gd name="T2" fmla="*/ 1582 w 121"/>
                <a:gd name="T3" fmla="*/ 199 h 245"/>
                <a:gd name="T4" fmla="*/ 1411 w 121"/>
                <a:gd name="T5" fmla="*/ 224 h 245"/>
                <a:gd name="T6" fmla="*/ 1201 w 121"/>
                <a:gd name="T7" fmla="*/ 239 h 245"/>
                <a:gd name="T8" fmla="*/ 879 w 121"/>
                <a:gd name="T9" fmla="*/ 245 h 245"/>
                <a:gd name="T10" fmla="*/ 627 w 121"/>
                <a:gd name="T11" fmla="*/ 242 h 245"/>
                <a:gd name="T12" fmla="*/ 482 w 121"/>
                <a:gd name="T13" fmla="*/ 235 h 245"/>
                <a:gd name="T14" fmla="*/ 351 w 121"/>
                <a:gd name="T15" fmla="*/ 227 h 245"/>
                <a:gd name="T16" fmla="*/ 219 w 121"/>
                <a:gd name="T17" fmla="*/ 213 h 245"/>
                <a:gd name="T18" fmla="*/ 108 w 121"/>
                <a:gd name="T19" fmla="*/ 193 h 245"/>
                <a:gd name="T20" fmla="*/ 2 w 121"/>
                <a:gd name="T21" fmla="*/ 171 h 245"/>
                <a:gd name="T22" fmla="*/ 0 w 121"/>
                <a:gd name="T23" fmla="*/ 143 h 245"/>
                <a:gd name="T24" fmla="*/ 0 w 121"/>
                <a:gd name="T25" fmla="*/ 107 h 245"/>
                <a:gd name="T26" fmla="*/ 64 w 121"/>
                <a:gd name="T27" fmla="*/ 70 h 245"/>
                <a:gd name="T28" fmla="*/ 168 w 121"/>
                <a:gd name="T29" fmla="*/ 39 h 245"/>
                <a:gd name="T30" fmla="*/ 351 w 121"/>
                <a:gd name="T31" fmla="*/ 17 h 245"/>
                <a:gd name="T32" fmla="*/ 591 w 121"/>
                <a:gd name="T33" fmla="*/ 4 h 245"/>
                <a:gd name="T34" fmla="*/ 877 w 121"/>
                <a:gd name="T35" fmla="*/ 0 h 245"/>
                <a:gd name="T36" fmla="*/ 1094 w 121"/>
                <a:gd name="T37" fmla="*/ 2 h 245"/>
                <a:gd name="T38" fmla="*/ 1288 w 121"/>
                <a:gd name="T39" fmla="*/ 10 h 245"/>
                <a:gd name="T40" fmla="*/ 1423 w 121"/>
                <a:gd name="T41" fmla="*/ 23 h 245"/>
                <a:gd name="T42" fmla="*/ 1537 w 121"/>
                <a:gd name="T43" fmla="*/ 41 h 245"/>
                <a:gd name="T44" fmla="*/ 1648 w 121"/>
                <a:gd name="T45" fmla="*/ 65 h 245"/>
                <a:gd name="T46" fmla="*/ 1182 w 121"/>
                <a:gd name="T47" fmla="*/ 83 h 245"/>
                <a:gd name="T48" fmla="*/ 1140 w 121"/>
                <a:gd name="T49" fmla="*/ 72 h 245"/>
                <a:gd name="T50" fmla="*/ 1066 w 121"/>
                <a:gd name="T51" fmla="*/ 62 h 245"/>
                <a:gd name="T52" fmla="*/ 975 w 121"/>
                <a:gd name="T53" fmla="*/ 55 h 245"/>
                <a:gd name="T54" fmla="*/ 834 w 121"/>
                <a:gd name="T55" fmla="*/ 55 h 245"/>
                <a:gd name="T56" fmla="*/ 709 w 121"/>
                <a:gd name="T57" fmla="*/ 59 h 245"/>
                <a:gd name="T58" fmla="*/ 627 w 121"/>
                <a:gd name="T59" fmla="*/ 70 h 245"/>
                <a:gd name="T60" fmla="*/ 591 w 121"/>
                <a:gd name="T61" fmla="*/ 83 h 245"/>
                <a:gd name="T62" fmla="*/ 528 w 121"/>
                <a:gd name="T63" fmla="*/ 100 h 245"/>
                <a:gd name="T64" fmla="*/ 528 w 121"/>
                <a:gd name="T65" fmla="*/ 121 h 245"/>
                <a:gd name="T66" fmla="*/ 528 w 121"/>
                <a:gd name="T67" fmla="*/ 147 h 245"/>
                <a:gd name="T68" fmla="*/ 591 w 121"/>
                <a:gd name="T69" fmla="*/ 167 h 245"/>
                <a:gd name="T70" fmla="*/ 627 w 121"/>
                <a:gd name="T71" fmla="*/ 178 h 245"/>
                <a:gd name="T72" fmla="*/ 709 w 121"/>
                <a:gd name="T73" fmla="*/ 186 h 245"/>
                <a:gd name="T74" fmla="*/ 834 w 121"/>
                <a:gd name="T75" fmla="*/ 189 h 245"/>
                <a:gd name="T76" fmla="*/ 951 w 121"/>
                <a:gd name="T77" fmla="*/ 189 h 245"/>
                <a:gd name="T78" fmla="*/ 1020 w 121"/>
                <a:gd name="T79" fmla="*/ 185 h 245"/>
                <a:gd name="T80" fmla="*/ 1094 w 121"/>
                <a:gd name="T81" fmla="*/ 178 h 245"/>
                <a:gd name="T82" fmla="*/ 1201 w 121"/>
                <a:gd name="T83" fmla="*/ 154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close/>
                </a:path>
              </a:pathLst>
            </a:custGeom>
            <a:solidFill>
              <a:srgbClr val="FFFFFF"/>
            </a:solidFill>
            <a:ln w="9525">
              <a:noFill/>
              <a:round/>
              <a:headEnd/>
              <a:tailEnd/>
            </a:ln>
          </p:spPr>
          <p:txBody>
            <a:bodyPr/>
            <a:lstStyle/>
            <a:p>
              <a:endParaRPr lang="it-IT"/>
            </a:p>
          </p:txBody>
        </p:sp>
        <p:sp>
          <p:nvSpPr>
            <p:cNvPr id="100385" name="Freeform 252"/>
            <p:cNvSpPr>
              <a:spLocks/>
            </p:cNvSpPr>
            <p:nvPr/>
          </p:nvSpPr>
          <p:spPr bwMode="auto">
            <a:xfrm>
              <a:off x="382" y="2636"/>
              <a:ext cx="138" cy="245"/>
            </a:xfrm>
            <a:custGeom>
              <a:avLst/>
              <a:gdLst>
                <a:gd name="T0" fmla="*/ 1675 w 121"/>
                <a:gd name="T1" fmla="*/ 162 h 245"/>
                <a:gd name="T2" fmla="*/ 1582 w 121"/>
                <a:gd name="T3" fmla="*/ 199 h 245"/>
                <a:gd name="T4" fmla="*/ 1411 w 121"/>
                <a:gd name="T5" fmla="*/ 224 h 245"/>
                <a:gd name="T6" fmla="*/ 1201 w 121"/>
                <a:gd name="T7" fmla="*/ 239 h 245"/>
                <a:gd name="T8" fmla="*/ 879 w 121"/>
                <a:gd name="T9" fmla="*/ 245 h 245"/>
                <a:gd name="T10" fmla="*/ 627 w 121"/>
                <a:gd name="T11" fmla="*/ 242 h 245"/>
                <a:gd name="T12" fmla="*/ 482 w 121"/>
                <a:gd name="T13" fmla="*/ 235 h 245"/>
                <a:gd name="T14" fmla="*/ 351 w 121"/>
                <a:gd name="T15" fmla="*/ 227 h 245"/>
                <a:gd name="T16" fmla="*/ 219 w 121"/>
                <a:gd name="T17" fmla="*/ 213 h 245"/>
                <a:gd name="T18" fmla="*/ 108 w 121"/>
                <a:gd name="T19" fmla="*/ 193 h 245"/>
                <a:gd name="T20" fmla="*/ 2 w 121"/>
                <a:gd name="T21" fmla="*/ 171 h 245"/>
                <a:gd name="T22" fmla="*/ 0 w 121"/>
                <a:gd name="T23" fmla="*/ 143 h 245"/>
                <a:gd name="T24" fmla="*/ 0 w 121"/>
                <a:gd name="T25" fmla="*/ 107 h 245"/>
                <a:gd name="T26" fmla="*/ 64 w 121"/>
                <a:gd name="T27" fmla="*/ 70 h 245"/>
                <a:gd name="T28" fmla="*/ 168 w 121"/>
                <a:gd name="T29" fmla="*/ 39 h 245"/>
                <a:gd name="T30" fmla="*/ 351 w 121"/>
                <a:gd name="T31" fmla="*/ 17 h 245"/>
                <a:gd name="T32" fmla="*/ 591 w 121"/>
                <a:gd name="T33" fmla="*/ 4 h 245"/>
                <a:gd name="T34" fmla="*/ 877 w 121"/>
                <a:gd name="T35" fmla="*/ 0 h 245"/>
                <a:gd name="T36" fmla="*/ 1094 w 121"/>
                <a:gd name="T37" fmla="*/ 2 h 245"/>
                <a:gd name="T38" fmla="*/ 1288 w 121"/>
                <a:gd name="T39" fmla="*/ 10 h 245"/>
                <a:gd name="T40" fmla="*/ 1423 w 121"/>
                <a:gd name="T41" fmla="*/ 23 h 245"/>
                <a:gd name="T42" fmla="*/ 1537 w 121"/>
                <a:gd name="T43" fmla="*/ 41 h 245"/>
                <a:gd name="T44" fmla="*/ 1648 w 121"/>
                <a:gd name="T45" fmla="*/ 65 h 245"/>
                <a:gd name="T46" fmla="*/ 1182 w 121"/>
                <a:gd name="T47" fmla="*/ 83 h 245"/>
                <a:gd name="T48" fmla="*/ 1140 w 121"/>
                <a:gd name="T49" fmla="*/ 72 h 245"/>
                <a:gd name="T50" fmla="*/ 1066 w 121"/>
                <a:gd name="T51" fmla="*/ 62 h 245"/>
                <a:gd name="T52" fmla="*/ 975 w 121"/>
                <a:gd name="T53" fmla="*/ 55 h 245"/>
                <a:gd name="T54" fmla="*/ 834 w 121"/>
                <a:gd name="T55" fmla="*/ 55 h 245"/>
                <a:gd name="T56" fmla="*/ 709 w 121"/>
                <a:gd name="T57" fmla="*/ 59 h 245"/>
                <a:gd name="T58" fmla="*/ 627 w 121"/>
                <a:gd name="T59" fmla="*/ 70 h 245"/>
                <a:gd name="T60" fmla="*/ 591 w 121"/>
                <a:gd name="T61" fmla="*/ 83 h 245"/>
                <a:gd name="T62" fmla="*/ 528 w 121"/>
                <a:gd name="T63" fmla="*/ 100 h 245"/>
                <a:gd name="T64" fmla="*/ 528 w 121"/>
                <a:gd name="T65" fmla="*/ 121 h 245"/>
                <a:gd name="T66" fmla="*/ 528 w 121"/>
                <a:gd name="T67" fmla="*/ 147 h 245"/>
                <a:gd name="T68" fmla="*/ 591 w 121"/>
                <a:gd name="T69" fmla="*/ 167 h 245"/>
                <a:gd name="T70" fmla="*/ 627 w 121"/>
                <a:gd name="T71" fmla="*/ 178 h 245"/>
                <a:gd name="T72" fmla="*/ 709 w 121"/>
                <a:gd name="T73" fmla="*/ 186 h 245"/>
                <a:gd name="T74" fmla="*/ 834 w 121"/>
                <a:gd name="T75" fmla="*/ 189 h 245"/>
                <a:gd name="T76" fmla="*/ 951 w 121"/>
                <a:gd name="T77" fmla="*/ 189 h 245"/>
                <a:gd name="T78" fmla="*/ 1020 w 121"/>
                <a:gd name="T79" fmla="*/ 185 h 245"/>
                <a:gd name="T80" fmla="*/ 1094 w 121"/>
                <a:gd name="T81" fmla="*/ 178 h 245"/>
                <a:gd name="T82" fmla="*/ 1201 w 121"/>
                <a:gd name="T83" fmla="*/ 154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path>
              </a:pathLst>
            </a:custGeom>
            <a:noFill/>
            <a:ln w="12700">
              <a:solidFill>
                <a:srgbClr val="000000"/>
              </a:solidFill>
              <a:prstDash val="solid"/>
              <a:round/>
              <a:headEnd/>
              <a:tailEnd/>
            </a:ln>
          </p:spPr>
          <p:txBody>
            <a:bodyPr/>
            <a:lstStyle/>
            <a:p>
              <a:endParaRPr lang="it-IT"/>
            </a:p>
          </p:txBody>
        </p:sp>
        <p:sp>
          <p:nvSpPr>
            <p:cNvPr id="100386" name="Rectangle 253"/>
            <p:cNvSpPr>
              <a:spLocks noChangeArrowheads="1"/>
            </p:cNvSpPr>
            <p:nvPr/>
          </p:nvSpPr>
          <p:spPr bwMode="auto">
            <a:xfrm>
              <a:off x="199" y="2344"/>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387" name="Rectangle 254"/>
            <p:cNvSpPr>
              <a:spLocks noChangeArrowheads="1"/>
            </p:cNvSpPr>
            <p:nvPr/>
          </p:nvSpPr>
          <p:spPr bwMode="auto">
            <a:xfrm>
              <a:off x="192" y="2339"/>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388" name="Rectangle 255"/>
            <p:cNvSpPr>
              <a:spLocks noChangeArrowheads="1"/>
            </p:cNvSpPr>
            <p:nvPr/>
          </p:nvSpPr>
          <p:spPr bwMode="auto">
            <a:xfrm>
              <a:off x="185" y="2333"/>
              <a:ext cx="89"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389" name="Rectangle 256"/>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90" name="Rectangle 257"/>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391" name="Rectangle 258"/>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92" name="Rectangle 259"/>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93" name="Rectangle 260"/>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394" name="Rectangle 261"/>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95" name="Rectangle 262"/>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96" name="Rectangle 263"/>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397" name="Rectangle 264"/>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398" name="Rectangle 265"/>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399" name="Rectangle 266"/>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400" name="Rectangle 267"/>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01" name="Rectangle 268"/>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02" name="Rectangle 269"/>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03" name="Rectangle 270"/>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404" name="Rectangle 271"/>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05" name="Rectangle 272"/>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06" name="Rectangle 273"/>
            <p:cNvSpPr>
              <a:spLocks noChangeArrowheads="1"/>
            </p:cNvSpPr>
            <p:nvPr/>
          </p:nvSpPr>
          <p:spPr bwMode="auto">
            <a:xfrm>
              <a:off x="617" y="2329"/>
              <a:ext cx="275"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407" name="Rectangle 274"/>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08" name="Rectangle 275"/>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09" name="Rectangle 276"/>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410" name="Rectangle 277"/>
            <p:cNvSpPr>
              <a:spLocks noChangeArrowheads="1"/>
            </p:cNvSpPr>
            <p:nvPr/>
          </p:nvSpPr>
          <p:spPr bwMode="auto">
            <a:xfrm>
              <a:off x="199" y="2344"/>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411" name="Rectangle 278"/>
            <p:cNvSpPr>
              <a:spLocks noChangeArrowheads="1"/>
            </p:cNvSpPr>
            <p:nvPr/>
          </p:nvSpPr>
          <p:spPr bwMode="auto">
            <a:xfrm>
              <a:off x="192" y="2339"/>
              <a:ext cx="89"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0412" name="Rectangle 279"/>
            <p:cNvSpPr>
              <a:spLocks noChangeArrowheads="1"/>
            </p:cNvSpPr>
            <p:nvPr/>
          </p:nvSpPr>
          <p:spPr bwMode="auto">
            <a:xfrm>
              <a:off x="185" y="2333"/>
              <a:ext cx="89"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0413" name="Rectangle 280"/>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14" name="Rectangle 281"/>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415" name="Rectangle 282"/>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16" name="Rectangle 283"/>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17" name="Rectangle 284"/>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418" name="Rectangle 285"/>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19" name="Rectangle 286"/>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20" name="Rectangle 287"/>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421" name="Rectangle 288"/>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22" name="Rectangle 289"/>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23" name="Rectangle 290"/>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424" name="Rectangle 291"/>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25" name="Rectangle 292"/>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26" name="Rectangle 293"/>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27" name="Rectangle 294"/>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428" name="Rectangle 295"/>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29" name="Rectangle 296"/>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30" name="Rectangle 297"/>
            <p:cNvSpPr>
              <a:spLocks noChangeArrowheads="1"/>
            </p:cNvSpPr>
            <p:nvPr/>
          </p:nvSpPr>
          <p:spPr bwMode="auto">
            <a:xfrm>
              <a:off x="617" y="2329"/>
              <a:ext cx="275"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431" name="Rectangle 298"/>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32" name="Rectangle 299"/>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33" name="Rectangle 300"/>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434" name="Rectangle 301"/>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35" name="Rectangle 302"/>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436" name="Rectangle 303"/>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37" name="Rectangle 304"/>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38" name="Rectangle 305"/>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439" name="Rectangle 306"/>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40" name="Rectangle 307"/>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41" name="Rectangle 308"/>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442" name="Rectangle 309"/>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43" name="Rectangle 310"/>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44" name="Rectangle 311"/>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445" name="Rectangle 312"/>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46" name="Rectangle 313"/>
            <p:cNvSpPr>
              <a:spLocks noChangeArrowheads="1"/>
            </p:cNvSpPr>
            <p:nvPr/>
          </p:nvSpPr>
          <p:spPr bwMode="auto">
            <a:xfrm>
              <a:off x="103"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47" name="Rectangle 314"/>
            <p:cNvSpPr>
              <a:spLocks noChangeArrowheads="1"/>
            </p:cNvSpPr>
            <p:nvPr/>
          </p:nvSpPr>
          <p:spPr bwMode="auto">
            <a:xfrm>
              <a:off x="89" y="2531"/>
              <a:ext cx="239" cy="420"/>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0448" name="Rectangle 315"/>
            <p:cNvSpPr>
              <a:spLocks noChangeArrowheads="1"/>
            </p:cNvSpPr>
            <p:nvPr/>
          </p:nvSpPr>
          <p:spPr bwMode="auto">
            <a:xfrm>
              <a:off x="89"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49" name="Rectangle 316"/>
            <p:cNvSpPr>
              <a:spLocks noChangeArrowheads="1"/>
            </p:cNvSpPr>
            <p:nvPr/>
          </p:nvSpPr>
          <p:spPr bwMode="auto">
            <a:xfrm>
              <a:off x="342" y="2543"/>
              <a:ext cx="238"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50" name="Rectangle 317"/>
            <p:cNvSpPr>
              <a:spLocks noChangeArrowheads="1"/>
            </p:cNvSpPr>
            <p:nvPr/>
          </p:nvSpPr>
          <p:spPr bwMode="auto">
            <a:xfrm>
              <a:off x="328" y="2531"/>
              <a:ext cx="239" cy="420"/>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0451" name="Rectangle 318"/>
            <p:cNvSpPr>
              <a:spLocks noChangeArrowheads="1"/>
            </p:cNvSpPr>
            <p:nvPr/>
          </p:nvSpPr>
          <p:spPr bwMode="auto">
            <a:xfrm>
              <a:off x="328"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52" name="Rectangle 319"/>
            <p:cNvSpPr>
              <a:spLocks noChangeArrowheads="1"/>
            </p:cNvSpPr>
            <p:nvPr/>
          </p:nvSpPr>
          <p:spPr bwMode="auto">
            <a:xfrm>
              <a:off x="580"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53" name="Rectangle 320"/>
            <p:cNvSpPr>
              <a:spLocks noChangeArrowheads="1"/>
            </p:cNvSpPr>
            <p:nvPr/>
          </p:nvSpPr>
          <p:spPr bwMode="auto">
            <a:xfrm>
              <a:off x="567" y="2531"/>
              <a:ext cx="239" cy="420"/>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0454" name="Rectangle 321"/>
            <p:cNvSpPr>
              <a:spLocks noChangeArrowheads="1"/>
            </p:cNvSpPr>
            <p:nvPr/>
          </p:nvSpPr>
          <p:spPr bwMode="auto">
            <a:xfrm>
              <a:off x="567" y="2531"/>
              <a:ext cx="239"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55" name="Rectangle 322"/>
            <p:cNvSpPr>
              <a:spLocks noChangeArrowheads="1"/>
            </p:cNvSpPr>
            <p:nvPr/>
          </p:nvSpPr>
          <p:spPr bwMode="auto">
            <a:xfrm>
              <a:off x="819" y="2543"/>
              <a:ext cx="239" cy="419"/>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0456" name="Rectangle 323"/>
            <p:cNvSpPr>
              <a:spLocks noChangeArrowheads="1"/>
            </p:cNvSpPr>
            <p:nvPr/>
          </p:nvSpPr>
          <p:spPr bwMode="auto">
            <a:xfrm>
              <a:off x="806" y="2531"/>
              <a:ext cx="237" cy="420"/>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0457" name="Rectangle 324"/>
            <p:cNvSpPr>
              <a:spLocks noChangeArrowheads="1"/>
            </p:cNvSpPr>
            <p:nvPr/>
          </p:nvSpPr>
          <p:spPr bwMode="auto">
            <a:xfrm>
              <a:off x="806" y="2531"/>
              <a:ext cx="237" cy="420"/>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0458" name="Rectangle 325"/>
            <p:cNvSpPr>
              <a:spLocks noChangeArrowheads="1"/>
            </p:cNvSpPr>
            <p:nvPr/>
          </p:nvSpPr>
          <p:spPr bwMode="auto">
            <a:xfrm>
              <a:off x="371" y="2340"/>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59" name="Rectangle 326"/>
            <p:cNvSpPr>
              <a:spLocks noChangeArrowheads="1"/>
            </p:cNvSpPr>
            <p:nvPr/>
          </p:nvSpPr>
          <p:spPr bwMode="auto">
            <a:xfrm>
              <a:off x="365" y="2334"/>
              <a:ext cx="270"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0460" name="Rectangle 327"/>
            <p:cNvSpPr>
              <a:spLocks noChangeArrowheads="1"/>
            </p:cNvSpPr>
            <p:nvPr/>
          </p:nvSpPr>
          <p:spPr bwMode="auto">
            <a:xfrm>
              <a:off x="359" y="2329"/>
              <a:ext cx="270"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0461" name="Rectangle 328"/>
            <p:cNvSpPr>
              <a:spLocks noChangeArrowheads="1"/>
            </p:cNvSpPr>
            <p:nvPr/>
          </p:nvSpPr>
          <p:spPr bwMode="auto">
            <a:xfrm>
              <a:off x="631" y="2340"/>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62" name="Rectangle 329"/>
            <p:cNvSpPr>
              <a:spLocks noChangeArrowheads="1"/>
            </p:cNvSpPr>
            <p:nvPr/>
          </p:nvSpPr>
          <p:spPr bwMode="auto">
            <a:xfrm>
              <a:off x="623" y="2334"/>
              <a:ext cx="275"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0463" name="Rectangle 330"/>
            <p:cNvSpPr>
              <a:spLocks noChangeArrowheads="1"/>
            </p:cNvSpPr>
            <p:nvPr/>
          </p:nvSpPr>
          <p:spPr bwMode="auto">
            <a:xfrm>
              <a:off x="617" y="2329"/>
              <a:ext cx="200" cy="307"/>
            </a:xfrm>
            <a:prstGeom prst="rect">
              <a:avLst/>
            </a:prstGeom>
            <a:noFill/>
            <a:ln w="9525">
              <a:noFill/>
              <a:miter lim="800000"/>
              <a:headEnd/>
              <a:tailEnd/>
            </a:ln>
          </p:spPr>
          <p:txBody>
            <a:bodyPr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0464" name="Rectangle 331"/>
            <p:cNvSpPr>
              <a:spLocks noChangeArrowheads="1"/>
            </p:cNvSpPr>
            <p:nvPr/>
          </p:nvSpPr>
          <p:spPr bwMode="auto">
            <a:xfrm>
              <a:off x="891" y="2340"/>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65" name="Rectangle 332"/>
            <p:cNvSpPr>
              <a:spLocks noChangeArrowheads="1"/>
            </p:cNvSpPr>
            <p:nvPr/>
          </p:nvSpPr>
          <p:spPr bwMode="auto">
            <a:xfrm>
              <a:off x="883" y="2334"/>
              <a:ext cx="268" cy="153"/>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0466" name="Rectangle 333"/>
            <p:cNvSpPr>
              <a:spLocks noChangeArrowheads="1"/>
            </p:cNvSpPr>
            <p:nvPr/>
          </p:nvSpPr>
          <p:spPr bwMode="auto">
            <a:xfrm>
              <a:off x="879" y="2329"/>
              <a:ext cx="268" cy="153"/>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0467" name="WordArt 334"/>
            <p:cNvSpPr>
              <a:spLocks noChangeArrowheads="1" noChangeShapeType="1" noTextEdit="1"/>
            </p:cNvSpPr>
            <p:nvPr/>
          </p:nvSpPr>
          <p:spPr bwMode="auto">
            <a:xfrm>
              <a:off x="378" y="2607"/>
              <a:ext cx="126" cy="250"/>
            </a:xfrm>
            <a:prstGeom prst="rect">
              <a:avLst/>
            </a:prstGeom>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Comic Sans MS"/>
                </a:rPr>
                <a:t>C</a:t>
              </a:r>
            </a:p>
          </p:txBody>
        </p:sp>
      </p:grpSp>
      <p:sp>
        <p:nvSpPr>
          <p:cNvPr id="88070" name="Text Box 335"/>
          <p:cNvSpPr txBox="1">
            <a:spLocks noChangeArrowheads="1"/>
          </p:cNvSpPr>
          <p:nvPr/>
        </p:nvSpPr>
        <p:spPr bwMode="auto">
          <a:xfrm>
            <a:off x="152400" y="228600"/>
            <a:ext cx="8915400" cy="579438"/>
          </a:xfrm>
          <a:prstGeom prst="rect">
            <a:avLst/>
          </a:prstGeom>
          <a:solidFill>
            <a:schemeClr val="bg1"/>
          </a:solidFill>
          <a:ln w="9525">
            <a:noFill/>
            <a:miter lim="800000"/>
            <a:headEnd/>
            <a:tailEnd/>
          </a:ln>
        </p:spPr>
        <p:txBody>
          <a:bodyPr>
            <a:spAutoFit/>
          </a:bodyPr>
          <a:lstStyle/>
          <a:p>
            <a:pPr algn="ctr">
              <a:spcBef>
                <a:spcPct val="50000"/>
              </a:spcBef>
              <a:defRPr/>
            </a:pPr>
            <a:r>
              <a:rPr lang="en-US" sz="3200" b="1" dirty="0">
                <a:solidFill>
                  <a:srgbClr val="00B050"/>
                </a:solidFill>
                <a:effectLst>
                  <a:outerShdw blurRad="38100" dist="38100" dir="2700000" algn="tl">
                    <a:srgbClr val="000000">
                      <a:alpha val="43137"/>
                    </a:srgbClr>
                  </a:outerShdw>
                </a:effectLst>
                <a:latin typeface="Comic Sans MS" pitchFamily="66" charset="0"/>
              </a:rPr>
              <a:t>Acute Management of Specific Arrhythmias</a:t>
            </a:r>
          </a:p>
        </p:txBody>
      </p:sp>
      <p:sp>
        <p:nvSpPr>
          <p:cNvPr id="100359" name="Line 336"/>
          <p:cNvSpPr>
            <a:spLocks noChangeShapeType="1"/>
          </p:cNvSpPr>
          <p:nvPr/>
        </p:nvSpPr>
        <p:spPr bwMode="auto">
          <a:xfrm>
            <a:off x="242888" y="990600"/>
            <a:ext cx="8686800" cy="0"/>
          </a:xfrm>
          <a:prstGeom prst="line">
            <a:avLst/>
          </a:prstGeom>
          <a:noFill/>
          <a:ln w="57150">
            <a:solidFill>
              <a:srgbClr val="CC0000"/>
            </a:solidFill>
            <a:round/>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4"/>
          <p:cNvSpPr>
            <a:spLocks noGrp="1" noChangeArrowheads="1"/>
          </p:cNvSpPr>
          <p:nvPr>
            <p:ph type="body" idx="1"/>
          </p:nvPr>
        </p:nvSpPr>
        <p:spPr>
          <a:xfrm>
            <a:off x="1692275" y="1125538"/>
            <a:ext cx="7451725" cy="5410200"/>
          </a:xfrm>
        </p:spPr>
        <p:txBody>
          <a:bodyPr/>
          <a:lstStyle/>
          <a:p>
            <a:pPr algn="l" eaLnBrk="1" hangingPunct="1">
              <a:lnSpc>
                <a:spcPct val="90000"/>
              </a:lnSpc>
              <a:defRPr/>
            </a:pPr>
            <a:r>
              <a:rPr lang="en-US" sz="2800" b="1" smtClean="0">
                <a:solidFill>
                  <a:schemeClr val="bg1"/>
                </a:solidFill>
                <a:effectLst>
                  <a:outerShdw blurRad="38100" dist="38100" dir="2700000" algn="tl">
                    <a:srgbClr val="000000"/>
                  </a:outerShdw>
                </a:effectLst>
                <a:latin typeface="Comic Sans MS" pitchFamily="66" charset="0"/>
              </a:rPr>
              <a:t>Sustained Monomorphic VT</a:t>
            </a:r>
          </a:p>
          <a:p>
            <a:pPr algn="l" eaLnBrk="1" hangingPunct="1">
              <a:lnSpc>
                <a:spcPct val="90000"/>
              </a:lnSpc>
              <a:defRPr/>
            </a:pPr>
            <a:endParaRPr lang="en-US" sz="2800" b="1" smtClean="0">
              <a:effectLst>
                <a:outerShdw blurRad="38100" dist="38100" dir="2700000" algn="tl">
                  <a:srgbClr val="FFFFFF"/>
                </a:outerShdw>
              </a:effectLst>
              <a:latin typeface="Comic Sans MS" pitchFamily="66" charset="0"/>
            </a:endParaRPr>
          </a:p>
          <a:p>
            <a:pPr algn="l" eaLnBrk="1" hangingPunct="1">
              <a:lnSpc>
                <a:spcPct val="90000"/>
              </a:lnSpc>
              <a:defRPr/>
            </a:pPr>
            <a:r>
              <a:rPr lang="en-US" sz="2400" b="1" smtClean="0">
                <a:solidFill>
                  <a:srgbClr val="FFFF00"/>
                </a:solidFill>
                <a:effectLst>
                  <a:outerShdw blurRad="38100" dist="38100" dir="2700000" algn="tl">
                    <a:srgbClr val="000000"/>
                  </a:outerShdw>
                </a:effectLst>
                <a:latin typeface="Comic Sans MS" pitchFamily="66" charset="0"/>
              </a:rPr>
              <a:t>Intravenous </a:t>
            </a:r>
            <a:r>
              <a:rPr lang="en-US" sz="2800" b="1" u="sng" smtClean="0">
                <a:solidFill>
                  <a:srgbClr val="FFFF00"/>
                </a:solidFill>
                <a:effectLst>
                  <a:outerShdw blurRad="38100" dist="38100" dir="2700000" algn="tl">
                    <a:srgbClr val="000000"/>
                  </a:outerShdw>
                </a:effectLst>
                <a:latin typeface="Comic Sans MS" pitchFamily="66" charset="0"/>
              </a:rPr>
              <a:t>lidocaine</a:t>
            </a:r>
            <a:r>
              <a:rPr lang="en-US" sz="2400" b="1" smtClean="0">
                <a:solidFill>
                  <a:srgbClr val="FFFF00"/>
                </a:solidFill>
                <a:effectLst>
                  <a:outerShdw blurRad="38100" dist="38100" dir="2700000" algn="tl">
                    <a:srgbClr val="000000"/>
                  </a:outerShdw>
                </a:effectLst>
                <a:latin typeface="Comic Sans MS" pitchFamily="66" charset="0"/>
              </a:rPr>
              <a:t> might be reasonable for the initial treatment of patients with stable sustained monomorphic VT specifically associated with acute myocardial ischemia or infarction. </a:t>
            </a:r>
          </a:p>
          <a:p>
            <a:pPr algn="l" eaLnBrk="1" hangingPunct="1">
              <a:lnSpc>
                <a:spcPct val="90000"/>
              </a:lnSpc>
              <a:defRPr/>
            </a:pPr>
            <a:endParaRPr lang="en-US" sz="2400" b="1" smtClean="0">
              <a:solidFill>
                <a:srgbClr val="FFFF00"/>
              </a:solidFill>
              <a:effectLst>
                <a:outerShdw blurRad="38100" dist="38100" dir="2700000" algn="tl">
                  <a:srgbClr val="000000"/>
                </a:outerShdw>
              </a:effectLst>
              <a:latin typeface="Comic Sans MS" pitchFamily="66" charset="0"/>
            </a:endParaRPr>
          </a:p>
          <a:p>
            <a:pPr algn="l" eaLnBrk="1" hangingPunct="1">
              <a:lnSpc>
                <a:spcPct val="90000"/>
              </a:lnSpc>
              <a:defRPr/>
            </a:pPr>
            <a:r>
              <a:rPr lang="en-US" sz="2800" b="1" u="sng" smtClean="0">
                <a:solidFill>
                  <a:srgbClr val="FFFF00"/>
                </a:solidFill>
                <a:effectLst>
                  <a:outerShdw blurRad="38100" dist="38100" dir="2700000" algn="tl">
                    <a:srgbClr val="000000"/>
                  </a:outerShdw>
                </a:effectLst>
                <a:latin typeface="Comic Sans MS" pitchFamily="66" charset="0"/>
              </a:rPr>
              <a:t>Calcium channel blockers</a:t>
            </a:r>
            <a:r>
              <a:rPr lang="en-US" sz="2400" b="1" smtClean="0">
                <a:solidFill>
                  <a:srgbClr val="FFFF00"/>
                </a:solidFill>
                <a:effectLst>
                  <a:outerShdw blurRad="38100" dist="38100" dir="2700000" algn="tl">
                    <a:srgbClr val="000000"/>
                  </a:outerShdw>
                </a:effectLst>
                <a:latin typeface="Comic Sans MS" pitchFamily="66" charset="0"/>
              </a:rPr>
              <a:t> such as verapamil and diltiazem should </a:t>
            </a:r>
            <a:r>
              <a:rPr lang="en-US" sz="2400" b="1" u="sng" smtClean="0">
                <a:solidFill>
                  <a:srgbClr val="FFFF00"/>
                </a:solidFill>
                <a:effectLst>
                  <a:outerShdw blurRad="38100" dist="38100" dir="2700000" algn="tl">
                    <a:srgbClr val="000000"/>
                  </a:outerShdw>
                </a:effectLst>
                <a:latin typeface="Comic Sans MS" pitchFamily="66" charset="0"/>
              </a:rPr>
              <a:t>not</a:t>
            </a:r>
            <a:r>
              <a:rPr lang="en-US" sz="2400" b="1" smtClean="0">
                <a:solidFill>
                  <a:srgbClr val="FFFF00"/>
                </a:solidFill>
                <a:effectLst>
                  <a:outerShdw blurRad="38100" dist="38100" dir="2700000" algn="tl">
                    <a:srgbClr val="000000"/>
                  </a:outerShdw>
                </a:effectLst>
                <a:latin typeface="Comic Sans MS" pitchFamily="66" charset="0"/>
              </a:rPr>
              <a:t> be used in patients to terminate wide-QRS-complex tachycardia of unknown origin, especially in patients with a history of myocardial dysfunction. </a:t>
            </a:r>
            <a:endParaRPr lang="en-US" sz="2400" b="1" i="1" smtClean="0">
              <a:solidFill>
                <a:srgbClr val="FFFF00"/>
              </a:solidFill>
              <a:effectLst>
                <a:outerShdw blurRad="38100" dist="38100" dir="2700000" algn="tl">
                  <a:srgbClr val="000000"/>
                </a:outerShdw>
              </a:effectLst>
              <a:latin typeface="Comic Sans MS" pitchFamily="66" charset="0"/>
            </a:endParaRPr>
          </a:p>
        </p:txBody>
      </p:sp>
      <p:pic>
        <p:nvPicPr>
          <p:cNvPr id="101379" name="Picture 333"/>
          <p:cNvPicPr>
            <a:picLocks noChangeAspect="1" noChangeArrowheads="1"/>
          </p:cNvPicPr>
          <p:nvPr/>
        </p:nvPicPr>
        <p:blipFill>
          <a:blip r:embed="rId2" cstate="print"/>
          <a:srcRect/>
          <a:stretch>
            <a:fillRect/>
          </a:stretch>
        </p:blipFill>
        <p:spPr bwMode="auto">
          <a:xfrm>
            <a:off x="323850" y="1557338"/>
            <a:ext cx="1420813" cy="1574800"/>
          </a:xfrm>
          <a:prstGeom prst="rect">
            <a:avLst/>
          </a:prstGeom>
          <a:noFill/>
          <a:ln w="9525">
            <a:noFill/>
            <a:miter lim="800000"/>
            <a:headEnd/>
            <a:tailEnd/>
          </a:ln>
        </p:spPr>
      </p:pic>
      <p:pic>
        <p:nvPicPr>
          <p:cNvPr id="101380" name="Picture 334"/>
          <p:cNvPicPr>
            <a:picLocks noChangeAspect="1" noChangeArrowheads="1"/>
          </p:cNvPicPr>
          <p:nvPr/>
        </p:nvPicPr>
        <p:blipFill>
          <a:blip r:embed="rId3" cstate="print"/>
          <a:srcRect/>
          <a:stretch>
            <a:fillRect/>
          </a:stretch>
        </p:blipFill>
        <p:spPr bwMode="auto">
          <a:xfrm>
            <a:off x="250825" y="4221163"/>
            <a:ext cx="1447800" cy="1600200"/>
          </a:xfrm>
          <a:prstGeom prst="rect">
            <a:avLst/>
          </a:prstGeom>
          <a:noFill/>
          <a:ln w="9525">
            <a:noFill/>
            <a:miter lim="800000"/>
            <a:headEnd/>
            <a:tailEnd/>
          </a:ln>
        </p:spPr>
      </p:pic>
      <p:sp>
        <p:nvSpPr>
          <p:cNvPr id="89093" name="Text Box 335"/>
          <p:cNvSpPr txBox="1">
            <a:spLocks noChangeArrowheads="1"/>
          </p:cNvSpPr>
          <p:nvPr/>
        </p:nvSpPr>
        <p:spPr bwMode="auto">
          <a:xfrm>
            <a:off x="152400" y="228600"/>
            <a:ext cx="8915400" cy="579438"/>
          </a:xfrm>
          <a:prstGeom prst="rect">
            <a:avLst/>
          </a:prstGeom>
          <a:solidFill>
            <a:schemeClr val="bg1"/>
          </a:solidFill>
          <a:ln w="9525">
            <a:noFill/>
            <a:miter lim="800000"/>
            <a:headEnd/>
            <a:tailEnd/>
          </a:ln>
        </p:spPr>
        <p:txBody>
          <a:bodyPr>
            <a:spAutoFit/>
          </a:bodyPr>
          <a:lstStyle/>
          <a:p>
            <a:pPr algn="ctr">
              <a:spcBef>
                <a:spcPct val="50000"/>
              </a:spcBef>
              <a:defRPr/>
            </a:pPr>
            <a:r>
              <a:rPr lang="en-US" sz="3200" b="1" dirty="0">
                <a:solidFill>
                  <a:srgbClr val="00B050"/>
                </a:solidFill>
                <a:effectLst>
                  <a:outerShdw blurRad="38100" dist="38100" dir="2700000" algn="tl">
                    <a:srgbClr val="000000">
                      <a:alpha val="43137"/>
                    </a:srgbClr>
                  </a:outerShdw>
                </a:effectLst>
                <a:latin typeface="Comic Sans MS" pitchFamily="66" charset="0"/>
              </a:rPr>
              <a:t>Acute Management of Specific Arrhythmias</a:t>
            </a:r>
          </a:p>
        </p:txBody>
      </p:sp>
      <p:sp>
        <p:nvSpPr>
          <p:cNvPr id="101382" name="Line 336"/>
          <p:cNvSpPr>
            <a:spLocks noChangeShapeType="1"/>
          </p:cNvSpPr>
          <p:nvPr/>
        </p:nvSpPr>
        <p:spPr bwMode="auto">
          <a:xfrm>
            <a:off x="242888" y="990600"/>
            <a:ext cx="8686800" cy="0"/>
          </a:xfrm>
          <a:prstGeom prst="line">
            <a:avLst/>
          </a:prstGeom>
          <a:noFill/>
          <a:ln w="57150">
            <a:solidFill>
              <a:srgbClr val="CC0000"/>
            </a:solidFill>
            <a:round/>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idx="4294967295"/>
          </p:nvPr>
        </p:nvSpPr>
        <p:spPr>
          <a:solidFill>
            <a:schemeClr val="bg1"/>
          </a:solidFill>
        </p:spPr>
        <p:txBody>
          <a:bodyPr/>
          <a:lstStyle/>
          <a:p>
            <a:pPr eaLnBrk="1" hangingPunct="1">
              <a:defRPr/>
            </a:pPr>
            <a:r>
              <a:rPr lang="it-IT" b="1" dirty="0" err="1" smtClean="0">
                <a:solidFill>
                  <a:srgbClr val="00B050"/>
                </a:solidFill>
                <a:effectLst>
                  <a:outerShdw blurRad="38100" dist="38100" dir="2700000" algn="tl">
                    <a:srgbClr val="000000">
                      <a:alpha val="43137"/>
                    </a:srgbClr>
                  </a:outerShdw>
                </a:effectLst>
                <a:latin typeface="Comic Sans MS" pitchFamily="66" charset="0"/>
              </a:rPr>
              <a:t>Procainamide</a:t>
            </a:r>
            <a:endParaRPr lang="it-IT" dirty="0" smtClean="0">
              <a:solidFill>
                <a:srgbClr val="00B050"/>
              </a:solidFill>
              <a:effectLst>
                <a:outerShdw blurRad="38100" dist="38100" dir="2700000" algn="tl">
                  <a:srgbClr val="000000">
                    <a:alpha val="43137"/>
                  </a:srgbClr>
                </a:outerShdw>
              </a:effectLst>
              <a:latin typeface="Comic Sans MS" pitchFamily="66" charset="0"/>
            </a:endParaRPr>
          </a:p>
        </p:txBody>
      </p:sp>
      <p:sp>
        <p:nvSpPr>
          <p:cNvPr id="307202" name="Text Box 3"/>
          <p:cNvSpPr txBox="1">
            <a:spLocks noChangeArrowheads="1"/>
          </p:cNvSpPr>
          <p:nvPr/>
        </p:nvSpPr>
        <p:spPr bwMode="auto">
          <a:xfrm>
            <a:off x="1116013" y="2565400"/>
            <a:ext cx="5753100" cy="3292475"/>
          </a:xfrm>
          <a:prstGeom prst="rect">
            <a:avLst/>
          </a:prstGeom>
          <a:noFill/>
          <a:ln w="9525">
            <a:noFill/>
            <a:miter lim="800000"/>
            <a:headEnd/>
            <a:tailEnd/>
          </a:ln>
        </p:spPr>
        <p:txBody>
          <a:bodyPr wrap="none">
            <a:spAutoFit/>
          </a:bodyPr>
          <a:lstStyle/>
          <a:p>
            <a:pPr eaLnBrk="0" hangingPunct="0">
              <a:defRPr/>
            </a:pPr>
            <a:r>
              <a:rPr lang="it-IT" sz="3600" b="1" dirty="0">
                <a:solidFill>
                  <a:srgbClr val="FFFF00"/>
                </a:solidFill>
                <a:effectLst>
                  <a:outerShdw blurRad="38100" dist="38100" dir="2700000" algn="tl">
                    <a:srgbClr val="000000">
                      <a:alpha val="43137"/>
                    </a:srgbClr>
                  </a:outerShdw>
                </a:effectLst>
                <a:latin typeface="Comic Sans MS" pitchFamily="66" charset="0"/>
              </a:rPr>
              <a:t>Bolo 20-50 mg /min</a:t>
            </a:r>
          </a:p>
          <a:p>
            <a:pPr eaLnBrk="0" hangingPunct="0">
              <a:defRPr/>
            </a:pPr>
            <a:endParaRPr lang="it-IT" sz="3600" b="1" dirty="0">
              <a:solidFill>
                <a:srgbClr val="FFFF00"/>
              </a:solidFill>
              <a:effectLst>
                <a:outerShdw blurRad="38100" dist="38100" dir="2700000" algn="tl">
                  <a:srgbClr val="000000">
                    <a:alpha val="43137"/>
                  </a:srgbClr>
                </a:outerShdw>
              </a:effectLst>
              <a:latin typeface="Comic Sans MS" pitchFamily="66" charset="0"/>
            </a:endParaRPr>
          </a:p>
          <a:p>
            <a:pPr eaLnBrk="0" hangingPunct="0">
              <a:defRPr/>
            </a:pPr>
            <a:r>
              <a:rPr lang="it-IT" sz="3600" b="1" dirty="0">
                <a:solidFill>
                  <a:srgbClr val="FFFF00"/>
                </a:solidFill>
                <a:effectLst>
                  <a:outerShdw blurRad="38100" dist="38100" dir="2700000" algn="tl">
                    <a:srgbClr val="000000">
                      <a:alpha val="43137"/>
                    </a:srgbClr>
                  </a:outerShdw>
                </a:effectLst>
                <a:latin typeface="Comic Sans MS" pitchFamily="66" charset="0"/>
              </a:rPr>
              <a:t>Infusione: 1-4 mg/min</a:t>
            </a:r>
          </a:p>
          <a:p>
            <a:pPr eaLnBrk="0" hangingPunct="0">
              <a:defRPr/>
            </a:pPr>
            <a:endParaRPr lang="it-IT" sz="3600" b="1" dirty="0">
              <a:solidFill>
                <a:srgbClr val="FFFF00"/>
              </a:solidFill>
              <a:effectLst>
                <a:outerShdw blurRad="38100" dist="38100" dir="2700000" algn="tl">
                  <a:srgbClr val="000000">
                    <a:alpha val="43137"/>
                  </a:srgbClr>
                </a:outerShdw>
              </a:effectLst>
              <a:latin typeface="Comic Sans MS" pitchFamily="66" charset="0"/>
            </a:endParaRPr>
          </a:p>
          <a:p>
            <a:pPr eaLnBrk="0" hangingPunct="0">
              <a:defRPr/>
            </a:pPr>
            <a:r>
              <a:rPr lang="it-IT" sz="3600" b="1" dirty="0">
                <a:solidFill>
                  <a:srgbClr val="FFFF00"/>
                </a:solidFill>
                <a:effectLst>
                  <a:outerShdw blurRad="38100" dist="38100" dir="2700000" algn="tl">
                    <a:srgbClr val="000000">
                      <a:alpha val="43137"/>
                    </a:srgbClr>
                  </a:outerShdw>
                </a:effectLst>
                <a:latin typeface="Comic Sans MS" pitchFamily="66" charset="0"/>
              </a:rPr>
              <a:t>Dose massima: 17 mg/kg</a:t>
            </a:r>
          </a:p>
          <a:p>
            <a:pPr eaLnBrk="0" hangingPunct="0">
              <a:defRPr/>
            </a:pPr>
            <a:endParaRPr lang="it-IT" sz="2800" b="1" dirty="0">
              <a:solidFill>
                <a:srgbClr val="FFFF00"/>
              </a:solidFill>
              <a:latin typeface="Comic Sans MS" pitchFamily="66" charset="0"/>
            </a:endParaRPr>
          </a:p>
        </p:txBody>
      </p:sp>
      <p:sp>
        <p:nvSpPr>
          <p:cNvPr id="102404" name="Text Box 1"/>
          <p:cNvSpPr txBox="1">
            <a:spLocks noChangeArrowheads="1"/>
          </p:cNvSpPr>
          <p:nvPr/>
        </p:nvSpPr>
        <p:spPr bwMode="auto">
          <a:xfrm rot="3508123">
            <a:off x="4179888" y="3573463"/>
            <a:ext cx="5664200" cy="1143000"/>
          </a:xfrm>
          <a:prstGeom prst="rect">
            <a:avLst/>
          </a:prstGeom>
          <a:noFill/>
          <a:ln w="9525">
            <a:noFill/>
            <a:round/>
            <a:headEnd/>
            <a:tailEnd/>
          </a:ln>
        </p:spPr>
        <p:txBody>
          <a:bodyPr lIns="90000" tIns="46800" rIns="90000" bIns="46800" anchor="ctr"/>
          <a:lstStyle/>
          <a:p>
            <a:pPr>
              <a:buClr>
                <a:srgbClr val="000000"/>
              </a:buClr>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rgbClr val="FF0000"/>
                </a:solidFill>
                <a:latin typeface="Comic Sans MS" pitchFamily="66" charset="0"/>
                <a:cs typeface="Times New Roman" pitchFamily="18" charset="0"/>
              </a:rPr>
              <a:t>CLASSE IIa evidenza B</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539750" y="404813"/>
            <a:ext cx="7772400" cy="1143000"/>
          </a:xfrm>
          <a:solidFill>
            <a:schemeClr val="bg1"/>
          </a:solidFill>
        </p:spPr>
        <p:txBody>
          <a:bodyPr/>
          <a:lstStyle/>
          <a:p>
            <a:pPr eaLnBrk="1" hangingPunct="1">
              <a:defRPr/>
            </a:pPr>
            <a:r>
              <a:rPr lang="it-IT" b="1" dirty="0" err="1" smtClean="0">
                <a:solidFill>
                  <a:srgbClr val="339966"/>
                </a:solidFill>
                <a:effectLst>
                  <a:outerShdw blurRad="38100" dist="38100" dir="2700000" algn="tl">
                    <a:srgbClr val="000000">
                      <a:alpha val="43137"/>
                    </a:srgbClr>
                  </a:outerShdw>
                </a:effectLst>
                <a:latin typeface="Comic Sans MS" pitchFamily="66" charset="0"/>
              </a:rPr>
              <a:t>Amiodarone</a:t>
            </a:r>
            <a:r>
              <a:rPr lang="it-IT" b="1" dirty="0" smtClean="0">
                <a:solidFill>
                  <a:srgbClr val="339966"/>
                </a:solidFill>
                <a:effectLst>
                  <a:outerShdw blurRad="38100" dist="38100" dir="2700000" algn="tl">
                    <a:srgbClr val="000000">
                      <a:alpha val="43137"/>
                    </a:srgbClr>
                  </a:outerShdw>
                </a:effectLst>
                <a:latin typeface="Comic Sans MS" pitchFamily="66" charset="0"/>
              </a:rPr>
              <a:t/>
            </a:r>
            <a:br>
              <a:rPr lang="it-IT" b="1" dirty="0" smtClean="0">
                <a:solidFill>
                  <a:srgbClr val="339966"/>
                </a:solidFill>
                <a:effectLst>
                  <a:outerShdw blurRad="38100" dist="38100" dir="2700000" algn="tl">
                    <a:srgbClr val="000000">
                      <a:alpha val="43137"/>
                    </a:srgbClr>
                  </a:outerShdw>
                </a:effectLst>
                <a:latin typeface="Comic Sans MS" pitchFamily="66" charset="0"/>
              </a:rPr>
            </a:br>
            <a:r>
              <a:rPr lang="it-IT" sz="3200" b="1" dirty="0" smtClean="0">
                <a:solidFill>
                  <a:srgbClr val="339966"/>
                </a:solidFill>
                <a:effectLst>
                  <a:outerShdw blurRad="38100" dist="38100" dir="2700000" algn="tl">
                    <a:srgbClr val="000000">
                      <a:alpha val="43137"/>
                    </a:srgbClr>
                  </a:outerShdw>
                </a:effectLst>
                <a:latin typeface="Comic Sans MS" pitchFamily="66" charset="0"/>
              </a:rPr>
              <a:t>- scuola americana-</a:t>
            </a:r>
            <a:endParaRPr lang="it-IT" sz="3200" dirty="0" smtClean="0">
              <a:solidFill>
                <a:srgbClr val="339966"/>
              </a:solidFill>
              <a:effectLst>
                <a:outerShdw blurRad="38100" dist="38100" dir="2700000" algn="tl">
                  <a:srgbClr val="000000">
                    <a:alpha val="43137"/>
                  </a:srgbClr>
                </a:outerShdw>
              </a:effectLst>
              <a:latin typeface="Comic Sans MS" pitchFamily="66" charset="0"/>
            </a:endParaRPr>
          </a:p>
        </p:txBody>
      </p:sp>
      <p:sp>
        <p:nvSpPr>
          <p:cNvPr id="103427" name="Text Box 3"/>
          <p:cNvSpPr txBox="1">
            <a:spLocks noChangeArrowheads="1"/>
          </p:cNvSpPr>
          <p:nvPr/>
        </p:nvSpPr>
        <p:spPr bwMode="auto">
          <a:xfrm>
            <a:off x="323850" y="2492375"/>
            <a:ext cx="7540625" cy="4402138"/>
          </a:xfrm>
          <a:prstGeom prst="rect">
            <a:avLst/>
          </a:prstGeom>
          <a:noFill/>
          <a:ln w="9525">
            <a:noFill/>
            <a:miter lim="800000"/>
            <a:headEnd/>
            <a:tailEnd/>
          </a:ln>
        </p:spPr>
        <p:txBody>
          <a:bodyPr wrap="none">
            <a:spAutoFit/>
          </a:bodyPr>
          <a:lstStyle/>
          <a:p>
            <a:pPr eaLnBrk="0" hangingPunct="0"/>
            <a:r>
              <a:rPr lang="it-IT" sz="3200" b="1">
                <a:solidFill>
                  <a:srgbClr val="FFFF00"/>
                </a:solidFill>
                <a:latin typeface="Comic Sans MS" pitchFamily="66" charset="0"/>
              </a:rPr>
              <a:t>150 mg (1 fl) in 10 minuti, ripetibile</a:t>
            </a:r>
          </a:p>
          <a:p>
            <a:pPr eaLnBrk="0" hangingPunct="0"/>
            <a:endParaRPr lang="it-IT" sz="3200" b="1">
              <a:solidFill>
                <a:srgbClr val="FFFF00"/>
              </a:solidFill>
              <a:latin typeface="Comic Sans MS" pitchFamily="66" charset="0"/>
            </a:endParaRPr>
          </a:p>
          <a:p>
            <a:pPr eaLnBrk="0" hangingPunct="0"/>
            <a:r>
              <a:rPr lang="it-IT" sz="3200" b="1">
                <a:solidFill>
                  <a:srgbClr val="FFFF00"/>
                </a:solidFill>
                <a:latin typeface="Comic Sans MS" pitchFamily="66" charset="0"/>
              </a:rPr>
              <a:t>Infusione: 1 mg/min per 6 ore </a:t>
            </a:r>
          </a:p>
          <a:p>
            <a:pPr eaLnBrk="0" hangingPunct="0"/>
            <a:r>
              <a:rPr lang="it-IT" sz="3200" b="1">
                <a:solidFill>
                  <a:srgbClr val="FFFF00"/>
                </a:solidFill>
                <a:latin typeface="Comic Sans MS" pitchFamily="66" charset="0"/>
              </a:rPr>
              <a:t>poi 0,5 mg/min, successive 18 h</a:t>
            </a:r>
          </a:p>
          <a:p>
            <a:pPr eaLnBrk="0" hangingPunct="0"/>
            <a:endParaRPr lang="it-IT" sz="3200" b="1">
              <a:solidFill>
                <a:srgbClr val="FFFF00"/>
              </a:solidFill>
              <a:latin typeface="Comic Sans MS" pitchFamily="66" charset="0"/>
            </a:endParaRPr>
          </a:p>
          <a:p>
            <a:pPr eaLnBrk="0" hangingPunct="0"/>
            <a:r>
              <a:rPr lang="it-IT" sz="3200" b="1">
                <a:solidFill>
                  <a:srgbClr val="FFFF00"/>
                </a:solidFill>
                <a:latin typeface="Comic Sans MS" pitchFamily="66" charset="0"/>
              </a:rPr>
              <a:t>Dose massima nelle 24 ore: </a:t>
            </a:r>
            <a:br>
              <a:rPr lang="it-IT" sz="3200" b="1">
                <a:solidFill>
                  <a:srgbClr val="FFFF00"/>
                </a:solidFill>
                <a:latin typeface="Comic Sans MS" pitchFamily="66" charset="0"/>
              </a:rPr>
            </a:br>
            <a:r>
              <a:rPr lang="it-IT" sz="3200" b="1">
                <a:solidFill>
                  <a:srgbClr val="FFFF00"/>
                </a:solidFill>
                <a:latin typeface="Comic Sans MS" pitchFamily="66" charset="0"/>
              </a:rPr>
              <a:t>2,2 g (…3 g/24h?)</a:t>
            </a:r>
          </a:p>
          <a:p>
            <a:pPr eaLnBrk="0" hangingPunct="0"/>
            <a:endParaRPr lang="it-IT" sz="2800">
              <a:solidFill>
                <a:srgbClr val="FFFF00"/>
              </a:solidFill>
              <a:latin typeface="Comic Sans MS" pitchFamily="66" charset="0"/>
            </a:endParaRPr>
          </a:p>
          <a:p>
            <a:pPr eaLnBrk="0" hangingPunct="0"/>
            <a:endParaRPr lang="it-IT" sz="2800">
              <a:solidFill>
                <a:srgbClr val="FFFF00"/>
              </a:solidFill>
              <a:latin typeface="Comic Sans MS" pitchFamily="66" charset="0"/>
            </a:endParaRPr>
          </a:p>
        </p:txBody>
      </p:sp>
      <p:sp>
        <p:nvSpPr>
          <p:cNvPr id="4" name="Text Box 1"/>
          <p:cNvSpPr txBox="1">
            <a:spLocks noChangeArrowheads="1"/>
          </p:cNvSpPr>
          <p:nvPr/>
        </p:nvSpPr>
        <p:spPr bwMode="auto">
          <a:xfrm>
            <a:off x="3276600" y="1412875"/>
            <a:ext cx="5580063" cy="1143000"/>
          </a:xfrm>
          <a:prstGeom prst="rect">
            <a:avLst/>
          </a:prstGeom>
          <a:noFill/>
          <a:ln w="9525">
            <a:noFill/>
            <a:round/>
            <a:headEnd/>
            <a:tailEnd/>
          </a:ln>
        </p:spPr>
        <p:txBody>
          <a:bodyPr lIns="90000" tIns="46800" rIns="90000" bIns="46800" anchor="ctr"/>
          <a:lstStyle/>
          <a:p>
            <a:pPr>
              <a:buClr>
                <a:srgbClr val="0000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dirty="0">
                <a:solidFill>
                  <a:srgbClr val="FF0000"/>
                </a:solidFill>
                <a:effectLst>
                  <a:outerShdw blurRad="38100" dist="38100" dir="2700000" algn="tl">
                    <a:srgbClr val="000000">
                      <a:alpha val="43137"/>
                    </a:srgbClr>
                  </a:outerShdw>
                </a:effectLst>
                <a:latin typeface="Comic Sans MS" pitchFamily="66" charset="0"/>
                <a:cs typeface="Times New Roman" pitchFamily="16" charset="0"/>
              </a:rPr>
              <a:t>CLASSE </a:t>
            </a:r>
            <a:r>
              <a:rPr lang="it-IT" sz="3600" b="1" dirty="0" err="1">
                <a:solidFill>
                  <a:srgbClr val="FF0000"/>
                </a:solidFill>
                <a:effectLst>
                  <a:outerShdw blurRad="38100" dist="38100" dir="2700000" algn="tl">
                    <a:srgbClr val="000000">
                      <a:alpha val="43137"/>
                    </a:srgbClr>
                  </a:outerShdw>
                </a:effectLst>
                <a:latin typeface="Comic Sans MS" pitchFamily="66" charset="0"/>
                <a:cs typeface="Times New Roman" pitchFamily="16" charset="0"/>
              </a:rPr>
              <a:t>IIa</a:t>
            </a:r>
            <a:r>
              <a:rPr lang="it-IT" sz="3600" b="1" dirty="0">
                <a:solidFill>
                  <a:srgbClr val="FF0000"/>
                </a:solidFill>
                <a:effectLst>
                  <a:outerShdw blurRad="38100" dist="38100" dir="2700000" algn="tl">
                    <a:srgbClr val="000000">
                      <a:alpha val="43137"/>
                    </a:srgbClr>
                  </a:outerShdw>
                </a:effectLst>
                <a:latin typeface="Comic Sans MS" pitchFamily="66" charset="0"/>
                <a:cs typeface="Times New Roman" pitchFamily="16" charset="0"/>
              </a:rPr>
              <a:t> evidenza C</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solidFill>
            <a:schemeClr val="bg1"/>
          </a:solidFill>
        </p:spPr>
        <p:txBody>
          <a:bodyPr/>
          <a:lstStyle/>
          <a:p>
            <a:pPr eaLnBrk="1" hangingPunct="1">
              <a:defRPr/>
            </a:pPr>
            <a:r>
              <a:rPr lang="it-IT" b="1" dirty="0" err="1" smtClean="0">
                <a:solidFill>
                  <a:srgbClr val="339966"/>
                </a:solidFill>
                <a:effectLst>
                  <a:outerShdw blurRad="38100" dist="38100" dir="2700000" algn="tl">
                    <a:srgbClr val="000000">
                      <a:alpha val="43137"/>
                    </a:srgbClr>
                  </a:outerShdw>
                </a:effectLst>
                <a:latin typeface="Comic Sans MS" pitchFamily="66" charset="0"/>
              </a:rPr>
              <a:t>Amiodarone</a:t>
            </a:r>
            <a:r>
              <a:rPr lang="it-IT" b="1" dirty="0" smtClean="0">
                <a:solidFill>
                  <a:srgbClr val="339966"/>
                </a:solidFill>
                <a:effectLst>
                  <a:outerShdw blurRad="38100" dist="38100" dir="2700000" algn="tl">
                    <a:srgbClr val="000000">
                      <a:alpha val="43137"/>
                    </a:srgbClr>
                  </a:outerShdw>
                </a:effectLst>
                <a:latin typeface="Comic Sans MS" pitchFamily="66" charset="0"/>
              </a:rPr>
              <a:t/>
            </a:r>
            <a:br>
              <a:rPr lang="it-IT" b="1" dirty="0" smtClean="0">
                <a:solidFill>
                  <a:srgbClr val="339966"/>
                </a:solidFill>
                <a:effectLst>
                  <a:outerShdw blurRad="38100" dist="38100" dir="2700000" algn="tl">
                    <a:srgbClr val="000000">
                      <a:alpha val="43137"/>
                    </a:srgbClr>
                  </a:outerShdw>
                </a:effectLst>
                <a:latin typeface="Comic Sans MS" pitchFamily="66" charset="0"/>
              </a:rPr>
            </a:br>
            <a:r>
              <a:rPr lang="it-IT" sz="3200" b="1" dirty="0" smtClean="0">
                <a:solidFill>
                  <a:srgbClr val="339966"/>
                </a:solidFill>
                <a:effectLst>
                  <a:outerShdw blurRad="38100" dist="38100" dir="2700000" algn="tl">
                    <a:srgbClr val="000000">
                      <a:alpha val="43137"/>
                    </a:srgbClr>
                  </a:outerShdw>
                </a:effectLst>
                <a:latin typeface="Comic Sans MS" pitchFamily="66" charset="0"/>
              </a:rPr>
              <a:t>- scuola europea-</a:t>
            </a:r>
            <a:endParaRPr lang="it-IT" sz="3200" dirty="0" smtClean="0">
              <a:solidFill>
                <a:srgbClr val="339966"/>
              </a:solidFill>
              <a:effectLst>
                <a:outerShdw blurRad="38100" dist="38100" dir="2700000" algn="tl">
                  <a:srgbClr val="000000">
                    <a:alpha val="43137"/>
                  </a:srgbClr>
                </a:outerShdw>
              </a:effectLst>
              <a:latin typeface="Comic Sans MS" pitchFamily="66" charset="0"/>
            </a:endParaRPr>
          </a:p>
        </p:txBody>
      </p:sp>
      <p:sp>
        <p:nvSpPr>
          <p:cNvPr id="306178" name="Text Box 3"/>
          <p:cNvSpPr txBox="1">
            <a:spLocks noChangeArrowheads="1"/>
          </p:cNvSpPr>
          <p:nvPr/>
        </p:nvSpPr>
        <p:spPr bwMode="auto">
          <a:xfrm>
            <a:off x="323850" y="2060575"/>
            <a:ext cx="8496300" cy="5262563"/>
          </a:xfrm>
          <a:prstGeom prst="rect">
            <a:avLst/>
          </a:prstGeom>
          <a:noFill/>
          <a:ln w="9525">
            <a:noFill/>
            <a:miter lim="800000"/>
            <a:headEnd/>
            <a:tailEnd/>
          </a:ln>
        </p:spPr>
        <p:txBody>
          <a:bodyPr>
            <a:spAutoFit/>
          </a:bodyPr>
          <a:lstStyle/>
          <a:p>
            <a:pPr eaLnBrk="0" hangingPunct="0">
              <a:defRPr/>
            </a:pPr>
            <a:r>
              <a:rPr lang="it-IT" sz="3200" b="1" dirty="0">
                <a:solidFill>
                  <a:srgbClr val="FFFF00"/>
                </a:solidFill>
                <a:effectLst>
                  <a:outerShdw blurRad="38100" dist="38100" dir="2700000" algn="tl">
                    <a:srgbClr val="000000">
                      <a:alpha val="43137"/>
                    </a:srgbClr>
                  </a:outerShdw>
                </a:effectLst>
                <a:latin typeface="Comic Sans MS" pitchFamily="66" charset="0"/>
              </a:rPr>
              <a:t>300 mg (2 </a:t>
            </a:r>
            <a:r>
              <a:rPr lang="it-IT" sz="3200" b="1" dirty="0" err="1">
                <a:solidFill>
                  <a:srgbClr val="FFFF00"/>
                </a:solidFill>
                <a:effectLst>
                  <a:outerShdw blurRad="38100" dist="38100" dir="2700000" algn="tl">
                    <a:srgbClr val="000000">
                      <a:alpha val="43137"/>
                    </a:srgbClr>
                  </a:outerShdw>
                </a:effectLst>
                <a:latin typeface="Comic Sans MS" pitchFamily="66" charset="0"/>
              </a:rPr>
              <a:t>fl</a:t>
            </a:r>
            <a:r>
              <a:rPr lang="it-IT" sz="3200" b="1" dirty="0">
                <a:solidFill>
                  <a:srgbClr val="FFFF00"/>
                </a:solidFill>
                <a:effectLst>
                  <a:outerShdw blurRad="38100" dist="38100" dir="2700000" algn="tl">
                    <a:srgbClr val="000000">
                      <a:alpha val="43137"/>
                    </a:srgbClr>
                  </a:outerShdw>
                </a:effectLst>
                <a:latin typeface="Comic Sans MS" pitchFamily="66" charset="0"/>
              </a:rPr>
              <a:t>) in 20 - 60 minuti</a:t>
            </a:r>
          </a:p>
          <a:p>
            <a:pPr eaLnBrk="0" hangingPunct="0">
              <a:defRPr/>
            </a:pPr>
            <a:endParaRPr lang="it-IT" sz="3200" b="1" dirty="0">
              <a:solidFill>
                <a:srgbClr val="FFFF00"/>
              </a:solidFill>
              <a:effectLst>
                <a:outerShdw blurRad="38100" dist="38100" dir="2700000" algn="tl">
                  <a:srgbClr val="000000">
                    <a:alpha val="43137"/>
                  </a:srgbClr>
                </a:outerShdw>
              </a:effectLst>
              <a:latin typeface="Comic Sans MS" pitchFamily="66" charset="0"/>
            </a:endParaRPr>
          </a:p>
          <a:p>
            <a:pPr eaLnBrk="0" hangingPunct="0">
              <a:defRPr/>
            </a:pPr>
            <a:r>
              <a:rPr lang="it-IT" sz="3200" b="1" dirty="0">
                <a:solidFill>
                  <a:srgbClr val="FFFF00"/>
                </a:solidFill>
                <a:effectLst>
                  <a:outerShdw blurRad="38100" dist="38100" dir="2700000" algn="tl">
                    <a:srgbClr val="000000">
                      <a:alpha val="43137"/>
                    </a:srgbClr>
                  </a:outerShdw>
                </a:effectLst>
                <a:latin typeface="Comic Sans MS" pitchFamily="66" charset="0"/>
              </a:rPr>
              <a:t>Infusione: 900 mg nelle 24 ore</a:t>
            </a:r>
          </a:p>
          <a:p>
            <a:pPr eaLnBrk="0" hangingPunct="0">
              <a:defRPr/>
            </a:pPr>
            <a:endParaRPr lang="it-IT" sz="3200" b="1" dirty="0">
              <a:solidFill>
                <a:srgbClr val="FFFF00"/>
              </a:solidFill>
              <a:effectLst>
                <a:outerShdw blurRad="38100" dist="38100" dir="2700000" algn="tl">
                  <a:srgbClr val="000000">
                    <a:alpha val="43137"/>
                  </a:srgbClr>
                </a:outerShdw>
              </a:effectLst>
              <a:latin typeface="Comic Sans MS" pitchFamily="66" charset="0"/>
            </a:endParaRPr>
          </a:p>
          <a:p>
            <a:pPr eaLnBrk="0" hangingPunct="0">
              <a:defRPr/>
            </a:pPr>
            <a:r>
              <a:rPr lang="it-IT" sz="3200" b="1" dirty="0">
                <a:solidFill>
                  <a:srgbClr val="FFFF00"/>
                </a:solidFill>
                <a:effectLst>
                  <a:outerShdw blurRad="38100" dist="38100" dir="2700000" algn="tl">
                    <a:srgbClr val="000000">
                      <a:alpha val="43137"/>
                    </a:srgbClr>
                  </a:outerShdw>
                </a:effectLst>
                <a:latin typeface="Comic Sans MS" pitchFamily="66" charset="0"/>
              </a:rPr>
              <a:t>Ripetibili boli di 150 mg se necessario</a:t>
            </a:r>
          </a:p>
          <a:p>
            <a:pPr eaLnBrk="0" hangingPunct="0">
              <a:defRPr/>
            </a:pPr>
            <a:endParaRPr lang="it-IT" sz="3200" b="1" dirty="0">
              <a:solidFill>
                <a:srgbClr val="FFFF00"/>
              </a:solidFill>
              <a:effectLst>
                <a:outerShdw blurRad="38100" dist="38100" dir="2700000" algn="tl">
                  <a:srgbClr val="000000">
                    <a:alpha val="43137"/>
                  </a:srgbClr>
                </a:outerShdw>
              </a:effectLst>
              <a:latin typeface="Comic Sans MS" pitchFamily="66" charset="0"/>
            </a:endParaRPr>
          </a:p>
          <a:p>
            <a:pPr eaLnBrk="0" hangingPunct="0">
              <a:defRPr/>
            </a:pPr>
            <a:r>
              <a:rPr lang="it-IT" sz="3200" b="1" dirty="0">
                <a:solidFill>
                  <a:srgbClr val="FFFF00"/>
                </a:solidFill>
                <a:effectLst>
                  <a:outerShdw blurRad="38100" dist="38100" dir="2700000" algn="tl">
                    <a:srgbClr val="000000">
                      <a:alpha val="43137"/>
                    </a:srgbClr>
                  </a:outerShdw>
                </a:effectLst>
                <a:latin typeface="Comic Sans MS" pitchFamily="66" charset="0"/>
              </a:rPr>
              <a:t>Dose massima nelle 24 ore: 2 g (differenze nel dosaggio massimo nei vari paesi)</a:t>
            </a:r>
          </a:p>
          <a:p>
            <a:pPr eaLnBrk="0" hangingPunct="0">
              <a:defRPr/>
            </a:pPr>
            <a:endParaRPr lang="it-IT" sz="2400" dirty="0">
              <a:solidFill>
                <a:srgbClr val="FFFF00"/>
              </a:solidFill>
              <a:latin typeface="Comic Sans MS" pitchFamily="66" charset="0"/>
            </a:endParaRPr>
          </a:p>
          <a:p>
            <a:pPr eaLnBrk="0" hangingPunct="0">
              <a:defRPr/>
            </a:pPr>
            <a:endParaRPr lang="it-IT" sz="24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1682"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1683"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1684"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90118" name="AutoShape 6"/>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71686" name="AutoShape 7"/>
          <p:cNvSpPr>
            <a:spLocks noChangeArrowheads="1"/>
          </p:cNvSpPr>
          <p:nvPr/>
        </p:nvSpPr>
        <p:spPr bwMode="auto">
          <a:xfrm rot="10800000" flipH="1">
            <a:off x="5029200" y="2590800"/>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1687" name="AutoShape 8"/>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1688" name="AutoShape 9"/>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90122" name="AutoShape 10"/>
          <p:cNvSpPr>
            <a:spLocks noChangeArrowheads="1"/>
          </p:cNvSpPr>
          <p:nvPr/>
        </p:nvSpPr>
        <p:spPr bwMode="auto">
          <a:xfrm>
            <a:off x="5867400" y="52578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90123" name="AutoShape 11"/>
          <p:cNvSpPr>
            <a:spLocks noChangeArrowheads="1"/>
          </p:cNvSpPr>
          <p:nvPr/>
        </p:nvSpPr>
        <p:spPr bwMode="auto">
          <a:xfrm flipH="1">
            <a:off x="2667000" y="51816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71691" name="Rectangle 13"/>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1692" name="Rectangle 14"/>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1693" name="WordArt 17"/>
          <p:cNvSpPr>
            <a:spLocks noChangeArrowheads="1" noChangeShapeType="1" noTextEdit="1"/>
          </p:cNvSpPr>
          <p:nvPr/>
        </p:nvSpPr>
        <p:spPr bwMode="auto">
          <a:xfrm>
            <a:off x="1752600" y="228600"/>
            <a:ext cx="5791200" cy="8382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rientro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
                                  </p:stCondLst>
                                  <p:childTnLst>
                                    <p:set>
                                      <p:cBhvr>
                                        <p:cTn id="6" dur="1" fill="hold">
                                          <p:stCondLst>
                                            <p:cond delay="0"/>
                                          </p:stCondLst>
                                        </p:cTn>
                                        <p:tgtEl>
                                          <p:spTgt spid="90123"/>
                                        </p:tgtEl>
                                        <p:attrNameLst>
                                          <p:attrName>style.visibility</p:attrName>
                                        </p:attrNameLst>
                                      </p:cBhvr>
                                      <p:to>
                                        <p:strVal val="visible"/>
                                      </p:to>
                                    </p:set>
                                    <p:animEffect transition="in" filter="wipe(right)">
                                      <p:cBhvr>
                                        <p:cTn id="7" dur="500"/>
                                        <p:tgtEl>
                                          <p:spTgt spid="90123"/>
                                        </p:tgtEl>
                                      </p:cBhvr>
                                    </p:animEffect>
                                  </p:childTnLst>
                                </p:cTn>
                              </p:par>
                            </p:childTnLst>
                          </p:cTn>
                        </p:par>
                        <p:par>
                          <p:cTn id="8" fill="hold">
                            <p:stCondLst>
                              <p:cond delay="600"/>
                            </p:stCondLst>
                            <p:childTnLst>
                              <p:par>
                                <p:cTn id="9" presetID="22" presetClass="entr" presetSubtype="8" fill="hold" grpId="0" nodeType="afterEffect">
                                  <p:stCondLst>
                                    <p:cond delay="100"/>
                                  </p:stCondLst>
                                  <p:childTnLst>
                                    <p:set>
                                      <p:cBhvr>
                                        <p:cTn id="10" dur="1" fill="hold">
                                          <p:stCondLst>
                                            <p:cond delay="0"/>
                                          </p:stCondLst>
                                        </p:cTn>
                                        <p:tgtEl>
                                          <p:spTgt spid="90122"/>
                                        </p:tgtEl>
                                        <p:attrNameLst>
                                          <p:attrName>style.visibility</p:attrName>
                                        </p:attrNameLst>
                                      </p:cBhvr>
                                      <p:to>
                                        <p:strVal val="visible"/>
                                      </p:to>
                                    </p:set>
                                    <p:animEffect transition="in" filter="wipe(left)">
                                      <p:cBhvr>
                                        <p:cTn id="11" dur="500"/>
                                        <p:tgtEl>
                                          <p:spTgt spid="90122"/>
                                        </p:tgtEl>
                                      </p:cBhvr>
                                    </p:animEffect>
                                  </p:childTnLst>
                                </p:cTn>
                              </p:par>
                            </p:childTnLst>
                          </p:cTn>
                        </p:par>
                        <p:par>
                          <p:cTn id="12" fill="hold">
                            <p:stCondLst>
                              <p:cond delay="1200"/>
                            </p:stCondLst>
                            <p:childTnLst>
                              <p:par>
                                <p:cTn id="13" presetID="22" presetClass="entr" presetSubtype="1" fill="hold" grpId="0" nodeType="afterEffect">
                                  <p:stCondLst>
                                    <p:cond delay="100"/>
                                  </p:stCondLst>
                                  <p:childTnLst>
                                    <p:set>
                                      <p:cBhvr>
                                        <p:cTn id="14" dur="1" fill="hold">
                                          <p:stCondLst>
                                            <p:cond delay="0"/>
                                          </p:stCondLst>
                                        </p:cTn>
                                        <p:tgtEl>
                                          <p:spTgt spid="90118"/>
                                        </p:tgtEl>
                                        <p:attrNameLst>
                                          <p:attrName>style.visibility</p:attrName>
                                        </p:attrNameLst>
                                      </p:cBhvr>
                                      <p:to>
                                        <p:strVal val="visible"/>
                                      </p:to>
                                    </p:set>
                                    <p:animEffect transition="in" filter="wipe(up)">
                                      <p:cBhvr>
                                        <p:cTn id="15"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22" grpId="0" animBg="1"/>
      <p:bldP spid="9012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idx="4294967295"/>
          </p:nvPr>
        </p:nvSpPr>
        <p:spPr>
          <a:solidFill>
            <a:schemeClr val="bg1"/>
          </a:solidFill>
        </p:spPr>
        <p:txBody>
          <a:bodyPr/>
          <a:lstStyle/>
          <a:p>
            <a:pPr eaLnBrk="1" hangingPunct="1">
              <a:defRPr/>
            </a:pPr>
            <a:r>
              <a:rPr lang="it-IT" b="1" dirty="0" smtClean="0">
                <a:solidFill>
                  <a:schemeClr val="accent5">
                    <a:lumMod val="50000"/>
                  </a:schemeClr>
                </a:solidFill>
                <a:effectLst>
                  <a:outerShdw blurRad="38100" dist="38100" dir="2700000" algn="tl">
                    <a:srgbClr val="000000">
                      <a:alpha val="43137"/>
                    </a:srgbClr>
                  </a:outerShdw>
                </a:effectLst>
                <a:latin typeface="Comic Sans MS" pitchFamily="66" charset="0"/>
              </a:rPr>
              <a:t>Lidocaina</a:t>
            </a:r>
            <a:endParaRPr lang="it-IT" dirty="0" smtClean="0">
              <a:solidFill>
                <a:schemeClr val="accent5">
                  <a:lumMod val="50000"/>
                </a:schemeClr>
              </a:solidFill>
              <a:effectLst>
                <a:outerShdw blurRad="38100" dist="38100" dir="2700000" algn="tl">
                  <a:srgbClr val="000000">
                    <a:alpha val="43137"/>
                  </a:srgbClr>
                </a:outerShdw>
              </a:effectLst>
              <a:latin typeface="Comic Sans MS" pitchFamily="66" charset="0"/>
            </a:endParaRPr>
          </a:p>
        </p:txBody>
      </p:sp>
      <p:sp>
        <p:nvSpPr>
          <p:cNvPr id="572418" name="Text Box 3"/>
          <p:cNvSpPr txBox="1">
            <a:spLocks noChangeArrowheads="1"/>
          </p:cNvSpPr>
          <p:nvPr/>
        </p:nvSpPr>
        <p:spPr bwMode="auto">
          <a:xfrm>
            <a:off x="311150" y="2492375"/>
            <a:ext cx="8748713" cy="3081338"/>
          </a:xfrm>
          <a:prstGeom prst="rect">
            <a:avLst/>
          </a:prstGeom>
          <a:noFill/>
          <a:ln w="9525">
            <a:noFill/>
            <a:miter lim="800000"/>
            <a:headEnd/>
            <a:tailEnd/>
          </a:ln>
        </p:spPr>
        <p:txBody>
          <a:bodyPr wrap="none">
            <a:spAutoFit/>
          </a:bodyPr>
          <a:lstStyle/>
          <a:p>
            <a:pPr eaLnBrk="0" hangingPunct="0">
              <a:defRPr/>
            </a:pPr>
            <a:r>
              <a:rPr lang="it-IT" sz="2800" b="1" dirty="0">
                <a:solidFill>
                  <a:srgbClr val="FFFF00"/>
                </a:solidFill>
                <a:effectLst>
                  <a:outerShdw blurRad="38100" dist="38100" dir="2700000" algn="tl">
                    <a:srgbClr val="000000"/>
                  </a:outerShdw>
                </a:effectLst>
                <a:latin typeface="Comic Sans MS" pitchFamily="66" charset="0"/>
              </a:rPr>
              <a:t>0,5-0,75 mg/kg boli ripetibili</a:t>
            </a:r>
          </a:p>
          <a:p>
            <a:pPr eaLnBrk="0" hangingPunct="0">
              <a:defRPr/>
            </a:pPr>
            <a:endParaRPr lang="it-IT" sz="2800" b="1" dirty="0">
              <a:solidFill>
                <a:srgbClr val="FFFF00"/>
              </a:solidFill>
              <a:effectLst>
                <a:outerShdw blurRad="38100" dist="38100" dir="2700000" algn="tl">
                  <a:srgbClr val="000000"/>
                </a:outerShdw>
              </a:effectLst>
              <a:latin typeface="Comic Sans MS" pitchFamily="66" charset="0"/>
            </a:endParaRPr>
          </a:p>
          <a:p>
            <a:pPr eaLnBrk="0" hangingPunct="0">
              <a:defRPr/>
            </a:pPr>
            <a:r>
              <a:rPr lang="it-IT" sz="2800" b="1" dirty="0">
                <a:solidFill>
                  <a:srgbClr val="FFFF00"/>
                </a:solidFill>
                <a:effectLst>
                  <a:outerShdw blurRad="38100" dist="38100" dir="2700000" algn="tl">
                    <a:srgbClr val="000000"/>
                  </a:outerShdw>
                </a:effectLst>
                <a:latin typeface="Comic Sans MS" pitchFamily="66" charset="0"/>
              </a:rPr>
              <a:t>Approvati anche dosaggi superiori ( 1-1,5 mg/kg)</a:t>
            </a:r>
          </a:p>
          <a:p>
            <a:pPr eaLnBrk="0" hangingPunct="0">
              <a:defRPr/>
            </a:pPr>
            <a:endParaRPr lang="it-IT" sz="2800" b="1" dirty="0">
              <a:solidFill>
                <a:srgbClr val="FFFF00"/>
              </a:solidFill>
              <a:effectLst>
                <a:outerShdw blurRad="38100" dist="38100" dir="2700000" algn="tl">
                  <a:srgbClr val="000000"/>
                </a:outerShdw>
              </a:effectLst>
              <a:latin typeface="Comic Sans MS" pitchFamily="66" charset="0"/>
            </a:endParaRPr>
          </a:p>
          <a:p>
            <a:pPr eaLnBrk="0" hangingPunct="0">
              <a:defRPr/>
            </a:pPr>
            <a:r>
              <a:rPr lang="it-IT" sz="2800" b="1" dirty="0">
                <a:solidFill>
                  <a:srgbClr val="FFFF00"/>
                </a:solidFill>
                <a:effectLst>
                  <a:outerShdw blurRad="38100" dist="38100" dir="2700000" algn="tl">
                    <a:srgbClr val="000000"/>
                  </a:outerShdw>
                </a:effectLst>
                <a:latin typeface="Comic Sans MS" pitchFamily="66" charset="0"/>
              </a:rPr>
              <a:t>Dose massima di carico: 3 mg/kg</a:t>
            </a:r>
          </a:p>
          <a:p>
            <a:pPr eaLnBrk="0" hangingPunct="0">
              <a:defRPr/>
            </a:pPr>
            <a:endParaRPr lang="it-IT" sz="2800" b="1" dirty="0">
              <a:solidFill>
                <a:srgbClr val="FFFF00"/>
              </a:solidFill>
              <a:effectLst>
                <a:outerShdw blurRad="38100" dist="38100" dir="2700000" algn="tl">
                  <a:srgbClr val="000000"/>
                </a:outerShdw>
              </a:effectLst>
              <a:latin typeface="Comic Sans MS" pitchFamily="66" charset="0"/>
            </a:endParaRPr>
          </a:p>
          <a:p>
            <a:pPr eaLnBrk="0" hangingPunct="0">
              <a:defRPr/>
            </a:pPr>
            <a:r>
              <a:rPr lang="it-IT" sz="2800" b="1" dirty="0">
                <a:solidFill>
                  <a:srgbClr val="FFFF00"/>
                </a:solidFill>
                <a:effectLst>
                  <a:outerShdw blurRad="38100" dist="38100" dir="2700000" algn="tl">
                    <a:srgbClr val="000000"/>
                  </a:outerShdw>
                </a:effectLst>
                <a:latin typeface="Comic Sans MS" pitchFamily="66" charset="0"/>
              </a:rPr>
              <a:t>Infusione: 1 - 4 mg/min (30 – 50 </a:t>
            </a:r>
            <a:r>
              <a:rPr lang="it-IT" sz="2800" b="1" dirty="0" err="1">
                <a:solidFill>
                  <a:srgbClr val="FFFF00"/>
                </a:solidFill>
                <a:effectLst>
                  <a:outerShdw blurRad="38100" dist="38100" dir="2700000" algn="tl">
                    <a:srgbClr val="000000"/>
                  </a:outerShdw>
                </a:effectLst>
                <a:latin typeface="Comic Sans MS" pitchFamily="66" charset="0"/>
              </a:rPr>
              <a:t>mcg</a:t>
            </a:r>
            <a:r>
              <a:rPr lang="it-IT" sz="2800" b="1" dirty="0">
                <a:solidFill>
                  <a:srgbClr val="FFFF00"/>
                </a:solidFill>
                <a:effectLst>
                  <a:outerShdw blurRad="38100" dist="38100" dir="2700000" algn="tl">
                    <a:srgbClr val="000000"/>
                  </a:outerShdw>
                </a:effectLst>
                <a:latin typeface="Comic Sans MS" pitchFamily="66" charset="0"/>
              </a:rPr>
              <a:t>/kg/min)</a:t>
            </a:r>
          </a:p>
        </p:txBody>
      </p:sp>
      <p:sp>
        <p:nvSpPr>
          <p:cNvPr id="6" name="Text Box 1"/>
          <p:cNvSpPr txBox="1">
            <a:spLocks noChangeArrowheads="1"/>
          </p:cNvSpPr>
          <p:nvPr/>
        </p:nvSpPr>
        <p:spPr bwMode="auto">
          <a:xfrm>
            <a:off x="2484438" y="1628775"/>
            <a:ext cx="5903912" cy="1143000"/>
          </a:xfrm>
          <a:prstGeom prst="rect">
            <a:avLst/>
          </a:prstGeom>
          <a:noFill/>
          <a:ln w="9525">
            <a:noFill/>
            <a:round/>
            <a:headEnd/>
            <a:tailEnd/>
          </a:ln>
        </p:spPr>
        <p:txBody>
          <a:bodyPr lIns="90000" tIns="46800" rIns="90000" bIns="46800" anchor="ctr"/>
          <a:lstStyle/>
          <a:p>
            <a:pPr>
              <a:buClr>
                <a:srgbClr val="0000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dirty="0">
                <a:solidFill>
                  <a:srgbClr val="FF0000"/>
                </a:solidFill>
                <a:effectLst>
                  <a:outerShdw blurRad="38100" dist="38100" dir="2700000" algn="tl">
                    <a:srgbClr val="000000">
                      <a:alpha val="43137"/>
                    </a:srgbClr>
                  </a:outerShdw>
                </a:effectLst>
                <a:latin typeface="Comic Sans MS" pitchFamily="66" charset="0"/>
                <a:cs typeface="Times New Roman" pitchFamily="16" charset="0"/>
              </a:rPr>
              <a:t>CLASSE </a:t>
            </a:r>
            <a:r>
              <a:rPr lang="it-IT" sz="3600" b="1" dirty="0" err="1">
                <a:solidFill>
                  <a:srgbClr val="FF0000"/>
                </a:solidFill>
                <a:effectLst>
                  <a:outerShdw blurRad="38100" dist="38100" dir="2700000" algn="tl">
                    <a:srgbClr val="000000">
                      <a:alpha val="43137"/>
                    </a:srgbClr>
                  </a:outerShdw>
                </a:effectLst>
                <a:latin typeface="Comic Sans MS" pitchFamily="66" charset="0"/>
                <a:cs typeface="Times New Roman" pitchFamily="16" charset="0"/>
              </a:rPr>
              <a:t>IIb</a:t>
            </a:r>
            <a:r>
              <a:rPr lang="it-IT" sz="3600" b="1" dirty="0">
                <a:solidFill>
                  <a:srgbClr val="FF0000"/>
                </a:solidFill>
                <a:effectLst>
                  <a:outerShdw blurRad="38100" dist="38100" dir="2700000" algn="tl">
                    <a:srgbClr val="000000">
                      <a:alpha val="43137"/>
                    </a:srgbClr>
                  </a:outerShdw>
                </a:effectLst>
                <a:latin typeface="Comic Sans MS" pitchFamily="66" charset="0"/>
                <a:cs typeface="Times New Roman" pitchFamily="16" charset="0"/>
              </a:rPr>
              <a:t> evidenza C</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msotw9_temp0"/>
          <p:cNvPicPr>
            <a:picLocks noChangeAspect="1" noChangeArrowheads="1"/>
          </p:cNvPicPr>
          <p:nvPr/>
        </p:nvPicPr>
        <p:blipFill>
          <a:blip r:embed="rId2" cstate="print"/>
          <a:srcRect l="5000" t="14461" r="2499"/>
          <a:stretch>
            <a:fillRect/>
          </a:stretch>
        </p:blipFill>
        <p:spPr bwMode="auto">
          <a:xfrm>
            <a:off x="228600" y="1293813"/>
            <a:ext cx="8686800" cy="5334000"/>
          </a:xfrm>
          <a:prstGeom prst="rect">
            <a:avLst/>
          </a:prstGeom>
          <a:noFill/>
          <a:ln w="9525">
            <a:noFill/>
            <a:miter lim="800000"/>
            <a:headEnd/>
            <a:tailEnd/>
          </a:ln>
        </p:spPr>
      </p:pic>
      <p:sp>
        <p:nvSpPr>
          <p:cNvPr id="478210" name="Text Box 5"/>
          <p:cNvSpPr txBox="1">
            <a:spLocks noChangeArrowheads="1"/>
          </p:cNvSpPr>
          <p:nvPr/>
        </p:nvSpPr>
        <p:spPr bwMode="auto">
          <a:xfrm>
            <a:off x="228600" y="196850"/>
            <a:ext cx="8686800" cy="646113"/>
          </a:xfrm>
          <a:prstGeom prst="rect">
            <a:avLst/>
          </a:prstGeom>
          <a:solidFill>
            <a:schemeClr val="bg1"/>
          </a:solidFill>
          <a:ln w="9525">
            <a:noFill/>
            <a:miter lim="800000"/>
            <a:headEnd/>
            <a:tailEnd/>
          </a:ln>
        </p:spPr>
        <p:txBody>
          <a:bodyPr>
            <a:spAutoFit/>
          </a:bodyPr>
          <a:lstStyle/>
          <a:p>
            <a:pPr algn="ctr">
              <a:defRPr/>
            </a:pPr>
            <a:r>
              <a:rPr lang="en-US" sz="3600" b="1" dirty="0" err="1">
                <a:solidFill>
                  <a:schemeClr val="accent5">
                    <a:lumMod val="50000"/>
                  </a:schemeClr>
                </a:solidFill>
                <a:effectLst>
                  <a:outerShdw blurRad="38100" dist="38100" dir="2700000" algn="tl">
                    <a:srgbClr val="000000">
                      <a:alpha val="43137"/>
                    </a:srgbClr>
                  </a:outerShdw>
                </a:effectLst>
                <a:latin typeface="Comic Sans MS" pitchFamily="66" charset="0"/>
              </a:rPr>
              <a:t>Nonsustained</a:t>
            </a:r>
            <a:r>
              <a:rPr lang="en-US" sz="3600" b="1" dirty="0">
                <a:solidFill>
                  <a:schemeClr val="accent5">
                    <a:lumMod val="50000"/>
                  </a:schemeClr>
                </a:solidFill>
                <a:effectLst>
                  <a:outerShdw blurRad="38100" dist="38100" dir="2700000" algn="tl">
                    <a:srgbClr val="000000">
                      <a:alpha val="43137"/>
                    </a:srgbClr>
                  </a:outerShdw>
                </a:effectLst>
                <a:latin typeface="Comic Sans MS" pitchFamily="66" charset="0"/>
              </a:rPr>
              <a:t> Polymorphic VT</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4"/>
          <p:cNvSpPr>
            <a:spLocks noGrp="1" noChangeArrowheads="1"/>
          </p:cNvSpPr>
          <p:nvPr>
            <p:ph type="title" idx="4294967295"/>
          </p:nvPr>
        </p:nvSpPr>
        <p:spPr>
          <a:xfrm>
            <a:off x="152400" y="0"/>
            <a:ext cx="8991600" cy="1143000"/>
          </a:xfrm>
          <a:solidFill>
            <a:schemeClr val="bg1"/>
          </a:solidFill>
        </p:spPr>
        <p:txBody>
          <a:bodyPr/>
          <a:lstStyle/>
          <a:p>
            <a:pPr eaLnBrk="1" hangingPunct="1">
              <a:defRPr/>
            </a:pPr>
            <a:r>
              <a:rPr lang="en-US" b="1" dirty="0" smtClean="0">
                <a:solidFill>
                  <a:schemeClr val="accent5">
                    <a:lumMod val="50000"/>
                  </a:schemeClr>
                </a:solidFill>
                <a:effectLst>
                  <a:outerShdw blurRad="38100" dist="38100" dir="2700000" algn="tl">
                    <a:srgbClr val="000000">
                      <a:alpha val="43137"/>
                    </a:srgbClr>
                  </a:outerShdw>
                </a:effectLst>
                <a:latin typeface="Comic Sans MS" pitchFamily="66" charset="0"/>
              </a:rPr>
              <a:t>Sustained Polymorphic VT</a:t>
            </a:r>
            <a:endParaRPr lang="en-US" sz="3200" b="1" dirty="0" smtClean="0">
              <a:solidFill>
                <a:schemeClr val="accent5">
                  <a:lumMod val="50000"/>
                </a:schemeClr>
              </a:solidFill>
              <a:effectLst>
                <a:outerShdw blurRad="38100" dist="38100" dir="2700000" algn="tl">
                  <a:srgbClr val="000000">
                    <a:alpha val="43137"/>
                  </a:srgbClr>
                </a:outerShdw>
              </a:effectLst>
              <a:latin typeface="Comic Sans MS" pitchFamily="66" charset="0"/>
            </a:endParaRPr>
          </a:p>
        </p:txBody>
      </p:sp>
      <p:pic>
        <p:nvPicPr>
          <p:cNvPr id="107523" name="Picture 5" descr="poly"/>
          <p:cNvPicPr>
            <a:picLocks noChangeAspect="1" noChangeArrowheads="1"/>
          </p:cNvPicPr>
          <p:nvPr/>
        </p:nvPicPr>
        <p:blipFill>
          <a:blip r:embed="rId2" cstate="print">
            <a:lum bright="-12000"/>
          </a:blip>
          <a:srcRect/>
          <a:stretch>
            <a:fillRect/>
          </a:stretch>
        </p:blipFill>
        <p:spPr bwMode="auto">
          <a:xfrm>
            <a:off x="228600" y="1139825"/>
            <a:ext cx="8686800" cy="548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4"/>
          <p:cNvSpPr>
            <a:spLocks noGrp="1" noChangeArrowheads="1"/>
          </p:cNvSpPr>
          <p:nvPr>
            <p:ph type="body" idx="1"/>
          </p:nvPr>
        </p:nvSpPr>
        <p:spPr>
          <a:xfrm>
            <a:off x="1979613" y="1295400"/>
            <a:ext cx="6935787" cy="5410200"/>
          </a:xfrm>
        </p:spPr>
        <p:txBody>
          <a:bodyPr/>
          <a:lstStyle/>
          <a:p>
            <a:pPr algn="l" eaLnBrk="1" hangingPunct="1">
              <a:lnSpc>
                <a:spcPct val="90000"/>
              </a:lnSpc>
              <a:defRPr/>
            </a:pPr>
            <a:r>
              <a:rPr lang="en-US" sz="2800" b="1" smtClean="0">
                <a:solidFill>
                  <a:schemeClr val="bg1"/>
                </a:solidFill>
                <a:effectLst>
                  <a:outerShdw blurRad="38100" dist="38100" dir="2700000" algn="tl">
                    <a:srgbClr val="000000"/>
                  </a:outerShdw>
                </a:effectLst>
                <a:latin typeface="Comic Sans MS" pitchFamily="66" charset="0"/>
              </a:rPr>
              <a:t>Polymorphic VT</a:t>
            </a:r>
          </a:p>
          <a:p>
            <a:pPr algn="l" eaLnBrk="1" hangingPunct="1">
              <a:lnSpc>
                <a:spcPct val="90000"/>
              </a:lnSpc>
              <a:defRPr/>
            </a:pPr>
            <a:r>
              <a:rPr lang="en-US" sz="2800" b="1" u="sng" smtClean="0">
                <a:solidFill>
                  <a:srgbClr val="FFFF00"/>
                </a:solidFill>
                <a:effectLst>
                  <a:outerShdw blurRad="38100" dist="38100" dir="2700000" algn="tl">
                    <a:srgbClr val="000000"/>
                  </a:outerShdw>
                </a:effectLst>
                <a:latin typeface="Comic Sans MS" pitchFamily="66" charset="0"/>
              </a:rPr>
              <a:t>DC shock</a:t>
            </a:r>
            <a:r>
              <a:rPr lang="en-US" sz="2000" b="1" smtClean="0">
                <a:solidFill>
                  <a:srgbClr val="FFFF00"/>
                </a:solidFill>
                <a:effectLst>
                  <a:outerShdw blurRad="38100" dist="38100" dir="2700000" algn="tl">
                    <a:srgbClr val="000000"/>
                  </a:outerShdw>
                </a:effectLst>
                <a:latin typeface="Comic Sans MS" pitchFamily="66" charset="0"/>
              </a:rPr>
              <a:t> with appropriate sedation as necessary is recommended for patients with sustained  polymorphic VT with hemodynamic compromise and is reasonable at any point in the treatment cascade. </a:t>
            </a:r>
          </a:p>
          <a:p>
            <a:pPr algn="l" eaLnBrk="1" hangingPunct="1">
              <a:lnSpc>
                <a:spcPct val="90000"/>
              </a:lnSpc>
              <a:defRPr/>
            </a:pPr>
            <a:endParaRPr lang="en-US" sz="2000" b="1" smtClean="0">
              <a:solidFill>
                <a:srgbClr val="FFFF00"/>
              </a:solidFill>
              <a:effectLst>
                <a:outerShdw blurRad="38100" dist="38100" dir="2700000" algn="tl">
                  <a:srgbClr val="000000"/>
                </a:outerShdw>
              </a:effectLst>
              <a:latin typeface="Comic Sans MS" pitchFamily="66" charset="0"/>
            </a:endParaRPr>
          </a:p>
          <a:p>
            <a:pPr algn="l" eaLnBrk="1" hangingPunct="1">
              <a:lnSpc>
                <a:spcPct val="90000"/>
              </a:lnSpc>
              <a:defRPr/>
            </a:pPr>
            <a:endParaRPr lang="en-US" sz="2000" b="1" smtClean="0">
              <a:solidFill>
                <a:srgbClr val="FFFF00"/>
              </a:solidFill>
              <a:effectLst>
                <a:outerShdw blurRad="38100" dist="38100" dir="2700000" algn="tl">
                  <a:srgbClr val="000000"/>
                </a:outerShdw>
              </a:effectLst>
              <a:latin typeface="Comic Sans MS" pitchFamily="66" charset="0"/>
            </a:endParaRPr>
          </a:p>
          <a:p>
            <a:pPr algn="l" eaLnBrk="1" hangingPunct="1">
              <a:lnSpc>
                <a:spcPct val="90000"/>
              </a:lnSpc>
              <a:defRPr/>
            </a:pPr>
            <a:r>
              <a:rPr lang="en-US" sz="2000" b="1" smtClean="0">
                <a:solidFill>
                  <a:srgbClr val="FFFF00"/>
                </a:solidFill>
                <a:effectLst>
                  <a:outerShdw blurRad="38100" dist="38100" dir="2700000" algn="tl">
                    <a:srgbClr val="000000"/>
                  </a:outerShdw>
                </a:effectLst>
                <a:latin typeface="Comic Sans MS" pitchFamily="66" charset="0"/>
              </a:rPr>
              <a:t>IV </a:t>
            </a:r>
            <a:r>
              <a:rPr lang="en-US" sz="2800" b="1" u="sng" smtClean="0">
                <a:solidFill>
                  <a:srgbClr val="FFFF00"/>
                </a:solidFill>
                <a:effectLst>
                  <a:outerShdw blurRad="38100" dist="38100" dir="2700000" algn="tl">
                    <a:srgbClr val="000000"/>
                  </a:outerShdw>
                </a:effectLst>
                <a:latin typeface="Comic Sans MS" pitchFamily="66" charset="0"/>
              </a:rPr>
              <a:t>beta blockers</a:t>
            </a:r>
            <a:r>
              <a:rPr lang="en-US" sz="2000" b="1" smtClean="0">
                <a:solidFill>
                  <a:srgbClr val="FFFF00"/>
                </a:solidFill>
                <a:effectLst>
                  <a:outerShdw blurRad="38100" dist="38100" dir="2700000" algn="tl">
                    <a:srgbClr val="000000"/>
                  </a:outerShdw>
                </a:effectLst>
                <a:latin typeface="Comic Sans MS" pitchFamily="66" charset="0"/>
              </a:rPr>
              <a:t> are useful for patients with recurrent polymorphic VT, especially if ischemia is suspected or cannot be excluded. </a:t>
            </a:r>
          </a:p>
          <a:p>
            <a:pPr algn="l" eaLnBrk="1" hangingPunct="1">
              <a:lnSpc>
                <a:spcPct val="90000"/>
              </a:lnSpc>
              <a:defRPr/>
            </a:pPr>
            <a:endParaRPr lang="en-US" sz="2000" b="1" smtClean="0">
              <a:solidFill>
                <a:srgbClr val="FFFF00"/>
              </a:solidFill>
              <a:effectLst>
                <a:outerShdw blurRad="38100" dist="38100" dir="2700000" algn="tl">
                  <a:srgbClr val="000000"/>
                </a:outerShdw>
              </a:effectLst>
              <a:latin typeface="Comic Sans MS" pitchFamily="66" charset="0"/>
            </a:endParaRPr>
          </a:p>
          <a:p>
            <a:pPr algn="l" eaLnBrk="1" hangingPunct="1">
              <a:lnSpc>
                <a:spcPct val="90000"/>
              </a:lnSpc>
              <a:defRPr/>
            </a:pPr>
            <a:r>
              <a:rPr lang="en-US" sz="2000" b="1" smtClean="0">
                <a:solidFill>
                  <a:srgbClr val="FFFF00"/>
                </a:solidFill>
                <a:effectLst>
                  <a:outerShdw blurRad="38100" dist="38100" dir="2700000" algn="tl">
                    <a:srgbClr val="000000"/>
                  </a:outerShdw>
                </a:effectLst>
                <a:latin typeface="Comic Sans MS" pitchFamily="66" charset="0"/>
              </a:rPr>
              <a:t>Intravenous loading with amiodarone is useful for patients with recurrent polymorphic VT in the absence of abnormal repolarization related to congenital or acquired LQTS. </a:t>
            </a:r>
          </a:p>
          <a:p>
            <a:pPr algn="l" eaLnBrk="1" hangingPunct="1">
              <a:lnSpc>
                <a:spcPct val="90000"/>
              </a:lnSpc>
              <a:defRPr/>
            </a:pPr>
            <a:endParaRPr lang="en-US" sz="2000" b="1" smtClean="0">
              <a:solidFill>
                <a:srgbClr val="FFFF00"/>
              </a:solidFill>
              <a:latin typeface="Comic Sans MS" pitchFamily="66" charset="0"/>
            </a:endParaRPr>
          </a:p>
        </p:txBody>
      </p:sp>
      <p:pic>
        <p:nvPicPr>
          <p:cNvPr id="108547" name="Picture 7"/>
          <p:cNvPicPr>
            <a:picLocks noChangeAspect="1" noChangeArrowheads="1"/>
          </p:cNvPicPr>
          <p:nvPr/>
        </p:nvPicPr>
        <p:blipFill>
          <a:blip r:embed="rId2" cstate="print"/>
          <a:srcRect t="24324"/>
          <a:stretch>
            <a:fillRect/>
          </a:stretch>
        </p:blipFill>
        <p:spPr bwMode="auto">
          <a:xfrm>
            <a:off x="395288" y="5084763"/>
            <a:ext cx="1447800" cy="1187450"/>
          </a:xfrm>
          <a:prstGeom prst="rect">
            <a:avLst/>
          </a:prstGeom>
          <a:noFill/>
          <a:ln w="9525">
            <a:noFill/>
            <a:miter lim="800000"/>
            <a:headEnd/>
            <a:tailEnd/>
          </a:ln>
        </p:spPr>
      </p:pic>
      <p:grpSp>
        <p:nvGrpSpPr>
          <p:cNvPr id="2" name="Group 8"/>
          <p:cNvGrpSpPr>
            <a:grpSpLocks/>
          </p:cNvGrpSpPr>
          <p:nvPr/>
        </p:nvGrpSpPr>
        <p:grpSpPr bwMode="auto">
          <a:xfrm>
            <a:off x="323850" y="1700213"/>
            <a:ext cx="1497013" cy="1143000"/>
            <a:chOff x="252" y="1488"/>
            <a:chExt cx="943" cy="720"/>
          </a:xfrm>
        </p:grpSpPr>
        <p:sp>
          <p:nvSpPr>
            <p:cNvPr id="108660" name="Rectangle 9"/>
            <p:cNvSpPr>
              <a:spLocks noChangeArrowheads="1"/>
            </p:cNvSpPr>
            <p:nvPr/>
          </p:nvSpPr>
          <p:spPr bwMode="auto">
            <a:xfrm>
              <a:off x="349" y="1505"/>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661" name="Rectangle 10"/>
            <p:cNvSpPr>
              <a:spLocks noChangeArrowheads="1"/>
            </p:cNvSpPr>
            <p:nvPr/>
          </p:nvSpPr>
          <p:spPr bwMode="auto">
            <a:xfrm>
              <a:off x="343" y="1499"/>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662" name="Rectangle 11"/>
            <p:cNvSpPr>
              <a:spLocks noChangeArrowheads="1"/>
            </p:cNvSpPr>
            <p:nvPr/>
          </p:nvSpPr>
          <p:spPr bwMode="auto">
            <a:xfrm>
              <a:off x="338" y="1493"/>
              <a:ext cx="8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8663" name="Rectangle 12"/>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64" name="Rectangle 13"/>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665" name="Rectangle 14"/>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66" name="Rectangle 15"/>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67" name="Rectangle 16"/>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668" name="Rectangle 17"/>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69" name="Rectangle 18"/>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70" name="Rectangle 19"/>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671" name="Rectangle 20"/>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72" name="Rectangle 21"/>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73" name="Rectangle 22"/>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674" name="Rectangle 23"/>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75" name="Rectangle 24"/>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676" name="Rectangle 25"/>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677" name="Rectangle 26"/>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678" name="Rectangle 27"/>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679" name="Rectangle 28"/>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680" name="Rectangle 29"/>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681" name="Rectangle 30"/>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82" name="Rectangle 31"/>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83" name="Rectangle 32"/>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8684" name="Freeform 33"/>
            <p:cNvSpPr>
              <a:spLocks/>
            </p:cNvSpPr>
            <p:nvPr/>
          </p:nvSpPr>
          <p:spPr bwMode="auto">
            <a:xfrm>
              <a:off x="510" y="1837"/>
              <a:ext cx="121" cy="279"/>
            </a:xfrm>
            <a:custGeom>
              <a:avLst/>
              <a:gdLst>
                <a:gd name="T0" fmla="*/ 121 w 121"/>
                <a:gd name="T1" fmla="*/ 1296 h 245"/>
                <a:gd name="T2" fmla="*/ 114 w 121"/>
                <a:gd name="T3" fmla="*/ 1603 h 245"/>
                <a:gd name="T4" fmla="*/ 102 w 121"/>
                <a:gd name="T5" fmla="*/ 1790 h 245"/>
                <a:gd name="T6" fmla="*/ 86 w 121"/>
                <a:gd name="T7" fmla="*/ 1914 h 245"/>
                <a:gd name="T8" fmla="*/ 64 w 121"/>
                <a:gd name="T9" fmla="*/ 1955 h 245"/>
                <a:gd name="T10" fmla="*/ 46 w 121"/>
                <a:gd name="T11" fmla="*/ 1946 h 245"/>
                <a:gd name="T12" fmla="*/ 35 w 121"/>
                <a:gd name="T13" fmla="*/ 1877 h 245"/>
                <a:gd name="T14" fmla="*/ 25 w 121"/>
                <a:gd name="T15" fmla="*/ 1825 h 245"/>
                <a:gd name="T16" fmla="*/ 16 w 121"/>
                <a:gd name="T17" fmla="*/ 1712 h 245"/>
                <a:gd name="T18" fmla="*/ 8 w 121"/>
                <a:gd name="T19" fmla="*/ 1551 h 245"/>
                <a:gd name="T20" fmla="*/ 2 w 121"/>
                <a:gd name="T21" fmla="*/ 1371 h 245"/>
                <a:gd name="T22" fmla="*/ 0 w 121"/>
                <a:gd name="T23" fmla="*/ 1142 h 245"/>
                <a:gd name="T24" fmla="*/ 0 w 121"/>
                <a:gd name="T25" fmla="*/ 853 h 245"/>
                <a:gd name="T26" fmla="*/ 4 w 121"/>
                <a:gd name="T27" fmla="*/ 560 h 245"/>
                <a:gd name="T28" fmla="*/ 12 w 121"/>
                <a:gd name="T29" fmla="*/ 307 h 245"/>
                <a:gd name="T30" fmla="*/ 25 w 121"/>
                <a:gd name="T31" fmla="*/ 132 h 245"/>
                <a:gd name="T32" fmla="*/ 42 w 121"/>
                <a:gd name="T33" fmla="*/ 36 h 245"/>
                <a:gd name="T34" fmla="*/ 63 w 121"/>
                <a:gd name="T35" fmla="*/ 0 h 245"/>
                <a:gd name="T36" fmla="*/ 79 w 121"/>
                <a:gd name="T37" fmla="*/ 2 h 245"/>
                <a:gd name="T38" fmla="*/ 93 w 121"/>
                <a:gd name="T39" fmla="*/ 79 h 245"/>
                <a:gd name="T40" fmla="*/ 103 w 121"/>
                <a:gd name="T41" fmla="*/ 183 h 245"/>
                <a:gd name="T42" fmla="*/ 111 w 121"/>
                <a:gd name="T43" fmla="*/ 328 h 245"/>
                <a:gd name="T44" fmla="*/ 118 w 121"/>
                <a:gd name="T45" fmla="*/ 517 h 245"/>
                <a:gd name="T46" fmla="*/ 85 w 121"/>
                <a:gd name="T47" fmla="*/ 664 h 245"/>
                <a:gd name="T48" fmla="*/ 82 w 121"/>
                <a:gd name="T49" fmla="*/ 577 h 245"/>
                <a:gd name="T50" fmla="*/ 77 w 121"/>
                <a:gd name="T51" fmla="*/ 502 h 245"/>
                <a:gd name="T52" fmla="*/ 70 w 121"/>
                <a:gd name="T53" fmla="*/ 445 h 245"/>
                <a:gd name="T54" fmla="*/ 60 w 121"/>
                <a:gd name="T55" fmla="*/ 445 h 245"/>
                <a:gd name="T56" fmla="*/ 51 w 121"/>
                <a:gd name="T57" fmla="*/ 470 h 245"/>
                <a:gd name="T58" fmla="*/ 46 w 121"/>
                <a:gd name="T59" fmla="*/ 560 h 245"/>
                <a:gd name="T60" fmla="*/ 42 w 121"/>
                <a:gd name="T61" fmla="*/ 664 h 245"/>
                <a:gd name="T62" fmla="*/ 39 w 121"/>
                <a:gd name="T63" fmla="*/ 802 h 245"/>
                <a:gd name="T64" fmla="*/ 39 w 121"/>
                <a:gd name="T65" fmla="*/ 970 h 245"/>
                <a:gd name="T66" fmla="*/ 39 w 121"/>
                <a:gd name="T67" fmla="*/ 1167 h 245"/>
                <a:gd name="T68" fmla="*/ 42 w 121"/>
                <a:gd name="T69" fmla="*/ 1329 h 245"/>
                <a:gd name="T70" fmla="*/ 46 w 121"/>
                <a:gd name="T71" fmla="*/ 1419 h 245"/>
                <a:gd name="T72" fmla="*/ 51 w 121"/>
                <a:gd name="T73" fmla="*/ 1480 h 245"/>
                <a:gd name="T74" fmla="*/ 60 w 121"/>
                <a:gd name="T75" fmla="*/ 1508 h 245"/>
                <a:gd name="T76" fmla="*/ 68 w 121"/>
                <a:gd name="T77" fmla="*/ 1508 h 245"/>
                <a:gd name="T78" fmla="*/ 74 w 121"/>
                <a:gd name="T79" fmla="*/ 1479 h 245"/>
                <a:gd name="T80" fmla="*/ 79 w 121"/>
                <a:gd name="T81" fmla="*/ 1419 h 245"/>
                <a:gd name="T82" fmla="*/ 86 w 121"/>
                <a:gd name="T83" fmla="*/ 1236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close/>
                </a:path>
              </a:pathLst>
            </a:custGeom>
            <a:solidFill>
              <a:srgbClr val="FFFFFF"/>
            </a:solidFill>
            <a:ln w="9525">
              <a:noFill/>
              <a:round/>
              <a:headEnd/>
              <a:tailEnd/>
            </a:ln>
          </p:spPr>
          <p:txBody>
            <a:bodyPr/>
            <a:lstStyle/>
            <a:p>
              <a:endParaRPr lang="it-IT"/>
            </a:p>
          </p:txBody>
        </p:sp>
        <p:sp>
          <p:nvSpPr>
            <p:cNvPr id="108685" name="Freeform 34"/>
            <p:cNvSpPr>
              <a:spLocks/>
            </p:cNvSpPr>
            <p:nvPr/>
          </p:nvSpPr>
          <p:spPr bwMode="auto">
            <a:xfrm>
              <a:off x="510" y="1837"/>
              <a:ext cx="121" cy="279"/>
            </a:xfrm>
            <a:custGeom>
              <a:avLst/>
              <a:gdLst>
                <a:gd name="T0" fmla="*/ 121 w 121"/>
                <a:gd name="T1" fmla="*/ 1296 h 245"/>
                <a:gd name="T2" fmla="*/ 114 w 121"/>
                <a:gd name="T3" fmla="*/ 1603 h 245"/>
                <a:gd name="T4" fmla="*/ 102 w 121"/>
                <a:gd name="T5" fmla="*/ 1790 h 245"/>
                <a:gd name="T6" fmla="*/ 86 w 121"/>
                <a:gd name="T7" fmla="*/ 1914 h 245"/>
                <a:gd name="T8" fmla="*/ 64 w 121"/>
                <a:gd name="T9" fmla="*/ 1955 h 245"/>
                <a:gd name="T10" fmla="*/ 46 w 121"/>
                <a:gd name="T11" fmla="*/ 1946 h 245"/>
                <a:gd name="T12" fmla="*/ 35 w 121"/>
                <a:gd name="T13" fmla="*/ 1877 h 245"/>
                <a:gd name="T14" fmla="*/ 25 w 121"/>
                <a:gd name="T15" fmla="*/ 1825 h 245"/>
                <a:gd name="T16" fmla="*/ 16 w 121"/>
                <a:gd name="T17" fmla="*/ 1712 h 245"/>
                <a:gd name="T18" fmla="*/ 8 w 121"/>
                <a:gd name="T19" fmla="*/ 1551 h 245"/>
                <a:gd name="T20" fmla="*/ 2 w 121"/>
                <a:gd name="T21" fmla="*/ 1371 h 245"/>
                <a:gd name="T22" fmla="*/ 0 w 121"/>
                <a:gd name="T23" fmla="*/ 1142 h 245"/>
                <a:gd name="T24" fmla="*/ 0 w 121"/>
                <a:gd name="T25" fmla="*/ 853 h 245"/>
                <a:gd name="T26" fmla="*/ 4 w 121"/>
                <a:gd name="T27" fmla="*/ 560 h 245"/>
                <a:gd name="T28" fmla="*/ 12 w 121"/>
                <a:gd name="T29" fmla="*/ 307 h 245"/>
                <a:gd name="T30" fmla="*/ 25 w 121"/>
                <a:gd name="T31" fmla="*/ 132 h 245"/>
                <a:gd name="T32" fmla="*/ 42 w 121"/>
                <a:gd name="T33" fmla="*/ 36 h 245"/>
                <a:gd name="T34" fmla="*/ 63 w 121"/>
                <a:gd name="T35" fmla="*/ 0 h 245"/>
                <a:gd name="T36" fmla="*/ 79 w 121"/>
                <a:gd name="T37" fmla="*/ 2 h 245"/>
                <a:gd name="T38" fmla="*/ 93 w 121"/>
                <a:gd name="T39" fmla="*/ 79 h 245"/>
                <a:gd name="T40" fmla="*/ 103 w 121"/>
                <a:gd name="T41" fmla="*/ 183 h 245"/>
                <a:gd name="T42" fmla="*/ 111 w 121"/>
                <a:gd name="T43" fmla="*/ 328 h 245"/>
                <a:gd name="T44" fmla="*/ 118 w 121"/>
                <a:gd name="T45" fmla="*/ 517 h 245"/>
                <a:gd name="T46" fmla="*/ 85 w 121"/>
                <a:gd name="T47" fmla="*/ 664 h 245"/>
                <a:gd name="T48" fmla="*/ 82 w 121"/>
                <a:gd name="T49" fmla="*/ 577 h 245"/>
                <a:gd name="T50" fmla="*/ 77 w 121"/>
                <a:gd name="T51" fmla="*/ 502 h 245"/>
                <a:gd name="T52" fmla="*/ 70 w 121"/>
                <a:gd name="T53" fmla="*/ 445 h 245"/>
                <a:gd name="T54" fmla="*/ 60 w 121"/>
                <a:gd name="T55" fmla="*/ 445 h 245"/>
                <a:gd name="T56" fmla="*/ 51 w 121"/>
                <a:gd name="T57" fmla="*/ 470 h 245"/>
                <a:gd name="T58" fmla="*/ 46 w 121"/>
                <a:gd name="T59" fmla="*/ 560 h 245"/>
                <a:gd name="T60" fmla="*/ 42 w 121"/>
                <a:gd name="T61" fmla="*/ 664 h 245"/>
                <a:gd name="T62" fmla="*/ 39 w 121"/>
                <a:gd name="T63" fmla="*/ 802 h 245"/>
                <a:gd name="T64" fmla="*/ 39 w 121"/>
                <a:gd name="T65" fmla="*/ 970 h 245"/>
                <a:gd name="T66" fmla="*/ 39 w 121"/>
                <a:gd name="T67" fmla="*/ 1167 h 245"/>
                <a:gd name="T68" fmla="*/ 42 w 121"/>
                <a:gd name="T69" fmla="*/ 1329 h 245"/>
                <a:gd name="T70" fmla="*/ 46 w 121"/>
                <a:gd name="T71" fmla="*/ 1419 h 245"/>
                <a:gd name="T72" fmla="*/ 51 w 121"/>
                <a:gd name="T73" fmla="*/ 1480 h 245"/>
                <a:gd name="T74" fmla="*/ 60 w 121"/>
                <a:gd name="T75" fmla="*/ 1508 h 245"/>
                <a:gd name="T76" fmla="*/ 68 w 121"/>
                <a:gd name="T77" fmla="*/ 1508 h 245"/>
                <a:gd name="T78" fmla="*/ 74 w 121"/>
                <a:gd name="T79" fmla="*/ 1479 h 245"/>
                <a:gd name="T80" fmla="*/ 79 w 121"/>
                <a:gd name="T81" fmla="*/ 1419 h 245"/>
                <a:gd name="T82" fmla="*/ 86 w 121"/>
                <a:gd name="T83" fmla="*/ 1236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path>
              </a:pathLst>
            </a:custGeom>
            <a:noFill/>
            <a:ln w="12700">
              <a:solidFill>
                <a:srgbClr val="000000"/>
              </a:solidFill>
              <a:prstDash val="solid"/>
              <a:round/>
              <a:headEnd/>
              <a:tailEnd/>
            </a:ln>
          </p:spPr>
          <p:txBody>
            <a:bodyPr/>
            <a:lstStyle/>
            <a:p>
              <a:endParaRPr lang="it-IT"/>
            </a:p>
          </p:txBody>
        </p:sp>
        <p:sp>
          <p:nvSpPr>
            <p:cNvPr id="108686" name="Rectangle 35"/>
            <p:cNvSpPr>
              <a:spLocks noChangeArrowheads="1"/>
            </p:cNvSpPr>
            <p:nvPr/>
          </p:nvSpPr>
          <p:spPr bwMode="auto">
            <a:xfrm>
              <a:off x="349" y="1505"/>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687" name="Rectangle 36"/>
            <p:cNvSpPr>
              <a:spLocks noChangeArrowheads="1"/>
            </p:cNvSpPr>
            <p:nvPr/>
          </p:nvSpPr>
          <p:spPr bwMode="auto">
            <a:xfrm>
              <a:off x="343" y="1499"/>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688" name="Rectangle 37"/>
            <p:cNvSpPr>
              <a:spLocks noChangeArrowheads="1"/>
            </p:cNvSpPr>
            <p:nvPr/>
          </p:nvSpPr>
          <p:spPr bwMode="auto">
            <a:xfrm>
              <a:off x="338" y="1493"/>
              <a:ext cx="8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8689" name="Rectangle 38"/>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90" name="Rectangle 39"/>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691" name="Rectangle 40"/>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92" name="Rectangle 41"/>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93" name="Rectangle 42"/>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694" name="Rectangle 43"/>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95" name="Rectangle 44"/>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96" name="Rectangle 45"/>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697" name="Rectangle 46"/>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98" name="Rectangle 47"/>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99" name="Rectangle 48"/>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700" name="Rectangle 49"/>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01" name="Rectangle 50"/>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702" name="Rectangle 51"/>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703" name="Rectangle 52"/>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704" name="Rectangle 53"/>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705" name="Rectangle 54"/>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706" name="Rectangle 55"/>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707" name="Rectangle 56"/>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708" name="Rectangle 57"/>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709" name="Rectangle 58"/>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8710" name="Rectangle 59"/>
            <p:cNvSpPr>
              <a:spLocks noChangeArrowheads="1"/>
            </p:cNvSpPr>
            <p:nvPr/>
          </p:nvSpPr>
          <p:spPr bwMode="auto">
            <a:xfrm>
              <a:off x="349" y="1505"/>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711" name="Rectangle 60"/>
            <p:cNvSpPr>
              <a:spLocks noChangeArrowheads="1"/>
            </p:cNvSpPr>
            <p:nvPr/>
          </p:nvSpPr>
          <p:spPr bwMode="auto">
            <a:xfrm>
              <a:off x="343" y="1499"/>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712" name="Rectangle 61"/>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13" name="Rectangle 62"/>
            <p:cNvSpPr>
              <a:spLocks noChangeArrowheads="1"/>
            </p:cNvSpPr>
            <p:nvPr/>
          </p:nvSpPr>
          <p:spPr bwMode="auto">
            <a:xfrm>
              <a:off x="338" y="1493"/>
              <a:ext cx="8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8714" name="Rectangle 63"/>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715" name="Rectangle 64"/>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16" name="Rectangle 65"/>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17" name="Rectangle 66"/>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718" name="Rectangle 67"/>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19" name="Rectangle 68"/>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20" name="Rectangle 69"/>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721" name="Rectangle 70"/>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22" name="Rectangle 71"/>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23" name="Rectangle 72"/>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724" name="Rectangle 73"/>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25" name="Rectangle 74"/>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726" name="Rectangle 75"/>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727" name="Rectangle 76"/>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728" name="Rectangle 77"/>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729" name="Rectangle 78"/>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730" name="Rectangle 79"/>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731" name="Rectangle 80"/>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732" name="Rectangle 81"/>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733" name="Rectangle 82"/>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8734" name="Rectangle 83"/>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35" name="Rectangle 84"/>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736" name="Rectangle 85"/>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37" name="Rectangle 86"/>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38" name="Rectangle 87"/>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739" name="Rectangle 88"/>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40" name="Rectangle 89"/>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41" name="Rectangle 90"/>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742" name="Rectangle 91"/>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43" name="Rectangle 92"/>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44" name="Rectangle 93"/>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745" name="Rectangle 94"/>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46" name="Rectangle 95"/>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47" name="Rectangle 96"/>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748" name="Rectangle 97"/>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49" name="Rectangle 98"/>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50" name="Rectangle 99"/>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751" name="Rectangle 100"/>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52" name="Rectangle 101"/>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53" name="Rectangle 102"/>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754" name="Rectangle 103"/>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55" name="Rectangle 104"/>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756" name="Rectangle 105"/>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757" name="Rectangle 106"/>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758" name="Rectangle 107"/>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759" name="Rectangle 108"/>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760" name="Rectangle 109"/>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761" name="Rectangle 110"/>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762" name="Rectangle 111"/>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763" name="Rectangle 112"/>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764" name="Rectangle 113"/>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765" name="Rectangle 114"/>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766" name="WordArt 115"/>
            <p:cNvSpPr>
              <a:spLocks noChangeArrowheads="1" noChangeShapeType="1" noTextEdit="1"/>
            </p:cNvSpPr>
            <p:nvPr/>
          </p:nvSpPr>
          <p:spPr bwMode="auto">
            <a:xfrm>
              <a:off x="299" y="1832"/>
              <a:ext cx="111" cy="229"/>
            </a:xfrm>
            <a:prstGeom prst="rect">
              <a:avLst/>
            </a:prstGeom>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Comic Sans MS"/>
                </a:rPr>
                <a:t>B</a:t>
              </a:r>
            </a:p>
          </p:txBody>
        </p:sp>
        <p:sp>
          <p:nvSpPr>
            <p:cNvPr id="108767" name="Rectangle 116"/>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grpSp>
      <p:grpSp>
        <p:nvGrpSpPr>
          <p:cNvPr id="3" name="Group 117"/>
          <p:cNvGrpSpPr>
            <a:grpSpLocks/>
          </p:cNvGrpSpPr>
          <p:nvPr/>
        </p:nvGrpSpPr>
        <p:grpSpPr bwMode="auto">
          <a:xfrm>
            <a:off x="388938" y="3581400"/>
            <a:ext cx="1497012" cy="1143000"/>
            <a:chOff x="252" y="1488"/>
            <a:chExt cx="943" cy="720"/>
          </a:xfrm>
        </p:grpSpPr>
        <p:sp>
          <p:nvSpPr>
            <p:cNvPr id="108552" name="Rectangle 118"/>
            <p:cNvSpPr>
              <a:spLocks noChangeArrowheads="1"/>
            </p:cNvSpPr>
            <p:nvPr/>
          </p:nvSpPr>
          <p:spPr bwMode="auto">
            <a:xfrm>
              <a:off x="349" y="1505"/>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553" name="Rectangle 119"/>
            <p:cNvSpPr>
              <a:spLocks noChangeArrowheads="1"/>
            </p:cNvSpPr>
            <p:nvPr/>
          </p:nvSpPr>
          <p:spPr bwMode="auto">
            <a:xfrm>
              <a:off x="343" y="1499"/>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554" name="Rectangle 120"/>
            <p:cNvSpPr>
              <a:spLocks noChangeArrowheads="1"/>
            </p:cNvSpPr>
            <p:nvPr/>
          </p:nvSpPr>
          <p:spPr bwMode="auto">
            <a:xfrm>
              <a:off x="338" y="1493"/>
              <a:ext cx="8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8555" name="Rectangle 121"/>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56" name="Rectangle 122"/>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557" name="Rectangle 123"/>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58" name="Rectangle 124"/>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59" name="Rectangle 125"/>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560" name="Rectangle 126"/>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61" name="Rectangle 127"/>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62" name="Rectangle 128"/>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563" name="Rectangle 129"/>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64" name="Rectangle 130"/>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65" name="Rectangle 131"/>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566" name="Rectangle 132"/>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67" name="Rectangle 133"/>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568" name="Rectangle 134"/>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569" name="Rectangle 135"/>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570" name="Rectangle 136"/>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571" name="Rectangle 137"/>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572" name="Rectangle 138"/>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573" name="Rectangle 139"/>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574" name="Rectangle 140"/>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575" name="Rectangle 141"/>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8576" name="Freeform 142"/>
            <p:cNvSpPr>
              <a:spLocks/>
            </p:cNvSpPr>
            <p:nvPr/>
          </p:nvSpPr>
          <p:spPr bwMode="auto">
            <a:xfrm>
              <a:off x="510" y="1837"/>
              <a:ext cx="121" cy="279"/>
            </a:xfrm>
            <a:custGeom>
              <a:avLst/>
              <a:gdLst>
                <a:gd name="T0" fmla="*/ 121 w 121"/>
                <a:gd name="T1" fmla="*/ 1296 h 245"/>
                <a:gd name="T2" fmla="*/ 114 w 121"/>
                <a:gd name="T3" fmla="*/ 1603 h 245"/>
                <a:gd name="T4" fmla="*/ 102 w 121"/>
                <a:gd name="T5" fmla="*/ 1790 h 245"/>
                <a:gd name="T6" fmla="*/ 86 w 121"/>
                <a:gd name="T7" fmla="*/ 1914 h 245"/>
                <a:gd name="T8" fmla="*/ 64 w 121"/>
                <a:gd name="T9" fmla="*/ 1955 h 245"/>
                <a:gd name="T10" fmla="*/ 46 w 121"/>
                <a:gd name="T11" fmla="*/ 1946 h 245"/>
                <a:gd name="T12" fmla="*/ 35 w 121"/>
                <a:gd name="T13" fmla="*/ 1877 h 245"/>
                <a:gd name="T14" fmla="*/ 25 w 121"/>
                <a:gd name="T15" fmla="*/ 1825 h 245"/>
                <a:gd name="T16" fmla="*/ 16 w 121"/>
                <a:gd name="T17" fmla="*/ 1712 h 245"/>
                <a:gd name="T18" fmla="*/ 8 w 121"/>
                <a:gd name="T19" fmla="*/ 1551 h 245"/>
                <a:gd name="T20" fmla="*/ 2 w 121"/>
                <a:gd name="T21" fmla="*/ 1371 h 245"/>
                <a:gd name="T22" fmla="*/ 0 w 121"/>
                <a:gd name="T23" fmla="*/ 1142 h 245"/>
                <a:gd name="T24" fmla="*/ 0 w 121"/>
                <a:gd name="T25" fmla="*/ 853 h 245"/>
                <a:gd name="T26" fmla="*/ 4 w 121"/>
                <a:gd name="T27" fmla="*/ 560 h 245"/>
                <a:gd name="T28" fmla="*/ 12 w 121"/>
                <a:gd name="T29" fmla="*/ 307 h 245"/>
                <a:gd name="T30" fmla="*/ 25 w 121"/>
                <a:gd name="T31" fmla="*/ 132 h 245"/>
                <a:gd name="T32" fmla="*/ 42 w 121"/>
                <a:gd name="T33" fmla="*/ 36 h 245"/>
                <a:gd name="T34" fmla="*/ 63 w 121"/>
                <a:gd name="T35" fmla="*/ 0 h 245"/>
                <a:gd name="T36" fmla="*/ 79 w 121"/>
                <a:gd name="T37" fmla="*/ 2 h 245"/>
                <a:gd name="T38" fmla="*/ 93 w 121"/>
                <a:gd name="T39" fmla="*/ 79 h 245"/>
                <a:gd name="T40" fmla="*/ 103 w 121"/>
                <a:gd name="T41" fmla="*/ 183 h 245"/>
                <a:gd name="T42" fmla="*/ 111 w 121"/>
                <a:gd name="T43" fmla="*/ 328 h 245"/>
                <a:gd name="T44" fmla="*/ 118 w 121"/>
                <a:gd name="T45" fmla="*/ 517 h 245"/>
                <a:gd name="T46" fmla="*/ 85 w 121"/>
                <a:gd name="T47" fmla="*/ 664 h 245"/>
                <a:gd name="T48" fmla="*/ 82 w 121"/>
                <a:gd name="T49" fmla="*/ 577 h 245"/>
                <a:gd name="T50" fmla="*/ 77 w 121"/>
                <a:gd name="T51" fmla="*/ 502 h 245"/>
                <a:gd name="T52" fmla="*/ 70 w 121"/>
                <a:gd name="T53" fmla="*/ 445 h 245"/>
                <a:gd name="T54" fmla="*/ 60 w 121"/>
                <a:gd name="T55" fmla="*/ 445 h 245"/>
                <a:gd name="T56" fmla="*/ 51 w 121"/>
                <a:gd name="T57" fmla="*/ 470 h 245"/>
                <a:gd name="T58" fmla="*/ 46 w 121"/>
                <a:gd name="T59" fmla="*/ 560 h 245"/>
                <a:gd name="T60" fmla="*/ 42 w 121"/>
                <a:gd name="T61" fmla="*/ 664 h 245"/>
                <a:gd name="T62" fmla="*/ 39 w 121"/>
                <a:gd name="T63" fmla="*/ 802 h 245"/>
                <a:gd name="T64" fmla="*/ 39 w 121"/>
                <a:gd name="T65" fmla="*/ 970 h 245"/>
                <a:gd name="T66" fmla="*/ 39 w 121"/>
                <a:gd name="T67" fmla="*/ 1167 h 245"/>
                <a:gd name="T68" fmla="*/ 42 w 121"/>
                <a:gd name="T69" fmla="*/ 1329 h 245"/>
                <a:gd name="T70" fmla="*/ 46 w 121"/>
                <a:gd name="T71" fmla="*/ 1419 h 245"/>
                <a:gd name="T72" fmla="*/ 51 w 121"/>
                <a:gd name="T73" fmla="*/ 1480 h 245"/>
                <a:gd name="T74" fmla="*/ 60 w 121"/>
                <a:gd name="T75" fmla="*/ 1508 h 245"/>
                <a:gd name="T76" fmla="*/ 68 w 121"/>
                <a:gd name="T77" fmla="*/ 1508 h 245"/>
                <a:gd name="T78" fmla="*/ 74 w 121"/>
                <a:gd name="T79" fmla="*/ 1479 h 245"/>
                <a:gd name="T80" fmla="*/ 79 w 121"/>
                <a:gd name="T81" fmla="*/ 1419 h 245"/>
                <a:gd name="T82" fmla="*/ 86 w 121"/>
                <a:gd name="T83" fmla="*/ 1236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close/>
                </a:path>
              </a:pathLst>
            </a:custGeom>
            <a:solidFill>
              <a:srgbClr val="FFFFFF"/>
            </a:solidFill>
            <a:ln w="9525">
              <a:noFill/>
              <a:round/>
              <a:headEnd/>
              <a:tailEnd/>
            </a:ln>
          </p:spPr>
          <p:txBody>
            <a:bodyPr/>
            <a:lstStyle/>
            <a:p>
              <a:endParaRPr lang="it-IT"/>
            </a:p>
          </p:txBody>
        </p:sp>
        <p:sp>
          <p:nvSpPr>
            <p:cNvPr id="108577" name="Freeform 143"/>
            <p:cNvSpPr>
              <a:spLocks/>
            </p:cNvSpPr>
            <p:nvPr/>
          </p:nvSpPr>
          <p:spPr bwMode="auto">
            <a:xfrm>
              <a:off x="510" y="1837"/>
              <a:ext cx="121" cy="279"/>
            </a:xfrm>
            <a:custGeom>
              <a:avLst/>
              <a:gdLst>
                <a:gd name="T0" fmla="*/ 121 w 121"/>
                <a:gd name="T1" fmla="*/ 1296 h 245"/>
                <a:gd name="T2" fmla="*/ 114 w 121"/>
                <a:gd name="T3" fmla="*/ 1603 h 245"/>
                <a:gd name="T4" fmla="*/ 102 w 121"/>
                <a:gd name="T5" fmla="*/ 1790 h 245"/>
                <a:gd name="T6" fmla="*/ 86 w 121"/>
                <a:gd name="T7" fmla="*/ 1914 h 245"/>
                <a:gd name="T8" fmla="*/ 64 w 121"/>
                <a:gd name="T9" fmla="*/ 1955 h 245"/>
                <a:gd name="T10" fmla="*/ 46 w 121"/>
                <a:gd name="T11" fmla="*/ 1946 h 245"/>
                <a:gd name="T12" fmla="*/ 35 w 121"/>
                <a:gd name="T13" fmla="*/ 1877 h 245"/>
                <a:gd name="T14" fmla="*/ 25 w 121"/>
                <a:gd name="T15" fmla="*/ 1825 h 245"/>
                <a:gd name="T16" fmla="*/ 16 w 121"/>
                <a:gd name="T17" fmla="*/ 1712 h 245"/>
                <a:gd name="T18" fmla="*/ 8 w 121"/>
                <a:gd name="T19" fmla="*/ 1551 h 245"/>
                <a:gd name="T20" fmla="*/ 2 w 121"/>
                <a:gd name="T21" fmla="*/ 1371 h 245"/>
                <a:gd name="T22" fmla="*/ 0 w 121"/>
                <a:gd name="T23" fmla="*/ 1142 h 245"/>
                <a:gd name="T24" fmla="*/ 0 w 121"/>
                <a:gd name="T25" fmla="*/ 853 h 245"/>
                <a:gd name="T26" fmla="*/ 4 w 121"/>
                <a:gd name="T27" fmla="*/ 560 h 245"/>
                <a:gd name="T28" fmla="*/ 12 w 121"/>
                <a:gd name="T29" fmla="*/ 307 h 245"/>
                <a:gd name="T30" fmla="*/ 25 w 121"/>
                <a:gd name="T31" fmla="*/ 132 h 245"/>
                <a:gd name="T32" fmla="*/ 42 w 121"/>
                <a:gd name="T33" fmla="*/ 36 h 245"/>
                <a:gd name="T34" fmla="*/ 63 w 121"/>
                <a:gd name="T35" fmla="*/ 0 h 245"/>
                <a:gd name="T36" fmla="*/ 79 w 121"/>
                <a:gd name="T37" fmla="*/ 2 h 245"/>
                <a:gd name="T38" fmla="*/ 93 w 121"/>
                <a:gd name="T39" fmla="*/ 79 h 245"/>
                <a:gd name="T40" fmla="*/ 103 w 121"/>
                <a:gd name="T41" fmla="*/ 183 h 245"/>
                <a:gd name="T42" fmla="*/ 111 w 121"/>
                <a:gd name="T43" fmla="*/ 328 h 245"/>
                <a:gd name="T44" fmla="*/ 118 w 121"/>
                <a:gd name="T45" fmla="*/ 517 h 245"/>
                <a:gd name="T46" fmla="*/ 85 w 121"/>
                <a:gd name="T47" fmla="*/ 664 h 245"/>
                <a:gd name="T48" fmla="*/ 82 w 121"/>
                <a:gd name="T49" fmla="*/ 577 h 245"/>
                <a:gd name="T50" fmla="*/ 77 w 121"/>
                <a:gd name="T51" fmla="*/ 502 h 245"/>
                <a:gd name="T52" fmla="*/ 70 w 121"/>
                <a:gd name="T53" fmla="*/ 445 h 245"/>
                <a:gd name="T54" fmla="*/ 60 w 121"/>
                <a:gd name="T55" fmla="*/ 445 h 245"/>
                <a:gd name="T56" fmla="*/ 51 w 121"/>
                <a:gd name="T57" fmla="*/ 470 h 245"/>
                <a:gd name="T58" fmla="*/ 46 w 121"/>
                <a:gd name="T59" fmla="*/ 560 h 245"/>
                <a:gd name="T60" fmla="*/ 42 w 121"/>
                <a:gd name="T61" fmla="*/ 664 h 245"/>
                <a:gd name="T62" fmla="*/ 39 w 121"/>
                <a:gd name="T63" fmla="*/ 802 h 245"/>
                <a:gd name="T64" fmla="*/ 39 w 121"/>
                <a:gd name="T65" fmla="*/ 970 h 245"/>
                <a:gd name="T66" fmla="*/ 39 w 121"/>
                <a:gd name="T67" fmla="*/ 1167 h 245"/>
                <a:gd name="T68" fmla="*/ 42 w 121"/>
                <a:gd name="T69" fmla="*/ 1329 h 245"/>
                <a:gd name="T70" fmla="*/ 46 w 121"/>
                <a:gd name="T71" fmla="*/ 1419 h 245"/>
                <a:gd name="T72" fmla="*/ 51 w 121"/>
                <a:gd name="T73" fmla="*/ 1480 h 245"/>
                <a:gd name="T74" fmla="*/ 60 w 121"/>
                <a:gd name="T75" fmla="*/ 1508 h 245"/>
                <a:gd name="T76" fmla="*/ 68 w 121"/>
                <a:gd name="T77" fmla="*/ 1508 h 245"/>
                <a:gd name="T78" fmla="*/ 74 w 121"/>
                <a:gd name="T79" fmla="*/ 1479 h 245"/>
                <a:gd name="T80" fmla="*/ 79 w 121"/>
                <a:gd name="T81" fmla="*/ 1419 h 245"/>
                <a:gd name="T82" fmla="*/ 86 w 121"/>
                <a:gd name="T83" fmla="*/ 1236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
                <a:gd name="T127" fmla="*/ 0 h 245"/>
                <a:gd name="T128" fmla="*/ 121 w 121"/>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 h="245">
                  <a:moveTo>
                    <a:pt x="88" y="143"/>
                  </a:moveTo>
                  <a:lnTo>
                    <a:pt x="104" y="153"/>
                  </a:lnTo>
                  <a:lnTo>
                    <a:pt x="121" y="162"/>
                  </a:lnTo>
                  <a:lnTo>
                    <a:pt x="120" y="175"/>
                  </a:lnTo>
                  <a:lnTo>
                    <a:pt x="117" y="188"/>
                  </a:lnTo>
                  <a:lnTo>
                    <a:pt x="114" y="199"/>
                  </a:lnTo>
                  <a:lnTo>
                    <a:pt x="110" y="207"/>
                  </a:lnTo>
                  <a:lnTo>
                    <a:pt x="107" y="216"/>
                  </a:lnTo>
                  <a:lnTo>
                    <a:pt x="102" y="224"/>
                  </a:lnTo>
                  <a:lnTo>
                    <a:pt x="97" y="230"/>
                  </a:lnTo>
                  <a:lnTo>
                    <a:pt x="92" y="235"/>
                  </a:lnTo>
                  <a:lnTo>
                    <a:pt x="86" y="239"/>
                  </a:lnTo>
                  <a:lnTo>
                    <a:pt x="79" y="242"/>
                  </a:lnTo>
                  <a:lnTo>
                    <a:pt x="72" y="244"/>
                  </a:lnTo>
                  <a:lnTo>
                    <a:pt x="64" y="245"/>
                  </a:lnTo>
                  <a:lnTo>
                    <a:pt x="54" y="244"/>
                  </a:lnTo>
                  <a:lnTo>
                    <a:pt x="50" y="242"/>
                  </a:lnTo>
                  <a:lnTo>
                    <a:pt x="46" y="242"/>
                  </a:lnTo>
                  <a:lnTo>
                    <a:pt x="42" y="239"/>
                  </a:lnTo>
                  <a:lnTo>
                    <a:pt x="37" y="238"/>
                  </a:lnTo>
                  <a:lnTo>
                    <a:pt x="35" y="235"/>
                  </a:lnTo>
                  <a:lnTo>
                    <a:pt x="32" y="234"/>
                  </a:lnTo>
                  <a:lnTo>
                    <a:pt x="28" y="230"/>
                  </a:lnTo>
                  <a:lnTo>
                    <a:pt x="25" y="227"/>
                  </a:lnTo>
                  <a:lnTo>
                    <a:pt x="22" y="223"/>
                  </a:lnTo>
                  <a:lnTo>
                    <a:pt x="19" y="218"/>
                  </a:lnTo>
                  <a:lnTo>
                    <a:pt x="16" y="213"/>
                  </a:lnTo>
                  <a:lnTo>
                    <a:pt x="14" y="207"/>
                  </a:lnTo>
                  <a:lnTo>
                    <a:pt x="11" y="200"/>
                  </a:lnTo>
                  <a:lnTo>
                    <a:pt x="8" y="193"/>
                  </a:lnTo>
                  <a:lnTo>
                    <a:pt x="7" y="186"/>
                  </a:lnTo>
                  <a:lnTo>
                    <a:pt x="4" y="179"/>
                  </a:lnTo>
                  <a:lnTo>
                    <a:pt x="2" y="171"/>
                  </a:lnTo>
                  <a:lnTo>
                    <a:pt x="1" y="161"/>
                  </a:lnTo>
                  <a:lnTo>
                    <a:pt x="1" y="153"/>
                  </a:lnTo>
                  <a:lnTo>
                    <a:pt x="0" y="143"/>
                  </a:lnTo>
                  <a:lnTo>
                    <a:pt x="0" y="132"/>
                  </a:lnTo>
                  <a:lnTo>
                    <a:pt x="0" y="122"/>
                  </a:lnTo>
                  <a:lnTo>
                    <a:pt x="0" y="107"/>
                  </a:lnTo>
                  <a:lnTo>
                    <a:pt x="0" y="94"/>
                  </a:lnTo>
                  <a:lnTo>
                    <a:pt x="1" y="81"/>
                  </a:lnTo>
                  <a:lnTo>
                    <a:pt x="4" y="70"/>
                  </a:lnTo>
                  <a:lnTo>
                    <a:pt x="5" y="59"/>
                  </a:lnTo>
                  <a:lnTo>
                    <a:pt x="8" y="49"/>
                  </a:lnTo>
                  <a:lnTo>
                    <a:pt x="12" y="39"/>
                  </a:lnTo>
                  <a:lnTo>
                    <a:pt x="16" y="31"/>
                  </a:lnTo>
                  <a:lnTo>
                    <a:pt x="21" y="24"/>
                  </a:lnTo>
                  <a:lnTo>
                    <a:pt x="25" y="17"/>
                  </a:lnTo>
                  <a:lnTo>
                    <a:pt x="30" y="11"/>
                  </a:lnTo>
                  <a:lnTo>
                    <a:pt x="36" y="7"/>
                  </a:lnTo>
                  <a:lnTo>
                    <a:pt x="42" y="4"/>
                  </a:lnTo>
                  <a:lnTo>
                    <a:pt x="49" y="2"/>
                  </a:lnTo>
                  <a:lnTo>
                    <a:pt x="56" y="0"/>
                  </a:lnTo>
                  <a:lnTo>
                    <a:pt x="63" y="0"/>
                  </a:lnTo>
                  <a:lnTo>
                    <a:pt x="68" y="0"/>
                  </a:lnTo>
                  <a:lnTo>
                    <a:pt x="74" y="0"/>
                  </a:lnTo>
                  <a:lnTo>
                    <a:pt x="79" y="2"/>
                  </a:lnTo>
                  <a:lnTo>
                    <a:pt x="83" y="4"/>
                  </a:lnTo>
                  <a:lnTo>
                    <a:pt x="89" y="7"/>
                  </a:lnTo>
                  <a:lnTo>
                    <a:pt x="93" y="10"/>
                  </a:lnTo>
                  <a:lnTo>
                    <a:pt x="96" y="13"/>
                  </a:lnTo>
                  <a:lnTo>
                    <a:pt x="100" y="18"/>
                  </a:lnTo>
                  <a:lnTo>
                    <a:pt x="103" y="23"/>
                  </a:lnTo>
                  <a:lnTo>
                    <a:pt x="106" y="28"/>
                  </a:lnTo>
                  <a:lnTo>
                    <a:pt x="109" y="34"/>
                  </a:lnTo>
                  <a:lnTo>
                    <a:pt x="111" y="41"/>
                  </a:lnTo>
                  <a:lnTo>
                    <a:pt x="114" y="48"/>
                  </a:lnTo>
                  <a:lnTo>
                    <a:pt x="117" y="56"/>
                  </a:lnTo>
                  <a:lnTo>
                    <a:pt x="118" y="65"/>
                  </a:lnTo>
                  <a:lnTo>
                    <a:pt x="120" y="73"/>
                  </a:lnTo>
                  <a:lnTo>
                    <a:pt x="86" y="87"/>
                  </a:lnTo>
                  <a:lnTo>
                    <a:pt x="85" y="83"/>
                  </a:lnTo>
                  <a:lnTo>
                    <a:pt x="83" y="79"/>
                  </a:lnTo>
                  <a:lnTo>
                    <a:pt x="83" y="74"/>
                  </a:lnTo>
                  <a:lnTo>
                    <a:pt x="82" y="72"/>
                  </a:lnTo>
                  <a:lnTo>
                    <a:pt x="81" y="67"/>
                  </a:lnTo>
                  <a:lnTo>
                    <a:pt x="78" y="65"/>
                  </a:lnTo>
                  <a:lnTo>
                    <a:pt x="77" y="62"/>
                  </a:lnTo>
                  <a:lnTo>
                    <a:pt x="74" y="59"/>
                  </a:lnTo>
                  <a:lnTo>
                    <a:pt x="72" y="56"/>
                  </a:lnTo>
                  <a:lnTo>
                    <a:pt x="70" y="55"/>
                  </a:lnTo>
                  <a:lnTo>
                    <a:pt x="67" y="55"/>
                  </a:lnTo>
                  <a:lnTo>
                    <a:pt x="64" y="55"/>
                  </a:lnTo>
                  <a:lnTo>
                    <a:pt x="60" y="55"/>
                  </a:lnTo>
                  <a:lnTo>
                    <a:pt x="57" y="56"/>
                  </a:lnTo>
                  <a:lnTo>
                    <a:pt x="54" y="58"/>
                  </a:lnTo>
                  <a:lnTo>
                    <a:pt x="51" y="59"/>
                  </a:lnTo>
                  <a:lnTo>
                    <a:pt x="50" y="62"/>
                  </a:lnTo>
                  <a:lnTo>
                    <a:pt x="47" y="66"/>
                  </a:lnTo>
                  <a:lnTo>
                    <a:pt x="46" y="70"/>
                  </a:lnTo>
                  <a:lnTo>
                    <a:pt x="43" y="74"/>
                  </a:lnTo>
                  <a:lnTo>
                    <a:pt x="42" y="79"/>
                  </a:lnTo>
                  <a:lnTo>
                    <a:pt x="42" y="83"/>
                  </a:lnTo>
                  <a:lnTo>
                    <a:pt x="40" y="88"/>
                  </a:lnTo>
                  <a:lnTo>
                    <a:pt x="39" y="94"/>
                  </a:lnTo>
                  <a:lnTo>
                    <a:pt x="39" y="100"/>
                  </a:lnTo>
                  <a:lnTo>
                    <a:pt x="39" y="107"/>
                  </a:lnTo>
                  <a:lnTo>
                    <a:pt x="39" y="114"/>
                  </a:lnTo>
                  <a:lnTo>
                    <a:pt x="39" y="121"/>
                  </a:lnTo>
                  <a:lnTo>
                    <a:pt x="39" y="130"/>
                  </a:lnTo>
                  <a:lnTo>
                    <a:pt x="39" y="139"/>
                  </a:lnTo>
                  <a:lnTo>
                    <a:pt x="39" y="147"/>
                  </a:lnTo>
                  <a:lnTo>
                    <a:pt x="40" y="154"/>
                  </a:lnTo>
                  <a:lnTo>
                    <a:pt x="40" y="161"/>
                  </a:lnTo>
                  <a:lnTo>
                    <a:pt x="42" y="167"/>
                  </a:lnTo>
                  <a:lnTo>
                    <a:pt x="43" y="171"/>
                  </a:lnTo>
                  <a:lnTo>
                    <a:pt x="44" y="175"/>
                  </a:lnTo>
                  <a:lnTo>
                    <a:pt x="46" y="178"/>
                  </a:lnTo>
                  <a:lnTo>
                    <a:pt x="49" y="181"/>
                  </a:lnTo>
                  <a:lnTo>
                    <a:pt x="50" y="183"/>
                  </a:lnTo>
                  <a:lnTo>
                    <a:pt x="51" y="186"/>
                  </a:lnTo>
                  <a:lnTo>
                    <a:pt x="54" y="188"/>
                  </a:lnTo>
                  <a:lnTo>
                    <a:pt x="57" y="189"/>
                  </a:lnTo>
                  <a:lnTo>
                    <a:pt x="60" y="189"/>
                  </a:lnTo>
                  <a:lnTo>
                    <a:pt x="63" y="189"/>
                  </a:lnTo>
                  <a:lnTo>
                    <a:pt x="65" y="189"/>
                  </a:lnTo>
                  <a:lnTo>
                    <a:pt x="68" y="189"/>
                  </a:lnTo>
                  <a:lnTo>
                    <a:pt x="70" y="188"/>
                  </a:lnTo>
                  <a:lnTo>
                    <a:pt x="72" y="186"/>
                  </a:lnTo>
                  <a:lnTo>
                    <a:pt x="74" y="185"/>
                  </a:lnTo>
                  <a:lnTo>
                    <a:pt x="77" y="183"/>
                  </a:lnTo>
                  <a:lnTo>
                    <a:pt x="78" y="181"/>
                  </a:lnTo>
                  <a:lnTo>
                    <a:pt x="79" y="178"/>
                  </a:lnTo>
                  <a:lnTo>
                    <a:pt x="82" y="171"/>
                  </a:lnTo>
                  <a:lnTo>
                    <a:pt x="83" y="164"/>
                  </a:lnTo>
                  <a:lnTo>
                    <a:pt x="86" y="154"/>
                  </a:lnTo>
                  <a:lnTo>
                    <a:pt x="86" y="148"/>
                  </a:lnTo>
                  <a:lnTo>
                    <a:pt x="88" y="143"/>
                  </a:lnTo>
                </a:path>
              </a:pathLst>
            </a:custGeom>
            <a:noFill/>
            <a:ln w="12700">
              <a:solidFill>
                <a:srgbClr val="000000"/>
              </a:solidFill>
              <a:prstDash val="solid"/>
              <a:round/>
              <a:headEnd/>
              <a:tailEnd/>
            </a:ln>
          </p:spPr>
          <p:txBody>
            <a:bodyPr/>
            <a:lstStyle/>
            <a:p>
              <a:endParaRPr lang="it-IT"/>
            </a:p>
          </p:txBody>
        </p:sp>
        <p:sp>
          <p:nvSpPr>
            <p:cNvPr id="108578" name="Rectangle 144"/>
            <p:cNvSpPr>
              <a:spLocks noChangeArrowheads="1"/>
            </p:cNvSpPr>
            <p:nvPr/>
          </p:nvSpPr>
          <p:spPr bwMode="auto">
            <a:xfrm>
              <a:off x="349" y="1505"/>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579" name="Rectangle 145"/>
            <p:cNvSpPr>
              <a:spLocks noChangeArrowheads="1"/>
            </p:cNvSpPr>
            <p:nvPr/>
          </p:nvSpPr>
          <p:spPr bwMode="auto">
            <a:xfrm>
              <a:off x="343" y="1499"/>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580" name="Rectangle 146"/>
            <p:cNvSpPr>
              <a:spLocks noChangeArrowheads="1"/>
            </p:cNvSpPr>
            <p:nvPr/>
          </p:nvSpPr>
          <p:spPr bwMode="auto">
            <a:xfrm>
              <a:off x="338" y="1493"/>
              <a:ext cx="8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8581" name="Rectangle 147"/>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82" name="Rectangle 148"/>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583" name="Rectangle 149"/>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84" name="Rectangle 150"/>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85" name="Rectangle 151"/>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586" name="Rectangle 152"/>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87" name="Rectangle 153"/>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88" name="Rectangle 154"/>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589" name="Rectangle 155"/>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90" name="Rectangle 156"/>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591" name="Rectangle 157"/>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592" name="Rectangle 158"/>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593" name="Rectangle 159"/>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594" name="Rectangle 160"/>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595" name="Rectangle 161"/>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596" name="Rectangle 162"/>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597" name="Rectangle 163"/>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598" name="Rectangle 164"/>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599" name="Rectangle 165"/>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00" name="Rectangle 166"/>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01" name="Rectangle 167"/>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8602" name="Rectangle 168"/>
            <p:cNvSpPr>
              <a:spLocks noChangeArrowheads="1"/>
            </p:cNvSpPr>
            <p:nvPr/>
          </p:nvSpPr>
          <p:spPr bwMode="auto">
            <a:xfrm>
              <a:off x="349" y="1505"/>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603" name="Rectangle 169"/>
            <p:cNvSpPr>
              <a:spLocks noChangeArrowheads="1"/>
            </p:cNvSpPr>
            <p:nvPr/>
          </p:nvSpPr>
          <p:spPr bwMode="auto">
            <a:xfrm>
              <a:off x="343" y="1499"/>
              <a:ext cx="8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a:t>
              </a:r>
              <a:endParaRPr lang="en-US" sz="1600">
                <a:latin typeface="Comic Sans MS" pitchFamily="66" charset="0"/>
              </a:endParaRPr>
            </a:p>
          </p:txBody>
        </p:sp>
        <p:sp>
          <p:nvSpPr>
            <p:cNvPr id="108604" name="Rectangle 170"/>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05" name="Rectangle 171"/>
            <p:cNvSpPr>
              <a:spLocks noChangeArrowheads="1"/>
            </p:cNvSpPr>
            <p:nvPr/>
          </p:nvSpPr>
          <p:spPr bwMode="auto">
            <a:xfrm>
              <a:off x="338" y="1493"/>
              <a:ext cx="8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a:t>
              </a:r>
              <a:endParaRPr lang="en-US" sz="1600">
                <a:latin typeface="Comic Sans MS" pitchFamily="66" charset="0"/>
              </a:endParaRPr>
            </a:p>
          </p:txBody>
        </p:sp>
        <p:sp>
          <p:nvSpPr>
            <p:cNvPr id="108606" name="Rectangle 172"/>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607" name="Rectangle 173"/>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08" name="Rectangle 174"/>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09" name="Rectangle 175"/>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610" name="Rectangle 176"/>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11" name="Rectangle 177"/>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12" name="Rectangle 178"/>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613" name="Rectangle 179"/>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14" name="Rectangle 180"/>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15" name="Rectangle 181"/>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616" name="Rectangle 182"/>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17" name="Rectangle 183"/>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618" name="Rectangle 184"/>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619" name="Rectangle 185"/>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620" name="Rectangle 186"/>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621" name="Rectangle 187"/>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622" name="Rectangle 188"/>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623" name="Rectangle 189"/>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24" name="Rectangle 190"/>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25" name="Rectangle 191"/>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sp>
          <p:nvSpPr>
            <p:cNvPr id="108626" name="Rectangle 192"/>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27" name="Rectangle 193"/>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628" name="Rectangle 194"/>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29" name="Rectangle 195"/>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30" name="Rectangle 196"/>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631" name="Rectangle 197"/>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32" name="Rectangle 198"/>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33" name="Rectangle 199"/>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634" name="Rectangle 200"/>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35" name="Rectangle 201"/>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36" name="Rectangle 202"/>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637" name="Rectangle 203"/>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38" name="Rectangle 204"/>
            <p:cNvSpPr>
              <a:spLocks noChangeArrowheads="1"/>
            </p:cNvSpPr>
            <p:nvPr/>
          </p:nvSpPr>
          <p:spPr bwMode="auto">
            <a:xfrm>
              <a:off x="265"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39" name="Rectangle 205"/>
            <p:cNvSpPr>
              <a:spLocks noChangeArrowheads="1"/>
            </p:cNvSpPr>
            <p:nvPr/>
          </p:nvSpPr>
          <p:spPr bwMode="auto">
            <a:xfrm>
              <a:off x="252" y="1718"/>
              <a:ext cx="210" cy="477"/>
            </a:xfrm>
            <a:prstGeom prst="rect">
              <a:avLst/>
            </a:prstGeom>
            <a:solidFill>
              <a:srgbClr val="00CC00"/>
            </a:solidFill>
            <a:ln w="9525">
              <a:noFill/>
              <a:miter lim="800000"/>
              <a:headEnd/>
              <a:tailEnd/>
            </a:ln>
          </p:spPr>
          <p:txBody>
            <a:bodyPr/>
            <a:lstStyle/>
            <a:p>
              <a:endParaRPr lang="it-IT" sz="2400">
                <a:latin typeface="Comic Sans MS" pitchFamily="66" charset="0"/>
              </a:endParaRPr>
            </a:p>
          </p:txBody>
        </p:sp>
        <p:sp>
          <p:nvSpPr>
            <p:cNvPr id="108640" name="Rectangle 206"/>
            <p:cNvSpPr>
              <a:spLocks noChangeArrowheads="1"/>
            </p:cNvSpPr>
            <p:nvPr/>
          </p:nvSpPr>
          <p:spPr bwMode="auto">
            <a:xfrm>
              <a:off x="25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41" name="Rectangle 207"/>
            <p:cNvSpPr>
              <a:spLocks noChangeArrowheads="1"/>
            </p:cNvSpPr>
            <p:nvPr/>
          </p:nvSpPr>
          <p:spPr bwMode="auto">
            <a:xfrm>
              <a:off x="475" y="1731"/>
              <a:ext cx="209"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42" name="Rectangle 208"/>
            <p:cNvSpPr>
              <a:spLocks noChangeArrowheads="1"/>
            </p:cNvSpPr>
            <p:nvPr/>
          </p:nvSpPr>
          <p:spPr bwMode="auto">
            <a:xfrm>
              <a:off x="462" y="1718"/>
              <a:ext cx="210" cy="477"/>
            </a:xfrm>
            <a:prstGeom prst="rect">
              <a:avLst/>
            </a:prstGeom>
            <a:solidFill>
              <a:srgbClr val="FFFF00"/>
            </a:solidFill>
            <a:ln w="9525">
              <a:noFill/>
              <a:miter lim="800000"/>
              <a:headEnd/>
              <a:tailEnd/>
            </a:ln>
          </p:spPr>
          <p:txBody>
            <a:bodyPr/>
            <a:lstStyle/>
            <a:p>
              <a:endParaRPr lang="it-IT" sz="2400">
                <a:latin typeface="Comic Sans MS" pitchFamily="66" charset="0"/>
              </a:endParaRPr>
            </a:p>
          </p:txBody>
        </p:sp>
        <p:sp>
          <p:nvSpPr>
            <p:cNvPr id="108643" name="Rectangle 209"/>
            <p:cNvSpPr>
              <a:spLocks noChangeArrowheads="1"/>
            </p:cNvSpPr>
            <p:nvPr/>
          </p:nvSpPr>
          <p:spPr bwMode="auto">
            <a:xfrm>
              <a:off x="46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44" name="Rectangle 210"/>
            <p:cNvSpPr>
              <a:spLocks noChangeArrowheads="1"/>
            </p:cNvSpPr>
            <p:nvPr/>
          </p:nvSpPr>
          <p:spPr bwMode="auto">
            <a:xfrm>
              <a:off x="68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45" name="Rectangle 211"/>
            <p:cNvSpPr>
              <a:spLocks noChangeArrowheads="1"/>
            </p:cNvSpPr>
            <p:nvPr/>
          </p:nvSpPr>
          <p:spPr bwMode="auto">
            <a:xfrm>
              <a:off x="672" y="1718"/>
              <a:ext cx="210" cy="477"/>
            </a:xfrm>
            <a:prstGeom prst="rect">
              <a:avLst/>
            </a:prstGeom>
            <a:solidFill>
              <a:srgbClr val="FF9900"/>
            </a:solidFill>
            <a:ln w="9525">
              <a:noFill/>
              <a:miter lim="800000"/>
              <a:headEnd/>
              <a:tailEnd/>
            </a:ln>
          </p:spPr>
          <p:txBody>
            <a:bodyPr/>
            <a:lstStyle/>
            <a:p>
              <a:endParaRPr lang="it-IT" sz="2400">
                <a:latin typeface="Comic Sans MS" pitchFamily="66" charset="0"/>
              </a:endParaRPr>
            </a:p>
          </p:txBody>
        </p:sp>
        <p:sp>
          <p:nvSpPr>
            <p:cNvPr id="108646" name="Rectangle 212"/>
            <p:cNvSpPr>
              <a:spLocks noChangeArrowheads="1"/>
            </p:cNvSpPr>
            <p:nvPr/>
          </p:nvSpPr>
          <p:spPr bwMode="auto">
            <a:xfrm>
              <a:off x="672" y="1718"/>
              <a:ext cx="210"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47" name="Rectangle 213"/>
            <p:cNvSpPr>
              <a:spLocks noChangeArrowheads="1"/>
            </p:cNvSpPr>
            <p:nvPr/>
          </p:nvSpPr>
          <p:spPr bwMode="auto">
            <a:xfrm>
              <a:off x="894" y="1731"/>
              <a:ext cx="210" cy="477"/>
            </a:xfrm>
            <a:prstGeom prst="rect">
              <a:avLst/>
            </a:prstGeom>
            <a:solidFill>
              <a:srgbClr val="000000"/>
            </a:solidFill>
            <a:ln w="9525">
              <a:noFill/>
              <a:miter lim="800000"/>
              <a:headEnd/>
              <a:tailEnd/>
            </a:ln>
          </p:spPr>
          <p:txBody>
            <a:bodyPr/>
            <a:lstStyle/>
            <a:p>
              <a:endParaRPr lang="it-IT" sz="2400">
                <a:latin typeface="Comic Sans MS" pitchFamily="66" charset="0"/>
              </a:endParaRPr>
            </a:p>
          </p:txBody>
        </p:sp>
        <p:sp>
          <p:nvSpPr>
            <p:cNvPr id="108648" name="Rectangle 214"/>
            <p:cNvSpPr>
              <a:spLocks noChangeArrowheads="1"/>
            </p:cNvSpPr>
            <p:nvPr/>
          </p:nvSpPr>
          <p:spPr bwMode="auto">
            <a:xfrm>
              <a:off x="882" y="1718"/>
              <a:ext cx="209" cy="477"/>
            </a:xfrm>
            <a:prstGeom prst="rect">
              <a:avLst/>
            </a:prstGeom>
            <a:solidFill>
              <a:srgbClr val="CC0000"/>
            </a:solidFill>
            <a:ln w="9525">
              <a:noFill/>
              <a:miter lim="800000"/>
              <a:headEnd/>
              <a:tailEnd/>
            </a:ln>
          </p:spPr>
          <p:txBody>
            <a:bodyPr/>
            <a:lstStyle/>
            <a:p>
              <a:endParaRPr lang="it-IT" sz="2400">
                <a:latin typeface="Comic Sans MS" pitchFamily="66" charset="0"/>
              </a:endParaRPr>
            </a:p>
          </p:txBody>
        </p:sp>
        <p:sp>
          <p:nvSpPr>
            <p:cNvPr id="108649" name="Rectangle 215"/>
            <p:cNvSpPr>
              <a:spLocks noChangeArrowheads="1"/>
            </p:cNvSpPr>
            <p:nvPr/>
          </p:nvSpPr>
          <p:spPr bwMode="auto">
            <a:xfrm>
              <a:off x="882" y="1718"/>
              <a:ext cx="209" cy="477"/>
            </a:xfrm>
            <a:prstGeom prst="rect">
              <a:avLst/>
            </a:prstGeom>
            <a:noFill/>
            <a:ln w="17463">
              <a:solidFill>
                <a:srgbClr val="000000"/>
              </a:solidFill>
              <a:miter lim="800000"/>
              <a:headEnd/>
              <a:tailEnd/>
            </a:ln>
          </p:spPr>
          <p:txBody>
            <a:bodyPr/>
            <a:lstStyle/>
            <a:p>
              <a:endParaRPr lang="it-IT" sz="2400">
                <a:latin typeface="Comic Sans MS" pitchFamily="66" charset="0"/>
              </a:endParaRPr>
            </a:p>
          </p:txBody>
        </p:sp>
        <p:sp>
          <p:nvSpPr>
            <p:cNvPr id="108650" name="Rectangle 216"/>
            <p:cNvSpPr>
              <a:spLocks noChangeArrowheads="1"/>
            </p:cNvSpPr>
            <p:nvPr/>
          </p:nvSpPr>
          <p:spPr bwMode="auto">
            <a:xfrm>
              <a:off x="500" y="1501"/>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651" name="Rectangle 217"/>
            <p:cNvSpPr>
              <a:spLocks noChangeArrowheads="1"/>
            </p:cNvSpPr>
            <p:nvPr/>
          </p:nvSpPr>
          <p:spPr bwMode="auto">
            <a:xfrm>
              <a:off x="494" y="1494"/>
              <a:ext cx="240"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IIa</a:t>
              </a:r>
              <a:endParaRPr lang="en-US" sz="1600">
                <a:latin typeface="Comic Sans MS" pitchFamily="66" charset="0"/>
              </a:endParaRPr>
            </a:p>
          </p:txBody>
        </p:sp>
        <p:sp>
          <p:nvSpPr>
            <p:cNvPr id="108652" name="Rectangle 218"/>
            <p:cNvSpPr>
              <a:spLocks noChangeArrowheads="1"/>
            </p:cNvSpPr>
            <p:nvPr/>
          </p:nvSpPr>
          <p:spPr bwMode="auto">
            <a:xfrm>
              <a:off x="728" y="1501"/>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653" name="Rectangle 219"/>
            <p:cNvSpPr>
              <a:spLocks noChangeArrowheads="1"/>
            </p:cNvSpPr>
            <p:nvPr/>
          </p:nvSpPr>
          <p:spPr bwMode="auto">
            <a:xfrm>
              <a:off x="489" y="1488"/>
              <a:ext cx="240"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IIa</a:t>
              </a:r>
              <a:endParaRPr lang="en-US" sz="1600">
                <a:latin typeface="Comic Sans MS" pitchFamily="66" charset="0"/>
              </a:endParaRPr>
            </a:p>
          </p:txBody>
        </p:sp>
        <p:sp>
          <p:nvSpPr>
            <p:cNvPr id="108654" name="Rectangle 220"/>
            <p:cNvSpPr>
              <a:spLocks noChangeArrowheads="1"/>
            </p:cNvSpPr>
            <p:nvPr/>
          </p:nvSpPr>
          <p:spPr bwMode="auto">
            <a:xfrm>
              <a:off x="722" y="1494"/>
              <a:ext cx="245"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IIb</a:t>
              </a:r>
              <a:endParaRPr lang="en-US" sz="1600">
                <a:latin typeface="Comic Sans MS" pitchFamily="66" charset="0"/>
              </a:endParaRPr>
            </a:p>
          </p:txBody>
        </p:sp>
        <p:sp>
          <p:nvSpPr>
            <p:cNvPr id="108655" name="Rectangle 221"/>
            <p:cNvSpPr>
              <a:spLocks noChangeArrowheads="1"/>
            </p:cNvSpPr>
            <p:nvPr/>
          </p:nvSpPr>
          <p:spPr bwMode="auto">
            <a:xfrm>
              <a:off x="956" y="1501"/>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56" name="Rectangle 222"/>
            <p:cNvSpPr>
              <a:spLocks noChangeArrowheads="1"/>
            </p:cNvSpPr>
            <p:nvPr/>
          </p:nvSpPr>
          <p:spPr bwMode="auto">
            <a:xfrm>
              <a:off x="717" y="1488"/>
              <a:ext cx="245"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IIb</a:t>
              </a:r>
              <a:endParaRPr lang="en-US" sz="1600">
                <a:latin typeface="Comic Sans MS" pitchFamily="66" charset="0"/>
              </a:endParaRPr>
            </a:p>
          </p:txBody>
        </p:sp>
        <p:sp>
          <p:nvSpPr>
            <p:cNvPr id="108657" name="Rectangle 223"/>
            <p:cNvSpPr>
              <a:spLocks noChangeArrowheads="1"/>
            </p:cNvSpPr>
            <p:nvPr/>
          </p:nvSpPr>
          <p:spPr bwMode="auto">
            <a:xfrm>
              <a:off x="950" y="1494"/>
              <a:ext cx="239" cy="174"/>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III</a:t>
              </a:r>
              <a:endParaRPr lang="en-US" sz="1600">
                <a:latin typeface="Comic Sans MS" pitchFamily="66" charset="0"/>
              </a:endParaRPr>
            </a:p>
          </p:txBody>
        </p:sp>
        <p:sp>
          <p:nvSpPr>
            <p:cNvPr id="108658" name="WordArt 224"/>
            <p:cNvSpPr>
              <a:spLocks noChangeArrowheads="1" noChangeShapeType="1" noTextEdit="1"/>
            </p:cNvSpPr>
            <p:nvPr/>
          </p:nvSpPr>
          <p:spPr bwMode="auto">
            <a:xfrm>
              <a:off x="299" y="1832"/>
              <a:ext cx="111" cy="229"/>
            </a:xfrm>
            <a:prstGeom prst="rect">
              <a:avLst/>
            </a:prstGeom>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Comic Sans MS"/>
                </a:rPr>
                <a:t>B</a:t>
              </a:r>
            </a:p>
          </p:txBody>
        </p:sp>
        <p:sp>
          <p:nvSpPr>
            <p:cNvPr id="108659" name="Rectangle 225"/>
            <p:cNvSpPr>
              <a:spLocks noChangeArrowheads="1"/>
            </p:cNvSpPr>
            <p:nvPr/>
          </p:nvSpPr>
          <p:spPr bwMode="auto">
            <a:xfrm>
              <a:off x="945" y="1488"/>
              <a:ext cx="239" cy="174"/>
            </a:xfrm>
            <a:prstGeom prst="rect">
              <a:avLst/>
            </a:prstGeom>
            <a:noFill/>
            <a:ln w="9525">
              <a:noFill/>
              <a:miter lim="800000"/>
              <a:headEnd/>
              <a:tailEnd/>
            </a:ln>
          </p:spPr>
          <p:txBody>
            <a:bodyPr wrap="none" lIns="0" tIns="0" rIns="0" bIns="0">
              <a:spAutoFit/>
            </a:bodyPr>
            <a:lstStyle/>
            <a:p>
              <a:r>
                <a:rPr lang="en-US" sz="1800" b="1">
                  <a:solidFill>
                    <a:srgbClr val="FFFFFF"/>
                  </a:solidFill>
                  <a:latin typeface="Comic Sans MS" pitchFamily="66" charset="0"/>
                </a:rPr>
                <a:t>III</a:t>
              </a:r>
              <a:endParaRPr lang="en-US" sz="1600">
                <a:latin typeface="Comic Sans MS" pitchFamily="66" charset="0"/>
              </a:endParaRPr>
            </a:p>
          </p:txBody>
        </p:sp>
      </p:grpSp>
      <p:sp>
        <p:nvSpPr>
          <p:cNvPr id="91142" name="Text Box 226"/>
          <p:cNvSpPr txBox="1">
            <a:spLocks noChangeArrowheads="1"/>
          </p:cNvSpPr>
          <p:nvPr/>
        </p:nvSpPr>
        <p:spPr bwMode="auto">
          <a:xfrm>
            <a:off x="152400" y="228600"/>
            <a:ext cx="8915400" cy="579438"/>
          </a:xfrm>
          <a:prstGeom prst="rect">
            <a:avLst/>
          </a:prstGeom>
          <a:solidFill>
            <a:schemeClr val="bg1"/>
          </a:solidFill>
          <a:ln w="9525">
            <a:noFill/>
            <a:miter lim="800000"/>
            <a:headEnd/>
            <a:tailEnd/>
          </a:ln>
        </p:spPr>
        <p:txBody>
          <a:bodyPr>
            <a:spAutoFit/>
          </a:bodyPr>
          <a:lstStyle/>
          <a:p>
            <a:pPr algn="ctr">
              <a:spcBef>
                <a:spcPct val="50000"/>
              </a:spcBef>
              <a:defRPr/>
            </a:pPr>
            <a:r>
              <a:rPr lang="en-US" sz="3200" b="1" dirty="0">
                <a:solidFill>
                  <a:schemeClr val="accent5">
                    <a:lumMod val="50000"/>
                  </a:schemeClr>
                </a:solidFill>
                <a:effectLst>
                  <a:outerShdw blurRad="38100" dist="38100" dir="2700000" algn="tl">
                    <a:srgbClr val="000000">
                      <a:alpha val="43137"/>
                    </a:srgbClr>
                  </a:outerShdw>
                </a:effectLst>
                <a:latin typeface="Comic Sans MS" pitchFamily="66" charset="0"/>
              </a:rPr>
              <a:t>Acute Management of Specific Arrhythmias</a:t>
            </a:r>
          </a:p>
        </p:txBody>
      </p:sp>
      <p:sp>
        <p:nvSpPr>
          <p:cNvPr id="108551" name="Line 227"/>
          <p:cNvSpPr>
            <a:spLocks noChangeShapeType="1"/>
          </p:cNvSpPr>
          <p:nvPr/>
        </p:nvSpPr>
        <p:spPr bwMode="auto">
          <a:xfrm>
            <a:off x="242888" y="990600"/>
            <a:ext cx="8686800" cy="0"/>
          </a:xfrm>
          <a:prstGeom prst="line">
            <a:avLst/>
          </a:prstGeom>
          <a:noFill/>
          <a:ln w="57150">
            <a:solidFill>
              <a:srgbClr val="CC0000"/>
            </a:solidFill>
            <a:round/>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4"/>
          <p:cNvSpPr>
            <a:spLocks noGrp="1" noChangeArrowheads="1"/>
          </p:cNvSpPr>
          <p:nvPr>
            <p:ph type="body" idx="1"/>
          </p:nvPr>
        </p:nvSpPr>
        <p:spPr>
          <a:xfrm>
            <a:off x="2339975" y="1125538"/>
            <a:ext cx="6629400" cy="5410200"/>
          </a:xfrm>
        </p:spPr>
        <p:txBody>
          <a:bodyPr/>
          <a:lstStyle/>
          <a:p>
            <a:pPr algn="l" eaLnBrk="1" hangingPunct="1">
              <a:lnSpc>
                <a:spcPct val="80000"/>
              </a:lnSpc>
              <a:defRPr/>
            </a:pPr>
            <a:r>
              <a:rPr lang="en-US" sz="2800" b="1" smtClean="0">
                <a:solidFill>
                  <a:schemeClr val="bg1"/>
                </a:solidFill>
                <a:effectLst>
                  <a:outerShdw blurRad="38100" dist="38100" dir="2700000" algn="tl">
                    <a:srgbClr val="000000"/>
                  </a:outerShdw>
                </a:effectLst>
                <a:latin typeface="Comic Sans MS" pitchFamily="66" charset="0"/>
              </a:rPr>
              <a:t>Polymorphic VT</a:t>
            </a:r>
          </a:p>
          <a:p>
            <a:pPr algn="l" eaLnBrk="1" hangingPunct="1">
              <a:lnSpc>
                <a:spcPct val="80000"/>
              </a:lnSpc>
              <a:defRPr/>
            </a:pPr>
            <a:endParaRPr lang="en-US" sz="2800" b="1" smtClean="0">
              <a:solidFill>
                <a:schemeClr val="bg1"/>
              </a:solidFill>
              <a:effectLst>
                <a:outerShdw blurRad="38100" dist="38100" dir="2700000" algn="tl">
                  <a:srgbClr val="000000"/>
                </a:outerShdw>
              </a:effectLst>
              <a:latin typeface="Comic Sans MS" pitchFamily="66" charset="0"/>
            </a:endParaRPr>
          </a:p>
          <a:p>
            <a:pPr algn="l" eaLnBrk="1" hangingPunct="1">
              <a:defRPr/>
            </a:pPr>
            <a:r>
              <a:rPr lang="en-US" sz="2400" b="1" smtClean="0">
                <a:solidFill>
                  <a:srgbClr val="FFFF00"/>
                </a:solidFill>
                <a:effectLst>
                  <a:outerShdw blurRad="38100" dist="38100" dir="2700000" algn="tl">
                    <a:srgbClr val="000000"/>
                  </a:outerShdw>
                </a:effectLst>
                <a:latin typeface="Comic Sans MS" pitchFamily="66" charset="0"/>
              </a:rPr>
              <a:t>Urgent angiography with a view to revascularization should be considered for patients with polymorphic VT when  myocardial ischemia cannot be excluded. </a:t>
            </a:r>
          </a:p>
          <a:p>
            <a:pPr algn="l" eaLnBrk="1" hangingPunct="1">
              <a:defRPr/>
            </a:pPr>
            <a:endParaRPr lang="en-US" sz="2400" b="1" i="1" smtClean="0">
              <a:solidFill>
                <a:srgbClr val="FFFF00"/>
              </a:solidFill>
              <a:effectLst>
                <a:outerShdw blurRad="38100" dist="38100" dir="2700000" algn="tl">
                  <a:srgbClr val="000000"/>
                </a:outerShdw>
              </a:effectLst>
              <a:latin typeface="Comic Sans MS" pitchFamily="66" charset="0"/>
            </a:endParaRPr>
          </a:p>
          <a:p>
            <a:pPr algn="l" eaLnBrk="1" hangingPunct="1">
              <a:defRPr/>
            </a:pPr>
            <a:r>
              <a:rPr lang="en-US" sz="2400" b="1" smtClean="0">
                <a:solidFill>
                  <a:srgbClr val="FFFF00"/>
                </a:solidFill>
                <a:effectLst>
                  <a:outerShdw blurRad="38100" dist="38100" dir="2700000" algn="tl">
                    <a:srgbClr val="000000"/>
                  </a:outerShdw>
                </a:effectLst>
                <a:latin typeface="Comic Sans MS" pitchFamily="66" charset="0"/>
              </a:rPr>
              <a:t>Intravenous </a:t>
            </a:r>
            <a:r>
              <a:rPr lang="en-US" b="1" u="sng" smtClean="0">
                <a:solidFill>
                  <a:srgbClr val="FFFF00"/>
                </a:solidFill>
                <a:effectLst>
                  <a:outerShdw blurRad="38100" dist="38100" dir="2700000" algn="tl">
                    <a:srgbClr val="000000"/>
                  </a:outerShdw>
                </a:effectLst>
                <a:latin typeface="Comic Sans MS" pitchFamily="66" charset="0"/>
              </a:rPr>
              <a:t>lidocaine</a:t>
            </a:r>
            <a:r>
              <a:rPr lang="en-US" sz="2400" b="1" smtClean="0">
                <a:solidFill>
                  <a:srgbClr val="FFFF00"/>
                </a:solidFill>
                <a:effectLst>
                  <a:outerShdw blurRad="38100" dist="38100" dir="2700000" algn="tl">
                    <a:srgbClr val="000000"/>
                  </a:outerShdw>
                </a:effectLst>
                <a:latin typeface="Comic Sans MS" pitchFamily="66" charset="0"/>
              </a:rPr>
              <a:t> may be reasonable for treatment of polymorphic VT specifically associated with acute myocardial ischemia or infarction. </a:t>
            </a:r>
          </a:p>
        </p:txBody>
      </p:sp>
      <p:pic>
        <p:nvPicPr>
          <p:cNvPr id="109571" name="Picture 7"/>
          <p:cNvPicPr>
            <a:picLocks noChangeAspect="1" noChangeArrowheads="1"/>
          </p:cNvPicPr>
          <p:nvPr/>
        </p:nvPicPr>
        <p:blipFill>
          <a:blip r:embed="rId2" cstate="print"/>
          <a:srcRect t="24324"/>
          <a:stretch>
            <a:fillRect/>
          </a:stretch>
        </p:blipFill>
        <p:spPr bwMode="auto">
          <a:xfrm>
            <a:off x="381000" y="1905000"/>
            <a:ext cx="1447800" cy="1187450"/>
          </a:xfrm>
          <a:prstGeom prst="rect">
            <a:avLst/>
          </a:prstGeom>
          <a:noFill/>
          <a:ln w="9525">
            <a:noFill/>
            <a:miter lim="800000"/>
            <a:headEnd/>
            <a:tailEnd/>
          </a:ln>
        </p:spPr>
      </p:pic>
      <p:pic>
        <p:nvPicPr>
          <p:cNvPr id="109572" name="Picture 8"/>
          <p:cNvPicPr>
            <a:picLocks noChangeAspect="1" noChangeArrowheads="1"/>
          </p:cNvPicPr>
          <p:nvPr/>
        </p:nvPicPr>
        <p:blipFill>
          <a:blip r:embed="rId3" cstate="print"/>
          <a:srcRect/>
          <a:stretch>
            <a:fillRect/>
          </a:stretch>
        </p:blipFill>
        <p:spPr bwMode="auto">
          <a:xfrm>
            <a:off x="395288" y="3716338"/>
            <a:ext cx="1420812" cy="1574800"/>
          </a:xfrm>
          <a:prstGeom prst="rect">
            <a:avLst/>
          </a:prstGeom>
          <a:noFill/>
          <a:ln w="9525">
            <a:noFill/>
            <a:miter lim="800000"/>
            <a:headEnd/>
            <a:tailEnd/>
          </a:ln>
        </p:spPr>
      </p:pic>
      <p:sp>
        <p:nvSpPr>
          <p:cNvPr id="92165" name="Text Box 9"/>
          <p:cNvSpPr txBox="1">
            <a:spLocks noChangeArrowheads="1"/>
          </p:cNvSpPr>
          <p:nvPr/>
        </p:nvSpPr>
        <p:spPr bwMode="auto">
          <a:xfrm>
            <a:off x="152400" y="228600"/>
            <a:ext cx="8915400" cy="579438"/>
          </a:xfrm>
          <a:prstGeom prst="rect">
            <a:avLst/>
          </a:prstGeom>
          <a:solidFill>
            <a:schemeClr val="bg1"/>
          </a:solidFill>
          <a:ln w="9525">
            <a:noFill/>
            <a:miter lim="800000"/>
            <a:headEnd/>
            <a:tailEnd/>
          </a:ln>
        </p:spPr>
        <p:txBody>
          <a:bodyPr>
            <a:spAutoFit/>
          </a:bodyPr>
          <a:lstStyle/>
          <a:p>
            <a:pPr algn="ctr">
              <a:spcBef>
                <a:spcPct val="50000"/>
              </a:spcBef>
              <a:defRPr/>
            </a:pPr>
            <a:r>
              <a:rPr lang="en-US" sz="3200" b="1" dirty="0">
                <a:solidFill>
                  <a:schemeClr val="accent5">
                    <a:lumMod val="50000"/>
                  </a:schemeClr>
                </a:solidFill>
                <a:effectLst>
                  <a:outerShdw blurRad="38100" dist="38100" dir="2700000" algn="tl">
                    <a:srgbClr val="000000">
                      <a:alpha val="43137"/>
                    </a:srgbClr>
                  </a:outerShdw>
                </a:effectLst>
                <a:latin typeface="Comic Sans MS" pitchFamily="66" charset="0"/>
              </a:rPr>
              <a:t>Acute Management of Specific Arrhythmias</a:t>
            </a:r>
          </a:p>
        </p:txBody>
      </p:sp>
      <p:sp>
        <p:nvSpPr>
          <p:cNvPr id="109574" name="Line 10"/>
          <p:cNvSpPr>
            <a:spLocks noChangeShapeType="1"/>
          </p:cNvSpPr>
          <p:nvPr/>
        </p:nvSpPr>
        <p:spPr bwMode="auto">
          <a:xfrm>
            <a:off x="242888" y="990600"/>
            <a:ext cx="8686800" cy="0"/>
          </a:xfrm>
          <a:prstGeom prst="line">
            <a:avLst/>
          </a:prstGeom>
          <a:noFill/>
          <a:ln w="57150">
            <a:solidFill>
              <a:srgbClr val="CC0000"/>
            </a:solidFill>
            <a:round/>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836613"/>
            <a:ext cx="7596188" cy="5632450"/>
          </a:xfrm>
          <a:prstGeom prst="rect">
            <a:avLst/>
          </a:prstGeom>
          <a:noFill/>
        </p:spPr>
        <p:txBody>
          <a:bodyPr>
            <a:spAutoFit/>
          </a:bodyPr>
          <a:lstStyle/>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39 </a:t>
            </a:r>
            <a:r>
              <a:rPr lang="it-IT" sz="4000" b="1" dirty="0" err="1">
                <a:solidFill>
                  <a:schemeClr val="bg1"/>
                </a:solidFill>
                <a:effectLst>
                  <a:outerShdw blurRad="38100" dist="38100" dir="2700000" algn="tl">
                    <a:srgbClr val="000000">
                      <a:alpha val="43137"/>
                    </a:srgbClr>
                  </a:outerShdw>
                </a:effectLst>
                <a:latin typeface="Comic Sans MS" pitchFamily="66" charset="0"/>
              </a:rPr>
              <a:t>aa</a:t>
            </a:r>
            <a:r>
              <a:rPr lang="it-IT" sz="4000" b="1" dirty="0">
                <a:solidFill>
                  <a:schemeClr val="bg1"/>
                </a:solidFill>
                <a:effectLst>
                  <a:outerShdw blurRad="38100" dist="38100" dir="2700000" algn="tl">
                    <a:srgbClr val="000000">
                      <a:alpha val="43137"/>
                    </a:srgbClr>
                  </a:outerShdw>
                </a:effectLst>
                <a:latin typeface="Comic Sans MS" pitchFamily="66" charset="0"/>
              </a:rPr>
              <a:t> F</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Giunge in PS per riferito episodio convulsivo</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Anamnesi remota e prossima recente negative</a:t>
            </a: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Cefalea da alcuni </a:t>
            </a:r>
            <a:r>
              <a:rPr lang="it-IT" sz="4000" b="1" dirty="0" err="1">
                <a:solidFill>
                  <a:schemeClr val="bg1"/>
                </a:solidFill>
                <a:effectLst>
                  <a:outerShdw blurRad="38100" dist="38100" dir="2700000" algn="tl">
                    <a:srgbClr val="000000">
                      <a:alpha val="43137"/>
                    </a:srgbClr>
                  </a:outerShdw>
                </a:effectLst>
                <a:latin typeface="Comic Sans MS" pitchFamily="66" charset="0"/>
              </a:rPr>
              <a:t>gg</a:t>
            </a:r>
            <a:endParaRPr lang="it-IT" sz="4000" b="1" dirty="0">
              <a:solidFill>
                <a:schemeClr val="bg1"/>
              </a:solidFill>
              <a:effectLst>
                <a:outerShdw blurRad="38100" dist="38100" dir="2700000" algn="tl">
                  <a:srgbClr val="000000">
                    <a:alpha val="43137"/>
                  </a:srgbClr>
                </a:outerShdw>
              </a:effectLst>
              <a:latin typeface="Comic Sans MS" pitchFamily="66"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In PS parametri </a:t>
            </a:r>
            <a:r>
              <a:rPr lang="it-IT" sz="4000" b="1" dirty="0" err="1">
                <a:solidFill>
                  <a:schemeClr val="bg1"/>
                </a:solidFill>
                <a:effectLst>
                  <a:outerShdw blurRad="38100" dist="38100" dir="2700000" algn="tl">
                    <a:srgbClr val="000000">
                      <a:alpha val="43137"/>
                    </a:srgbClr>
                  </a:outerShdw>
                </a:effectLst>
                <a:latin typeface="Comic Sans MS" pitchFamily="66" charset="0"/>
              </a:rPr>
              <a:t>nn</a:t>
            </a:r>
            <a:endParaRPr lang="it-IT" sz="4000" b="1" dirty="0">
              <a:solidFill>
                <a:schemeClr val="bg1"/>
              </a:solidFill>
              <a:effectLst>
                <a:outerShdw blurRad="38100" dist="38100" dir="2700000" algn="tl">
                  <a:srgbClr val="000000">
                    <a:alpha val="43137"/>
                  </a:srgbClr>
                </a:outerShdw>
              </a:effectLst>
              <a:latin typeface="Comic Sans MS" pitchFamily="66"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EON </a:t>
            </a:r>
            <a:r>
              <a:rPr lang="it-IT" sz="4000" b="1" dirty="0" err="1">
                <a:solidFill>
                  <a:schemeClr val="bg1"/>
                </a:solidFill>
                <a:effectLst>
                  <a:outerShdw blurRad="38100" dist="38100" dir="2700000" algn="tl">
                    <a:srgbClr val="000000">
                      <a:alpha val="43137"/>
                    </a:srgbClr>
                  </a:outerShdw>
                </a:effectLst>
                <a:latin typeface="Comic Sans MS" pitchFamily="66" charset="0"/>
              </a:rPr>
              <a:t>nn</a:t>
            </a:r>
            <a:endParaRPr lang="it-IT" sz="4000" b="1" dirty="0">
              <a:solidFill>
                <a:schemeClr val="bg1"/>
              </a:solidFill>
              <a:effectLst>
                <a:outerShdw blurRad="38100" dist="38100" dir="2700000" algn="tl">
                  <a:srgbClr val="000000">
                    <a:alpha val="43137"/>
                  </a:srgbClr>
                </a:outerShdw>
              </a:effectLst>
              <a:latin typeface="Comic Sans MS" pitchFamily="66" charset="0"/>
            </a:endParaRPr>
          </a:p>
          <a:p>
            <a:pPr>
              <a:defRPr/>
            </a:pPr>
            <a:r>
              <a:rPr lang="it-IT" sz="4000" b="1" dirty="0">
                <a:solidFill>
                  <a:schemeClr val="bg1"/>
                </a:solidFill>
                <a:effectLst>
                  <a:outerShdw blurRad="38100" dist="38100" dir="2700000" algn="tl">
                    <a:srgbClr val="000000">
                      <a:alpha val="43137"/>
                    </a:srgbClr>
                  </a:outerShdw>
                </a:effectLst>
                <a:latin typeface="Comic Sans MS" pitchFamily="66" charset="0"/>
              </a:rPr>
              <a:t>Esegue TC encefalo negativa</a:t>
            </a:r>
          </a:p>
        </p:txBody>
      </p:sp>
      <p:sp>
        <p:nvSpPr>
          <p:cNvPr id="5" name="Text Box 5"/>
          <p:cNvSpPr txBox="1">
            <a:spLocks noChangeArrowheads="1"/>
          </p:cNvSpPr>
          <p:nvPr/>
        </p:nvSpPr>
        <p:spPr bwMode="auto">
          <a:xfrm>
            <a:off x="2771800" y="260648"/>
            <a:ext cx="4613764" cy="646331"/>
          </a:xfrm>
          <a:prstGeom prst="rect">
            <a:avLst/>
          </a:prstGeom>
          <a:noFill/>
          <a:ln w="9525">
            <a:noFill/>
            <a:miter lim="800000"/>
            <a:headEnd/>
            <a:tailEnd/>
          </a:ln>
        </p:spPr>
        <p:txBody>
          <a:bodyPr wrap="none">
            <a:spAutoFit/>
          </a:bodyPr>
          <a:lstStyle/>
          <a:p>
            <a:pPr>
              <a:defRPr/>
            </a:pPr>
            <a:r>
              <a:rPr lang="it-IT" sz="3600" b="1" dirty="0" smtClean="0">
                <a:solidFill>
                  <a:srgbClr val="FFFF00"/>
                </a:solidFill>
                <a:effectLst>
                  <a:outerShdw blurRad="38100" dist="38100" dir="2700000" algn="tl">
                    <a:srgbClr val="000000"/>
                  </a:outerShdw>
                </a:effectLst>
                <a:latin typeface="Comic Sans MS" pitchFamily="66" charset="0"/>
              </a:rPr>
              <a:t>ANCORA UN CASO</a:t>
            </a:r>
            <a:endParaRPr lang="it-IT" sz="3600" b="1" dirty="0">
              <a:solidFill>
                <a:srgbClr val="FFFF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img013.jpg"/>
          <p:cNvPicPr>
            <a:picLocks noChangeAspect="1"/>
          </p:cNvPicPr>
          <p:nvPr/>
        </p:nvPicPr>
        <p:blipFill>
          <a:blip r:embed="rId2" cstate="print"/>
          <a:srcRect/>
          <a:stretch>
            <a:fillRect/>
          </a:stretch>
        </p:blipFill>
        <p:spPr bwMode="auto">
          <a:xfrm>
            <a:off x="0" y="0"/>
            <a:ext cx="9144000" cy="5805488"/>
          </a:xfrm>
          <a:prstGeom prst="rect">
            <a:avLst/>
          </a:prstGeom>
          <a:noFill/>
          <a:ln w="9525">
            <a:noFill/>
            <a:miter lim="800000"/>
            <a:headEnd/>
            <a:tailEnd/>
          </a:ln>
        </p:spPr>
      </p:pic>
      <p:sp>
        <p:nvSpPr>
          <p:cNvPr id="5" name="Rettangolo 4"/>
          <p:cNvSpPr/>
          <p:nvPr/>
        </p:nvSpPr>
        <p:spPr>
          <a:xfrm>
            <a:off x="6227763" y="0"/>
            <a:ext cx="2232025" cy="3333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5"/>
          <p:cNvSpPr/>
          <p:nvPr/>
        </p:nvSpPr>
        <p:spPr>
          <a:xfrm>
            <a:off x="0" y="0"/>
            <a:ext cx="1619250" cy="2603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 Box 5"/>
          <p:cNvSpPr txBox="1">
            <a:spLocks noChangeArrowheads="1"/>
          </p:cNvSpPr>
          <p:nvPr/>
        </p:nvSpPr>
        <p:spPr bwMode="auto">
          <a:xfrm>
            <a:off x="4572000" y="5949950"/>
            <a:ext cx="1497526" cy="646331"/>
          </a:xfrm>
          <a:prstGeom prst="rect">
            <a:avLst/>
          </a:prstGeom>
          <a:noFill/>
          <a:ln w="9525">
            <a:noFill/>
            <a:miter lim="800000"/>
            <a:headEnd/>
            <a:tailEnd/>
          </a:ln>
        </p:spPr>
        <p:txBody>
          <a:bodyPr wrap="none">
            <a:spAutoFit/>
          </a:bodyPr>
          <a:lstStyle/>
          <a:p>
            <a:pPr>
              <a:defRPr/>
            </a:pPr>
            <a:r>
              <a:rPr lang="it-IT" sz="3600" b="1" dirty="0" smtClean="0">
                <a:solidFill>
                  <a:srgbClr val="FFFF00"/>
                </a:solidFill>
                <a:effectLst>
                  <a:outerShdw blurRad="38100" dist="38100" dir="2700000" algn="tl">
                    <a:srgbClr val="000000"/>
                  </a:outerShdw>
                </a:effectLst>
                <a:latin typeface="Comic Sans MS" pitchFamily="66" charset="0"/>
              </a:rPr>
              <a:t>CASO</a:t>
            </a:r>
            <a:endParaRPr lang="it-IT" sz="3600" b="1" dirty="0">
              <a:solidFill>
                <a:srgbClr val="FFFF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1" descr="img013.jpg"/>
          <p:cNvPicPr>
            <a:picLocks noChangeAspect="1"/>
          </p:cNvPicPr>
          <p:nvPr/>
        </p:nvPicPr>
        <p:blipFill>
          <a:blip r:embed="rId2" cstate="print"/>
          <a:srcRect/>
          <a:stretch>
            <a:fillRect/>
          </a:stretch>
        </p:blipFill>
        <p:spPr bwMode="auto">
          <a:xfrm>
            <a:off x="0" y="0"/>
            <a:ext cx="9144000" cy="5805488"/>
          </a:xfrm>
          <a:prstGeom prst="rect">
            <a:avLst/>
          </a:prstGeom>
          <a:noFill/>
          <a:ln w="9525">
            <a:noFill/>
            <a:miter lim="800000"/>
            <a:headEnd/>
            <a:tailEnd/>
          </a:ln>
        </p:spPr>
      </p:pic>
      <p:sp>
        <p:nvSpPr>
          <p:cNvPr id="5" name="Rettangolo 4"/>
          <p:cNvSpPr/>
          <p:nvPr/>
        </p:nvSpPr>
        <p:spPr>
          <a:xfrm>
            <a:off x="6227763" y="0"/>
            <a:ext cx="2232025" cy="3333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5"/>
          <p:cNvSpPr/>
          <p:nvPr/>
        </p:nvSpPr>
        <p:spPr>
          <a:xfrm>
            <a:off x="0" y="0"/>
            <a:ext cx="1619250" cy="26035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Ovale 6"/>
          <p:cNvSpPr/>
          <p:nvPr/>
        </p:nvSpPr>
        <p:spPr>
          <a:xfrm>
            <a:off x="2268538" y="260350"/>
            <a:ext cx="1079500" cy="865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ttangolo 7"/>
          <p:cNvSpPr/>
          <p:nvPr/>
        </p:nvSpPr>
        <p:spPr>
          <a:xfrm>
            <a:off x="2268327" y="2967335"/>
            <a:ext cx="4607352" cy="923330"/>
          </a:xfrm>
          <a:prstGeom prst="rect">
            <a:avLst/>
          </a:prstGeom>
          <a:noFill/>
        </p:spPr>
        <p:txBody>
          <a:bodyPr wrap="none">
            <a:spAutoFit/>
          </a:bodyPr>
          <a:lstStyle/>
          <a:p>
            <a:pPr algn="ctr">
              <a:defRPr/>
            </a:pPr>
            <a:r>
              <a:rPr lang="it-IT" sz="5400" b="1"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Comic Sans MS" pitchFamily="66" charset="0"/>
              </a:rPr>
              <a:t>Qt</a:t>
            </a:r>
            <a:r>
              <a:rPr lang="it-IT"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Comic Sans MS" pitchFamily="66" charset="0"/>
              </a:rPr>
              <a:t> 531 </a:t>
            </a:r>
            <a:r>
              <a:rPr lang="it-IT" sz="5400" b="1" dirty="0" err="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Comic Sans MS" pitchFamily="66" charset="0"/>
              </a:rPr>
              <a:t>msec</a:t>
            </a:r>
            <a:endParaRPr lang="it-IT"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Comic Sans MS" pitchFamily="66" charset="0"/>
            </a:endParaRPr>
          </a:p>
        </p:txBody>
      </p:sp>
      <p:sp>
        <p:nvSpPr>
          <p:cNvPr id="10" name="Text Box 5"/>
          <p:cNvSpPr txBox="1">
            <a:spLocks noChangeArrowheads="1"/>
          </p:cNvSpPr>
          <p:nvPr/>
        </p:nvSpPr>
        <p:spPr bwMode="auto">
          <a:xfrm>
            <a:off x="4500563" y="5949950"/>
            <a:ext cx="1497526" cy="646331"/>
          </a:xfrm>
          <a:prstGeom prst="rect">
            <a:avLst/>
          </a:prstGeom>
          <a:noFill/>
          <a:ln w="9525">
            <a:noFill/>
            <a:miter lim="800000"/>
            <a:headEnd/>
            <a:tailEnd/>
          </a:ln>
        </p:spPr>
        <p:txBody>
          <a:bodyPr wrap="none">
            <a:spAutoFit/>
          </a:bodyPr>
          <a:lstStyle/>
          <a:p>
            <a:pPr>
              <a:defRPr/>
            </a:pPr>
            <a:r>
              <a:rPr lang="it-IT" sz="3600" b="1" dirty="0" smtClean="0">
                <a:solidFill>
                  <a:srgbClr val="FFFF00"/>
                </a:solidFill>
                <a:effectLst>
                  <a:outerShdw blurRad="38100" dist="38100" dir="2700000" algn="tl">
                    <a:srgbClr val="000000"/>
                  </a:outerShdw>
                </a:effectLst>
                <a:latin typeface="Comic Sans MS" pitchFamily="66" charset="0"/>
              </a:rPr>
              <a:t>CASO</a:t>
            </a:r>
            <a:endParaRPr lang="it-IT" sz="3600" b="1" dirty="0">
              <a:solidFill>
                <a:srgbClr val="FFFF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1" descr="img014.jpg"/>
          <p:cNvPicPr>
            <a:picLocks noChangeAspect="1"/>
          </p:cNvPicPr>
          <p:nvPr/>
        </p:nvPicPr>
        <p:blipFill>
          <a:blip r:embed="rId2" cstate="print"/>
          <a:srcRect/>
          <a:stretch>
            <a:fillRect/>
          </a:stretch>
        </p:blipFill>
        <p:spPr bwMode="auto">
          <a:xfrm>
            <a:off x="141288" y="0"/>
            <a:ext cx="8861425" cy="6858000"/>
          </a:xfrm>
          <a:prstGeom prst="rect">
            <a:avLst/>
          </a:prstGeom>
          <a:noFill/>
          <a:ln w="9525">
            <a:noFill/>
            <a:miter lim="800000"/>
            <a:headEnd/>
            <a:tailEnd/>
          </a:ln>
        </p:spPr>
      </p:pic>
      <p:sp>
        <p:nvSpPr>
          <p:cNvPr id="3" name="Rettangolo 2"/>
          <p:cNvSpPr/>
          <p:nvPr/>
        </p:nvSpPr>
        <p:spPr>
          <a:xfrm>
            <a:off x="0" y="0"/>
            <a:ext cx="9144000" cy="47625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magine 1" descr="img015.jpg"/>
          <p:cNvPicPr>
            <a:picLocks noChangeAspect="1"/>
          </p:cNvPicPr>
          <p:nvPr/>
        </p:nvPicPr>
        <p:blipFill>
          <a:blip r:embed="rId2" cstate="print"/>
          <a:srcRect/>
          <a:stretch>
            <a:fillRect/>
          </a:stretch>
        </p:blipFill>
        <p:spPr bwMode="auto">
          <a:xfrm>
            <a:off x="704850" y="0"/>
            <a:ext cx="7734300" cy="6858000"/>
          </a:xfrm>
          <a:prstGeom prst="rect">
            <a:avLst/>
          </a:prstGeom>
          <a:noFill/>
          <a:ln w="9525">
            <a:noFill/>
            <a:miter lim="800000"/>
            <a:headEnd/>
            <a:tailEnd/>
          </a:ln>
        </p:spPr>
      </p:pic>
      <p:sp>
        <p:nvSpPr>
          <p:cNvPr id="71683" name="CasellaDiTesto 2"/>
          <p:cNvSpPr txBox="1">
            <a:spLocks noChangeArrowheads="1"/>
          </p:cNvSpPr>
          <p:nvPr/>
        </p:nvSpPr>
        <p:spPr bwMode="auto">
          <a:xfrm>
            <a:off x="1187450" y="836613"/>
            <a:ext cx="6443663" cy="1570037"/>
          </a:xfrm>
          <a:prstGeom prst="rect">
            <a:avLst/>
          </a:prstGeom>
          <a:solidFill>
            <a:schemeClr val="bg1"/>
          </a:solidFill>
          <a:ln w="9525">
            <a:noFill/>
            <a:miter lim="800000"/>
            <a:headEnd/>
            <a:tailEnd/>
          </a:ln>
        </p:spPr>
        <p:txBody>
          <a:bodyPr wrap="none">
            <a:spAutoFit/>
          </a:bodyPr>
          <a:lstStyle/>
          <a:p>
            <a:pPr>
              <a:defRPr/>
            </a:pPr>
            <a:r>
              <a:rPr lang="it-IT" sz="2400" b="1" dirty="0" err="1">
                <a:solidFill>
                  <a:schemeClr val="accent5">
                    <a:lumMod val="50000"/>
                  </a:schemeClr>
                </a:solidFill>
                <a:effectLst>
                  <a:outerShdw blurRad="38100" dist="38100" dir="2700000" algn="tl">
                    <a:srgbClr val="000000">
                      <a:alpha val="43137"/>
                    </a:srgbClr>
                  </a:outerShdw>
                </a:effectLst>
                <a:latin typeface="Comic Sans MS" pitchFamily="66" charset="0"/>
              </a:rPr>
              <a:t>Qt</a:t>
            </a:r>
            <a:r>
              <a:rPr lang="it-IT" sz="2400" b="1" dirty="0">
                <a:solidFill>
                  <a:schemeClr val="accent5">
                    <a:lumMod val="50000"/>
                  </a:schemeClr>
                </a:solidFill>
                <a:effectLst>
                  <a:outerShdw blurRad="38100" dist="38100" dir="2700000" algn="tl">
                    <a:srgbClr val="000000">
                      <a:alpha val="43137"/>
                    </a:srgbClr>
                  </a:outerShdw>
                </a:effectLst>
                <a:latin typeface="Comic Sans MS" pitchFamily="66" charset="0"/>
              </a:rPr>
              <a:t> lungo congenito:</a:t>
            </a:r>
          </a:p>
          <a:p>
            <a:pPr>
              <a:defRPr/>
            </a:pPr>
            <a:endParaRPr lang="it-IT" sz="2400" b="1" dirty="0">
              <a:solidFill>
                <a:schemeClr val="accent5">
                  <a:lumMod val="50000"/>
                </a:schemeClr>
              </a:solidFill>
              <a:effectLst>
                <a:outerShdw blurRad="38100" dist="38100" dir="2700000" algn="tl">
                  <a:srgbClr val="000000">
                    <a:alpha val="43137"/>
                  </a:srgbClr>
                </a:outerShdw>
              </a:effectLst>
              <a:latin typeface="Comic Sans MS" pitchFamily="66" charset="0"/>
            </a:endParaRPr>
          </a:p>
          <a:p>
            <a:pPr>
              <a:defRPr/>
            </a:pPr>
            <a:r>
              <a:rPr lang="it-IT" sz="2400" b="1" dirty="0">
                <a:solidFill>
                  <a:schemeClr val="accent5">
                    <a:lumMod val="50000"/>
                  </a:schemeClr>
                </a:solidFill>
                <a:effectLst>
                  <a:outerShdw blurRad="38100" dist="38100" dir="2700000" algn="tl">
                    <a:srgbClr val="000000">
                      <a:alpha val="43137"/>
                    </a:srgbClr>
                  </a:outerShdw>
                </a:effectLst>
                <a:latin typeface="Comic Sans MS" pitchFamily="66" charset="0"/>
              </a:rPr>
              <a:t>	Impianto di ICD</a:t>
            </a:r>
          </a:p>
          <a:p>
            <a:pPr>
              <a:defRPr/>
            </a:pPr>
            <a:r>
              <a:rPr lang="it-IT" sz="2400" b="1" dirty="0">
                <a:solidFill>
                  <a:schemeClr val="accent5">
                    <a:lumMod val="50000"/>
                  </a:schemeClr>
                </a:solidFill>
                <a:effectLst>
                  <a:outerShdw blurRad="38100" dist="38100" dir="2700000" algn="tl">
                    <a:srgbClr val="000000">
                      <a:alpha val="43137"/>
                    </a:srgbClr>
                  </a:outerShdw>
                </a:effectLst>
                <a:latin typeface="Comic Sans MS" pitchFamily="66" charset="0"/>
              </a:rPr>
              <a:t>	Forma familiare (fratello e 1 figlio)</a:t>
            </a:r>
          </a:p>
        </p:txBody>
      </p:sp>
      <p:pic>
        <p:nvPicPr>
          <p:cNvPr id="97284" name="Picture 5"/>
          <p:cNvPicPr>
            <a:picLocks noChangeAspect="1" noChangeArrowheads="1"/>
          </p:cNvPicPr>
          <p:nvPr/>
        </p:nvPicPr>
        <p:blipFill>
          <a:blip r:embed="rId3" cstate="print"/>
          <a:srcRect/>
          <a:stretch>
            <a:fillRect/>
          </a:stretch>
        </p:blipFill>
        <p:spPr bwMode="auto">
          <a:xfrm>
            <a:off x="0" y="2714625"/>
            <a:ext cx="9144000" cy="1008063"/>
          </a:xfrm>
          <a:prstGeom prst="rect">
            <a:avLst/>
          </a:prstGeom>
          <a:noFill/>
          <a:ln w="9525">
            <a:noFill/>
            <a:miter lim="800000"/>
            <a:headEnd/>
            <a:tailEnd/>
          </a:ln>
        </p:spPr>
      </p:pic>
      <p:pic>
        <p:nvPicPr>
          <p:cNvPr id="97285" name="Picture 6"/>
          <p:cNvPicPr>
            <a:picLocks noChangeAspect="1" noChangeArrowheads="1"/>
          </p:cNvPicPr>
          <p:nvPr/>
        </p:nvPicPr>
        <p:blipFill>
          <a:blip r:embed="rId4" cstate="print"/>
          <a:srcRect/>
          <a:stretch>
            <a:fillRect/>
          </a:stretch>
        </p:blipFill>
        <p:spPr bwMode="auto">
          <a:xfrm>
            <a:off x="684213" y="3716338"/>
            <a:ext cx="7775575" cy="1025525"/>
          </a:xfrm>
          <a:prstGeom prst="rect">
            <a:avLst/>
          </a:prstGeom>
          <a:noFill/>
          <a:ln w="9525">
            <a:noFill/>
            <a:miter lim="800000"/>
            <a:headEnd/>
            <a:tailEnd/>
          </a:ln>
        </p:spPr>
      </p:pic>
      <p:sp>
        <p:nvSpPr>
          <p:cNvPr id="115718" name="Line 7"/>
          <p:cNvSpPr>
            <a:spLocks noChangeShapeType="1"/>
          </p:cNvSpPr>
          <p:nvPr/>
        </p:nvSpPr>
        <p:spPr bwMode="auto">
          <a:xfrm>
            <a:off x="3708400" y="4508500"/>
            <a:ext cx="4464050" cy="0"/>
          </a:xfrm>
          <a:prstGeom prst="line">
            <a:avLst/>
          </a:prstGeom>
          <a:noFill/>
          <a:ln w="9525">
            <a:solidFill>
              <a:schemeClr val="tx1"/>
            </a:solidFill>
            <a:round/>
            <a:headEnd/>
            <a:tailEnd/>
          </a:ln>
        </p:spPr>
        <p:txBody>
          <a:bodyPr/>
          <a:lstStyle/>
          <a:p>
            <a:endParaRPr lang="it-IT"/>
          </a:p>
        </p:txBody>
      </p:sp>
      <p:sp>
        <p:nvSpPr>
          <p:cNvPr id="115719" name="Line 8"/>
          <p:cNvSpPr>
            <a:spLocks noChangeShapeType="1"/>
          </p:cNvSpPr>
          <p:nvPr/>
        </p:nvSpPr>
        <p:spPr bwMode="auto">
          <a:xfrm>
            <a:off x="755650" y="4652963"/>
            <a:ext cx="2447925" cy="0"/>
          </a:xfrm>
          <a:prstGeom prst="line">
            <a:avLst/>
          </a:prstGeom>
          <a:noFill/>
          <a:ln w="9525">
            <a:solidFill>
              <a:schemeClr val="tx1"/>
            </a:solidFill>
            <a:round/>
            <a:headEnd/>
            <a:tailEnd/>
          </a:ln>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fltVal val="0"/>
                                          </p:val>
                                        </p:tav>
                                        <p:tav tm="100000">
                                          <p:val>
                                            <p:strVal val="#ppt_w"/>
                                          </p:val>
                                        </p:tav>
                                      </p:tavLst>
                                    </p:anim>
                                    <p:anim calcmode="lin" valueType="num">
                                      <p:cBhvr>
                                        <p:cTn id="8" dur="500" fill="hold"/>
                                        <p:tgtEl>
                                          <p:spTgt spid="97284"/>
                                        </p:tgtEl>
                                        <p:attrNameLst>
                                          <p:attrName>ppt_h</p:attrName>
                                        </p:attrNameLst>
                                      </p:cBhvr>
                                      <p:tavLst>
                                        <p:tav tm="0">
                                          <p:val>
                                            <p:fltVal val="0"/>
                                          </p:val>
                                        </p:tav>
                                        <p:tav tm="100000">
                                          <p:val>
                                            <p:strVal val="#ppt_h"/>
                                          </p:val>
                                        </p:tav>
                                      </p:tavLst>
                                    </p:anim>
                                    <p:animEffect transition="in" filter="fade">
                                      <p:cBhvr>
                                        <p:cTn id="9" dur="500"/>
                                        <p:tgtEl>
                                          <p:spTgt spid="97284"/>
                                        </p:tgtEl>
                                      </p:cBhvr>
                                    </p:animEffect>
                                  </p:childTnLst>
                                </p:cTn>
                              </p:par>
                              <p:par>
                                <p:cTn id="10" presetID="53" presetClass="entr" presetSubtype="0" fill="hold" nodeType="withEffect">
                                  <p:stCondLst>
                                    <p:cond delay="0"/>
                                  </p:stCondLst>
                                  <p:childTnLst>
                                    <p:set>
                                      <p:cBhvr>
                                        <p:cTn id="11" dur="1" fill="hold">
                                          <p:stCondLst>
                                            <p:cond delay="0"/>
                                          </p:stCondLst>
                                        </p:cTn>
                                        <p:tgtEl>
                                          <p:spTgt spid="97285"/>
                                        </p:tgtEl>
                                        <p:attrNameLst>
                                          <p:attrName>style.visibility</p:attrName>
                                        </p:attrNameLst>
                                      </p:cBhvr>
                                      <p:to>
                                        <p:strVal val="visible"/>
                                      </p:to>
                                    </p:set>
                                    <p:anim calcmode="lin" valueType="num">
                                      <p:cBhvr>
                                        <p:cTn id="12" dur="500" fill="hold"/>
                                        <p:tgtEl>
                                          <p:spTgt spid="97285"/>
                                        </p:tgtEl>
                                        <p:attrNameLst>
                                          <p:attrName>ppt_w</p:attrName>
                                        </p:attrNameLst>
                                      </p:cBhvr>
                                      <p:tavLst>
                                        <p:tav tm="0">
                                          <p:val>
                                            <p:fltVal val="0"/>
                                          </p:val>
                                        </p:tav>
                                        <p:tav tm="100000">
                                          <p:val>
                                            <p:strVal val="#ppt_w"/>
                                          </p:val>
                                        </p:tav>
                                      </p:tavLst>
                                    </p:anim>
                                    <p:anim calcmode="lin" valueType="num">
                                      <p:cBhvr>
                                        <p:cTn id="13" dur="500" fill="hold"/>
                                        <p:tgtEl>
                                          <p:spTgt spid="97285"/>
                                        </p:tgtEl>
                                        <p:attrNameLst>
                                          <p:attrName>ppt_h</p:attrName>
                                        </p:attrNameLst>
                                      </p:cBhvr>
                                      <p:tavLst>
                                        <p:tav tm="0">
                                          <p:val>
                                            <p:fltVal val="0"/>
                                          </p:val>
                                        </p:tav>
                                        <p:tav tm="100000">
                                          <p:val>
                                            <p:strVal val="#ppt_h"/>
                                          </p:val>
                                        </p:tav>
                                      </p:tavLst>
                                    </p:anim>
                                    <p:animEffect transition="in" filter="fade">
                                      <p:cBhvr>
                                        <p:cTn id="14"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2706"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2707"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2708"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72709" name="AutoShape 6"/>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92167" name="AutoShape 7"/>
          <p:cNvSpPr>
            <a:spLocks noChangeArrowheads="1"/>
          </p:cNvSpPr>
          <p:nvPr/>
        </p:nvSpPr>
        <p:spPr bwMode="auto">
          <a:xfrm rot="10800000" flipH="1">
            <a:off x="5029200" y="2590800"/>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92168" name="AutoShape 8"/>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92169" name="AutoShape 9"/>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72713" name="AutoShape 10"/>
          <p:cNvSpPr>
            <a:spLocks noChangeArrowheads="1"/>
          </p:cNvSpPr>
          <p:nvPr/>
        </p:nvSpPr>
        <p:spPr bwMode="auto">
          <a:xfrm>
            <a:off x="5867400" y="52578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2714" name="AutoShape 11"/>
          <p:cNvSpPr>
            <a:spLocks noChangeArrowheads="1"/>
          </p:cNvSpPr>
          <p:nvPr/>
        </p:nvSpPr>
        <p:spPr bwMode="auto">
          <a:xfrm flipH="1">
            <a:off x="2667000" y="51816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2715" name="Rectangle 13"/>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2716" name="Rectangle 14"/>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2717" name="WordArt 15"/>
          <p:cNvSpPr>
            <a:spLocks noChangeArrowheads="1" noChangeShapeType="1" noTextEdit="1"/>
          </p:cNvSpPr>
          <p:nvPr/>
        </p:nvSpPr>
        <p:spPr bwMode="auto">
          <a:xfrm>
            <a:off x="1752600" y="228600"/>
            <a:ext cx="5791200" cy="8382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rientro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
                                  </p:stCondLst>
                                  <p:childTnLst>
                                    <p:set>
                                      <p:cBhvr>
                                        <p:cTn id="6" dur="1" fill="hold">
                                          <p:stCondLst>
                                            <p:cond delay="0"/>
                                          </p:stCondLst>
                                        </p:cTn>
                                        <p:tgtEl>
                                          <p:spTgt spid="92168"/>
                                        </p:tgtEl>
                                        <p:attrNameLst>
                                          <p:attrName>style.visibility</p:attrName>
                                        </p:attrNameLst>
                                      </p:cBhvr>
                                      <p:to>
                                        <p:strVal val="visible"/>
                                      </p:to>
                                    </p:set>
                                    <p:animEffect transition="in" filter="wipe(up)">
                                      <p:cBhvr>
                                        <p:cTn id="7" dur="500"/>
                                        <p:tgtEl>
                                          <p:spTgt spid="92168"/>
                                        </p:tgtEl>
                                      </p:cBhvr>
                                    </p:animEffect>
                                  </p:childTnLst>
                                </p:cTn>
                              </p:par>
                            </p:childTnLst>
                          </p:cTn>
                        </p:par>
                        <p:par>
                          <p:cTn id="8" fill="hold">
                            <p:stCondLst>
                              <p:cond delay="600"/>
                            </p:stCondLst>
                            <p:childTnLst>
                              <p:par>
                                <p:cTn id="9" presetID="22" presetClass="entr" presetSubtype="1" fill="hold" grpId="0" nodeType="afterEffect">
                                  <p:stCondLst>
                                    <p:cond delay="100"/>
                                  </p:stCondLst>
                                  <p:childTnLst>
                                    <p:set>
                                      <p:cBhvr>
                                        <p:cTn id="10" dur="1" fill="hold">
                                          <p:stCondLst>
                                            <p:cond delay="0"/>
                                          </p:stCondLst>
                                        </p:cTn>
                                        <p:tgtEl>
                                          <p:spTgt spid="92169"/>
                                        </p:tgtEl>
                                        <p:attrNameLst>
                                          <p:attrName>style.visibility</p:attrName>
                                        </p:attrNameLst>
                                      </p:cBhvr>
                                      <p:to>
                                        <p:strVal val="visible"/>
                                      </p:to>
                                    </p:set>
                                    <p:animEffect transition="in" filter="wipe(up)">
                                      <p:cBhvr>
                                        <p:cTn id="11" dur="500"/>
                                        <p:tgtEl>
                                          <p:spTgt spid="92169"/>
                                        </p:tgtEl>
                                      </p:cBhvr>
                                    </p:animEffect>
                                  </p:childTnLst>
                                </p:cTn>
                              </p:par>
                            </p:childTnLst>
                          </p:cTn>
                        </p:par>
                        <p:par>
                          <p:cTn id="12" fill="hold">
                            <p:stCondLst>
                              <p:cond delay="1200"/>
                            </p:stCondLst>
                            <p:childTnLst>
                              <p:par>
                                <p:cTn id="13" presetID="22" presetClass="entr" presetSubtype="4" fill="hold" grpId="0" nodeType="afterEffect">
                                  <p:stCondLst>
                                    <p:cond delay="100"/>
                                  </p:stCondLst>
                                  <p:childTnLst>
                                    <p:set>
                                      <p:cBhvr>
                                        <p:cTn id="14" dur="1" fill="hold">
                                          <p:stCondLst>
                                            <p:cond delay="0"/>
                                          </p:stCondLst>
                                        </p:cTn>
                                        <p:tgtEl>
                                          <p:spTgt spid="92167"/>
                                        </p:tgtEl>
                                        <p:attrNameLst>
                                          <p:attrName>style.visibility</p:attrName>
                                        </p:attrNameLst>
                                      </p:cBhvr>
                                      <p:to>
                                        <p:strVal val="visible"/>
                                      </p:to>
                                    </p:set>
                                    <p:animEffect transition="in" filter="wipe(down)">
                                      <p:cBhvr>
                                        <p:cTn id="15"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P spid="92168" grpId="0" animBg="1"/>
      <p:bldP spid="92169"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Nicola\Documenti\Immagini\a.jpg"/>
          <p:cNvPicPr>
            <a:picLocks noChangeAspect="1" noChangeArrowheads="1"/>
          </p:cNvPicPr>
          <p:nvPr/>
        </p:nvPicPr>
        <p:blipFill>
          <a:blip r:embed="rId2" cstate="print"/>
          <a:srcRect/>
          <a:stretch>
            <a:fillRect/>
          </a:stretch>
        </p:blipFill>
        <p:spPr bwMode="auto">
          <a:xfrm>
            <a:off x="242888" y="1166813"/>
            <a:ext cx="8658225" cy="4524375"/>
          </a:xfrm>
          <a:prstGeom prst="rect">
            <a:avLst/>
          </a:prstGeom>
          <a:noFill/>
          <a:ln w="9525">
            <a:solidFill>
              <a:srgbClr val="A50021"/>
            </a:solidFill>
            <a:miter lim="800000"/>
            <a:headEnd/>
            <a:tailEnd/>
          </a:ln>
        </p:spPr>
      </p:pic>
      <p:sp>
        <p:nvSpPr>
          <p:cNvPr id="488450" name="Rectangle 4"/>
          <p:cNvSpPr>
            <a:spLocks noChangeArrowheads="1"/>
          </p:cNvSpPr>
          <p:nvPr/>
        </p:nvSpPr>
        <p:spPr bwMode="auto">
          <a:xfrm>
            <a:off x="152400" y="0"/>
            <a:ext cx="8991600" cy="1143000"/>
          </a:xfrm>
          <a:prstGeom prst="rect">
            <a:avLst/>
          </a:prstGeom>
          <a:solidFill>
            <a:schemeClr val="bg1"/>
          </a:solidFill>
          <a:ln w="9525">
            <a:noFill/>
            <a:miter lim="800000"/>
            <a:headEnd/>
            <a:tailEnd/>
          </a:ln>
        </p:spPr>
        <p:txBody>
          <a:bodyPr anchor="ctr"/>
          <a:lstStyle/>
          <a:p>
            <a:pPr algn="ctr">
              <a:defRPr/>
            </a:pPr>
            <a:r>
              <a:rPr lang="en-US" sz="4800" b="1" dirty="0" err="1">
                <a:solidFill>
                  <a:schemeClr val="accent5">
                    <a:lumMod val="50000"/>
                  </a:schemeClr>
                </a:solidFill>
                <a:effectLst>
                  <a:outerShdw blurRad="38100" dist="38100" dir="2700000" algn="tl">
                    <a:srgbClr val="000000">
                      <a:alpha val="43137"/>
                    </a:srgbClr>
                  </a:outerShdw>
                </a:effectLst>
                <a:latin typeface="Comic Sans MS" pitchFamily="66" charset="0"/>
              </a:rPr>
              <a:t>Torsade</a:t>
            </a:r>
            <a:r>
              <a:rPr lang="en-US" sz="4800" b="1" dirty="0">
                <a:solidFill>
                  <a:schemeClr val="accent5">
                    <a:lumMod val="50000"/>
                  </a:schemeClr>
                </a:solidFill>
                <a:effectLst>
                  <a:outerShdw blurRad="38100" dist="38100" dir="2700000" algn="tl">
                    <a:srgbClr val="000000">
                      <a:alpha val="43137"/>
                    </a:srgbClr>
                  </a:outerShdw>
                </a:effectLst>
                <a:latin typeface="Comic Sans MS" pitchFamily="66" charset="0"/>
              </a:rPr>
              <a:t> de pointes</a:t>
            </a:r>
            <a:endParaRPr lang="en-US" sz="3600" b="1" dirty="0">
              <a:solidFill>
                <a:schemeClr val="accent5">
                  <a:lumMod val="50000"/>
                </a:schemeClr>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85800" y="609600"/>
            <a:ext cx="7772400" cy="1143000"/>
          </a:xfrm>
          <a:prstGeom prst="rect">
            <a:avLst/>
          </a:prstGeom>
          <a:solidFill>
            <a:schemeClr val="bg1"/>
          </a:solidFill>
          <a:ln w="9525">
            <a:noFill/>
            <a:miter lim="800000"/>
            <a:headEnd/>
            <a:tailEnd/>
          </a:ln>
        </p:spPr>
        <p:txBody>
          <a:bodyPr anchor="ctr"/>
          <a:lstStyle/>
          <a:p>
            <a:pPr algn="ctr">
              <a:defRPr/>
            </a:pPr>
            <a:r>
              <a:rPr lang="it-IT" sz="4000" b="1" dirty="0">
                <a:solidFill>
                  <a:schemeClr val="accent5">
                    <a:lumMod val="50000"/>
                  </a:schemeClr>
                </a:solidFill>
                <a:effectLst>
                  <a:outerShdw blurRad="38100" dist="38100" dir="2700000" algn="tl">
                    <a:srgbClr val="C0C0C0"/>
                  </a:outerShdw>
                </a:effectLst>
                <a:latin typeface="Comic Sans MS" pitchFamily="66" charset="0"/>
              </a:rPr>
              <a:t>Torsione di punta</a:t>
            </a:r>
          </a:p>
        </p:txBody>
      </p:sp>
      <p:sp>
        <p:nvSpPr>
          <p:cNvPr id="489474" name="Rectangle 3"/>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defRPr/>
            </a:pPr>
            <a:r>
              <a:rPr lang="it-IT" sz="4000" b="1" dirty="0">
                <a:solidFill>
                  <a:srgbClr val="FFFF00"/>
                </a:solidFill>
                <a:effectLst>
                  <a:outerShdw blurRad="38100" dist="38100" dir="2700000" algn="tl">
                    <a:srgbClr val="000000">
                      <a:alpha val="43137"/>
                    </a:srgbClr>
                  </a:outerShdw>
                </a:effectLst>
                <a:latin typeface="Comic Sans MS" pitchFamily="66" charset="0"/>
              </a:rPr>
              <a:t>Aritmia maligna</a:t>
            </a:r>
          </a:p>
          <a:p>
            <a:pPr marL="342900" indent="-342900">
              <a:spcBef>
                <a:spcPct val="20000"/>
              </a:spcBef>
              <a:buFontTx/>
              <a:buChar char="•"/>
              <a:defRPr/>
            </a:pPr>
            <a:r>
              <a:rPr lang="it-IT" sz="3600" b="1" dirty="0">
                <a:solidFill>
                  <a:srgbClr val="FFFF00"/>
                </a:solidFill>
                <a:effectLst>
                  <a:outerShdw blurRad="38100" dist="38100" dir="2700000" algn="tl">
                    <a:srgbClr val="000000">
                      <a:alpha val="43137"/>
                    </a:srgbClr>
                  </a:outerShdw>
                </a:effectLst>
                <a:latin typeface="Comic Sans MS" pitchFamily="66" charset="0"/>
              </a:rPr>
              <a:t>Si manifesta con il </a:t>
            </a:r>
            <a:r>
              <a:rPr lang="it-IT" sz="3600" b="1" i="1" u="sng" dirty="0">
                <a:solidFill>
                  <a:srgbClr val="FFFF00"/>
                </a:solidFill>
                <a:effectLst>
                  <a:outerShdw blurRad="38100" dist="38100" dir="2700000" algn="tl">
                    <a:srgbClr val="000000">
                      <a:alpha val="43137"/>
                    </a:srgbClr>
                  </a:outerShdw>
                </a:effectLst>
                <a:latin typeface="Comic Sans MS" pitchFamily="66" charset="0"/>
              </a:rPr>
              <a:t>quadro clinico dell’arresto</a:t>
            </a:r>
            <a:r>
              <a:rPr lang="it-IT" sz="3600" b="1" u="sng" dirty="0">
                <a:solidFill>
                  <a:srgbClr val="FFFF00"/>
                </a:solidFill>
                <a:effectLst>
                  <a:outerShdw blurRad="38100" dist="38100" dir="2700000" algn="tl">
                    <a:srgbClr val="000000">
                      <a:alpha val="43137"/>
                    </a:srgbClr>
                  </a:outerShdw>
                </a:effectLst>
                <a:latin typeface="Comic Sans MS" pitchFamily="66" charset="0"/>
              </a:rPr>
              <a:t> </a:t>
            </a:r>
            <a:r>
              <a:rPr lang="it-IT" sz="3600" b="1" i="1" u="sng" dirty="0">
                <a:solidFill>
                  <a:srgbClr val="FFFF00"/>
                </a:solidFill>
                <a:effectLst>
                  <a:outerShdw blurRad="38100" dist="38100" dir="2700000" algn="tl">
                    <a:srgbClr val="000000">
                      <a:alpha val="43137"/>
                    </a:srgbClr>
                  </a:outerShdw>
                </a:effectLst>
                <a:latin typeface="Comic Sans MS" pitchFamily="66" charset="0"/>
              </a:rPr>
              <a:t>cardiocircolatorio</a:t>
            </a:r>
            <a:endParaRPr lang="it-IT" sz="3200" b="1" dirty="0">
              <a:solidFill>
                <a:srgbClr val="FFFF00"/>
              </a:solidFill>
              <a:effectLst>
                <a:outerShdw blurRad="38100" dist="38100" dir="2700000" algn="tl">
                  <a:srgbClr val="000000">
                    <a:alpha val="43137"/>
                  </a:srgbClr>
                </a:outerShdw>
              </a:effectLst>
              <a:latin typeface="Comic Sans MS" pitchFamily="66" charset="0"/>
            </a:endParaRPr>
          </a:p>
          <a:p>
            <a:pPr marL="342900" indent="-342900">
              <a:spcBef>
                <a:spcPct val="20000"/>
              </a:spcBef>
              <a:buFontTx/>
              <a:buChar char="•"/>
              <a:defRPr/>
            </a:pPr>
            <a:r>
              <a:rPr lang="it-IT" sz="4000" b="1" dirty="0">
                <a:solidFill>
                  <a:srgbClr val="FFFF00"/>
                </a:solidFill>
                <a:effectLst>
                  <a:outerShdw blurRad="38100" dist="38100" dir="2700000" algn="tl">
                    <a:srgbClr val="000000">
                      <a:alpha val="43137"/>
                    </a:srgbClr>
                  </a:outerShdw>
                </a:effectLst>
                <a:latin typeface="Comic Sans MS" pitchFamily="66" charset="0"/>
              </a:rPr>
              <a:t>È legata alla presenza di QT lungo o </a:t>
            </a:r>
            <a:r>
              <a:rPr lang="it-IT" sz="4000" b="1" dirty="0" err="1">
                <a:solidFill>
                  <a:srgbClr val="FFFF00"/>
                </a:solidFill>
                <a:effectLst>
                  <a:outerShdw blurRad="38100" dist="38100" dir="2700000" algn="tl">
                    <a:srgbClr val="000000">
                      <a:alpha val="43137"/>
                    </a:srgbClr>
                  </a:outerShdw>
                </a:effectLst>
                <a:latin typeface="Comic Sans MS" pitchFamily="66" charset="0"/>
              </a:rPr>
              <a:t>bradiaritmia</a:t>
            </a:r>
            <a:endParaRPr lang="it-IT" sz="3200" b="1" dirty="0">
              <a:solidFill>
                <a:srgbClr val="FFFF00"/>
              </a:solidFill>
              <a:effectLst>
                <a:outerShdw blurRad="38100" dist="38100" dir="2700000" algn="tl">
                  <a:srgbClr val="000000">
                    <a:alpha val="43137"/>
                  </a:srgbClr>
                </a:outerShdw>
              </a:effectLst>
              <a:latin typeface="Comic Sans MS" pitchFamily="66" charset="0"/>
            </a:endParaRPr>
          </a:p>
          <a:p>
            <a:pPr marL="342900" indent="-342900">
              <a:spcBef>
                <a:spcPct val="20000"/>
              </a:spcBef>
              <a:defRPr/>
            </a:pPr>
            <a:endParaRPr lang="it-IT" sz="2800" b="1" dirty="0">
              <a:solidFill>
                <a:srgbClr val="FFFF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42938" y="214313"/>
            <a:ext cx="7772400" cy="1143000"/>
          </a:xfrm>
          <a:solidFill>
            <a:schemeClr val="bg1"/>
          </a:solidFill>
        </p:spPr>
        <p:txBody>
          <a:bodyPr/>
          <a:lstStyle/>
          <a:p>
            <a:pPr eaLnBrk="1" hangingPunct="1">
              <a:defRPr/>
            </a:pPr>
            <a:r>
              <a:rPr lang="it-IT" sz="3200" b="1" dirty="0">
                <a:solidFill>
                  <a:srgbClr val="FFFF00"/>
                </a:solidFill>
                <a:effectLst>
                  <a:outerShdw blurRad="38100" dist="38100" dir="2700000" algn="tl">
                    <a:srgbClr val="C0C0C0"/>
                  </a:outerShdw>
                </a:effectLst>
                <a:latin typeface="Comic Sans MS" pitchFamily="66" charset="0"/>
              </a:rPr>
              <a:t/>
            </a:r>
            <a:br>
              <a:rPr lang="it-IT" sz="3200" b="1" dirty="0">
                <a:solidFill>
                  <a:srgbClr val="FFFF00"/>
                </a:solidFill>
                <a:effectLst>
                  <a:outerShdw blurRad="38100" dist="38100" dir="2700000" algn="tl">
                    <a:srgbClr val="C0C0C0"/>
                  </a:outerShdw>
                </a:effectLst>
                <a:latin typeface="Comic Sans MS" pitchFamily="66" charset="0"/>
              </a:rPr>
            </a:br>
            <a:r>
              <a:rPr lang="it-IT" sz="3200" b="1" dirty="0">
                <a:solidFill>
                  <a:schemeClr val="accent5">
                    <a:lumMod val="50000"/>
                  </a:schemeClr>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t>Sindrome del QT lungo</a:t>
            </a:r>
            <a:br>
              <a:rPr lang="it-IT" sz="3200" b="1" dirty="0">
                <a:solidFill>
                  <a:schemeClr val="accent5">
                    <a:lumMod val="50000"/>
                  </a:schemeClr>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br>
            <a:r>
              <a:rPr lang="it-IT" sz="3200" b="1" dirty="0">
                <a:solidFill>
                  <a:schemeClr val="accent5">
                    <a:lumMod val="50000"/>
                  </a:schemeClr>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t> (Long QT </a:t>
            </a:r>
            <a:r>
              <a:rPr lang="it-IT" sz="3200" b="1" dirty="0" err="1">
                <a:solidFill>
                  <a:schemeClr val="accent5">
                    <a:lumMod val="50000"/>
                  </a:schemeClr>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t>Syndrome</a:t>
            </a:r>
            <a:r>
              <a:rPr lang="it-IT" sz="3200" b="1" dirty="0">
                <a:solidFill>
                  <a:schemeClr val="accent5">
                    <a:lumMod val="50000"/>
                  </a:schemeClr>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t>)</a:t>
            </a:r>
            <a:r>
              <a:rPr lang="it-IT" sz="3200" b="1" dirty="0">
                <a:solidFill>
                  <a:srgbClr val="0000FF"/>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t/>
            </a:r>
            <a:br>
              <a:rPr lang="it-IT" sz="3200" b="1" dirty="0">
                <a:solidFill>
                  <a:srgbClr val="0000FF"/>
                </a:solidFill>
                <a:effectLst>
                  <a:outerShdw blurRad="38100" dist="38100" dir="2700000" algn="tl">
                    <a:srgbClr val="000000">
                      <a:alpha val="43137"/>
                    </a:srgbClr>
                  </a:outerShdw>
                </a:effectLst>
                <a:latin typeface="Comic Sans MS" pitchFamily="66" charset="0"/>
                <a:ea typeface="Tahoma" pitchFamily="34" charset="0"/>
                <a:cs typeface="Tahoma" pitchFamily="34" charset="0"/>
              </a:rPr>
            </a:br>
            <a:endParaRPr lang="it-IT" sz="3200" b="1" dirty="0">
              <a:solidFill>
                <a:srgbClr val="0000FF"/>
              </a:solidFill>
              <a:effectLst>
                <a:outerShdw blurRad="38100" dist="38100" dir="2700000" algn="tl">
                  <a:srgbClr val="000000">
                    <a:alpha val="43137"/>
                  </a:srgbClr>
                </a:outerShdw>
              </a:effectLst>
              <a:latin typeface="Comic Sans MS" pitchFamily="66" charset="0"/>
              <a:ea typeface="Tahoma" pitchFamily="34" charset="0"/>
              <a:cs typeface="Tahoma" pitchFamily="34" charset="0"/>
            </a:endParaRPr>
          </a:p>
        </p:txBody>
      </p:sp>
      <p:sp>
        <p:nvSpPr>
          <p:cNvPr id="118787" name="Rectangle 3"/>
          <p:cNvSpPr>
            <a:spLocks noGrp="1" noChangeArrowheads="1"/>
          </p:cNvSpPr>
          <p:nvPr>
            <p:ph type="body" idx="4294967295"/>
          </p:nvPr>
        </p:nvSpPr>
        <p:spPr>
          <a:xfrm>
            <a:off x="250825" y="1357313"/>
            <a:ext cx="8642350" cy="4714875"/>
          </a:xfrm>
        </p:spPr>
        <p:txBody>
          <a:bodyPr/>
          <a:lstStyle/>
          <a:p>
            <a:pPr eaLnBrk="1" hangingPunct="1"/>
            <a:r>
              <a:rPr lang="it-IT" b="1" u="sng" smtClean="0">
                <a:solidFill>
                  <a:srgbClr val="FFFF00"/>
                </a:solidFill>
                <a:latin typeface="Comic Sans MS" pitchFamily="66" charset="0"/>
                <a:cs typeface="Tahoma" pitchFamily="34" charset="0"/>
              </a:rPr>
              <a:t>FORME CONGENITE</a:t>
            </a:r>
            <a:endParaRPr lang="it-IT" b="1" smtClean="0">
              <a:solidFill>
                <a:srgbClr val="FFFF00"/>
              </a:solidFill>
              <a:latin typeface="Comic Sans MS" pitchFamily="66" charset="0"/>
              <a:cs typeface="Tahoma" pitchFamily="34" charset="0"/>
            </a:endParaRPr>
          </a:p>
          <a:p>
            <a:pPr lvl="1" eaLnBrk="1" hangingPunct="1"/>
            <a:r>
              <a:rPr lang="it-IT" b="1" smtClean="0">
                <a:solidFill>
                  <a:srgbClr val="FFFF00"/>
                </a:solidFill>
                <a:latin typeface="Comic Sans MS" pitchFamily="66" charset="0"/>
                <a:cs typeface="Tahoma" pitchFamily="34" charset="0"/>
              </a:rPr>
              <a:t>Mutazioni genetiche – LQTS1, LQTS2…12</a:t>
            </a:r>
          </a:p>
          <a:p>
            <a:pPr eaLnBrk="1" hangingPunct="1">
              <a:buFontTx/>
              <a:buNone/>
            </a:pPr>
            <a:r>
              <a:rPr lang="it-IT" b="1" smtClean="0">
                <a:solidFill>
                  <a:srgbClr val="FFFF00"/>
                </a:solidFill>
                <a:latin typeface="Comic Sans MS" pitchFamily="66" charset="0"/>
                <a:cs typeface="Tahoma" pitchFamily="34" charset="0"/>
              </a:rPr>
              <a:t>		</a:t>
            </a:r>
            <a:r>
              <a:rPr lang="it-IT" sz="2800" b="1" i="1" smtClean="0">
                <a:solidFill>
                  <a:srgbClr val="FFFF00"/>
                </a:solidFill>
                <a:latin typeface="Comic Sans MS" pitchFamily="66" charset="0"/>
                <a:cs typeface="Tahoma" pitchFamily="34" charset="0"/>
              </a:rPr>
              <a:t>Sindr. di Jervell, Lange-Nielsen (con sordità)</a:t>
            </a:r>
          </a:p>
          <a:p>
            <a:pPr eaLnBrk="1" hangingPunct="1">
              <a:buFontTx/>
              <a:buNone/>
            </a:pPr>
            <a:r>
              <a:rPr lang="it-IT" sz="2800" b="1" i="1" smtClean="0">
                <a:solidFill>
                  <a:srgbClr val="FFFF00"/>
                </a:solidFill>
                <a:latin typeface="Comic Sans MS" pitchFamily="66" charset="0"/>
                <a:cs typeface="Tahoma" pitchFamily="34" charset="0"/>
              </a:rPr>
              <a:t>		Sindr. Di Romano-Ward (senza sordità)</a:t>
            </a:r>
          </a:p>
          <a:p>
            <a:pPr eaLnBrk="1" hangingPunct="1"/>
            <a:r>
              <a:rPr lang="it-IT" b="1" u="sng" smtClean="0">
                <a:solidFill>
                  <a:srgbClr val="FFFF00"/>
                </a:solidFill>
                <a:latin typeface="Comic Sans MS" pitchFamily="66" charset="0"/>
                <a:cs typeface="Tahoma" pitchFamily="34" charset="0"/>
              </a:rPr>
              <a:t>FORME ACQUISITE</a:t>
            </a:r>
          </a:p>
          <a:p>
            <a:pPr eaLnBrk="1" hangingPunct="1">
              <a:buFontTx/>
              <a:buNone/>
            </a:pPr>
            <a:r>
              <a:rPr lang="it-IT" b="1" smtClean="0">
                <a:solidFill>
                  <a:srgbClr val="FFFF00"/>
                </a:solidFill>
                <a:latin typeface="Comic Sans MS" pitchFamily="66" charset="0"/>
                <a:cs typeface="Tahoma" pitchFamily="34" charset="0"/>
              </a:rPr>
              <a:t>	Disionia (ipoK, ipoMg)</a:t>
            </a:r>
          </a:p>
          <a:p>
            <a:pPr eaLnBrk="1" hangingPunct="1">
              <a:buFontTx/>
              <a:buNone/>
            </a:pPr>
            <a:r>
              <a:rPr lang="it-IT" b="1" smtClean="0">
                <a:solidFill>
                  <a:srgbClr val="FFFF00"/>
                </a:solidFill>
                <a:latin typeface="Comic Sans MS" pitchFamily="66" charset="0"/>
                <a:cs typeface="Tahoma" pitchFamily="34" charset="0"/>
              </a:rPr>
              <a:t>	Farmaci</a:t>
            </a:r>
          </a:p>
          <a:p>
            <a:pPr eaLnBrk="1" hangingPunct="1">
              <a:buFontTx/>
              <a:buNone/>
            </a:pPr>
            <a:r>
              <a:rPr lang="it-IT" b="1" smtClean="0">
                <a:solidFill>
                  <a:srgbClr val="FFFF00"/>
                </a:solidFill>
                <a:latin typeface="Comic Sans MS" pitchFamily="66" charset="0"/>
                <a:cs typeface="Tahoma" pitchFamily="34" charset="0"/>
              </a:rPr>
              <a:t>	Bradiaritmie </a:t>
            </a: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0265" name="Group 25"/>
          <p:cNvGraphicFramePr>
            <a:graphicFrameLocks noGrp="1"/>
          </p:cNvGraphicFramePr>
          <p:nvPr/>
        </p:nvGraphicFramePr>
        <p:xfrm>
          <a:off x="0" y="692150"/>
          <a:ext cx="9036050" cy="4518660"/>
        </p:xfrm>
        <a:graphic>
          <a:graphicData uri="http://schemas.openxmlformats.org/drawingml/2006/table">
            <a:tbl>
              <a:tblPr/>
              <a:tblGrid>
                <a:gridCol w="3243263"/>
                <a:gridCol w="3013075"/>
                <a:gridCol w="2779712"/>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dirty="0" smtClean="0">
                          <a:ln>
                            <a:noFill/>
                          </a:ln>
                          <a:solidFill>
                            <a:schemeClr val="accent5">
                              <a:lumMod val="50000"/>
                            </a:schemeClr>
                          </a:solidFill>
                          <a:effectLst>
                            <a:outerShdw blurRad="38100" dist="38100" dir="2700000" algn="tl">
                              <a:srgbClr val="C0C0C0"/>
                            </a:outerShdw>
                          </a:effectLst>
                          <a:latin typeface="Comic Sans MS" pitchFamily="66" charset="0"/>
                        </a:rPr>
                        <a:t>  </a:t>
                      </a:r>
                      <a:r>
                        <a:rPr kumimoji="0" lang="it-IT" sz="4400" b="1" i="0" u="none" strike="noStrike" cap="none" normalizeH="0" baseline="0" dirty="0" err="1" smtClean="0">
                          <a:ln>
                            <a:noFill/>
                          </a:ln>
                          <a:solidFill>
                            <a:schemeClr val="accent5">
                              <a:lumMod val="50000"/>
                            </a:schemeClr>
                          </a:solidFill>
                          <a:effectLst>
                            <a:outerShdw blurRad="38100" dist="38100" dir="2700000" algn="tl">
                              <a:srgbClr val="C0C0C0"/>
                            </a:outerShdw>
                          </a:effectLst>
                          <a:latin typeface="Comic Sans MS" pitchFamily="66" charset="0"/>
                        </a:rPr>
                        <a:t>QTc</a:t>
                      </a:r>
                      <a:r>
                        <a:rPr kumimoji="0" lang="it-IT" sz="4400" b="1" i="0" u="none" strike="noStrike" cap="none" normalizeH="0" baseline="0" dirty="0" smtClean="0">
                          <a:ln>
                            <a:noFill/>
                          </a:ln>
                          <a:solidFill>
                            <a:schemeClr val="accent5">
                              <a:lumMod val="50000"/>
                            </a:schemeClr>
                          </a:solidFill>
                          <a:effectLst>
                            <a:outerShdw blurRad="38100" dist="38100" dir="2700000" algn="tl">
                              <a:srgbClr val="C0C0C0"/>
                            </a:outerShdw>
                          </a:effectLst>
                          <a:latin typeface="Comic Sans MS" pitchFamily="66" charset="0"/>
                        </a:rPr>
                        <a:t> (</a:t>
                      </a:r>
                      <a:r>
                        <a:rPr kumimoji="0" lang="it-IT" sz="4400" b="1" i="0" u="none" strike="noStrike" cap="none" normalizeH="0" baseline="0" dirty="0" err="1" smtClean="0">
                          <a:ln>
                            <a:noFill/>
                          </a:ln>
                          <a:solidFill>
                            <a:schemeClr val="accent5">
                              <a:lumMod val="50000"/>
                            </a:schemeClr>
                          </a:solidFill>
                          <a:effectLst>
                            <a:outerShdw blurRad="38100" dist="38100" dir="2700000" algn="tl">
                              <a:srgbClr val="C0C0C0"/>
                            </a:outerShdw>
                          </a:effectLst>
                          <a:latin typeface="Comic Sans MS" pitchFamily="66" charset="0"/>
                        </a:rPr>
                        <a:t>msec</a:t>
                      </a:r>
                      <a:r>
                        <a:rPr kumimoji="0" lang="it-IT" sz="4400" b="1" i="0" u="none" strike="noStrike" cap="none" normalizeH="0" baseline="0" dirty="0" smtClean="0">
                          <a:ln>
                            <a:noFill/>
                          </a:ln>
                          <a:solidFill>
                            <a:schemeClr val="accent5">
                              <a:lumMod val="50000"/>
                            </a:schemeClr>
                          </a:solidFill>
                          <a:effectLst>
                            <a:outerShdw blurRad="38100" dist="38100" dir="2700000" algn="tl">
                              <a:srgbClr val="C0C0C0"/>
                            </a:outerShdw>
                          </a:effectLst>
                          <a:latin typeface="Comic Sans MS" pitchFamily="66"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dirty="0" smtClean="0">
                          <a:ln>
                            <a:noFill/>
                          </a:ln>
                          <a:solidFill>
                            <a:schemeClr val="accent5">
                              <a:lumMod val="50000"/>
                            </a:schemeClr>
                          </a:solidFill>
                          <a:effectLst>
                            <a:outerShdw blurRad="38100" dist="38100" dir="2700000" algn="tl">
                              <a:srgbClr val="C0C0C0"/>
                            </a:outerShdw>
                          </a:effectLst>
                          <a:latin typeface="Comic Sans MS" pitchFamily="66" charset="0"/>
                        </a:rPr>
                        <a:t>        uomo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dirty="0" smtClean="0">
                          <a:ln>
                            <a:noFill/>
                          </a:ln>
                          <a:solidFill>
                            <a:schemeClr val="accent5">
                              <a:lumMod val="50000"/>
                            </a:schemeClr>
                          </a:solidFill>
                          <a:effectLst>
                            <a:outerShdw blurRad="38100" dist="38100" dir="2700000" algn="tl">
                              <a:srgbClr val="C0C0C0"/>
                            </a:outerShdw>
                          </a:effectLst>
                          <a:latin typeface="Comic Sans MS" pitchFamily="66" charset="0"/>
                        </a:rPr>
                        <a:t>       donna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normale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&lt; 430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&lt; 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borderline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0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431 - 450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0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451- 470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Lungo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 &gt; 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4400" b="1" i="0" u="none" strike="noStrike" cap="none" normalizeH="0" baseline="0" smtClean="0">
                          <a:ln>
                            <a:noFill/>
                          </a:ln>
                          <a:solidFill>
                            <a:srgbClr val="FFFF00"/>
                          </a:solidFill>
                          <a:effectLst>
                            <a:outerShdw blurRad="38100" dist="38100" dir="2700000" algn="tl">
                              <a:srgbClr val="000000"/>
                            </a:outerShdw>
                          </a:effectLst>
                          <a:latin typeface="Comic Sans MS" pitchFamily="66" charset="0"/>
                        </a:rPr>
                        <a:t> &gt; 470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026"/>
          <p:cNvGraphicFramePr>
            <a:graphicFrameLocks noChangeAspect="1"/>
          </p:cNvGraphicFramePr>
          <p:nvPr/>
        </p:nvGraphicFramePr>
        <p:xfrm>
          <a:off x="-93663" y="0"/>
          <a:ext cx="9237663" cy="6754813"/>
        </p:xfrm>
        <a:graphic>
          <a:graphicData uri="http://schemas.openxmlformats.org/presentationml/2006/ole">
            <p:oleObj spid="_x0000_s164866" name="Diapositiva" r:id="rId3" imgW="5070600" imgH="3379680" progId="PowerPoint.Slide.8">
              <p:embed/>
            </p:oleObj>
          </a:graphicData>
        </a:graphic>
      </p:graphicFrame>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685800" y="304800"/>
            <a:ext cx="7772400" cy="1143000"/>
          </a:xfrm>
          <a:solidFill>
            <a:schemeClr val="bg1"/>
          </a:solidFill>
        </p:spPr>
        <p:txBody>
          <a:bodyPr/>
          <a:lstStyle/>
          <a:p>
            <a:pPr eaLnBrk="1" hangingPunct="1">
              <a:defRPr/>
            </a:pPr>
            <a:r>
              <a:rPr lang="it-IT" sz="3200" b="1" dirty="0" smtClean="0">
                <a:solidFill>
                  <a:srgbClr val="FFFF00"/>
                </a:solidFill>
                <a:latin typeface="Comic Sans MS" pitchFamily="66" charset="0"/>
              </a:rPr>
              <a:t/>
            </a:r>
            <a:br>
              <a:rPr lang="it-IT" sz="3200" b="1" dirty="0" smtClean="0">
                <a:solidFill>
                  <a:srgbClr val="FFFF00"/>
                </a:solidFill>
                <a:latin typeface="Comic Sans MS" pitchFamily="66" charset="0"/>
              </a:rPr>
            </a:br>
            <a:r>
              <a:rPr lang="it-IT" sz="3200" b="1" dirty="0" smtClean="0">
                <a:solidFill>
                  <a:schemeClr val="accent5">
                    <a:lumMod val="50000"/>
                  </a:schemeClr>
                </a:solidFill>
                <a:effectLst>
                  <a:outerShdw blurRad="38100" dist="38100" dir="2700000" algn="tl">
                    <a:srgbClr val="000000">
                      <a:alpha val="43137"/>
                    </a:srgbClr>
                  </a:outerShdw>
                </a:effectLst>
                <a:latin typeface="Comic Sans MS" pitchFamily="66" charset="0"/>
              </a:rPr>
              <a:t>Segni elettrocardiografici di allarme</a:t>
            </a:r>
            <a:r>
              <a:rPr lang="it-IT" sz="3200" b="1" dirty="0" smtClean="0">
                <a:solidFill>
                  <a:srgbClr val="0000FF"/>
                </a:solidFill>
                <a:effectLst>
                  <a:outerShdw blurRad="38100" dist="38100" dir="2700000" algn="tl">
                    <a:srgbClr val="000000">
                      <a:alpha val="43137"/>
                    </a:srgbClr>
                  </a:outerShdw>
                </a:effectLst>
                <a:latin typeface="Comic Sans MS" pitchFamily="66" charset="0"/>
              </a:rPr>
              <a:t/>
            </a:r>
            <a:br>
              <a:rPr lang="it-IT" sz="3200" b="1" dirty="0" smtClean="0">
                <a:solidFill>
                  <a:srgbClr val="0000FF"/>
                </a:solidFill>
                <a:effectLst>
                  <a:outerShdw blurRad="38100" dist="38100" dir="2700000" algn="tl">
                    <a:srgbClr val="000000">
                      <a:alpha val="43137"/>
                    </a:srgbClr>
                  </a:outerShdw>
                </a:effectLst>
                <a:latin typeface="Comic Sans MS" pitchFamily="66" charset="0"/>
              </a:rPr>
            </a:br>
            <a:endParaRPr lang="it-IT" sz="3200" b="1" dirty="0" smtClean="0">
              <a:solidFill>
                <a:srgbClr val="0000FF"/>
              </a:solidFill>
              <a:effectLst>
                <a:outerShdw blurRad="38100" dist="38100" dir="2700000" algn="tl">
                  <a:srgbClr val="000000">
                    <a:alpha val="43137"/>
                  </a:srgbClr>
                </a:outerShdw>
              </a:effectLst>
              <a:latin typeface="Comic Sans MS" pitchFamily="66" charset="0"/>
            </a:endParaRPr>
          </a:p>
        </p:txBody>
      </p:sp>
      <p:sp>
        <p:nvSpPr>
          <p:cNvPr id="645122" name="Rectangle 3"/>
          <p:cNvSpPr>
            <a:spLocks noGrp="1" noChangeArrowheads="1"/>
          </p:cNvSpPr>
          <p:nvPr>
            <p:ph type="body" idx="4294967295"/>
          </p:nvPr>
        </p:nvSpPr>
        <p:spPr/>
        <p:txBody>
          <a:bodyPr/>
          <a:lstStyle/>
          <a:p>
            <a:pPr eaLnBrk="1" hangingPunct="1">
              <a:defRPr/>
            </a:pPr>
            <a:r>
              <a:rPr lang="it-IT" b="1" dirty="0" smtClean="0">
                <a:solidFill>
                  <a:srgbClr val="FFFF00"/>
                </a:solidFill>
                <a:effectLst>
                  <a:outerShdw blurRad="38100" dist="38100" dir="2700000" algn="tl">
                    <a:srgbClr val="000000">
                      <a:alpha val="43137"/>
                    </a:srgbClr>
                  </a:outerShdw>
                </a:effectLst>
                <a:latin typeface="Comic Sans MS" pitchFamily="66" charset="0"/>
              </a:rPr>
              <a:t>QT lungo (T allargata, bifasica, invertita)</a:t>
            </a:r>
          </a:p>
          <a:p>
            <a:pPr eaLnBrk="1" hangingPunct="1">
              <a:defRPr/>
            </a:pPr>
            <a:r>
              <a:rPr lang="it-IT" b="1" dirty="0" smtClean="0">
                <a:solidFill>
                  <a:srgbClr val="FFFF00"/>
                </a:solidFill>
                <a:effectLst>
                  <a:outerShdw blurRad="38100" dist="38100" dir="2700000" algn="tl">
                    <a:srgbClr val="000000">
                      <a:alpha val="43137"/>
                    </a:srgbClr>
                  </a:outerShdw>
                </a:effectLst>
                <a:latin typeface="Comic Sans MS" pitchFamily="66" charset="0"/>
              </a:rPr>
              <a:t>Onde U (spesso a polarità opposta alla T e di ampiezza maggiore)</a:t>
            </a:r>
          </a:p>
          <a:p>
            <a:pPr eaLnBrk="1" hangingPunct="1">
              <a:defRPr/>
            </a:pPr>
            <a:r>
              <a:rPr lang="it-IT" b="1" dirty="0" smtClean="0">
                <a:solidFill>
                  <a:srgbClr val="FFFF00"/>
                </a:solidFill>
                <a:effectLst>
                  <a:outerShdw blurRad="38100" dist="38100" dir="2700000" algn="tl">
                    <a:srgbClr val="000000">
                      <a:alpha val="43137"/>
                    </a:srgbClr>
                  </a:outerShdw>
                </a:effectLst>
                <a:latin typeface="Comic Sans MS" pitchFamily="66" charset="0"/>
              </a:rPr>
              <a:t>Grave </a:t>
            </a:r>
            <a:r>
              <a:rPr lang="it-IT" b="1" dirty="0" err="1" smtClean="0">
                <a:solidFill>
                  <a:srgbClr val="FFFF00"/>
                </a:solidFill>
                <a:effectLst>
                  <a:outerShdw blurRad="38100" dist="38100" dir="2700000" algn="tl">
                    <a:srgbClr val="000000">
                      <a:alpha val="43137"/>
                    </a:srgbClr>
                  </a:outerShdw>
                </a:effectLst>
                <a:latin typeface="Comic Sans MS" pitchFamily="66" charset="0"/>
              </a:rPr>
              <a:t>bradicardia-bradiaritmia</a:t>
            </a:r>
            <a:r>
              <a:rPr lang="it-IT" b="1" dirty="0" smtClean="0">
                <a:solidFill>
                  <a:srgbClr val="FFFF00"/>
                </a:solidFill>
                <a:effectLst>
                  <a:outerShdw blurRad="38100" dist="38100" dir="2700000" algn="tl">
                    <a:srgbClr val="000000">
                      <a:alpha val="43137"/>
                    </a:srgbClr>
                  </a:outerShdw>
                </a:effectLst>
                <a:latin typeface="Comic Sans MS" pitchFamily="66" charset="0"/>
              </a:rPr>
              <a:t>, sino al BAV totale</a:t>
            </a:r>
          </a:p>
          <a:p>
            <a:pPr eaLnBrk="1" hangingPunct="1">
              <a:defRPr/>
            </a:pPr>
            <a:r>
              <a:rPr lang="it-IT" b="1" u="sng" dirty="0" smtClean="0">
                <a:solidFill>
                  <a:srgbClr val="FFFF00"/>
                </a:solidFill>
                <a:effectLst>
                  <a:outerShdw blurRad="38100" dist="38100" dir="2700000" algn="tl">
                    <a:srgbClr val="000000">
                      <a:alpha val="43137"/>
                    </a:srgbClr>
                  </a:outerShdw>
                </a:effectLst>
                <a:latin typeface="Comic Sans MS" pitchFamily="66" charset="0"/>
              </a:rPr>
              <a:t>Elevata variabilità dei cicli R-R</a:t>
            </a:r>
            <a:r>
              <a:rPr lang="it-IT" b="1" dirty="0" smtClean="0">
                <a:solidFill>
                  <a:srgbClr val="FFFF00"/>
                </a:solidFill>
                <a:effectLst>
                  <a:outerShdw blurRad="38100" dist="38100" dir="2700000" algn="tl">
                    <a:srgbClr val="000000">
                      <a:alpha val="43137"/>
                    </a:srgbClr>
                  </a:outerShdw>
                </a:effectLst>
                <a:latin typeface="Comic Sans MS" pitchFamily="66" charset="0"/>
              </a:rPr>
              <a:t>:          ciclo lungo – ciclo corto</a:t>
            </a: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ChangeArrowheads="1"/>
          </p:cNvSpPr>
          <p:nvPr/>
        </p:nvSpPr>
        <p:spPr bwMode="auto">
          <a:xfrm>
            <a:off x="0" y="188913"/>
            <a:ext cx="9144000" cy="1143000"/>
          </a:xfrm>
          <a:prstGeom prst="rect">
            <a:avLst/>
          </a:prstGeom>
          <a:solidFill>
            <a:schemeClr val="bg1"/>
          </a:solidFill>
          <a:ln w="9525">
            <a:noFill/>
            <a:miter lim="800000"/>
            <a:headEnd/>
            <a:tailEnd/>
          </a:ln>
          <a:effectLst/>
        </p:spPr>
        <p:txBody>
          <a:bodyPr anchor="ctr"/>
          <a:lstStyle/>
          <a:p>
            <a:pPr algn="ctr">
              <a:defRPr/>
            </a:pPr>
            <a:r>
              <a:rPr lang="it-IT" sz="4400" b="1" dirty="0" err="1">
                <a:solidFill>
                  <a:schemeClr val="accent5">
                    <a:lumMod val="50000"/>
                  </a:schemeClr>
                </a:solidFill>
                <a:effectLst>
                  <a:outerShdw blurRad="38100" dist="38100" dir="2700000" algn="tl">
                    <a:srgbClr val="000000">
                      <a:alpha val="43137"/>
                    </a:srgbClr>
                  </a:outerShdw>
                </a:effectLst>
                <a:latin typeface="Comic Sans MS" pitchFamily="66" charset="0"/>
              </a:rPr>
              <a:t>TdP</a:t>
            </a:r>
            <a:r>
              <a:rPr lang="it-IT" sz="4400" b="1" dirty="0">
                <a:solidFill>
                  <a:schemeClr val="accent5">
                    <a:lumMod val="50000"/>
                  </a:schemeClr>
                </a:solidFill>
                <a:effectLst>
                  <a:outerShdw blurRad="38100" dist="38100" dir="2700000" algn="tl">
                    <a:srgbClr val="000000">
                      <a:alpha val="43137"/>
                    </a:srgbClr>
                  </a:outerShdw>
                </a:effectLst>
                <a:latin typeface="Comic Sans MS" pitchFamily="66" charset="0"/>
              </a:rPr>
              <a:t>  trattamento</a:t>
            </a:r>
          </a:p>
        </p:txBody>
      </p:sp>
      <p:sp>
        <p:nvSpPr>
          <p:cNvPr id="313346" name="Rectangle 1027"/>
          <p:cNvSpPr>
            <a:spLocks noChangeArrowheads="1"/>
          </p:cNvSpPr>
          <p:nvPr/>
        </p:nvSpPr>
        <p:spPr bwMode="auto">
          <a:xfrm>
            <a:off x="611188" y="1557338"/>
            <a:ext cx="7772400" cy="3384550"/>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it-IT" sz="2800" b="1" dirty="0">
                <a:solidFill>
                  <a:srgbClr val="FFFF00"/>
                </a:solidFill>
                <a:effectLst>
                  <a:outerShdw blurRad="38100" dist="38100" dir="2700000" algn="tl">
                    <a:srgbClr val="000000">
                      <a:alpha val="43137"/>
                    </a:srgbClr>
                  </a:outerShdw>
                </a:effectLst>
                <a:latin typeface="Comic Sans MS" pitchFamily="66" charset="0"/>
              </a:rPr>
              <a:t>DC shock                                       </a:t>
            </a:r>
          </a:p>
          <a:p>
            <a:pPr marL="342900" indent="-342900">
              <a:lnSpc>
                <a:spcPct val="90000"/>
              </a:lnSpc>
              <a:spcBef>
                <a:spcPct val="20000"/>
              </a:spcBef>
              <a:buFontTx/>
              <a:buChar char="•"/>
              <a:defRPr/>
            </a:pPr>
            <a:r>
              <a:rPr lang="it-IT" sz="2800" b="1" dirty="0">
                <a:solidFill>
                  <a:srgbClr val="FFFF00"/>
                </a:solidFill>
                <a:effectLst>
                  <a:outerShdw blurRad="38100" dist="38100" dir="2700000" algn="tl">
                    <a:srgbClr val="000000">
                      <a:alpha val="43137"/>
                    </a:srgbClr>
                  </a:outerShdw>
                </a:effectLst>
                <a:latin typeface="Comic Sans MS" pitchFamily="66" charset="0"/>
              </a:rPr>
              <a:t>+ rimozione delle cause (</a:t>
            </a:r>
            <a:r>
              <a:rPr lang="it-IT" sz="2800" b="1" dirty="0" err="1">
                <a:solidFill>
                  <a:srgbClr val="FFFF00"/>
                </a:solidFill>
                <a:effectLst>
                  <a:outerShdw blurRad="38100" dist="38100" dir="2700000" algn="tl">
                    <a:srgbClr val="000000">
                      <a:alpha val="43137"/>
                    </a:srgbClr>
                  </a:outerShdw>
                </a:effectLst>
                <a:latin typeface="Comic Sans MS" pitchFamily="66" charset="0"/>
              </a:rPr>
              <a:t>ipoK</a:t>
            </a:r>
            <a:r>
              <a:rPr lang="it-IT" sz="2800" b="1" dirty="0">
                <a:solidFill>
                  <a:srgbClr val="FFFF00"/>
                </a:solidFill>
                <a:effectLst>
                  <a:outerShdw blurRad="38100" dist="38100" dir="2700000" algn="tl">
                    <a:srgbClr val="000000">
                      <a:alpha val="43137"/>
                    </a:srgbClr>
                  </a:outerShdw>
                </a:effectLst>
                <a:latin typeface="Comic Sans MS" pitchFamily="66" charset="0"/>
              </a:rPr>
              <a:t>) e MgSO4 1-2 g </a:t>
            </a:r>
            <a:r>
              <a:rPr lang="it-IT" sz="2800" b="1" dirty="0" err="1">
                <a:solidFill>
                  <a:srgbClr val="FFFF00"/>
                </a:solidFill>
                <a:effectLst>
                  <a:outerShdw blurRad="38100" dist="38100" dir="2700000" algn="tl">
                    <a:srgbClr val="000000">
                      <a:alpha val="43137"/>
                    </a:srgbClr>
                  </a:outerShdw>
                </a:effectLst>
                <a:latin typeface="Comic Sans MS" pitchFamily="66" charset="0"/>
              </a:rPr>
              <a:t>ev</a:t>
            </a:r>
            <a:r>
              <a:rPr lang="it-IT" sz="2800" b="1" dirty="0">
                <a:solidFill>
                  <a:srgbClr val="FFFF00"/>
                </a:solidFill>
                <a:effectLst>
                  <a:outerShdw blurRad="38100" dist="38100" dir="2700000" algn="tl">
                    <a:srgbClr val="000000">
                      <a:alpha val="43137"/>
                    </a:srgbClr>
                  </a:outerShdw>
                </a:effectLst>
                <a:latin typeface="Comic Sans MS" pitchFamily="66" charset="0"/>
              </a:rPr>
              <a:t> in 5-10 min</a:t>
            </a:r>
          </a:p>
          <a:p>
            <a:pPr marL="342900" indent="-342900">
              <a:lnSpc>
                <a:spcPct val="90000"/>
              </a:lnSpc>
              <a:spcBef>
                <a:spcPct val="20000"/>
              </a:spcBef>
              <a:buFontTx/>
              <a:buChar char="•"/>
              <a:defRPr/>
            </a:pPr>
            <a:r>
              <a:rPr lang="it-IT" sz="2800" b="1" dirty="0">
                <a:solidFill>
                  <a:srgbClr val="FFFF00"/>
                </a:solidFill>
                <a:effectLst>
                  <a:outerShdw blurRad="38100" dist="38100" dir="2700000" algn="tl">
                    <a:srgbClr val="000000">
                      <a:alpha val="43137"/>
                    </a:srgbClr>
                  </a:outerShdw>
                </a:effectLst>
                <a:latin typeface="Comic Sans MS" pitchFamily="66" charset="0"/>
              </a:rPr>
              <a:t>+ aumento della frequenza cardiaca </a:t>
            </a:r>
            <a:r>
              <a:rPr lang="it-IT" sz="2800" b="1" dirty="0" err="1">
                <a:solidFill>
                  <a:srgbClr val="FFFF00"/>
                </a:solidFill>
                <a:effectLst>
                  <a:outerShdw blurRad="38100" dist="38100" dir="2700000" algn="tl">
                    <a:srgbClr val="000000">
                      <a:alpha val="43137"/>
                    </a:srgbClr>
                  </a:outerShdw>
                </a:effectLst>
                <a:latin typeface="Comic Sans MS" pitchFamily="66" charset="0"/>
              </a:rPr>
              <a:t>perchè</a:t>
            </a:r>
            <a:r>
              <a:rPr lang="it-IT" sz="2800" b="1" dirty="0">
                <a:solidFill>
                  <a:srgbClr val="FFFF00"/>
                </a:solidFill>
                <a:effectLst>
                  <a:outerShdw blurRad="38100" dist="38100" dir="2700000" algn="tl">
                    <a:srgbClr val="000000">
                      <a:alpha val="43137"/>
                    </a:srgbClr>
                  </a:outerShdw>
                </a:effectLst>
                <a:latin typeface="Comic Sans MS" pitchFamily="66" charset="0"/>
              </a:rPr>
              <a:t>  l’elettrogenesi (post potenziali precoci) è bradicardia-dipendente </a:t>
            </a:r>
          </a:p>
          <a:p>
            <a:pPr marL="1257300" lvl="2" indent="-342900">
              <a:lnSpc>
                <a:spcPct val="90000"/>
              </a:lnSpc>
              <a:spcBef>
                <a:spcPct val="20000"/>
              </a:spcBef>
              <a:buFontTx/>
              <a:buChar char="•"/>
              <a:defRPr/>
            </a:pPr>
            <a:r>
              <a:rPr lang="it-IT" sz="2800" b="1" u="sng" dirty="0">
                <a:solidFill>
                  <a:srgbClr val="FFFF00"/>
                </a:solidFill>
                <a:effectLst>
                  <a:outerShdw blurRad="38100" dist="38100" dir="2700000" algn="tl">
                    <a:srgbClr val="000000">
                      <a:alpha val="43137"/>
                    </a:srgbClr>
                  </a:outerShdw>
                </a:effectLst>
                <a:latin typeface="Comic Sans MS" pitchFamily="66" charset="0"/>
              </a:rPr>
              <a:t>Atropina</a:t>
            </a:r>
            <a:r>
              <a:rPr lang="it-IT" sz="2800" b="1" dirty="0">
                <a:solidFill>
                  <a:srgbClr val="FFFF00"/>
                </a:solidFill>
                <a:effectLst>
                  <a:outerShdw blurRad="38100" dist="38100" dir="2700000" algn="tl">
                    <a:srgbClr val="000000">
                      <a:alpha val="43137"/>
                    </a:srgbClr>
                  </a:outerShdw>
                </a:effectLst>
                <a:latin typeface="Comic Sans MS" pitchFamily="66" charset="0"/>
              </a:rPr>
              <a:t>: boli di 0,5 mg </a:t>
            </a:r>
            <a:r>
              <a:rPr lang="it-IT" sz="2800" b="1" dirty="0" err="1">
                <a:solidFill>
                  <a:srgbClr val="FFFF00"/>
                </a:solidFill>
                <a:effectLst>
                  <a:outerShdw blurRad="38100" dist="38100" dir="2700000" algn="tl">
                    <a:srgbClr val="000000">
                      <a:alpha val="43137"/>
                    </a:srgbClr>
                  </a:outerShdw>
                </a:effectLst>
                <a:latin typeface="Comic Sans MS" pitchFamily="66" charset="0"/>
              </a:rPr>
              <a:t>ev</a:t>
            </a:r>
            <a:r>
              <a:rPr lang="it-IT" sz="2800" b="1" dirty="0">
                <a:solidFill>
                  <a:srgbClr val="FFFF00"/>
                </a:solidFill>
                <a:effectLst>
                  <a:outerShdw blurRad="38100" dist="38100" dir="2700000" algn="tl">
                    <a:srgbClr val="000000">
                      <a:alpha val="43137"/>
                    </a:srgbClr>
                  </a:outerShdw>
                </a:effectLst>
                <a:latin typeface="Comic Sans MS" pitchFamily="66" charset="0"/>
              </a:rPr>
              <a:t> ripetibili</a:t>
            </a:r>
          </a:p>
          <a:p>
            <a:pPr marL="1257300" lvl="2" indent="-342900">
              <a:lnSpc>
                <a:spcPct val="90000"/>
              </a:lnSpc>
              <a:spcBef>
                <a:spcPct val="20000"/>
              </a:spcBef>
              <a:buFontTx/>
              <a:buChar char="•"/>
              <a:defRPr/>
            </a:pPr>
            <a:r>
              <a:rPr lang="it-IT" sz="2800" b="1" u="sng" dirty="0" err="1">
                <a:solidFill>
                  <a:srgbClr val="FFFF00"/>
                </a:solidFill>
                <a:effectLst>
                  <a:outerShdw blurRad="38100" dist="38100" dir="2700000" algn="tl">
                    <a:srgbClr val="000000">
                      <a:alpha val="43137"/>
                    </a:srgbClr>
                  </a:outerShdw>
                </a:effectLst>
                <a:latin typeface="Comic Sans MS" pitchFamily="66" charset="0"/>
              </a:rPr>
              <a:t>Isoproterenolo</a:t>
            </a:r>
            <a:r>
              <a:rPr lang="it-IT" sz="2800" b="1" dirty="0">
                <a:solidFill>
                  <a:srgbClr val="FFFF00"/>
                </a:solidFill>
                <a:effectLst>
                  <a:outerShdw blurRad="38100" dist="38100" dir="2700000" algn="tl">
                    <a:srgbClr val="000000">
                      <a:alpha val="43137"/>
                    </a:srgbClr>
                  </a:outerShdw>
                </a:effectLst>
                <a:latin typeface="Comic Sans MS" pitchFamily="66" charset="0"/>
              </a:rPr>
              <a:t>:</a:t>
            </a:r>
            <a:r>
              <a:rPr lang="it-IT" sz="2800" b="1" dirty="0">
                <a:solidFill>
                  <a:srgbClr val="FFFF00"/>
                </a:solidFill>
                <a:effectLst>
                  <a:outerShdw blurRad="38100" dist="38100" dir="2700000" algn="tl">
                    <a:srgbClr val="000000">
                      <a:alpha val="43137"/>
                    </a:srgbClr>
                  </a:outerShdw>
                </a:effectLst>
                <a:latin typeface="Comic Sans MS" pitchFamily="66" charset="0"/>
                <a:cs typeface="Arial" charset="0"/>
              </a:rPr>
              <a:t> 0,01-0,02 </a:t>
            </a:r>
            <a:r>
              <a:rPr lang="it-IT" sz="2800" b="1" i="1" dirty="0" err="1">
                <a:solidFill>
                  <a:srgbClr val="FFFF00"/>
                </a:solidFill>
                <a:effectLst>
                  <a:outerShdw blurRad="38100" dist="38100" dir="2700000" algn="tl">
                    <a:srgbClr val="000000">
                      <a:alpha val="43137"/>
                    </a:srgbClr>
                  </a:outerShdw>
                </a:effectLst>
                <a:latin typeface="Comic Sans MS" pitchFamily="66" charset="0"/>
                <a:cs typeface="Arial" charset="0"/>
              </a:rPr>
              <a:t>mc</a:t>
            </a:r>
            <a:r>
              <a:rPr lang="it-IT" sz="2800" b="1" dirty="0" err="1">
                <a:solidFill>
                  <a:srgbClr val="FFFF00"/>
                </a:solidFill>
                <a:effectLst>
                  <a:outerShdw blurRad="38100" dist="38100" dir="2700000" algn="tl">
                    <a:srgbClr val="000000">
                      <a:alpha val="43137"/>
                    </a:srgbClr>
                  </a:outerShdw>
                </a:effectLst>
                <a:latin typeface="Comic Sans MS" pitchFamily="66" charset="0"/>
                <a:cs typeface="Arial" charset="0"/>
              </a:rPr>
              <a:t>g</a:t>
            </a:r>
            <a:r>
              <a:rPr lang="it-IT" sz="2800" b="1" dirty="0">
                <a:solidFill>
                  <a:srgbClr val="FFFF00"/>
                </a:solidFill>
                <a:effectLst>
                  <a:outerShdw blurRad="38100" dist="38100" dir="2700000" algn="tl">
                    <a:srgbClr val="000000">
                      <a:alpha val="43137"/>
                    </a:srgbClr>
                  </a:outerShdw>
                </a:effectLst>
                <a:latin typeface="Comic Sans MS" pitchFamily="66" charset="0"/>
                <a:cs typeface="Arial" charset="0"/>
              </a:rPr>
              <a:t>/Kg/min per infusione</a:t>
            </a:r>
            <a:endParaRPr lang="it-IT" sz="2800" b="1" dirty="0">
              <a:solidFill>
                <a:srgbClr val="FFFF00"/>
              </a:solidFill>
              <a:effectLst>
                <a:outerShdw blurRad="38100" dist="38100" dir="2700000" algn="tl">
                  <a:srgbClr val="000000">
                    <a:alpha val="43137"/>
                  </a:srgbClr>
                </a:outerShdw>
              </a:effectLst>
              <a:latin typeface="Comic Sans MS" pitchFamily="66" charset="0"/>
            </a:endParaRPr>
          </a:p>
          <a:p>
            <a:pPr marL="1257300" lvl="2" indent="-342900">
              <a:lnSpc>
                <a:spcPct val="90000"/>
              </a:lnSpc>
              <a:spcBef>
                <a:spcPct val="20000"/>
              </a:spcBef>
              <a:buFontTx/>
              <a:buChar char="•"/>
              <a:defRPr/>
            </a:pPr>
            <a:r>
              <a:rPr lang="it-IT" sz="2800" b="1" dirty="0">
                <a:solidFill>
                  <a:srgbClr val="FFFF00"/>
                </a:solidFill>
                <a:effectLst>
                  <a:outerShdw blurRad="38100" dist="38100" dir="2700000" algn="tl">
                    <a:srgbClr val="000000">
                      <a:alpha val="43137"/>
                    </a:srgbClr>
                  </a:outerShdw>
                </a:effectLst>
                <a:latin typeface="Comic Sans MS" pitchFamily="66" charset="0"/>
              </a:rPr>
              <a:t>ELETTROSTIMOLAZIONE PACING</a:t>
            </a:r>
          </a:p>
        </p:txBody>
      </p:sp>
      <p:sp>
        <p:nvSpPr>
          <p:cNvPr id="313347" name="Text Box 1028"/>
          <p:cNvSpPr txBox="1">
            <a:spLocks noChangeArrowheads="1"/>
          </p:cNvSpPr>
          <p:nvPr/>
        </p:nvSpPr>
        <p:spPr bwMode="auto">
          <a:xfrm>
            <a:off x="684213" y="6021388"/>
            <a:ext cx="7675562" cy="646112"/>
          </a:xfrm>
          <a:prstGeom prst="rect">
            <a:avLst/>
          </a:prstGeom>
          <a:noFill/>
          <a:ln w="9525">
            <a:noFill/>
            <a:miter lim="800000"/>
            <a:headEnd/>
            <a:tailEnd/>
          </a:ln>
        </p:spPr>
        <p:txBody>
          <a:bodyPr wrap="none">
            <a:spAutoFit/>
          </a:bodyPr>
          <a:lstStyle/>
          <a:p>
            <a:pPr>
              <a:defRPr/>
            </a:pPr>
            <a:r>
              <a:rPr lang="it-IT" sz="3600" b="1" dirty="0">
                <a:solidFill>
                  <a:schemeClr val="bg1"/>
                </a:solidFill>
                <a:effectLst>
                  <a:outerShdw blurRad="38100" dist="38100" dir="2700000" algn="tl">
                    <a:srgbClr val="000000">
                      <a:alpha val="43137"/>
                    </a:srgbClr>
                  </a:outerShdw>
                </a:effectLst>
                <a:latin typeface="Comic Sans MS" pitchFamily="66" charset="0"/>
              </a:rPr>
              <a:t>PREVENZIONE (individua i FR)!!!!!</a:t>
            </a:r>
          </a:p>
        </p:txBody>
      </p:sp>
      <p:sp>
        <p:nvSpPr>
          <p:cNvPr id="121861" name="AutoShape 1029"/>
          <p:cNvSpPr>
            <a:spLocks noChangeArrowheads="1"/>
          </p:cNvSpPr>
          <p:nvPr/>
        </p:nvSpPr>
        <p:spPr bwMode="auto">
          <a:xfrm>
            <a:off x="539750" y="4149725"/>
            <a:ext cx="936625" cy="1655763"/>
          </a:xfrm>
          <a:prstGeom prst="curvedRightArrow">
            <a:avLst>
              <a:gd name="adj1" fmla="val 33097"/>
              <a:gd name="adj2" fmla="val 66178"/>
              <a:gd name="adj3" fmla="val 33333"/>
            </a:avLst>
          </a:prstGeom>
          <a:solidFill>
            <a:srgbClr val="FF6600"/>
          </a:solidFill>
          <a:ln w="9525">
            <a:solidFill>
              <a:schemeClr val="tx1"/>
            </a:solidFill>
            <a:miter lim="800000"/>
            <a:headEnd/>
            <a:tailEnd/>
          </a:ln>
        </p:spPr>
        <p:txBody>
          <a:bodyPr wrap="none" anchor="ctr"/>
          <a:lstStyle/>
          <a:p>
            <a:endParaRPr lang="it-IT" sz="2400">
              <a:solidFill>
                <a:srgbClr val="000000"/>
              </a:solidFill>
              <a:latin typeface="Comic Sans MS" pitchFamily="66" charset="0"/>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627063" y="1071563"/>
            <a:ext cx="8110537" cy="3643312"/>
          </a:xfrm>
          <a:prstGeom prst="rect">
            <a:avLst/>
          </a:prstGeom>
          <a:noFill/>
          <a:ln w="9525">
            <a:noFill/>
            <a:miter lim="800000"/>
            <a:headEnd/>
            <a:tailEnd/>
          </a:ln>
        </p:spPr>
      </p:pic>
      <p:pic>
        <p:nvPicPr>
          <p:cNvPr id="122883" name="Picture 3"/>
          <p:cNvPicPr>
            <a:picLocks noChangeAspect="1" noChangeArrowheads="1"/>
          </p:cNvPicPr>
          <p:nvPr/>
        </p:nvPicPr>
        <p:blipFill>
          <a:blip r:embed="rId3" cstate="print"/>
          <a:srcRect/>
          <a:stretch>
            <a:fillRect/>
          </a:stretch>
        </p:blipFill>
        <p:spPr bwMode="auto">
          <a:xfrm>
            <a:off x="285750" y="214313"/>
            <a:ext cx="4081463" cy="719137"/>
          </a:xfrm>
          <a:prstGeom prst="rect">
            <a:avLst/>
          </a:prstGeom>
          <a:noFill/>
          <a:ln w="9525">
            <a:noFill/>
            <a:miter lim="800000"/>
            <a:headEnd/>
            <a:tailEnd/>
          </a:ln>
        </p:spPr>
      </p:pic>
      <p:pic>
        <p:nvPicPr>
          <p:cNvPr id="122884" name="Picture 4"/>
          <p:cNvPicPr>
            <a:picLocks noChangeAspect="1" noChangeArrowheads="1"/>
          </p:cNvPicPr>
          <p:nvPr/>
        </p:nvPicPr>
        <p:blipFill>
          <a:blip r:embed="rId4" cstate="print"/>
          <a:srcRect/>
          <a:stretch>
            <a:fillRect/>
          </a:stretch>
        </p:blipFill>
        <p:spPr bwMode="auto">
          <a:xfrm>
            <a:off x="4795838" y="5286375"/>
            <a:ext cx="4133850" cy="642938"/>
          </a:xfrm>
          <a:prstGeom prst="rect">
            <a:avLst/>
          </a:prstGeom>
          <a:noFill/>
          <a:ln w="9525">
            <a:noFill/>
            <a:miter lim="800000"/>
            <a:headEnd/>
            <a:tailEnd/>
          </a:ln>
        </p:spPr>
      </p:pic>
      <p:sp>
        <p:nvSpPr>
          <p:cNvPr id="122885" name="CasellaDiTesto 4"/>
          <p:cNvSpPr txBox="1">
            <a:spLocks noChangeArrowheads="1"/>
          </p:cNvSpPr>
          <p:nvPr/>
        </p:nvSpPr>
        <p:spPr bwMode="auto">
          <a:xfrm>
            <a:off x="500063" y="5286375"/>
            <a:ext cx="3276600" cy="954088"/>
          </a:xfrm>
          <a:prstGeom prst="rect">
            <a:avLst/>
          </a:prstGeom>
          <a:noFill/>
          <a:ln w="9525">
            <a:noFill/>
            <a:miter lim="800000"/>
            <a:headEnd/>
            <a:tailEnd/>
          </a:ln>
        </p:spPr>
        <p:txBody>
          <a:bodyPr wrap="none">
            <a:spAutoFit/>
          </a:bodyPr>
          <a:lstStyle/>
          <a:p>
            <a:r>
              <a:rPr lang="it-IT" sz="2800" b="1">
                <a:solidFill>
                  <a:schemeClr val="bg1"/>
                </a:solidFill>
                <a:latin typeface="Comic Sans MS" pitchFamily="66" charset="0"/>
              </a:rPr>
              <a:t>www.torsades.org</a:t>
            </a:r>
          </a:p>
          <a:p>
            <a:r>
              <a:rPr lang="it-IT" sz="2800" b="1">
                <a:solidFill>
                  <a:schemeClr val="bg1"/>
                </a:solidFill>
                <a:latin typeface="Comic Sans MS" pitchFamily="66" charset="0"/>
              </a:rPr>
              <a:t>www.crevif.it</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2.bp.blogspot.com/_MmAwT09nPb4/TEBgwejC8vI/AAAAAAAAAKM/YhYTN0RXhxA/s1600/fiuuuu.jpg"/>
          <p:cNvPicPr>
            <a:picLocks noChangeAspect="1" noChangeArrowheads="1"/>
          </p:cNvPicPr>
          <p:nvPr/>
        </p:nvPicPr>
        <p:blipFill>
          <a:blip r:embed="rId2" cstate="print"/>
          <a:srcRect/>
          <a:stretch>
            <a:fillRect/>
          </a:stretch>
        </p:blipFill>
        <p:spPr bwMode="auto">
          <a:xfrm>
            <a:off x="2627313" y="2506663"/>
            <a:ext cx="3673475" cy="4044950"/>
          </a:xfrm>
          <a:prstGeom prst="rect">
            <a:avLst/>
          </a:prstGeom>
          <a:noFill/>
          <a:ln w="9525">
            <a:noFill/>
            <a:miter lim="800000"/>
            <a:headEnd/>
            <a:tailEnd/>
          </a:ln>
        </p:spPr>
      </p:pic>
      <p:sp>
        <p:nvSpPr>
          <p:cNvPr id="3" name="Rettangolo 2"/>
          <p:cNvSpPr/>
          <p:nvPr/>
        </p:nvSpPr>
        <p:spPr>
          <a:xfrm>
            <a:off x="426199" y="476672"/>
            <a:ext cx="8545929" cy="1107996"/>
          </a:xfrm>
          <a:prstGeom prst="rect">
            <a:avLst/>
          </a:prstGeom>
          <a:noFill/>
        </p:spPr>
        <p:txBody>
          <a:bodyPr wrap="none">
            <a:spAutoFit/>
          </a:bodyPr>
          <a:lstStyle/>
          <a:p>
            <a:pPr algn="ctr">
              <a:defRPr/>
            </a:pPr>
            <a:r>
              <a:rPr lang="it-IT" sz="6600" b="1" dirty="0">
                <a:ln w="10541" cmpd="sng">
                  <a:solidFill>
                    <a:srgbClr val="7D7D7D">
                      <a:tint val="100000"/>
                      <a:shade val="100000"/>
                      <a:satMod val="110000"/>
                    </a:srgbClr>
                  </a:solidFill>
                  <a:prstDash val="solid"/>
                </a:ln>
                <a:solidFill>
                  <a:srgbClr val="FFFF00"/>
                </a:solidFill>
                <a:effectLst>
                  <a:outerShdw blurRad="38100" dist="38100" dir="2700000" algn="tl">
                    <a:srgbClr val="000000">
                      <a:alpha val="43137"/>
                    </a:srgbClr>
                  </a:outerShdw>
                </a:effectLst>
                <a:latin typeface="Comic Sans MS" pitchFamily="66" charset="0"/>
              </a:rPr>
              <a:t>Ad ogni buon </a:t>
            </a:r>
            <a:r>
              <a:rPr lang="it-IT" sz="6600" b="1" dirty="0" err="1">
                <a:ln w="10541" cmpd="sng">
                  <a:solidFill>
                    <a:srgbClr val="7D7D7D">
                      <a:tint val="100000"/>
                      <a:shade val="100000"/>
                      <a:satMod val="110000"/>
                    </a:srgbClr>
                  </a:solidFill>
                  <a:prstDash val="solid"/>
                </a:ln>
                <a:solidFill>
                  <a:srgbClr val="FFFF00"/>
                </a:solidFill>
                <a:effectLst>
                  <a:outerShdw blurRad="38100" dist="38100" dir="2700000" algn="tl">
                    <a:srgbClr val="000000">
                      <a:alpha val="43137"/>
                    </a:srgbClr>
                  </a:outerShdw>
                </a:effectLst>
                <a:latin typeface="Comic Sans MS" pitchFamily="66" charset="0"/>
              </a:rPr>
              <a:t>conto…</a:t>
            </a:r>
            <a:endParaRPr lang="it-IT" sz="6600" b="1" dirty="0">
              <a:ln w="10541" cmpd="sng">
                <a:solidFill>
                  <a:srgbClr val="7D7D7D">
                    <a:tint val="100000"/>
                    <a:shade val="100000"/>
                    <a:satMod val="110000"/>
                  </a:srgbClr>
                </a:solidFill>
                <a:prstDash val="solid"/>
              </a:ln>
              <a:solidFill>
                <a:srgbClr val="FFFF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p:oleObj spid="_x0000_s165890" name="Fotografia di Photo Editor" r:id="rId4" imgW="13336862" imgH="9704762" progId="">
              <p:embed/>
            </p:oleObj>
          </a:graphicData>
        </a:graphic>
      </p:graphicFrame>
      <p:sp>
        <p:nvSpPr>
          <p:cNvPr id="2051" name="Text Box 3"/>
          <p:cNvSpPr txBox="1">
            <a:spLocks noChangeArrowheads="1"/>
          </p:cNvSpPr>
          <p:nvPr/>
        </p:nvSpPr>
        <p:spPr bwMode="auto">
          <a:xfrm>
            <a:off x="179388" y="3429000"/>
            <a:ext cx="8645525" cy="646113"/>
          </a:xfrm>
          <a:prstGeom prst="rect">
            <a:avLst/>
          </a:prstGeom>
          <a:noFill/>
          <a:ln w="41275" algn="ctr">
            <a:noFill/>
            <a:miter lim="800000"/>
            <a:headEnd/>
            <a:tailEnd/>
          </a:ln>
        </p:spPr>
        <p:txBody>
          <a:bodyPr wrap="none">
            <a:spAutoFit/>
          </a:bodyPr>
          <a:lstStyle/>
          <a:p>
            <a:pPr>
              <a:defRPr/>
            </a:pPr>
            <a:r>
              <a:rPr lang="it-IT" sz="3600" b="1" dirty="0">
                <a:solidFill>
                  <a:schemeClr val="accent1">
                    <a:lumMod val="50000"/>
                  </a:schemeClr>
                </a:solidFill>
                <a:effectLst>
                  <a:outerShdw blurRad="38100" dist="38100" dir="2700000" algn="tl">
                    <a:srgbClr val="000000">
                      <a:alpha val="43137"/>
                    </a:srgbClr>
                  </a:outerShdw>
                </a:effectLst>
                <a:latin typeface="Comic Sans MS" pitchFamily="66" charset="0"/>
              </a:rPr>
              <a:t>Shock inappropriato di ICD su TPSV !</a:t>
            </a:r>
          </a:p>
        </p:txBody>
      </p:sp>
      <p:sp>
        <p:nvSpPr>
          <p:cNvPr id="2052" name="CasellaDiTesto 4"/>
          <p:cNvSpPr txBox="1">
            <a:spLocks noChangeArrowheads="1"/>
          </p:cNvSpPr>
          <p:nvPr/>
        </p:nvSpPr>
        <p:spPr bwMode="auto">
          <a:xfrm>
            <a:off x="1403350" y="0"/>
            <a:ext cx="5859463" cy="584200"/>
          </a:xfrm>
          <a:prstGeom prst="rect">
            <a:avLst/>
          </a:prstGeom>
          <a:noFill/>
          <a:ln w="9525">
            <a:noFill/>
            <a:miter lim="800000"/>
            <a:headEnd/>
            <a:tailEnd/>
          </a:ln>
        </p:spPr>
        <p:txBody>
          <a:bodyPr wrap="none">
            <a:spAutoFit/>
          </a:bodyPr>
          <a:lstStyle/>
          <a:p>
            <a:pPr>
              <a:defRPr/>
            </a:pPr>
            <a:r>
              <a:rPr lang="it-IT" sz="3200" b="1" dirty="0">
                <a:solidFill>
                  <a:srgbClr val="339966"/>
                </a:solidFill>
                <a:effectLst>
                  <a:outerShdw blurRad="38100" dist="38100" dir="2700000" algn="tl">
                    <a:srgbClr val="000000">
                      <a:alpha val="43137"/>
                    </a:srgbClr>
                  </a:outerShdw>
                </a:effectLst>
                <a:latin typeface="Comic Sans MS" pitchFamily="66" charset="0"/>
              </a:rPr>
              <a:t>Anche i computer </a:t>
            </a:r>
            <a:r>
              <a:rPr lang="it-IT" sz="3200" b="1" dirty="0" err="1">
                <a:solidFill>
                  <a:srgbClr val="339966"/>
                </a:solidFill>
                <a:effectLst>
                  <a:outerShdw blurRad="38100" dist="38100" dir="2700000" algn="tl">
                    <a:srgbClr val="000000">
                      <a:alpha val="43137"/>
                    </a:srgbClr>
                  </a:outerShdw>
                </a:effectLst>
                <a:latin typeface="Comic Sans MS" pitchFamily="66" charset="0"/>
              </a:rPr>
              <a:t>sbagliano</a:t>
            </a:r>
            <a:r>
              <a:rPr lang="it-IT" dirty="0" err="1">
                <a:solidFill>
                  <a:srgbClr val="339966"/>
                </a:solidFill>
              </a:rPr>
              <a:t>…</a:t>
            </a:r>
            <a:endParaRPr lang="it-IT" dirty="0">
              <a:solidFill>
                <a:srgbClr val="3399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ppt_x</p:attrName>
                                        </p:attrNameLst>
                                      </p:cBhvr>
                                      <p:tavLst>
                                        <p:tav tm="0">
                                          <p:val>
                                            <p:strVal val="#ppt_x-.2"/>
                                          </p:val>
                                        </p:tav>
                                        <p:tav tm="100000">
                                          <p:val>
                                            <p:strVal val="#ppt_x"/>
                                          </p:val>
                                        </p:tav>
                                      </p:tavLst>
                                    </p:anim>
                                    <p:anim calcmode="lin" valueType="num">
                                      <p:cBhvr>
                                        <p:cTn id="8" dur="1000" fill="hold"/>
                                        <p:tgtEl>
                                          <p:spTgt spid="20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3730"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3731"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3732"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94214" name="AutoShape 6"/>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73734" name="AutoShape 7"/>
          <p:cNvSpPr>
            <a:spLocks noChangeArrowheads="1"/>
          </p:cNvSpPr>
          <p:nvPr/>
        </p:nvSpPr>
        <p:spPr bwMode="auto">
          <a:xfrm rot="10800000" flipH="1">
            <a:off x="5029200" y="2590800"/>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3735" name="AutoShape 8"/>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3736" name="AutoShape 9"/>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94218" name="AutoShape 10"/>
          <p:cNvSpPr>
            <a:spLocks noChangeArrowheads="1"/>
          </p:cNvSpPr>
          <p:nvPr/>
        </p:nvSpPr>
        <p:spPr bwMode="auto">
          <a:xfrm>
            <a:off x="5867400" y="52578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94219" name="AutoShape 11"/>
          <p:cNvSpPr>
            <a:spLocks noChangeArrowheads="1"/>
          </p:cNvSpPr>
          <p:nvPr/>
        </p:nvSpPr>
        <p:spPr bwMode="auto">
          <a:xfrm flipH="1">
            <a:off x="2667000" y="51816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73739" name="Rectangle 13"/>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3740" name="Rectangle 14"/>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3741" name="WordArt 15"/>
          <p:cNvSpPr>
            <a:spLocks noChangeArrowheads="1" noChangeShapeType="1" noTextEdit="1"/>
          </p:cNvSpPr>
          <p:nvPr/>
        </p:nvSpPr>
        <p:spPr bwMode="auto">
          <a:xfrm>
            <a:off x="1752600" y="228600"/>
            <a:ext cx="5791200" cy="8382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rientro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
                                  </p:stCondLst>
                                  <p:childTnLst>
                                    <p:set>
                                      <p:cBhvr>
                                        <p:cTn id="6" dur="1" fill="hold">
                                          <p:stCondLst>
                                            <p:cond delay="0"/>
                                          </p:stCondLst>
                                        </p:cTn>
                                        <p:tgtEl>
                                          <p:spTgt spid="94219"/>
                                        </p:tgtEl>
                                        <p:attrNameLst>
                                          <p:attrName>style.visibility</p:attrName>
                                        </p:attrNameLst>
                                      </p:cBhvr>
                                      <p:to>
                                        <p:strVal val="visible"/>
                                      </p:to>
                                    </p:set>
                                    <p:animEffect transition="in" filter="wipe(right)">
                                      <p:cBhvr>
                                        <p:cTn id="7" dur="500"/>
                                        <p:tgtEl>
                                          <p:spTgt spid="94219"/>
                                        </p:tgtEl>
                                      </p:cBhvr>
                                    </p:animEffect>
                                  </p:childTnLst>
                                </p:cTn>
                              </p:par>
                            </p:childTnLst>
                          </p:cTn>
                        </p:par>
                        <p:par>
                          <p:cTn id="8" fill="hold">
                            <p:stCondLst>
                              <p:cond delay="600"/>
                            </p:stCondLst>
                            <p:childTnLst>
                              <p:par>
                                <p:cTn id="9" presetID="22" presetClass="entr" presetSubtype="8" fill="hold" grpId="0" nodeType="afterEffect">
                                  <p:stCondLst>
                                    <p:cond delay="100"/>
                                  </p:stCondLst>
                                  <p:childTnLst>
                                    <p:set>
                                      <p:cBhvr>
                                        <p:cTn id="10" dur="1" fill="hold">
                                          <p:stCondLst>
                                            <p:cond delay="0"/>
                                          </p:stCondLst>
                                        </p:cTn>
                                        <p:tgtEl>
                                          <p:spTgt spid="94218"/>
                                        </p:tgtEl>
                                        <p:attrNameLst>
                                          <p:attrName>style.visibility</p:attrName>
                                        </p:attrNameLst>
                                      </p:cBhvr>
                                      <p:to>
                                        <p:strVal val="visible"/>
                                      </p:to>
                                    </p:set>
                                    <p:animEffect transition="in" filter="wipe(left)">
                                      <p:cBhvr>
                                        <p:cTn id="11" dur="500"/>
                                        <p:tgtEl>
                                          <p:spTgt spid="94218"/>
                                        </p:tgtEl>
                                      </p:cBhvr>
                                    </p:animEffect>
                                  </p:childTnLst>
                                </p:cTn>
                              </p:par>
                            </p:childTnLst>
                          </p:cTn>
                        </p:par>
                        <p:par>
                          <p:cTn id="12" fill="hold">
                            <p:stCondLst>
                              <p:cond delay="1200"/>
                            </p:stCondLst>
                            <p:childTnLst>
                              <p:par>
                                <p:cTn id="13" presetID="22" presetClass="entr" presetSubtype="1" fill="hold" grpId="0" nodeType="afterEffect">
                                  <p:stCondLst>
                                    <p:cond delay="100"/>
                                  </p:stCondLst>
                                  <p:childTnLst>
                                    <p:set>
                                      <p:cBhvr>
                                        <p:cTn id="14" dur="1" fill="hold">
                                          <p:stCondLst>
                                            <p:cond delay="0"/>
                                          </p:stCondLst>
                                        </p:cTn>
                                        <p:tgtEl>
                                          <p:spTgt spid="94214"/>
                                        </p:tgtEl>
                                        <p:attrNameLst>
                                          <p:attrName>style.visibility</p:attrName>
                                        </p:attrNameLst>
                                      </p:cBhvr>
                                      <p:to>
                                        <p:strVal val="visible"/>
                                      </p:to>
                                    </p:set>
                                    <p:animEffect transition="in" filter="wipe(up)">
                                      <p:cBhvr>
                                        <p:cTn id="15"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8" grpId="0" animBg="1"/>
      <p:bldP spid="9421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6" name="Picture 2" descr="http://www.patentequiz.net/immagini/383.jpg"/>
          <p:cNvPicPr>
            <a:picLocks noChangeAspect="1" noChangeArrowheads="1"/>
          </p:cNvPicPr>
          <p:nvPr/>
        </p:nvPicPr>
        <p:blipFill>
          <a:blip r:embed="rId2" cstate="print"/>
          <a:srcRect/>
          <a:stretch>
            <a:fillRect/>
          </a:stretch>
        </p:blipFill>
        <p:spPr bwMode="auto">
          <a:xfrm>
            <a:off x="971600" y="548680"/>
            <a:ext cx="3657600" cy="3657600"/>
          </a:xfrm>
          <a:prstGeom prst="rect">
            <a:avLst/>
          </a:prstGeom>
          <a:noFill/>
        </p:spPr>
      </p:pic>
      <p:pic>
        <p:nvPicPr>
          <p:cNvPr id="907268" name="Picture 4" descr="Risultati immagini per cuore stanco"/>
          <p:cNvPicPr>
            <a:picLocks noChangeAspect="1" noChangeArrowheads="1"/>
          </p:cNvPicPr>
          <p:nvPr/>
        </p:nvPicPr>
        <p:blipFill>
          <a:blip r:embed="rId3" cstate="print"/>
          <a:srcRect/>
          <a:stretch>
            <a:fillRect/>
          </a:stretch>
        </p:blipFill>
        <p:spPr bwMode="auto">
          <a:xfrm>
            <a:off x="5724128" y="3212976"/>
            <a:ext cx="2895972" cy="2613739"/>
          </a:xfrm>
          <a:prstGeom prst="rect">
            <a:avLst/>
          </a:prstGeom>
          <a:noFill/>
        </p:spPr>
      </p:pic>
      <p:sp>
        <p:nvSpPr>
          <p:cNvPr id="4" name="Rettangolo 3"/>
          <p:cNvSpPr/>
          <p:nvPr/>
        </p:nvSpPr>
        <p:spPr>
          <a:xfrm>
            <a:off x="904695" y="5013176"/>
            <a:ext cx="2449710" cy="1200329"/>
          </a:xfrm>
          <a:prstGeom prst="rect">
            <a:avLst/>
          </a:prstGeom>
          <a:noFill/>
        </p:spPr>
        <p:txBody>
          <a:bodyPr wrap="none" lIns="91440" tIns="45720" rIns="91440" bIns="45720">
            <a:spAutoFit/>
          </a:bodyPr>
          <a:lstStyle/>
          <a:p>
            <a:pPr algn="ctr"/>
            <a:r>
              <a:rPr lang="it-IT" sz="7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bradi</a:t>
            </a:r>
            <a:endParaRPr lang="it-IT" sz="7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it-IT" sz="4000" b="1" dirty="0" smtClean="0">
                <a:solidFill>
                  <a:srgbClr val="FFFF00"/>
                </a:solidFill>
                <a:effectLst>
                  <a:outerShdw blurRad="38100" dist="38100" dir="2700000" algn="tl">
                    <a:srgbClr val="000000">
                      <a:alpha val="43137"/>
                    </a:srgbClr>
                  </a:outerShdw>
                </a:effectLst>
                <a:latin typeface="Comic Sans MS" pitchFamily="66" charset="0"/>
              </a:rPr>
              <a:t>Bradicardie e sintomi</a:t>
            </a:r>
          </a:p>
        </p:txBody>
      </p:sp>
      <p:sp>
        <p:nvSpPr>
          <p:cNvPr id="4099" name="Rectangle 3"/>
          <p:cNvSpPr>
            <a:spLocks noGrp="1" noChangeArrowheads="1"/>
          </p:cNvSpPr>
          <p:nvPr>
            <p:ph type="body" idx="1"/>
          </p:nvPr>
        </p:nvSpPr>
        <p:spPr>
          <a:xfrm>
            <a:off x="755576" y="1772816"/>
            <a:ext cx="7772400" cy="4876800"/>
          </a:xfrm>
        </p:spPr>
        <p:txBody>
          <a:bodyPr/>
          <a:lstStyle/>
          <a:p>
            <a:pPr eaLnBrk="1" hangingPunct="1"/>
            <a:r>
              <a:rPr lang="it-IT" sz="3000" b="1" dirty="0" smtClean="0">
                <a:solidFill>
                  <a:schemeClr val="bg1"/>
                </a:solidFill>
                <a:latin typeface="Comic Sans MS" pitchFamily="66" charset="0"/>
              </a:rPr>
              <a:t>I sintomi possono essere scarsi o nulli oppure maggiori</a:t>
            </a:r>
          </a:p>
          <a:p>
            <a:pPr eaLnBrk="1" hangingPunct="1"/>
            <a:r>
              <a:rPr lang="it-IT" sz="3000" b="1" dirty="0" smtClean="0">
                <a:solidFill>
                  <a:schemeClr val="bg1"/>
                </a:solidFill>
                <a:latin typeface="Comic Sans MS" pitchFamily="66" charset="0"/>
              </a:rPr>
              <a:t>Possono essere transitori o persistenti</a:t>
            </a:r>
          </a:p>
          <a:p>
            <a:pPr eaLnBrk="1" hangingPunct="1"/>
            <a:r>
              <a:rPr lang="it-IT" sz="3000" b="1" dirty="0" smtClean="0">
                <a:solidFill>
                  <a:schemeClr val="bg1"/>
                </a:solidFill>
                <a:latin typeface="Comic Sans MS" pitchFamily="66" charset="0"/>
              </a:rPr>
              <a:t>Una sincope può essere espressione sia di una </a:t>
            </a:r>
            <a:r>
              <a:rPr lang="it-IT" sz="3000" b="1" dirty="0" err="1" smtClean="0">
                <a:solidFill>
                  <a:schemeClr val="bg1"/>
                </a:solidFill>
                <a:latin typeface="Comic Sans MS" pitchFamily="66" charset="0"/>
              </a:rPr>
              <a:t>bradiaritmia</a:t>
            </a:r>
            <a:r>
              <a:rPr lang="it-IT" sz="3000" b="1" dirty="0" smtClean="0">
                <a:solidFill>
                  <a:schemeClr val="bg1"/>
                </a:solidFill>
                <a:latin typeface="Comic Sans MS" pitchFamily="66" charset="0"/>
              </a:rPr>
              <a:t> che di una </a:t>
            </a:r>
            <a:r>
              <a:rPr lang="it-IT" sz="3000" b="1" dirty="0" err="1" smtClean="0">
                <a:solidFill>
                  <a:schemeClr val="bg1"/>
                </a:solidFill>
                <a:latin typeface="Comic Sans MS" pitchFamily="66" charset="0"/>
              </a:rPr>
              <a:t>tachiaritmia</a:t>
            </a:r>
            <a:r>
              <a:rPr lang="it-IT" sz="3000" b="1" dirty="0" smtClean="0">
                <a:solidFill>
                  <a:schemeClr val="bg1"/>
                </a:solidFill>
                <a:latin typeface="Comic Sans MS" pitchFamily="66" charset="0"/>
              </a:rPr>
              <a:t> che di tutt’altro</a:t>
            </a:r>
          </a:p>
          <a:p>
            <a:pPr eaLnBrk="1" hangingPunct="1"/>
            <a:r>
              <a:rPr lang="it-IT" sz="3000" b="1" dirty="0" smtClean="0">
                <a:solidFill>
                  <a:schemeClr val="bg1"/>
                </a:solidFill>
                <a:latin typeface="Comic Sans MS" pitchFamily="66" charset="0"/>
              </a:rPr>
              <a:t>Non sono specifici</a:t>
            </a:r>
          </a:p>
          <a:p>
            <a:pPr eaLnBrk="1" hangingPunct="1"/>
            <a:r>
              <a:rPr lang="it-IT" sz="3000" b="1" dirty="0" smtClean="0">
                <a:solidFill>
                  <a:schemeClr val="bg1"/>
                </a:solidFill>
                <a:latin typeface="Comic Sans MS" pitchFamily="66" charset="0"/>
              </a:rPr>
              <a:t>Spesso accentuati dalla stazione eretta e attenuati dalla posizione supina</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nduction-system-of-the-heart"/>
          <p:cNvPicPr>
            <a:picLocks noChangeAspect="1" noChangeArrowheads="1"/>
          </p:cNvPicPr>
          <p:nvPr/>
        </p:nvPicPr>
        <p:blipFill>
          <a:blip r:embed="rId3" cstate="print"/>
          <a:srcRect/>
          <a:stretch>
            <a:fillRect/>
          </a:stretch>
        </p:blipFill>
        <p:spPr bwMode="auto">
          <a:xfrm>
            <a:off x="304800" y="0"/>
            <a:ext cx="8534400" cy="6826250"/>
          </a:xfrm>
          <a:prstGeom prst="rect">
            <a:avLst/>
          </a:prstGeom>
          <a:noFill/>
          <a:ln w="9525">
            <a:noFill/>
            <a:miter lim="800000"/>
            <a:headEnd/>
            <a:tailEnd/>
          </a:ln>
        </p:spPr>
      </p:pic>
      <p:sp>
        <p:nvSpPr>
          <p:cNvPr id="22531" name="Oval 3"/>
          <p:cNvSpPr>
            <a:spLocks noChangeArrowheads="1"/>
          </p:cNvSpPr>
          <p:nvPr/>
        </p:nvSpPr>
        <p:spPr bwMode="auto">
          <a:xfrm>
            <a:off x="3200400" y="3200400"/>
            <a:ext cx="374650" cy="388938"/>
          </a:xfrm>
          <a:prstGeom prst="ellipse">
            <a:avLst/>
          </a:prstGeom>
          <a:solidFill>
            <a:srgbClr val="FF0000"/>
          </a:solidFill>
          <a:ln w="38100">
            <a:solidFill>
              <a:srgbClr val="FF0000"/>
            </a:solidFill>
            <a:round/>
            <a:headEnd/>
            <a:tailEnd/>
          </a:ln>
        </p:spPr>
        <p:txBody>
          <a:bodyPr anchor="ctr">
            <a:spAutoFit/>
          </a:bodyPr>
          <a:lstStyle/>
          <a:p>
            <a:pPr algn="ctr" eaLnBrk="0" hangingPunct="0"/>
            <a:endParaRPr lang="it-IT" sz="1200" b="1">
              <a:solidFill>
                <a:srgbClr val="FF0066"/>
              </a:solidFill>
              <a:latin typeface="Arial" charset="0"/>
            </a:endParaRPr>
          </a:p>
        </p:txBody>
      </p:sp>
      <p:grpSp>
        <p:nvGrpSpPr>
          <p:cNvPr id="2" name="Group 4"/>
          <p:cNvGrpSpPr>
            <a:grpSpLocks/>
          </p:cNvGrpSpPr>
          <p:nvPr/>
        </p:nvGrpSpPr>
        <p:grpSpPr bwMode="auto">
          <a:xfrm>
            <a:off x="3035300" y="3276600"/>
            <a:ext cx="2298700" cy="1790700"/>
            <a:chOff x="1914" y="2086"/>
            <a:chExt cx="1448" cy="1128"/>
          </a:xfrm>
        </p:grpSpPr>
        <p:sp>
          <p:nvSpPr>
            <p:cNvPr id="12301" name="Freeform 5"/>
            <p:cNvSpPr>
              <a:spLocks/>
            </p:cNvSpPr>
            <p:nvPr/>
          </p:nvSpPr>
          <p:spPr bwMode="auto">
            <a:xfrm>
              <a:off x="2256" y="2112"/>
              <a:ext cx="344" cy="480"/>
            </a:xfrm>
            <a:custGeom>
              <a:avLst/>
              <a:gdLst>
                <a:gd name="T0" fmla="*/ 0 w 344"/>
                <a:gd name="T1" fmla="*/ 0 h 480"/>
                <a:gd name="T2" fmla="*/ 144 w 344"/>
                <a:gd name="T3" fmla="*/ 96 h 480"/>
                <a:gd name="T4" fmla="*/ 192 w 344"/>
                <a:gd name="T5" fmla="*/ 192 h 480"/>
                <a:gd name="T6" fmla="*/ 240 w 344"/>
                <a:gd name="T7" fmla="*/ 240 h 480"/>
                <a:gd name="T8" fmla="*/ 336 w 344"/>
                <a:gd name="T9" fmla="*/ 288 h 480"/>
                <a:gd name="T10" fmla="*/ 288 w 344"/>
                <a:gd name="T11" fmla="*/ 480 h 480"/>
                <a:gd name="T12" fmla="*/ 0 60000 65536"/>
                <a:gd name="T13" fmla="*/ 0 60000 65536"/>
                <a:gd name="T14" fmla="*/ 0 60000 65536"/>
                <a:gd name="T15" fmla="*/ 0 60000 65536"/>
                <a:gd name="T16" fmla="*/ 0 60000 65536"/>
                <a:gd name="T17" fmla="*/ 0 60000 65536"/>
                <a:gd name="T18" fmla="*/ 0 w 344"/>
                <a:gd name="T19" fmla="*/ 0 h 480"/>
                <a:gd name="T20" fmla="*/ 344 w 344"/>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344" h="480">
                  <a:moveTo>
                    <a:pt x="0" y="0"/>
                  </a:moveTo>
                  <a:cubicBezTo>
                    <a:pt x="24" y="16"/>
                    <a:pt x="112" y="64"/>
                    <a:pt x="144" y="96"/>
                  </a:cubicBezTo>
                  <a:cubicBezTo>
                    <a:pt x="176" y="128"/>
                    <a:pt x="176" y="168"/>
                    <a:pt x="192" y="192"/>
                  </a:cubicBezTo>
                  <a:cubicBezTo>
                    <a:pt x="208" y="216"/>
                    <a:pt x="216" y="224"/>
                    <a:pt x="240" y="240"/>
                  </a:cubicBezTo>
                  <a:cubicBezTo>
                    <a:pt x="264" y="256"/>
                    <a:pt x="328" y="248"/>
                    <a:pt x="336" y="288"/>
                  </a:cubicBezTo>
                  <a:cubicBezTo>
                    <a:pt x="344" y="328"/>
                    <a:pt x="316" y="404"/>
                    <a:pt x="288" y="480"/>
                  </a:cubicBezTo>
                </a:path>
              </a:pathLst>
            </a:custGeom>
            <a:noFill/>
            <a:ln w="38100">
              <a:solidFill>
                <a:srgbClr val="FF0000"/>
              </a:solidFill>
              <a:round/>
              <a:headEnd/>
              <a:tailEnd type="triangle" w="med" len="med"/>
            </a:ln>
          </p:spPr>
          <p:txBody>
            <a:bodyPr anchor="ctr">
              <a:spAutoFit/>
            </a:bodyPr>
            <a:lstStyle/>
            <a:p>
              <a:endParaRPr lang="it-IT"/>
            </a:p>
          </p:txBody>
        </p:sp>
        <p:grpSp>
          <p:nvGrpSpPr>
            <p:cNvPr id="3" name="Group 6"/>
            <p:cNvGrpSpPr>
              <a:grpSpLocks/>
            </p:cNvGrpSpPr>
            <p:nvPr/>
          </p:nvGrpSpPr>
          <p:grpSpPr bwMode="auto">
            <a:xfrm>
              <a:off x="1914" y="2086"/>
              <a:ext cx="1448" cy="1128"/>
              <a:chOff x="1912" y="2086"/>
              <a:chExt cx="1448" cy="1128"/>
            </a:xfrm>
          </p:grpSpPr>
          <p:sp>
            <p:nvSpPr>
              <p:cNvPr id="12303" name="Freeform 7"/>
              <p:cNvSpPr>
                <a:spLocks/>
              </p:cNvSpPr>
              <p:nvPr/>
            </p:nvSpPr>
            <p:spPr bwMode="auto">
              <a:xfrm>
                <a:off x="2142" y="2250"/>
                <a:ext cx="258" cy="542"/>
              </a:xfrm>
              <a:custGeom>
                <a:avLst/>
                <a:gdLst>
                  <a:gd name="T0" fmla="*/ 0 w 258"/>
                  <a:gd name="T1" fmla="*/ 0 h 542"/>
                  <a:gd name="T2" fmla="*/ 66 w 258"/>
                  <a:gd name="T3" fmla="*/ 246 h 542"/>
                  <a:gd name="T4" fmla="*/ 114 w 258"/>
                  <a:gd name="T5" fmla="*/ 390 h 542"/>
                  <a:gd name="T6" fmla="*/ 162 w 258"/>
                  <a:gd name="T7" fmla="*/ 534 h 542"/>
                  <a:gd name="T8" fmla="*/ 258 w 258"/>
                  <a:gd name="T9" fmla="*/ 438 h 542"/>
                  <a:gd name="T10" fmla="*/ 0 60000 65536"/>
                  <a:gd name="T11" fmla="*/ 0 60000 65536"/>
                  <a:gd name="T12" fmla="*/ 0 60000 65536"/>
                  <a:gd name="T13" fmla="*/ 0 60000 65536"/>
                  <a:gd name="T14" fmla="*/ 0 60000 65536"/>
                  <a:gd name="T15" fmla="*/ 0 w 258"/>
                  <a:gd name="T16" fmla="*/ 0 h 542"/>
                  <a:gd name="T17" fmla="*/ 258 w 258"/>
                  <a:gd name="T18" fmla="*/ 542 h 542"/>
                </a:gdLst>
                <a:ahLst/>
                <a:cxnLst>
                  <a:cxn ang="T10">
                    <a:pos x="T0" y="T1"/>
                  </a:cxn>
                  <a:cxn ang="T11">
                    <a:pos x="T2" y="T3"/>
                  </a:cxn>
                  <a:cxn ang="T12">
                    <a:pos x="T4" y="T5"/>
                  </a:cxn>
                  <a:cxn ang="T13">
                    <a:pos x="T6" y="T7"/>
                  </a:cxn>
                  <a:cxn ang="T14">
                    <a:pos x="T8" y="T9"/>
                  </a:cxn>
                </a:cxnLst>
                <a:rect l="T15" t="T16" r="T17" b="T18"/>
                <a:pathLst>
                  <a:path w="258" h="542">
                    <a:moveTo>
                      <a:pt x="0" y="0"/>
                    </a:moveTo>
                    <a:cubicBezTo>
                      <a:pt x="11" y="40"/>
                      <a:pt x="47" y="181"/>
                      <a:pt x="66" y="246"/>
                    </a:cubicBezTo>
                    <a:cubicBezTo>
                      <a:pt x="85" y="311"/>
                      <a:pt x="98" y="342"/>
                      <a:pt x="114" y="390"/>
                    </a:cubicBezTo>
                    <a:cubicBezTo>
                      <a:pt x="130" y="438"/>
                      <a:pt x="138" y="526"/>
                      <a:pt x="162" y="534"/>
                    </a:cubicBezTo>
                    <a:cubicBezTo>
                      <a:pt x="186" y="542"/>
                      <a:pt x="234" y="454"/>
                      <a:pt x="258" y="438"/>
                    </a:cubicBezTo>
                  </a:path>
                </a:pathLst>
              </a:custGeom>
              <a:noFill/>
              <a:ln w="38100">
                <a:solidFill>
                  <a:srgbClr val="FF0000"/>
                </a:solidFill>
                <a:round/>
                <a:headEnd/>
                <a:tailEnd type="triangle" w="med" len="med"/>
              </a:ln>
            </p:spPr>
            <p:txBody>
              <a:bodyPr anchor="ctr">
                <a:spAutoFit/>
              </a:bodyPr>
              <a:lstStyle/>
              <a:p>
                <a:endParaRPr lang="it-IT"/>
              </a:p>
            </p:txBody>
          </p:sp>
          <p:grpSp>
            <p:nvGrpSpPr>
              <p:cNvPr id="4" name="Group 8"/>
              <p:cNvGrpSpPr>
                <a:grpSpLocks/>
              </p:cNvGrpSpPr>
              <p:nvPr/>
            </p:nvGrpSpPr>
            <p:grpSpPr bwMode="auto">
              <a:xfrm>
                <a:off x="1912" y="2086"/>
                <a:ext cx="1448" cy="1128"/>
                <a:chOff x="1912" y="2096"/>
                <a:chExt cx="1448" cy="1128"/>
              </a:xfrm>
            </p:grpSpPr>
            <p:sp>
              <p:nvSpPr>
                <p:cNvPr id="12305" name="Freeform 9"/>
                <p:cNvSpPr>
                  <a:spLocks/>
                </p:cNvSpPr>
                <p:nvPr/>
              </p:nvSpPr>
              <p:spPr bwMode="auto">
                <a:xfrm>
                  <a:off x="1912" y="2256"/>
                  <a:ext cx="584" cy="968"/>
                </a:xfrm>
                <a:custGeom>
                  <a:avLst/>
                  <a:gdLst>
                    <a:gd name="T0" fmla="*/ 200 w 584"/>
                    <a:gd name="T1" fmla="*/ 0 h 968"/>
                    <a:gd name="T2" fmla="*/ 104 w 584"/>
                    <a:gd name="T3" fmla="*/ 144 h 968"/>
                    <a:gd name="T4" fmla="*/ 104 w 584"/>
                    <a:gd name="T5" fmla="*/ 336 h 968"/>
                    <a:gd name="T6" fmla="*/ 56 w 584"/>
                    <a:gd name="T7" fmla="*/ 528 h 968"/>
                    <a:gd name="T8" fmla="*/ 8 w 584"/>
                    <a:gd name="T9" fmla="*/ 576 h 968"/>
                    <a:gd name="T10" fmla="*/ 104 w 584"/>
                    <a:gd name="T11" fmla="*/ 816 h 968"/>
                    <a:gd name="T12" fmla="*/ 248 w 584"/>
                    <a:gd name="T13" fmla="*/ 960 h 968"/>
                    <a:gd name="T14" fmla="*/ 392 w 584"/>
                    <a:gd name="T15" fmla="*/ 864 h 968"/>
                    <a:gd name="T16" fmla="*/ 488 w 584"/>
                    <a:gd name="T17" fmla="*/ 528 h 968"/>
                    <a:gd name="T18" fmla="*/ 584 w 584"/>
                    <a:gd name="T19" fmla="*/ 432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4"/>
                    <a:gd name="T31" fmla="*/ 0 h 968"/>
                    <a:gd name="T32" fmla="*/ 584 w 584"/>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4" h="968">
                      <a:moveTo>
                        <a:pt x="200" y="0"/>
                      </a:moveTo>
                      <a:cubicBezTo>
                        <a:pt x="160" y="44"/>
                        <a:pt x="120" y="88"/>
                        <a:pt x="104" y="144"/>
                      </a:cubicBezTo>
                      <a:cubicBezTo>
                        <a:pt x="88" y="200"/>
                        <a:pt x="112" y="272"/>
                        <a:pt x="104" y="336"/>
                      </a:cubicBezTo>
                      <a:cubicBezTo>
                        <a:pt x="96" y="400"/>
                        <a:pt x="72" y="488"/>
                        <a:pt x="56" y="528"/>
                      </a:cubicBezTo>
                      <a:cubicBezTo>
                        <a:pt x="40" y="568"/>
                        <a:pt x="0" y="528"/>
                        <a:pt x="8" y="576"/>
                      </a:cubicBezTo>
                      <a:cubicBezTo>
                        <a:pt x="16" y="624"/>
                        <a:pt x="64" y="752"/>
                        <a:pt x="104" y="816"/>
                      </a:cubicBezTo>
                      <a:cubicBezTo>
                        <a:pt x="144" y="880"/>
                        <a:pt x="200" y="952"/>
                        <a:pt x="248" y="960"/>
                      </a:cubicBezTo>
                      <a:cubicBezTo>
                        <a:pt x="296" y="968"/>
                        <a:pt x="352" y="936"/>
                        <a:pt x="392" y="864"/>
                      </a:cubicBezTo>
                      <a:cubicBezTo>
                        <a:pt x="432" y="792"/>
                        <a:pt x="456" y="600"/>
                        <a:pt x="488" y="528"/>
                      </a:cubicBezTo>
                      <a:cubicBezTo>
                        <a:pt x="520" y="456"/>
                        <a:pt x="552" y="444"/>
                        <a:pt x="584" y="432"/>
                      </a:cubicBezTo>
                    </a:path>
                  </a:pathLst>
                </a:custGeom>
                <a:noFill/>
                <a:ln w="38100">
                  <a:solidFill>
                    <a:srgbClr val="FF0000"/>
                  </a:solidFill>
                  <a:round/>
                  <a:headEnd/>
                  <a:tailEnd type="triangle" w="med" len="med"/>
                </a:ln>
              </p:spPr>
              <p:txBody>
                <a:bodyPr anchor="ctr">
                  <a:spAutoFit/>
                </a:bodyPr>
                <a:lstStyle/>
                <a:p>
                  <a:endParaRPr lang="it-IT"/>
                </a:p>
              </p:txBody>
            </p:sp>
            <p:sp>
              <p:nvSpPr>
                <p:cNvPr id="12306" name="Freeform 10"/>
                <p:cNvSpPr>
                  <a:spLocks/>
                </p:cNvSpPr>
                <p:nvPr/>
              </p:nvSpPr>
              <p:spPr bwMode="auto">
                <a:xfrm>
                  <a:off x="2304" y="2096"/>
                  <a:ext cx="1056" cy="112"/>
                </a:xfrm>
                <a:custGeom>
                  <a:avLst/>
                  <a:gdLst>
                    <a:gd name="T0" fmla="*/ 0 w 1056"/>
                    <a:gd name="T1" fmla="*/ 16 h 112"/>
                    <a:gd name="T2" fmla="*/ 96 w 1056"/>
                    <a:gd name="T3" fmla="*/ 16 h 112"/>
                    <a:gd name="T4" fmla="*/ 288 w 1056"/>
                    <a:gd name="T5" fmla="*/ 16 h 112"/>
                    <a:gd name="T6" fmla="*/ 624 w 1056"/>
                    <a:gd name="T7" fmla="*/ 16 h 112"/>
                    <a:gd name="T8" fmla="*/ 864 w 1056"/>
                    <a:gd name="T9" fmla="*/ 16 h 112"/>
                    <a:gd name="T10" fmla="*/ 1056 w 1056"/>
                    <a:gd name="T11" fmla="*/ 112 h 112"/>
                    <a:gd name="T12" fmla="*/ 0 60000 65536"/>
                    <a:gd name="T13" fmla="*/ 0 60000 65536"/>
                    <a:gd name="T14" fmla="*/ 0 60000 65536"/>
                    <a:gd name="T15" fmla="*/ 0 60000 65536"/>
                    <a:gd name="T16" fmla="*/ 0 60000 65536"/>
                    <a:gd name="T17" fmla="*/ 0 60000 65536"/>
                    <a:gd name="T18" fmla="*/ 0 w 1056"/>
                    <a:gd name="T19" fmla="*/ 0 h 112"/>
                    <a:gd name="T20" fmla="*/ 1056 w 1056"/>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056" h="112">
                      <a:moveTo>
                        <a:pt x="0" y="16"/>
                      </a:moveTo>
                      <a:cubicBezTo>
                        <a:pt x="24" y="16"/>
                        <a:pt x="48" y="16"/>
                        <a:pt x="96" y="16"/>
                      </a:cubicBezTo>
                      <a:cubicBezTo>
                        <a:pt x="144" y="16"/>
                        <a:pt x="200" y="16"/>
                        <a:pt x="288" y="16"/>
                      </a:cubicBezTo>
                      <a:cubicBezTo>
                        <a:pt x="376" y="16"/>
                        <a:pt x="528" y="16"/>
                        <a:pt x="624" y="16"/>
                      </a:cubicBezTo>
                      <a:cubicBezTo>
                        <a:pt x="720" y="16"/>
                        <a:pt x="792" y="0"/>
                        <a:pt x="864" y="16"/>
                      </a:cubicBezTo>
                      <a:cubicBezTo>
                        <a:pt x="936" y="32"/>
                        <a:pt x="1024" y="96"/>
                        <a:pt x="1056" y="112"/>
                      </a:cubicBezTo>
                    </a:path>
                  </a:pathLst>
                </a:custGeom>
                <a:noFill/>
                <a:ln w="57150">
                  <a:solidFill>
                    <a:srgbClr val="FF0000"/>
                  </a:solidFill>
                  <a:prstDash val="sysDot"/>
                  <a:round/>
                  <a:headEnd/>
                  <a:tailEnd type="triangle" w="med" len="med"/>
                </a:ln>
              </p:spPr>
              <p:txBody>
                <a:bodyPr anchor="ctr">
                  <a:spAutoFit/>
                </a:bodyPr>
                <a:lstStyle/>
                <a:p>
                  <a:endParaRPr lang="it-IT"/>
                </a:p>
              </p:txBody>
            </p:sp>
          </p:grpSp>
        </p:grpSp>
      </p:grpSp>
      <p:sp>
        <p:nvSpPr>
          <p:cNvPr id="22539" name="Oval 11"/>
          <p:cNvSpPr>
            <a:spLocks noChangeArrowheads="1"/>
          </p:cNvSpPr>
          <p:nvPr/>
        </p:nvSpPr>
        <p:spPr bwMode="auto">
          <a:xfrm>
            <a:off x="3816350" y="3954463"/>
            <a:ext cx="374650" cy="388937"/>
          </a:xfrm>
          <a:prstGeom prst="ellipse">
            <a:avLst/>
          </a:prstGeom>
          <a:solidFill>
            <a:srgbClr val="FF0000"/>
          </a:solidFill>
          <a:ln w="38100">
            <a:solidFill>
              <a:srgbClr val="FF0000"/>
            </a:solidFill>
            <a:round/>
            <a:headEnd/>
            <a:tailEnd/>
          </a:ln>
        </p:spPr>
        <p:txBody>
          <a:bodyPr anchor="ctr">
            <a:spAutoFit/>
          </a:bodyPr>
          <a:lstStyle/>
          <a:p>
            <a:pPr algn="ctr" eaLnBrk="0" hangingPunct="0"/>
            <a:endParaRPr lang="it-IT" sz="1200" b="1">
              <a:solidFill>
                <a:srgbClr val="FF0066"/>
              </a:solidFill>
              <a:latin typeface="Arial" charset="0"/>
            </a:endParaRPr>
          </a:p>
        </p:txBody>
      </p:sp>
      <p:grpSp>
        <p:nvGrpSpPr>
          <p:cNvPr id="5" name="Group 12"/>
          <p:cNvGrpSpPr>
            <a:grpSpLocks/>
          </p:cNvGrpSpPr>
          <p:nvPr/>
        </p:nvGrpSpPr>
        <p:grpSpPr bwMode="auto">
          <a:xfrm>
            <a:off x="3505200" y="3962400"/>
            <a:ext cx="3073400" cy="2057400"/>
            <a:chOff x="2208" y="2496"/>
            <a:chExt cx="1936" cy="1296"/>
          </a:xfrm>
        </p:grpSpPr>
        <p:grpSp>
          <p:nvGrpSpPr>
            <p:cNvPr id="6" name="Group 13"/>
            <p:cNvGrpSpPr>
              <a:grpSpLocks/>
            </p:cNvGrpSpPr>
            <p:nvPr/>
          </p:nvGrpSpPr>
          <p:grpSpPr bwMode="auto">
            <a:xfrm>
              <a:off x="2208" y="2544"/>
              <a:ext cx="1256" cy="1200"/>
              <a:chOff x="2208" y="2544"/>
              <a:chExt cx="1256" cy="1200"/>
            </a:xfrm>
          </p:grpSpPr>
          <p:sp>
            <p:nvSpPr>
              <p:cNvPr id="12299" name="Freeform 14"/>
              <p:cNvSpPr>
                <a:spLocks/>
              </p:cNvSpPr>
              <p:nvPr/>
            </p:nvSpPr>
            <p:spPr bwMode="auto">
              <a:xfrm>
                <a:off x="2640" y="2544"/>
                <a:ext cx="632" cy="1008"/>
              </a:xfrm>
              <a:custGeom>
                <a:avLst/>
                <a:gdLst>
                  <a:gd name="T0" fmla="*/ 0 w 632"/>
                  <a:gd name="T1" fmla="*/ 0 h 1008"/>
                  <a:gd name="T2" fmla="*/ 144 w 632"/>
                  <a:gd name="T3" fmla="*/ 96 h 1008"/>
                  <a:gd name="T4" fmla="*/ 336 w 632"/>
                  <a:gd name="T5" fmla="*/ 288 h 1008"/>
                  <a:gd name="T6" fmla="*/ 480 w 632"/>
                  <a:gd name="T7" fmla="*/ 432 h 1008"/>
                  <a:gd name="T8" fmla="*/ 624 w 632"/>
                  <a:gd name="T9" fmla="*/ 720 h 1008"/>
                  <a:gd name="T10" fmla="*/ 528 w 632"/>
                  <a:gd name="T11" fmla="*/ 912 h 1008"/>
                  <a:gd name="T12" fmla="*/ 480 w 632"/>
                  <a:gd name="T13" fmla="*/ 1008 h 1008"/>
                  <a:gd name="T14" fmla="*/ 0 60000 65536"/>
                  <a:gd name="T15" fmla="*/ 0 60000 65536"/>
                  <a:gd name="T16" fmla="*/ 0 60000 65536"/>
                  <a:gd name="T17" fmla="*/ 0 60000 65536"/>
                  <a:gd name="T18" fmla="*/ 0 60000 65536"/>
                  <a:gd name="T19" fmla="*/ 0 60000 65536"/>
                  <a:gd name="T20" fmla="*/ 0 60000 65536"/>
                  <a:gd name="T21" fmla="*/ 0 w 632"/>
                  <a:gd name="T22" fmla="*/ 0 h 1008"/>
                  <a:gd name="T23" fmla="*/ 632 w 632"/>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1008">
                    <a:moveTo>
                      <a:pt x="0" y="0"/>
                    </a:moveTo>
                    <a:cubicBezTo>
                      <a:pt x="44" y="24"/>
                      <a:pt x="88" y="48"/>
                      <a:pt x="144" y="96"/>
                    </a:cubicBezTo>
                    <a:cubicBezTo>
                      <a:pt x="200" y="144"/>
                      <a:pt x="280" y="232"/>
                      <a:pt x="336" y="288"/>
                    </a:cubicBezTo>
                    <a:cubicBezTo>
                      <a:pt x="392" y="344"/>
                      <a:pt x="432" y="360"/>
                      <a:pt x="480" y="432"/>
                    </a:cubicBezTo>
                    <a:cubicBezTo>
                      <a:pt x="528" y="504"/>
                      <a:pt x="616" y="640"/>
                      <a:pt x="624" y="720"/>
                    </a:cubicBezTo>
                    <a:cubicBezTo>
                      <a:pt x="632" y="800"/>
                      <a:pt x="552" y="864"/>
                      <a:pt x="528" y="912"/>
                    </a:cubicBezTo>
                    <a:cubicBezTo>
                      <a:pt x="504" y="960"/>
                      <a:pt x="492" y="984"/>
                      <a:pt x="480" y="1008"/>
                    </a:cubicBezTo>
                  </a:path>
                </a:pathLst>
              </a:custGeom>
              <a:noFill/>
              <a:ln w="38100">
                <a:solidFill>
                  <a:srgbClr val="FF0000"/>
                </a:solidFill>
                <a:round/>
                <a:headEnd/>
                <a:tailEnd type="triangle" w="med" len="med"/>
              </a:ln>
            </p:spPr>
            <p:txBody>
              <a:bodyPr anchor="ctr">
                <a:spAutoFit/>
              </a:bodyPr>
              <a:lstStyle/>
              <a:p>
                <a:endParaRPr lang="it-IT"/>
              </a:p>
            </p:txBody>
          </p:sp>
          <p:sp>
            <p:nvSpPr>
              <p:cNvPr id="12300" name="Freeform 15"/>
              <p:cNvSpPr>
                <a:spLocks/>
              </p:cNvSpPr>
              <p:nvPr/>
            </p:nvSpPr>
            <p:spPr bwMode="auto">
              <a:xfrm>
                <a:off x="2208" y="3264"/>
                <a:ext cx="1256" cy="480"/>
              </a:xfrm>
              <a:custGeom>
                <a:avLst/>
                <a:gdLst>
                  <a:gd name="T0" fmla="*/ 0 w 1256"/>
                  <a:gd name="T1" fmla="*/ 96 h 480"/>
                  <a:gd name="T2" fmla="*/ 432 w 1256"/>
                  <a:gd name="T3" fmla="*/ 288 h 480"/>
                  <a:gd name="T4" fmla="*/ 864 w 1256"/>
                  <a:gd name="T5" fmla="*/ 432 h 480"/>
                  <a:gd name="T6" fmla="*/ 1152 w 1256"/>
                  <a:gd name="T7" fmla="*/ 480 h 480"/>
                  <a:gd name="T8" fmla="*/ 1248 w 1256"/>
                  <a:gd name="T9" fmla="*/ 432 h 480"/>
                  <a:gd name="T10" fmla="*/ 1200 w 1256"/>
                  <a:gd name="T11" fmla="*/ 288 h 480"/>
                  <a:gd name="T12" fmla="*/ 1104 w 1256"/>
                  <a:gd name="T13" fmla="*/ 48 h 480"/>
                  <a:gd name="T14" fmla="*/ 1056 w 1256"/>
                  <a:gd name="T15" fmla="*/ 0 h 480"/>
                  <a:gd name="T16" fmla="*/ 0 60000 65536"/>
                  <a:gd name="T17" fmla="*/ 0 60000 65536"/>
                  <a:gd name="T18" fmla="*/ 0 60000 65536"/>
                  <a:gd name="T19" fmla="*/ 0 60000 65536"/>
                  <a:gd name="T20" fmla="*/ 0 60000 65536"/>
                  <a:gd name="T21" fmla="*/ 0 60000 65536"/>
                  <a:gd name="T22" fmla="*/ 0 60000 65536"/>
                  <a:gd name="T23" fmla="*/ 0 60000 65536"/>
                  <a:gd name="T24" fmla="*/ 0 w 1256"/>
                  <a:gd name="T25" fmla="*/ 0 h 480"/>
                  <a:gd name="T26" fmla="*/ 1256 w 1256"/>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6" h="480">
                    <a:moveTo>
                      <a:pt x="0" y="96"/>
                    </a:moveTo>
                    <a:cubicBezTo>
                      <a:pt x="144" y="164"/>
                      <a:pt x="288" y="232"/>
                      <a:pt x="432" y="288"/>
                    </a:cubicBezTo>
                    <a:cubicBezTo>
                      <a:pt x="576" y="344"/>
                      <a:pt x="744" y="400"/>
                      <a:pt x="864" y="432"/>
                    </a:cubicBezTo>
                    <a:cubicBezTo>
                      <a:pt x="984" y="464"/>
                      <a:pt x="1088" y="480"/>
                      <a:pt x="1152" y="480"/>
                    </a:cubicBezTo>
                    <a:cubicBezTo>
                      <a:pt x="1216" y="480"/>
                      <a:pt x="1240" y="464"/>
                      <a:pt x="1248" y="432"/>
                    </a:cubicBezTo>
                    <a:cubicBezTo>
                      <a:pt x="1256" y="400"/>
                      <a:pt x="1224" y="352"/>
                      <a:pt x="1200" y="288"/>
                    </a:cubicBezTo>
                    <a:cubicBezTo>
                      <a:pt x="1176" y="224"/>
                      <a:pt x="1128" y="96"/>
                      <a:pt x="1104" y="48"/>
                    </a:cubicBezTo>
                    <a:cubicBezTo>
                      <a:pt x="1080" y="0"/>
                      <a:pt x="1068" y="0"/>
                      <a:pt x="1056" y="0"/>
                    </a:cubicBezTo>
                  </a:path>
                </a:pathLst>
              </a:custGeom>
              <a:noFill/>
              <a:ln w="38100">
                <a:solidFill>
                  <a:srgbClr val="FF0000"/>
                </a:solidFill>
                <a:round/>
                <a:headEnd type="triangle" w="med" len="med"/>
                <a:tailEnd/>
              </a:ln>
            </p:spPr>
            <p:txBody>
              <a:bodyPr anchor="ctr">
                <a:spAutoFit/>
              </a:bodyPr>
              <a:lstStyle/>
              <a:p>
                <a:endParaRPr lang="it-IT"/>
              </a:p>
            </p:txBody>
          </p:sp>
        </p:grpSp>
        <p:grpSp>
          <p:nvGrpSpPr>
            <p:cNvPr id="7" name="Group 16"/>
            <p:cNvGrpSpPr>
              <a:grpSpLocks/>
            </p:cNvGrpSpPr>
            <p:nvPr/>
          </p:nvGrpSpPr>
          <p:grpSpPr bwMode="auto">
            <a:xfrm>
              <a:off x="2706" y="2496"/>
              <a:ext cx="1438" cy="1296"/>
              <a:chOff x="2706" y="2496"/>
              <a:chExt cx="1438" cy="1296"/>
            </a:xfrm>
          </p:grpSpPr>
          <p:sp>
            <p:nvSpPr>
              <p:cNvPr id="12297" name="Freeform 17"/>
              <p:cNvSpPr>
                <a:spLocks/>
              </p:cNvSpPr>
              <p:nvPr/>
            </p:nvSpPr>
            <p:spPr bwMode="auto">
              <a:xfrm>
                <a:off x="2706" y="2496"/>
                <a:ext cx="1310" cy="1296"/>
              </a:xfrm>
              <a:custGeom>
                <a:avLst/>
                <a:gdLst>
                  <a:gd name="T0" fmla="*/ 1086 w 1310"/>
                  <a:gd name="T1" fmla="*/ 0 h 1296"/>
                  <a:gd name="T2" fmla="*/ 1278 w 1310"/>
                  <a:gd name="T3" fmla="*/ 384 h 1296"/>
                  <a:gd name="T4" fmla="*/ 1278 w 1310"/>
                  <a:gd name="T5" fmla="*/ 1056 h 1296"/>
                  <a:gd name="T6" fmla="*/ 1230 w 1310"/>
                  <a:gd name="T7" fmla="*/ 1248 h 1296"/>
                  <a:gd name="T8" fmla="*/ 1086 w 1310"/>
                  <a:gd name="T9" fmla="*/ 1296 h 1296"/>
                  <a:gd name="T10" fmla="*/ 942 w 1310"/>
                  <a:gd name="T11" fmla="*/ 1248 h 1296"/>
                  <a:gd name="T12" fmla="*/ 798 w 1310"/>
                  <a:gd name="T13" fmla="*/ 1152 h 1296"/>
                  <a:gd name="T14" fmla="*/ 750 w 1310"/>
                  <a:gd name="T15" fmla="*/ 912 h 1296"/>
                  <a:gd name="T16" fmla="*/ 654 w 1310"/>
                  <a:gd name="T17" fmla="*/ 720 h 1296"/>
                  <a:gd name="T18" fmla="*/ 462 w 1310"/>
                  <a:gd name="T19" fmla="*/ 480 h 1296"/>
                  <a:gd name="T20" fmla="*/ 366 w 1310"/>
                  <a:gd name="T21" fmla="*/ 320 h 1296"/>
                  <a:gd name="T22" fmla="*/ 126 w 1310"/>
                  <a:gd name="T23" fmla="*/ 144 h 1296"/>
                  <a:gd name="T24" fmla="*/ 0 w 1310"/>
                  <a:gd name="T25" fmla="*/ 101 h 12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0"/>
                  <a:gd name="T40" fmla="*/ 0 h 1296"/>
                  <a:gd name="T41" fmla="*/ 1310 w 1310"/>
                  <a:gd name="T42" fmla="*/ 1296 h 12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0" h="1296">
                    <a:moveTo>
                      <a:pt x="1086" y="0"/>
                    </a:moveTo>
                    <a:cubicBezTo>
                      <a:pt x="1166" y="104"/>
                      <a:pt x="1246" y="208"/>
                      <a:pt x="1278" y="384"/>
                    </a:cubicBezTo>
                    <a:cubicBezTo>
                      <a:pt x="1310" y="560"/>
                      <a:pt x="1286" y="912"/>
                      <a:pt x="1278" y="1056"/>
                    </a:cubicBezTo>
                    <a:cubicBezTo>
                      <a:pt x="1270" y="1200"/>
                      <a:pt x="1262" y="1208"/>
                      <a:pt x="1230" y="1248"/>
                    </a:cubicBezTo>
                    <a:cubicBezTo>
                      <a:pt x="1198" y="1288"/>
                      <a:pt x="1134" y="1296"/>
                      <a:pt x="1086" y="1296"/>
                    </a:cubicBezTo>
                    <a:cubicBezTo>
                      <a:pt x="1038" y="1296"/>
                      <a:pt x="990" y="1272"/>
                      <a:pt x="942" y="1248"/>
                    </a:cubicBezTo>
                    <a:cubicBezTo>
                      <a:pt x="894" y="1224"/>
                      <a:pt x="830" y="1208"/>
                      <a:pt x="798" y="1152"/>
                    </a:cubicBezTo>
                    <a:cubicBezTo>
                      <a:pt x="766" y="1096"/>
                      <a:pt x="774" y="984"/>
                      <a:pt x="750" y="912"/>
                    </a:cubicBezTo>
                    <a:cubicBezTo>
                      <a:pt x="726" y="840"/>
                      <a:pt x="702" y="792"/>
                      <a:pt x="654" y="720"/>
                    </a:cubicBezTo>
                    <a:cubicBezTo>
                      <a:pt x="606" y="648"/>
                      <a:pt x="510" y="547"/>
                      <a:pt x="462" y="480"/>
                    </a:cubicBezTo>
                    <a:cubicBezTo>
                      <a:pt x="414" y="413"/>
                      <a:pt x="422" y="376"/>
                      <a:pt x="366" y="320"/>
                    </a:cubicBezTo>
                    <a:cubicBezTo>
                      <a:pt x="310" y="264"/>
                      <a:pt x="187" y="180"/>
                      <a:pt x="126" y="144"/>
                    </a:cubicBezTo>
                    <a:cubicBezTo>
                      <a:pt x="65" y="108"/>
                      <a:pt x="26" y="110"/>
                      <a:pt x="0" y="101"/>
                    </a:cubicBezTo>
                  </a:path>
                </a:pathLst>
              </a:custGeom>
              <a:noFill/>
              <a:ln w="38100">
                <a:solidFill>
                  <a:srgbClr val="FF0000"/>
                </a:solidFill>
                <a:round/>
                <a:headEnd type="triangle" w="med" len="med"/>
                <a:tailEnd/>
              </a:ln>
            </p:spPr>
            <p:txBody>
              <a:bodyPr anchor="ctr">
                <a:spAutoFit/>
              </a:bodyPr>
              <a:lstStyle/>
              <a:p>
                <a:endParaRPr lang="it-IT"/>
              </a:p>
            </p:txBody>
          </p:sp>
          <p:sp>
            <p:nvSpPr>
              <p:cNvPr id="12298" name="Freeform 18"/>
              <p:cNvSpPr>
                <a:spLocks/>
              </p:cNvSpPr>
              <p:nvPr/>
            </p:nvSpPr>
            <p:spPr bwMode="auto">
              <a:xfrm>
                <a:off x="3984" y="3168"/>
                <a:ext cx="160" cy="336"/>
              </a:xfrm>
              <a:custGeom>
                <a:avLst/>
                <a:gdLst>
                  <a:gd name="T0" fmla="*/ 144 w 160"/>
                  <a:gd name="T1" fmla="*/ 0 h 336"/>
                  <a:gd name="T2" fmla="*/ 144 w 160"/>
                  <a:gd name="T3" fmla="*/ 96 h 336"/>
                  <a:gd name="T4" fmla="*/ 48 w 160"/>
                  <a:gd name="T5" fmla="*/ 192 h 336"/>
                  <a:gd name="T6" fmla="*/ 0 w 160"/>
                  <a:gd name="T7" fmla="*/ 336 h 336"/>
                  <a:gd name="T8" fmla="*/ 0 60000 65536"/>
                  <a:gd name="T9" fmla="*/ 0 60000 65536"/>
                  <a:gd name="T10" fmla="*/ 0 60000 65536"/>
                  <a:gd name="T11" fmla="*/ 0 60000 65536"/>
                  <a:gd name="T12" fmla="*/ 0 w 160"/>
                  <a:gd name="T13" fmla="*/ 0 h 336"/>
                  <a:gd name="T14" fmla="*/ 160 w 160"/>
                  <a:gd name="T15" fmla="*/ 336 h 336"/>
                </a:gdLst>
                <a:ahLst/>
                <a:cxnLst>
                  <a:cxn ang="T8">
                    <a:pos x="T0" y="T1"/>
                  </a:cxn>
                  <a:cxn ang="T9">
                    <a:pos x="T2" y="T3"/>
                  </a:cxn>
                  <a:cxn ang="T10">
                    <a:pos x="T4" y="T5"/>
                  </a:cxn>
                  <a:cxn ang="T11">
                    <a:pos x="T6" y="T7"/>
                  </a:cxn>
                </a:cxnLst>
                <a:rect l="T12" t="T13" r="T14" b="T15"/>
                <a:pathLst>
                  <a:path w="160" h="336">
                    <a:moveTo>
                      <a:pt x="144" y="0"/>
                    </a:moveTo>
                    <a:cubicBezTo>
                      <a:pt x="152" y="32"/>
                      <a:pt x="160" y="64"/>
                      <a:pt x="144" y="96"/>
                    </a:cubicBezTo>
                    <a:cubicBezTo>
                      <a:pt x="128" y="128"/>
                      <a:pt x="72" y="152"/>
                      <a:pt x="48" y="192"/>
                    </a:cubicBezTo>
                    <a:cubicBezTo>
                      <a:pt x="24" y="232"/>
                      <a:pt x="12" y="284"/>
                      <a:pt x="0" y="336"/>
                    </a:cubicBezTo>
                  </a:path>
                </a:pathLst>
              </a:custGeom>
              <a:noFill/>
              <a:ln w="38100">
                <a:solidFill>
                  <a:srgbClr val="FF0000"/>
                </a:solidFill>
                <a:round/>
                <a:headEnd type="triangle" w="med" len="med"/>
                <a:tailEnd/>
              </a:ln>
            </p:spPr>
            <p:txBody>
              <a:bodyPr anchor="ctr">
                <a:spAutoFit/>
              </a:bodyPr>
              <a:lstStyle/>
              <a:p>
                <a:endParaRPr lang="it-IT"/>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gtEl>
                                        <p:attrNameLst>
                                          <p:attrName>style.visibility</p:attrName>
                                        </p:attrNameLst>
                                      </p:cBhvr>
                                      <p:to>
                                        <p:strVal val="visible"/>
                                      </p:to>
                                    </p:set>
                                  </p:childTnLst>
                                  <p:subTnLst>
                                    <p:set>
                                      <p:cBhvr override="childStyle">
                                        <p:cTn dur="1" fill="hold" display="0" masterRel="nextClick" afterEffect="1"/>
                                        <p:tgtEl>
                                          <p:spTgt spid="2253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9"/>
                                        </p:tgtEl>
                                        <p:attrNameLst>
                                          <p:attrName>style.visibility</p:attrName>
                                        </p:attrNameLst>
                                      </p:cBhvr>
                                      <p:to>
                                        <p:strVal val="visible"/>
                                      </p:to>
                                    </p:set>
                                  </p:childTnLst>
                                  <p:subTnLst>
                                    <p:set>
                                      <p:cBhvr override="childStyle">
                                        <p:cTn dur="1" fill="hold" display="0" masterRel="nextClick" afterEffect="1"/>
                                        <p:tgtEl>
                                          <p:spTgt spid="2253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P spid="22539" grpId="0" animBg="1"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istema di salvataggio"/>
          <p:cNvPicPr>
            <a:picLocks noChangeAspect="1" noChangeArrowheads="1"/>
          </p:cNvPicPr>
          <p:nvPr/>
        </p:nvPicPr>
        <p:blipFill>
          <a:blip r:embed="rId2" cstate="print"/>
          <a:srcRect/>
          <a:stretch>
            <a:fillRect/>
          </a:stretch>
        </p:blipFill>
        <p:spPr bwMode="auto">
          <a:xfrm>
            <a:off x="609600" y="566738"/>
            <a:ext cx="8077200" cy="5614987"/>
          </a:xfrm>
          <a:prstGeom prst="rect">
            <a:avLst/>
          </a:prstGeom>
          <a:noFill/>
          <a:ln w="9525">
            <a:noFill/>
            <a:miter lim="800000"/>
            <a:headEnd/>
            <a:tailEnd/>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b="1" dirty="0" smtClean="0">
                <a:solidFill>
                  <a:srgbClr val="FFFF00"/>
                </a:solidFill>
                <a:effectLst>
                  <a:outerShdw blurRad="38100" dist="38100" dir="2700000" algn="tl">
                    <a:srgbClr val="000000">
                      <a:alpha val="43137"/>
                    </a:srgbClr>
                  </a:outerShdw>
                </a:effectLst>
                <a:latin typeface="Comic Sans MS" pitchFamily="66" charset="0"/>
              </a:rPr>
              <a:t>Ricordiamoci sempre</a:t>
            </a:r>
          </a:p>
        </p:txBody>
      </p:sp>
      <p:sp>
        <p:nvSpPr>
          <p:cNvPr id="7171" name="Rectangle 3"/>
          <p:cNvSpPr>
            <a:spLocks noGrp="1" noChangeArrowheads="1"/>
          </p:cNvSpPr>
          <p:nvPr>
            <p:ph type="body" idx="1"/>
          </p:nvPr>
        </p:nvSpPr>
        <p:spPr>
          <a:xfrm>
            <a:off x="685800" y="1844675"/>
            <a:ext cx="7772400" cy="4251325"/>
          </a:xfrm>
        </p:spPr>
        <p:txBody>
          <a:bodyPr/>
          <a:lstStyle/>
          <a:p>
            <a:pPr eaLnBrk="1" hangingPunct="1">
              <a:buFontTx/>
              <a:buNone/>
            </a:pPr>
            <a:r>
              <a:rPr lang="it-IT" sz="4400" b="1" dirty="0" smtClean="0">
                <a:solidFill>
                  <a:schemeClr val="bg1"/>
                </a:solidFill>
                <a:latin typeface="Comic Sans MS" pitchFamily="66" charset="0"/>
              </a:rPr>
              <a:t>Frequenza</a:t>
            </a:r>
          </a:p>
          <a:p>
            <a:pPr eaLnBrk="1" hangingPunct="1">
              <a:buFontTx/>
              <a:buNone/>
            </a:pPr>
            <a:r>
              <a:rPr lang="it-IT" sz="4400" b="1" dirty="0" smtClean="0">
                <a:solidFill>
                  <a:schemeClr val="bg1"/>
                </a:solidFill>
                <a:latin typeface="Comic Sans MS" pitchFamily="66" charset="0"/>
              </a:rPr>
              <a:t>Ritmo</a:t>
            </a:r>
          </a:p>
          <a:p>
            <a:pPr eaLnBrk="1" hangingPunct="1">
              <a:buFontTx/>
              <a:buNone/>
            </a:pPr>
            <a:r>
              <a:rPr lang="it-IT" sz="4400" b="1" dirty="0" smtClean="0">
                <a:solidFill>
                  <a:schemeClr val="bg1"/>
                </a:solidFill>
                <a:latin typeface="Comic Sans MS" pitchFamily="66" charset="0"/>
              </a:rPr>
              <a:t>QRS</a:t>
            </a:r>
          </a:p>
          <a:p>
            <a:pPr eaLnBrk="1" hangingPunct="1">
              <a:buFontTx/>
              <a:buNone/>
            </a:pPr>
            <a:r>
              <a:rPr lang="it-IT" sz="4400" b="1" dirty="0" smtClean="0">
                <a:solidFill>
                  <a:schemeClr val="bg1"/>
                </a:solidFill>
                <a:latin typeface="Comic Sans MS" pitchFamily="66" charset="0"/>
              </a:rPr>
              <a:t>Presenza di onde P</a:t>
            </a:r>
          </a:p>
          <a:p>
            <a:pPr eaLnBrk="1" hangingPunct="1">
              <a:buFontTx/>
              <a:buNone/>
            </a:pPr>
            <a:r>
              <a:rPr lang="it-IT" sz="4400" b="1" dirty="0" smtClean="0">
                <a:solidFill>
                  <a:schemeClr val="bg1"/>
                </a:solidFill>
                <a:latin typeface="Comic Sans MS" pitchFamily="66" charset="0"/>
              </a:rPr>
              <a:t>Rapporto P-QRS</a:t>
            </a:r>
          </a:p>
          <a:p>
            <a:pPr eaLnBrk="1" hangingPunct="1">
              <a:buFontTx/>
              <a:buNone/>
            </a:pPr>
            <a:endParaRPr lang="it-IT" dirty="0" smtClean="0">
              <a:solidFill>
                <a:schemeClr val="bg1"/>
              </a:solidFill>
              <a:latin typeface="Comic Sans MS" pitchFamily="66" charset="0"/>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it-IT" b="1" dirty="0" smtClean="0">
                <a:solidFill>
                  <a:srgbClr val="FFFF00"/>
                </a:solidFill>
                <a:effectLst>
                  <a:outerShdw blurRad="38100" dist="38100" dir="2700000" algn="tl">
                    <a:srgbClr val="000000">
                      <a:alpha val="43137"/>
                    </a:srgbClr>
                  </a:outerShdw>
                </a:effectLst>
                <a:latin typeface="Comic Sans MS" pitchFamily="66" charset="0"/>
              </a:rPr>
              <a:t>Bradicardia </a:t>
            </a:r>
            <a:r>
              <a:rPr lang="it-IT" b="1" dirty="0" err="1" smtClean="0">
                <a:solidFill>
                  <a:srgbClr val="FFFF00"/>
                </a:solidFill>
                <a:effectLst>
                  <a:outerShdw blurRad="38100" dist="38100" dir="2700000" algn="tl">
                    <a:srgbClr val="000000">
                      <a:alpha val="43137"/>
                    </a:srgbClr>
                  </a:outerShdw>
                </a:effectLst>
                <a:latin typeface="Comic Sans MS" pitchFamily="66" charset="0"/>
              </a:rPr>
              <a:t>fc</a:t>
            </a:r>
            <a:r>
              <a:rPr lang="it-IT" b="1" dirty="0" smtClean="0">
                <a:solidFill>
                  <a:srgbClr val="FFFF00"/>
                </a:solidFill>
                <a:effectLst>
                  <a:outerShdw blurRad="38100" dist="38100" dir="2700000" algn="tl">
                    <a:srgbClr val="000000">
                      <a:alpha val="43137"/>
                    </a:srgbClr>
                  </a:outerShdw>
                </a:effectLst>
                <a:latin typeface="Comic Sans MS" pitchFamily="66" charset="0"/>
              </a:rPr>
              <a:t> &lt; 60 m’</a:t>
            </a:r>
          </a:p>
        </p:txBody>
      </p:sp>
      <p:sp>
        <p:nvSpPr>
          <p:cNvPr id="8195" name="Rectangle 3"/>
          <p:cNvSpPr>
            <a:spLocks noGrp="1" noChangeArrowheads="1"/>
          </p:cNvSpPr>
          <p:nvPr>
            <p:ph type="body" idx="1"/>
          </p:nvPr>
        </p:nvSpPr>
        <p:spPr>
          <a:xfrm>
            <a:off x="467544" y="1981200"/>
            <a:ext cx="8280920" cy="4114800"/>
          </a:xfrm>
        </p:spPr>
        <p:txBody>
          <a:bodyPr/>
          <a:lstStyle/>
          <a:p>
            <a:pPr eaLnBrk="1" hangingPunct="1"/>
            <a:r>
              <a:rPr lang="it-IT" b="1" dirty="0" smtClean="0">
                <a:solidFill>
                  <a:schemeClr val="bg1"/>
                </a:solidFill>
                <a:latin typeface="Comic Sans MS" pitchFamily="66" charset="0"/>
              </a:rPr>
              <a:t>La bradicardia può essere:</a:t>
            </a:r>
          </a:p>
          <a:p>
            <a:pPr lvl="1" eaLnBrk="1" hangingPunct="1"/>
            <a:r>
              <a:rPr lang="it-IT" b="1" dirty="0" smtClean="0">
                <a:solidFill>
                  <a:schemeClr val="bg1"/>
                </a:solidFill>
                <a:latin typeface="Comic Sans MS" pitchFamily="66" charset="0"/>
              </a:rPr>
              <a:t>fisiologica come nell’atleta</a:t>
            </a:r>
          </a:p>
          <a:p>
            <a:pPr lvl="1" eaLnBrk="1" hangingPunct="1"/>
            <a:r>
              <a:rPr lang="it-IT" b="1" dirty="0" smtClean="0">
                <a:solidFill>
                  <a:schemeClr val="bg1"/>
                </a:solidFill>
                <a:latin typeface="Comic Sans MS" pitchFamily="66" charset="0"/>
              </a:rPr>
              <a:t>patologica se presente in corso di insufficienza cardiaca o respiratoria etc.</a:t>
            </a:r>
          </a:p>
          <a:p>
            <a:pPr lvl="1" eaLnBrk="1" hangingPunct="1"/>
            <a:r>
              <a:rPr lang="it-IT" b="1" dirty="0" smtClean="0">
                <a:solidFill>
                  <a:schemeClr val="bg1"/>
                </a:solidFill>
                <a:latin typeface="Comic Sans MS" pitchFamily="66" charset="0"/>
              </a:rPr>
              <a:t>secondaria (ad es. ipotiroidismo o </a:t>
            </a:r>
            <a:r>
              <a:rPr lang="it-IT" b="1" dirty="0" err="1" smtClean="0">
                <a:solidFill>
                  <a:schemeClr val="bg1"/>
                </a:solidFill>
                <a:latin typeface="Comic Sans MS" pitchFamily="66" charset="0"/>
              </a:rPr>
              <a:t>ipertono</a:t>
            </a:r>
            <a:r>
              <a:rPr lang="it-IT" b="1" dirty="0" smtClean="0">
                <a:solidFill>
                  <a:schemeClr val="bg1"/>
                </a:solidFill>
                <a:latin typeface="Comic Sans MS" pitchFamily="66" charset="0"/>
              </a:rPr>
              <a:t> vagale)</a:t>
            </a:r>
          </a:p>
          <a:p>
            <a:pPr lvl="1" eaLnBrk="1" hangingPunct="1"/>
            <a:r>
              <a:rPr lang="it-IT" b="1" dirty="0" smtClean="0">
                <a:solidFill>
                  <a:schemeClr val="bg1"/>
                </a:solidFill>
                <a:latin typeface="Comic Sans MS" pitchFamily="66" charset="0"/>
              </a:rPr>
              <a:t>farmaco indotta (ad es. beta bloccanti anche per uso oftalmico, antiaritmici di classe </a:t>
            </a:r>
            <a:r>
              <a:rPr lang="it-IT" b="1" dirty="0" err="1" smtClean="0">
                <a:solidFill>
                  <a:schemeClr val="bg1"/>
                </a:solidFill>
                <a:latin typeface="Comic Sans MS" pitchFamily="66" charset="0"/>
              </a:rPr>
              <a:t>III</a:t>
            </a:r>
            <a:r>
              <a:rPr lang="it-IT" sz="2400" dirty="0" err="1" smtClean="0">
                <a:solidFill>
                  <a:schemeClr val="bg1"/>
                </a:solidFill>
                <a:latin typeface="Comic Sans MS" pitchFamily="66" charset="0"/>
              </a:rPr>
              <a:t>…</a:t>
            </a:r>
            <a:r>
              <a:rPr lang="it-IT" sz="2400" dirty="0" smtClean="0">
                <a:solidFill>
                  <a:schemeClr val="bg1"/>
                </a:solidFill>
                <a:latin typeface="Comic Sans MS" pitchFamily="66" charset="0"/>
              </a:rPr>
              <a:t>)</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it-IT" b="1" dirty="0" err="1" smtClean="0">
                <a:solidFill>
                  <a:srgbClr val="FFFF00"/>
                </a:solidFill>
                <a:effectLst>
                  <a:outerShdw blurRad="38100" dist="38100" dir="2700000" algn="tl">
                    <a:srgbClr val="000000">
                      <a:alpha val="43137"/>
                    </a:srgbClr>
                  </a:outerShdw>
                </a:effectLst>
                <a:latin typeface="Comic Sans MS" pitchFamily="66" charset="0"/>
              </a:rPr>
              <a:t>Bradiaritmie</a:t>
            </a:r>
            <a:r>
              <a:rPr lang="it-IT" b="1" dirty="0" smtClean="0">
                <a:solidFill>
                  <a:srgbClr val="FFFF00"/>
                </a:solidFill>
                <a:effectLst>
                  <a:outerShdw blurRad="38100" dist="38100" dir="2700000" algn="tl">
                    <a:srgbClr val="000000">
                      <a:alpha val="43137"/>
                    </a:srgbClr>
                  </a:outerShdw>
                </a:effectLst>
                <a:latin typeface="Comic Sans MS" pitchFamily="66" charset="0"/>
              </a:rPr>
              <a:t> = FC&lt;60/m’</a:t>
            </a:r>
          </a:p>
        </p:txBody>
      </p:sp>
      <p:sp>
        <p:nvSpPr>
          <p:cNvPr id="9219" name="Rectangle 3"/>
          <p:cNvSpPr>
            <a:spLocks noGrp="1" noChangeArrowheads="1"/>
          </p:cNvSpPr>
          <p:nvPr>
            <p:ph type="body" idx="1"/>
          </p:nvPr>
        </p:nvSpPr>
        <p:spPr>
          <a:xfrm>
            <a:off x="685800" y="1844675"/>
            <a:ext cx="7772400" cy="4251325"/>
          </a:xfrm>
        </p:spPr>
        <p:txBody>
          <a:bodyPr/>
          <a:lstStyle/>
          <a:p>
            <a:pPr eaLnBrk="1" hangingPunct="1">
              <a:buFontTx/>
              <a:buNone/>
            </a:pPr>
            <a:r>
              <a:rPr lang="it-IT" sz="3600" b="1" dirty="0" smtClean="0">
                <a:solidFill>
                  <a:schemeClr val="bg1"/>
                </a:solidFill>
                <a:latin typeface="Comic Sans MS" pitchFamily="66" charset="0"/>
              </a:rPr>
              <a:t>Sedi ove si realizzano</a:t>
            </a:r>
          </a:p>
          <a:p>
            <a:pPr eaLnBrk="1" hangingPunct="1">
              <a:buFontTx/>
              <a:buNone/>
            </a:pPr>
            <a:endParaRPr lang="it-IT" sz="3600" b="1" dirty="0" smtClean="0">
              <a:solidFill>
                <a:schemeClr val="bg1"/>
              </a:solidFill>
              <a:latin typeface="Comic Sans MS" pitchFamily="66" charset="0"/>
            </a:endParaRPr>
          </a:p>
          <a:p>
            <a:pPr eaLnBrk="1" hangingPunct="1">
              <a:buFontTx/>
              <a:buNone/>
            </a:pPr>
            <a:r>
              <a:rPr lang="it-IT" sz="3600" b="1" dirty="0" smtClean="0">
                <a:solidFill>
                  <a:schemeClr val="bg1"/>
                </a:solidFill>
                <a:latin typeface="Comic Sans MS" pitchFamily="66" charset="0"/>
              </a:rPr>
              <a:t>Nodo SA (blocchi SA o aritmie sinusali o bradicardia sinusale)</a:t>
            </a:r>
          </a:p>
          <a:p>
            <a:pPr eaLnBrk="1" hangingPunct="1">
              <a:buFontTx/>
              <a:buNone/>
            </a:pPr>
            <a:endParaRPr lang="it-IT" sz="3600" b="1" dirty="0" smtClean="0">
              <a:solidFill>
                <a:schemeClr val="bg1"/>
              </a:solidFill>
              <a:latin typeface="Comic Sans MS" pitchFamily="66" charset="0"/>
            </a:endParaRPr>
          </a:p>
          <a:p>
            <a:pPr eaLnBrk="1" hangingPunct="1">
              <a:buFontTx/>
              <a:buNone/>
            </a:pPr>
            <a:r>
              <a:rPr lang="it-IT" sz="3600" b="1" dirty="0" smtClean="0">
                <a:solidFill>
                  <a:schemeClr val="bg1"/>
                </a:solidFill>
                <a:latin typeface="Comic Sans MS" pitchFamily="66" charset="0"/>
              </a:rPr>
              <a:t>Nodo AV (blocchi AV)</a:t>
            </a:r>
            <a:endParaRPr lang="it-IT" b="1" dirty="0" smtClean="0">
              <a:solidFill>
                <a:schemeClr val="bg1"/>
              </a:solidFill>
              <a:latin typeface="Comic Sans MS" pitchFamily="66"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solidFill>
            <a:schemeClr val="bg1"/>
          </a:solidFill>
        </p:spPr>
        <p:txBody>
          <a:bodyPr/>
          <a:lstStyle/>
          <a:p>
            <a:pPr eaLnBrk="1" hangingPunct="1"/>
            <a:r>
              <a:rPr lang="it-IT" dirty="0" smtClean="0">
                <a:solidFill>
                  <a:schemeClr val="tx1"/>
                </a:solidFill>
                <a:latin typeface="Comic Sans MS" pitchFamily="66" charset="0"/>
              </a:rPr>
              <a:t>Blocchi SA</a:t>
            </a:r>
          </a:p>
        </p:txBody>
      </p:sp>
      <p:sp>
        <p:nvSpPr>
          <p:cNvPr id="10243" name="Rectangle 3"/>
          <p:cNvSpPr>
            <a:spLocks noGrp="1" noChangeArrowheads="1"/>
          </p:cNvSpPr>
          <p:nvPr>
            <p:ph type="body" idx="1"/>
          </p:nvPr>
        </p:nvSpPr>
        <p:spPr>
          <a:xfrm>
            <a:off x="685800" y="3933825"/>
            <a:ext cx="7772400" cy="1079500"/>
          </a:xfrm>
        </p:spPr>
        <p:txBody>
          <a:bodyPr/>
          <a:lstStyle/>
          <a:p>
            <a:pPr eaLnBrk="1" hangingPunct="1"/>
            <a:r>
              <a:rPr lang="it-IT" sz="5400" dirty="0" smtClean="0">
                <a:solidFill>
                  <a:schemeClr val="bg1"/>
                </a:solidFill>
                <a:latin typeface="Comic Sans MS" pitchFamily="66" charset="0"/>
              </a:rPr>
              <a:t>Si evidenziano per l’assenza di un’onda P</a:t>
            </a:r>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it-IT" smtClean="0"/>
          </a:p>
        </p:txBody>
      </p:sp>
      <p:sp>
        <p:nvSpPr>
          <p:cNvPr id="11267" name="Rectangle 3"/>
          <p:cNvSpPr>
            <a:spLocks noGrp="1" noChangeArrowheads="1"/>
          </p:cNvSpPr>
          <p:nvPr>
            <p:ph type="body" idx="1"/>
          </p:nvPr>
        </p:nvSpPr>
        <p:spPr/>
        <p:txBody>
          <a:bodyPr/>
          <a:lstStyle/>
          <a:p>
            <a:endParaRPr lang="it-IT" smtClean="0"/>
          </a:p>
        </p:txBody>
      </p:sp>
      <p:pic>
        <p:nvPicPr>
          <p:cNvPr id="11268" name="Picture 5" descr="1"/>
          <p:cNvPicPr>
            <a:picLocks noChangeAspect="1" noChangeArrowheads="1"/>
          </p:cNvPicPr>
          <p:nvPr/>
        </p:nvPicPr>
        <p:blipFill>
          <a:blip r:embed="rId2" cstate="print"/>
          <a:srcRect/>
          <a:stretch>
            <a:fillRect/>
          </a:stretch>
        </p:blipFill>
        <p:spPr bwMode="auto">
          <a:xfrm>
            <a:off x="155575" y="46038"/>
            <a:ext cx="9525000" cy="7724775"/>
          </a:xfrm>
          <a:prstGeom prst="rect">
            <a:avLst/>
          </a:prstGeom>
          <a:noFill/>
          <a:ln w="9525">
            <a:noFill/>
            <a:miter lim="800000"/>
            <a:headEnd/>
            <a:tailEnd/>
          </a:ln>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it-IT" smtClean="0"/>
          </a:p>
        </p:txBody>
      </p:sp>
      <p:sp>
        <p:nvSpPr>
          <p:cNvPr id="12291" name="Rectangle 3"/>
          <p:cNvSpPr>
            <a:spLocks noGrp="1" noChangeArrowheads="1"/>
          </p:cNvSpPr>
          <p:nvPr>
            <p:ph type="body" idx="1"/>
          </p:nvPr>
        </p:nvSpPr>
        <p:spPr/>
        <p:txBody>
          <a:bodyPr/>
          <a:lstStyle/>
          <a:p>
            <a:endParaRPr lang="it-IT" smtClean="0"/>
          </a:p>
        </p:txBody>
      </p:sp>
      <p:pic>
        <p:nvPicPr>
          <p:cNvPr id="12292" name="Picture 7" descr="1"/>
          <p:cNvPicPr>
            <a:picLocks noChangeAspect="1" noChangeArrowheads="1"/>
          </p:cNvPicPr>
          <p:nvPr/>
        </p:nvPicPr>
        <p:blipFill>
          <a:blip r:embed="rId2" cstate="print"/>
          <a:srcRect/>
          <a:stretch>
            <a:fillRect/>
          </a:stretch>
        </p:blipFill>
        <p:spPr bwMode="auto">
          <a:xfrm>
            <a:off x="250825" y="1196975"/>
            <a:ext cx="8564563" cy="3468688"/>
          </a:xfrm>
          <a:prstGeom prst="rect">
            <a:avLst/>
          </a:prstGeom>
          <a:noFill/>
          <a:ln w="9525">
            <a:noFill/>
            <a:miter lim="800000"/>
            <a:headEnd/>
            <a:tailEnd/>
          </a:ln>
        </p:spPr>
      </p:pic>
      <p:sp>
        <p:nvSpPr>
          <p:cNvPr id="12293" name="CasellaDiTesto 4"/>
          <p:cNvSpPr txBox="1">
            <a:spLocks noChangeArrowheads="1"/>
          </p:cNvSpPr>
          <p:nvPr/>
        </p:nvSpPr>
        <p:spPr bwMode="auto">
          <a:xfrm>
            <a:off x="1619672" y="5373216"/>
            <a:ext cx="6130204" cy="646331"/>
          </a:xfrm>
          <a:prstGeom prst="rect">
            <a:avLst/>
          </a:prstGeom>
          <a:noFill/>
          <a:ln w="9525">
            <a:noFill/>
            <a:miter lim="800000"/>
            <a:headEnd/>
            <a:tailEnd/>
          </a:ln>
        </p:spPr>
        <p:txBody>
          <a:bodyPr wrap="none">
            <a:spAutoFit/>
          </a:bodyPr>
          <a:lstStyle/>
          <a:p>
            <a:r>
              <a:rPr lang="it-IT" sz="3600" b="1" dirty="0">
                <a:solidFill>
                  <a:schemeClr val="bg1"/>
                </a:solidFill>
                <a:latin typeface="Comic Sans MS" pitchFamily="66" charset="0"/>
              </a:rPr>
              <a:t>Blocco seno atriale in SSS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p:cNvPicPr>
            <a:picLocks noChangeAspect="1" noChangeArrowheads="1"/>
          </p:cNvPicPr>
          <p:nvPr/>
        </p:nvPicPr>
        <p:blipFill>
          <a:blip r:embed="rId2" cstate="print"/>
          <a:srcRect/>
          <a:stretch>
            <a:fillRect/>
          </a:stretch>
        </p:blipFill>
        <p:spPr bwMode="auto">
          <a:xfrm>
            <a:off x="0" y="116632"/>
            <a:ext cx="9144000" cy="2624122"/>
          </a:xfrm>
          <a:prstGeom prst="rect">
            <a:avLst/>
          </a:prstGeom>
          <a:noFill/>
          <a:ln w="9525">
            <a:noFill/>
            <a:miter lim="800000"/>
            <a:headEnd/>
            <a:tailEnd/>
          </a:ln>
        </p:spPr>
      </p:pic>
      <p:pic>
        <p:nvPicPr>
          <p:cNvPr id="868355" name="Picture 3"/>
          <p:cNvPicPr>
            <a:picLocks noChangeAspect="1" noChangeArrowheads="1"/>
          </p:cNvPicPr>
          <p:nvPr/>
        </p:nvPicPr>
        <p:blipFill>
          <a:blip r:embed="rId3" cstate="print"/>
          <a:srcRect/>
          <a:stretch>
            <a:fillRect/>
          </a:stretch>
        </p:blipFill>
        <p:spPr bwMode="auto">
          <a:xfrm>
            <a:off x="6372225" y="2492896"/>
            <a:ext cx="2771775" cy="723900"/>
          </a:xfrm>
          <a:prstGeom prst="rect">
            <a:avLst/>
          </a:prstGeom>
          <a:noFill/>
          <a:ln w="9525">
            <a:noFill/>
            <a:miter lim="800000"/>
            <a:headEnd/>
            <a:tailEnd/>
          </a:ln>
        </p:spPr>
      </p:pic>
      <p:pic>
        <p:nvPicPr>
          <p:cNvPr id="868357" name="Picture 5"/>
          <p:cNvPicPr>
            <a:picLocks noChangeAspect="1" noChangeArrowheads="1"/>
          </p:cNvPicPr>
          <p:nvPr/>
        </p:nvPicPr>
        <p:blipFill>
          <a:blip r:embed="rId4" cstate="print"/>
          <a:srcRect/>
          <a:stretch>
            <a:fillRect/>
          </a:stretch>
        </p:blipFill>
        <p:spPr bwMode="auto">
          <a:xfrm>
            <a:off x="179511" y="5013176"/>
            <a:ext cx="3223743" cy="432048"/>
          </a:xfrm>
          <a:prstGeom prst="rect">
            <a:avLst/>
          </a:prstGeom>
          <a:noFill/>
          <a:ln w="9525">
            <a:noFill/>
            <a:miter lim="800000"/>
            <a:headEnd/>
            <a:tailEnd/>
          </a:ln>
        </p:spPr>
      </p:pic>
      <p:pic>
        <p:nvPicPr>
          <p:cNvPr id="868358" name="Picture 6"/>
          <p:cNvPicPr>
            <a:picLocks noChangeAspect="1" noChangeArrowheads="1"/>
          </p:cNvPicPr>
          <p:nvPr/>
        </p:nvPicPr>
        <p:blipFill>
          <a:blip r:embed="rId5" cstate="print"/>
          <a:srcRect/>
          <a:stretch>
            <a:fillRect/>
          </a:stretch>
        </p:blipFill>
        <p:spPr bwMode="auto">
          <a:xfrm>
            <a:off x="5364088" y="4653136"/>
            <a:ext cx="3473840" cy="576064"/>
          </a:xfrm>
          <a:prstGeom prst="rect">
            <a:avLst/>
          </a:prstGeom>
          <a:noFill/>
          <a:ln w="9525">
            <a:noFill/>
            <a:miter lim="800000"/>
            <a:headEnd/>
            <a:tailEnd/>
          </a:ln>
        </p:spPr>
      </p:pic>
      <p:pic>
        <p:nvPicPr>
          <p:cNvPr id="868359" name="Picture 7"/>
          <p:cNvPicPr>
            <a:picLocks noChangeAspect="1" noChangeArrowheads="1"/>
          </p:cNvPicPr>
          <p:nvPr/>
        </p:nvPicPr>
        <p:blipFill>
          <a:blip r:embed="rId6" cstate="print"/>
          <a:srcRect/>
          <a:stretch>
            <a:fillRect/>
          </a:stretch>
        </p:blipFill>
        <p:spPr bwMode="auto">
          <a:xfrm>
            <a:off x="1043608" y="5805263"/>
            <a:ext cx="2058913" cy="526339"/>
          </a:xfrm>
          <a:prstGeom prst="rect">
            <a:avLst/>
          </a:prstGeom>
          <a:noFill/>
          <a:ln w="9525">
            <a:noFill/>
            <a:miter lim="800000"/>
            <a:headEnd/>
            <a:tailEnd/>
          </a:ln>
        </p:spPr>
      </p:pic>
      <p:pic>
        <p:nvPicPr>
          <p:cNvPr id="868360" name="Picture 8"/>
          <p:cNvPicPr>
            <a:picLocks noChangeAspect="1" noChangeArrowheads="1"/>
          </p:cNvPicPr>
          <p:nvPr/>
        </p:nvPicPr>
        <p:blipFill>
          <a:blip r:embed="rId7" cstate="print"/>
          <a:srcRect/>
          <a:stretch>
            <a:fillRect/>
          </a:stretch>
        </p:blipFill>
        <p:spPr bwMode="auto">
          <a:xfrm>
            <a:off x="4499992" y="5805264"/>
            <a:ext cx="4723234" cy="410716"/>
          </a:xfrm>
          <a:prstGeom prst="rect">
            <a:avLst/>
          </a:prstGeom>
          <a:noFill/>
          <a:ln w="9525">
            <a:noFill/>
            <a:miter lim="800000"/>
            <a:headEnd/>
            <a:tailEnd/>
          </a:ln>
        </p:spPr>
      </p:pic>
      <p:pic>
        <p:nvPicPr>
          <p:cNvPr id="868361" name="Picture 9"/>
          <p:cNvPicPr>
            <a:picLocks noChangeAspect="1" noChangeArrowheads="1"/>
          </p:cNvPicPr>
          <p:nvPr/>
        </p:nvPicPr>
        <p:blipFill>
          <a:blip r:embed="rId8" cstate="print"/>
          <a:srcRect/>
          <a:stretch>
            <a:fillRect/>
          </a:stretch>
        </p:blipFill>
        <p:spPr bwMode="auto">
          <a:xfrm>
            <a:off x="2781300" y="3276600"/>
            <a:ext cx="3581400" cy="304800"/>
          </a:xfrm>
          <a:prstGeom prst="rect">
            <a:avLst/>
          </a:prstGeom>
          <a:noFill/>
          <a:ln w="9525">
            <a:noFill/>
            <a:miter lim="800000"/>
            <a:headEnd/>
            <a:tailEnd/>
          </a:ln>
        </p:spPr>
      </p:pic>
      <p:pic>
        <p:nvPicPr>
          <p:cNvPr id="868362" name="Picture 10"/>
          <p:cNvPicPr>
            <a:picLocks noChangeAspect="1" noChangeArrowheads="1"/>
          </p:cNvPicPr>
          <p:nvPr/>
        </p:nvPicPr>
        <p:blipFill>
          <a:blip r:embed="rId9" cstate="print"/>
          <a:srcRect/>
          <a:stretch>
            <a:fillRect/>
          </a:stretch>
        </p:blipFill>
        <p:spPr bwMode="auto">
          <a:xfrm>
            <a:off x="755576" y="3933056"/>
            <a:ext cx="4182726"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4754"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4755"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4756"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74757" name="AutoShape 6"/>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96263" name="AutoShape 7"/>
          <p:cNvSpPr>
            <a:spLocks noChangeArrowheads="1"/>
          </p:cNvSpPr>
          <p:nvPr/>
        </p:nvSpPr>
        <p:spPr bwMode="auto">
          <a:xfrm rot="10800000" flipH="1">
            <a:off x="5029200" y="2590800"/>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96264" name="AutoShape 8"/>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96265" name="AutoShape 9"/>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74761" name="AutoShape 10"/>
          <p:cNvSpPr>
            <a:spLocks noChangeArrowheads="1"/>
          </p:cNvSpPr>
          <p:nvPr/>
        </p:nvSpPr>
        <p:spPr bwMode="auto">
          <a:xfrm>
            <a:off x="5867400" y="52578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4762" name="AutoShape 11"/>
          <p:cNvSpPr>
            <a:spLocks noChangeArrowheads="1"/>
          </p:cNvSpPr>
          <p:nvPr/>
        </p:nvSpPr>
        <p:spPr bwMode="auto">
          <a:xfrm flipH="1">
            <a:off x="2667000" y="51816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4763" name="Rectangle 13"/>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4764" name="Rectangle 14"/>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4765" name="WordArt 15"/>
          <p:cNvSpPr>
            <a:spLocks noChangeArrowheads="1" noChangeShapeType="1" noTextEdit="1"/>
          </p:cNvSpPr>
          <p:nvPr/>
        </p:nvSpPr>
        <p:spPr bwMode="auto">
          <a:xfrm>
            <a:off x="1752600" y="228600"/>
            <a:ext cx="5791200" cy="8382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rientro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
                                  </p:stCondLst>
                                  <p:childTnLst>
                                    <p:set>
                                      <p:cBhvr>
                                        <p:cTn id="6" dur="1" fill="hold">
                                          <p:stCondLst>
                                            <p:cond delay="0"/>
                                          </p:stCondLst>
                                        </p:cTn>
                                        <p:tgtEl>
                                          <p:spTgt spid="96264"/>
                                        </p:tgtEl>
                                        <p:attrNameLst>
                                          <p:attrName>style.visibility</p:attrName>
                                        </p:attrNameLst>
                                      </p:cBhvr>
                                      <p:to>
                                        <p:strVal val="visible"/>
                                      </p:to>
                                    </p:set>
                                    <p:animEffect transition="in" filter="wipe(up)">
                                      <p:cBhvr>
                                        <p:cTn id="7" dur="500"/>
                                        <p:tgtEl>
                                          <p:spTgt spid="96264"/>
                                        </p:tgtEl>
                                      </p:cBhvr>
                                    </p:animEffect>
                                  </p:childTnLst>
                                </p:cTn>
                              </p:par>
                            </p:childTnLst>
                          </p:cTn>
                        </p:par>
                        <p:par>
                          <p:cTn id="8" fill="hold">
                            <p:stCondLst>
                              <p:cond delay="600"/>
                            </p:stCondLst>
                            <p:childTnLst>
                              <p:par>
                                <p:cTn id="9" presetID="22" presetClass="entr" presetSubtype="1" fill="hold" grpId="0" nodeType="afterEffect">
                                  <p:stCondLst>
                                    <p:cond delay="100"/>
                                  </p:stCondLst>
                                  <p:childTnLst>
                                    <p:set>
                                      <p:cBhvr>
                                        <p:cTn id="10" dur="1" fill="hold">
                                          <p:stCondLst>
                                            <p:cond delay="0"/>
                                          </p:stCondLst>
                                        </p:cTn>
                                        <p:tgtEl>
                                          <p:spTgt spid="96265"/>
                                        </p:tgtEl>
                                        <p:attrNameLst>
                                          <p:attrName>style.visibility</p:attrName>
                                        </p:attrNameLst>
                                      </p:cBhvr>
                                      <p:to>
                                        <p:strVal val="visible"/>
                                      </p:to>
                                    </p:set>
                                    <p:animEffect transition="in" filter="wipe(up)">
                                      <p:cBhvr>
                                        <p:cTn id="11" dur="500"/>
                                        <p:tgtEl>
                                          <p:spTgt spid="96265"/>
                                        </p:tgtEl>
                                      </p:cBhvr>
                                    </p:animEffect>
                                  </p:childTnLst>
                                </p:cTn>
                              </p:par>
                            </p:childTnLst>
                          </p:cTn>
                        </p:par>
                        <p:par>
                          <p:cTn id="12" fill="hold">
                            <p:stCondLst>
                              <p:cond delay="1200"/>
                            </p:stCondLst>
                            <p:childTnLst>
                              <p:par>
                                <p:cTn id="13" presetID="22" presetClass="entr" presetSubtype="4" fill="hold" grpId="0" nodeType="afterEffect">
                                  <p:stCondLst>
                                    <p:cond delay="100"/>
                                  </p:stCondLst>
                                  <p:childTnLst>
                                    <p:set>
                                      <p:cBhvr>
                                        <p:cTn id="14" dur="1" fill="hold">
                                          <p:stCondLst>
                                            <p:cond delay="0"/>
                                          </p:stCondLst>
                                        </p:cTn>
                                        <p:tgtEl>
                                          <p:spTgt spid="96263"/>
                                        </p:tgtEl>
                                        <p:attrNameLst>
                                          <p:attrName>style.visibility</p:attrName>
                                        </p:attrNameLst>
                                      </p:cBhvr>
                                      <p:to>
                                        <p:strVal val="visible"/>
                                      </p:to>
                                    </p:set>
                                    <p:animEffect transition="in" filter="wipe(down)">
                                      <p:cBhvr>
                                        <p:cTn id="15" dur="500"/>
                                        <p:tgtEl>
                                          <p:spTgt spid="96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animBg="1"/>
      <p:bldP spid="96264" grpId="0" animBg="1"/>
      <p:bldP spid="96265"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it-IT" smtClean="0"/>
          </a:p>
        </p:txBody>
      </p:sp>
      <p:sp>
        <p:nvSpPr>
          <p:cNvPr id="13315" name="Rectangle 3"/>
          <p:cNvSpPr>
            <a:spLocks noGrp="1" noChangeArrowheads="1"/>
          </p:cNvSpPr>
          <p:nvPr>
            <p:ph type="body" idx="1"/>
          </p:nvPr>
        </p:nvSpPr>
        <p:spPr/>
        <p:txBody>
          <a:bodyPr/>
          <a:lstStyle/>
          <a:p>
            <a:endParaRPr lang="it-IT" smtClean="0"/>
          </a:p>
        </p:txBody>
      </p:sp>
      <p:pic>
        <p:nvPicPr>
          <p:cNvPr id="13316" name="Picture 5" descr="p011_1_00"/>
          <p:cNvPicPr>
            <a:picLocks noChangeAspect="1" noChangeArrowheads="1"/>
          </p:cNvPicPr>
          <p:nvPr/>
        </p:nvPicPr>
        <p:blipFill>
          <a:blip r:embed="rId2" cstate="print"/>
          <a:srcRect/>
          <a:stretch>
            <a:fillRect/>
          </a:stretch>
        </p:blipFill>
        <p:spPr bwMode="auto">
          <a:xfrm>
            <a:off x="971550" y="2276475"/>
            <a:ext cx="7372350" cy="1628775"/>
          </a:xfrm>
          <a:prstGeom prst="rect">
            <a:avLst/>
          </a:prstGeom>
          <a:noFill/>
          <a:ln w="9525">
            <a:noFill/>
            <a:miter lim="800000"/>
            <a:headEnd/>
            <a:tailEnd/>
          </a:ln>
        </p:spPr>
      </p:pic>
      <p:sp>
        <p:nvSpPr>
          <p:cNvPr id="13317" name="CasellaDiTesto 4"/>
          <p:cNvSpPr txBox="1">
            <a:spLocks noChangeArrowheads="1"/>
          </p:cNvSpPr>
          <p:nvPr/>
        </p:nvSpPr>
        <p:spPr bwMode="auto">
          <a:xfrm>
            <a:off x="899592" y="4725144"/>
            <a:ext cx="7455887" cy="646331"/>
          </a:xfrm>
          <a:prstGeom prst="rect">
            <a:avLst/>
          </a:prstGeom>
          <a:noFill/>
          <a:ln w="9525">
            <a:noFill/>
            <a:miter lim="800000"/>
            <a:headEnd/>
            <a:tailEnd/>
          </a:ln>
        </p:spPr>
        <p:txBody>
          <a:bodyPr wrap="none">
            <a:spAutoFit/>
          </a:bodyPr>
          <a:lstStyle/>
          <a:p>
            <a:r>
              <a:rPr lang="it-IT" sz="3600" b="1" dirty="0">
                <a:solidFill>
                  <a:schemeClr val="bg1"/>
                </a:solidFill>
                <a:latin typeface="Comic Sans MS" pitchFamily="66" charset="0"/>
              </a:rPr>
              <a:t>Bradicardia sinusale respiratoria</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SAB3"/>
          <p:cNvPicPr>
            <a:picLocks noChangeAspect="1" noChangeArrowheads="1"/>
          </p:cNvPicPr>
          <p:nvPr/>
        </p:nvPicPr>
        <p:blipFill>
          <a:blip r:embed="rId2" cstate="print"/>
          <a:srcRect/>
          <a:stretch>
            <a:fillRect/>
          </a:stretch>
        </p:blipFill>
        <p:spPr bwMode="auto">
          <a:xfrm>
            <a:off x="0" y="2592388"/>
            <a:ext cx="9144000" cy="1574800"/>
          </a:xfrm>
          <a:prstGeom prst="rect">
            <a:avLst/>
          </a:prstGeom>
          <a:noFill/>
          <a:ln w="9525">
            <a:noFill/>
            <a:miter lim="800000"/>
            <a:headEnd/>
            <a:tailEnd/>
          </a:ln>
        </p:spPr>
      </p:pic>
      <p:sp>
        <p:nvSpPr>
          <p:cNvPr id="14339" name="Text Box 1027"/>
          <p:cNvSpPr txBox="1">
            <a:spLocks noChangeArrowheads="1"/>
          </p:cNvSpPr>
          <p:nvPr/>
        </p:nvSpPr>
        <p:spPr bwMode="auto">
          <a:xfrm>
            <a:off x="1219200" y="4724400"/>
            <a:ext cx="6096000" cy="646331"/>
          </a:xfrm>
          <a:prstGeom prst="rect">
            <a:avLst/>
          </a:prstGeom>
          <a:noFill/>
          <a:ln w="9525">
            <a:noFill/>
            <a:miter lim="800000"/>
            <a:headEnd/>
            <a:tailEnd/>
          </a:ln>
        </p:spPr>
        <p:txBody>
          <a:bodyPr>
            <a:spAutoFit/>
          </a:bodyPr>
          <a:lstStyle/>
          <a:p>
            <a:pPr>
              <a:spcBef>
                <a:spcPct val="50000"/>
              </a:spcBef>
            </a:pPr>
            <a:r>
              <a:rPr lang="it-IT" sz="3600" b="1" dirty="0">
                <a:solidFill>
                  <a:schemeClr val="bg1"/>
                </a:solidFill>
                <a:latin typeface="Comic Sans MS" pitchFamily="66" charset="0"/>
              </a:rPr>
              <a:t>Blocco SA transitorio</a:t>
            </a:r>
            <a:r>
              <a:rPr lang="it-IT" sz="3600" b="1" dirty="0">
                <a:latin typeface="Comic Sans MS" pitchFamily="66" charset="0"/>
              </a:rPr>
              <a:t>  </a:t>
            </a: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AB2_Mobitz"/>
          <p:cNvPicPr>
            <a:picLocks noChangeAspect="1" noChangeArrowheads="1"/>
          </p:cNvPicPr>
          <p:nvPr/>
        </p:nvPicPr>
        <p:blipFill>
          <a:blip r:embed="rId2" cstate="print"/>
          <a:srcRect/>
          <a:stretch>
            <a:fillRect/>
          </a:stretch>
        </p:blipFill>
        <p:spPr bwMode="auto">
          <a:xfrm>
            <a:off x="0" y="2514600"/>
            <a:ext cx="9144000" cy="1706563"/>
          </a:xfrm>
          <a:prstGeom prst="rect">
            <a:avLst/>
          </a:prstGeom>
          <a:noFill/>
          <a:ln w="9525">
            <a:noFill/>
            <a:miter lim="800000"/>
            <a:headEnd/>
            <a:tailEnd/>
          </a:ln>
        </p:spPr>
      </p:pic>
      <p:sp>
        <p:nvSpPr>
          <p:cNvPr id="15363" name="Text Box 3"/>
          <p:cNvSpPr txBox="1">
            <a:spLocks noChangeArrowheads="1"/>
          </p:cNvSpPr>
          <p:nvPr/>
        </p:nvSpPr>
        <p:spPr bwMode="auto">
          <a:xfrm>
            <a:off x="2362200" y="4572000"/>
            <a:ext cx="4442048" cy="1384995"/>
          </a:xfrm>
          <a:prstGeom prst="rect">
            <a:avLst/>
          </a:prstGeom>
          <a:noFill/>
          <a:ln w="9525">
            <a:noFill/>
            <a:miter lim="800000"/>
            <a:headEnd/>
            <a:tailEnd/>
          </a:ln>
        </p:spPr>
        <p:txBody>
          <a:bodyPr wrap="square">
            <a:spAutoFit/>
          </a:bodyPr>
          <a:lstStyle/>
          <a:p>
            <a:pPr>
              <a:spcBef>
                <a:spcPct val="50000"/>
              </a:spcBef>
            </a:pPr>
            <a:r>
              <a:rPr lang="it-IT" b="1" dirty="0">
                <a:solidFill>
                  <a:schemeClr val="bg1"/>
                </a:solidFill>
                <a:latin typeface="Comic Sans MS" pitchFamily="66" charset="0"/>
              </a:rPr>
              <a:t>Blocco SA di 2 grado</a:t>
            </a:r>
          </a:p>
          <a:p>
            <a:pPr>
              <a:spcBef>
                <a:spcPct val="50000"/>
              </a:spcBef>
            </a:pPr>
            <a:r>
              <a:rPr lang="it-IT" b="1" dirty="0">
                <a:solidFill>
                  <a:schemeClr val="bg1"/>
                </a:solidFill>
                <a:latin typeface="Comic Sans MS" pitchFamily="66" charset="0"/>
              </a:rPr>
              <a:t>Saltuariamente manca un complesso P-QRS </a:t>
            </a: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QT lungo"/>
          <p:cNvPicPr>
            <a:picLocks noChangeAspect="1" noChangeArrowheads="1"/>
          </p:cNvPicPr>
          <p:nvPr/>
        </p:nvPicPr>
        <p:blipFill>
          <a:blip r:embed="rId2" cstate="print"/>
          <a:srcRect/>
          <a:stretch>
            <a:fillRect/>
          </a:stretch>
        </p:blipFill>
        <p:spPr bwMode="auto">
          <a:xfrm>
            <a:off x="0" y="1147763"/>
            <a:ext cx="9144000" cy="4560887"/>
          </a:xfrm>
          <a:prstGeom prst="rect">
            <a:avLst/>
          </a:prstGeom>
          <a:noFill/>
          <a:ln w="9525">
            <a:noFill/>
            <a:miter lim="800000"/>
            <a:headEnd/>
            <a:tailEnd/>
          </a:ln>
        </p:spPr>
      </p:pic>
      <p:sp>
        <p:nvSpPr>
          <p:cNvPr id="16387" name="Text Box 3"/>
          <p:cNvSpPr txBox="1">
            <a:spLocks noChangeArrowheads="1"/>
          </p:cNvSpPr>
          <p:nvPr/>
        </p:nvSpPr>
        <p:spPr bwMode="auto">
          <a:xfrm>
            <a:off x="1331640" y="5903893"/>
            <a:ext cx="6784032" cy="954107"/>
          </a:xfrm>
          <a:prstGeom prst="rect">
            <a:avLst/>
          </a:prstGeom>
          <a:noFill/>
          <a:ln w="9525">
            <a:noFill/>
            <a:miter lim="800000"/>
            <a:headEnd/>
            <a:tailEnd/>
          </a:ln>
        </p:spPr>
        <p:txBody>
          <a:bodyPr wrap="square">
            <a:spAutoFit/>
          </a:bodyPr>
          <a:lstStyle/>
          <a:p>
            <a:pPr>
              <a:spcBef>
                <a:spcPct val="50000"/>
              </a:spcBef>
            </a:pPr>
            <a:r>
              <a:rPr lang="it-IT" sz="2800" b="1" dirty="0">
                <a:solidFill>
                  <a:schemeClr val="bg1"/>
                </a:solidFill>
                <a:latin typeface="Comic Sans MS" pitchFamily="66" charset="0"/>
              </a:rPr>
              <a:t>Blocco SA di 3 grado con ritmo giunzionale di scappamento</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solidFill>
            <a:schemeClr val="bg1"/>
          </a:solidFill>
        </p:spPr>
        <p:txBody>
          <a:bodyPr/>
          <a:lstStyle/>
          <a:p>
            <a:pPr eaLnBrk="1" hangingPunct="1"/>
            <a:r>
              <a:rPr lang="it-IT" sz="4800" b="1" dirty="0" smtClean="0">
                <a:solidFill>
                  <a:schemeClr val="tx1"/>
                </a:solidFill>
                <a:latin typeface="Comic Sans MS" pitchFamily="66" charset="0"/>
              </a:rPr>
              <a:t>Blocchi AV</a:t>
            </a:r>
          </a:p>
        </p:txBody>
      </p:sp>
      <p:sp>
        <p:nvSpPr>
          <p:cNvPr id="18435" name="Rectangle 3"/>
          <p:cNvSpPr>
            <a:spLocks noGrp="1" noChangeArrowheads="1"/>
          </p:cNvSpPr>
          <p:nvPr>
            <p:ph type="body" idx="1"/>
          </p:nvPr>
        </p:nvSpPr>
        <p:spPr/>
        <p:txBody>
          <a:bodyPr/>
          <a:lstStyle/>
          <a:p>
            <a:pPr eaLnBrk="1" hangingPunct="1"/>
            <a:r>
              <a:rPr lang="it-IT" sz="3600" b="1" smtClean="0">
                <a:solidFill>
                  <a:schemeClr val="bg1"/>
                </a:solidFill>
                <a:latin typeface="Comic Sans MS" pitchFamily="66" charset="0"/>
              </a:rPr>
              <a:t>BAV di I grado</a:t>
            </a:r>
          </a:p>
          <a:p>
            <a:pPr eaLnBrk="1" hangingPunct="1"/>
            <a:r>
              <a:rPr lang="it-IT" sz="3600" b="1" smtClean="0">
                <a:solidFill>
                  <a:schemeClr val="bg1"/>
                </a:solidFill>
                <a:latin typeface="Comic Sans MS" pitchFamily="66" charset="0"/>
              </a:rPr>
              <a:t>BAV di II grado Mobitz 1</a:t>
            </a:r>
          </a:p>
          <a:p>
            <a:pPr eaLnBrk="1" hangingPunct="1"/>
            <a:r>
              <a:rPr lang="it-IT" sz="3600" b="1" smtClean="0">
                <a:solidFill>
                  <a:schemeClr val="bg1"/>
                </a:solidFill>
                <a:latin typeface="Comic Sans MS" pitchFamily="66" charset="0"/>
              </a:rPr>
              <a:t>BAV di II grado Mobitz 2</a:t>
            </a:r>
          </a:p>
          <a:p>
            <a:pPr eaLnBrk="1" hangingPunct="1"/>
            <a:r>
              <a:rPr lang="it-IT" sz="3600" b="1" smtClean="0">
                <a:solidFill>
                  <a:schemeClr val="bg1"/>
                </a:solidFill>
                <a:latin typeface="Comic Sans MS" pitchFamily="66" charset="0"/>
              </a:rPr>
              <a:t>BAV di II grado tipo 2:1</a:t>
            </a:r>
          </a:p>
          <a:p>
            <a:pPr eaLnBrk="1" hangingPunct="1"/>
            <a:r>
              <a:rPr lang="it-IT" sz="3600" b="1" smtClean="0">
                <a:solidFill>
                  <a:schemeClr val="bg1"/>
                </a:solidFill>
                <a:latin typeface="Comic Sans MS" pitchFamily="66" charset="0"/>
              </a:rPr>
              <a:t>BAV di II grado avanzato</a:t>
            </a:r>
          </a:p>
          <a:p>
            <a:pPr eaLnBrk="1" hangingPunct="1"/>
            <a:r>
              <a:rPr lang="it-IT" sz="3600" b="1" smtClean="0">
                <a:solidFill>
                  <a:schemeClr val="bg1"/>
                </a:solidFill>
                <a:latin typeface="Comic Sans MS" pitchFamily="66" charset="0"/>
              </a:rPr>
              <a:t>BAV di III grado</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26" descr="BAV 1 (2)"/>
          <p:cNvPicPr>
            <a:picLocks noChangeAspect="1" noChangeArrowheads="1"/>
          </p:cNvPicPr>
          <p:nvPr/>
        </p:nvPicPr>
        <p:blipFill>
          <a:blip r:embed="rId2" cstate="print"/>
          <a:srcRect/>
          <a:stretch>
            <a:fillRect/>
          </a:stretch>
        </p:blipFill>
        <p:spPr bwMode="auto">
          <a:xfrm>
            <a:off x="0" y="1758950"/>
            <a:ext cx="9144000" cy="3338513"/>
          </a:xfrm>
          <a:prstGeom prst="rect">
            <a:avLst/>
          </a:prstGeom>
          <a:noFill/>
          <a:ln w="9525">
            <a:noFill/>
            <a:miter lim="800000"/>
            <a:headEnd/>
            <a:tailEnd/>
          </a:ln>
        </p:spPr>
      </p:pic>
      <p:sp>
        <p:nvSpPr>
          <p:cNvPr id="19459" name="Text Box 1027"/>
          <p:cNvSpPr txBox="1">
            <a:spLocks noChangeArrowheads="1"/>
          </p:cNvSpPr>
          <p:nvPr/>
        </p:nvSpPr>
        <p:spPr bwMode="auto">
          <a:xfrm>
            <a:off x="899592" y="5516563"/>
            <a:ext cx="7704856" cy="1015663"/>
          </a:xfrm>
          <a:prstGeom prst="rect">
            <a:avLst/>
          </a:prstGeom>
          <a:noFill/>
          <a:ln w="9525">
            <a:noFill/>
            <a:miter lim="800000"/>
            <a:headEnd/>
            <a:tailEnd/>
          </a:ln>
        </p:spPr>
        <p:txBody>
          <a:bodyPr wrap="square">
            <a:spAutoFit/>
          </a:bodyPr>
          <a:lstStyle/>
          <a:p>
            <a:pPr>
              <a:spcBef>
                <a:spcPct val="50000"/>
              </a:spcBef>
            </a:pPr>
            <a:r>
              <a:rPr lang="it-IT" b="1" dirty="0">
                <a:solidFill>
                  <a:schemeClr val="bg1"/>
                </a:solidFill>
                <a:latin typeface="Comic Sans MS" pitchFamily="66" charset="0"/>
              </a:rPr>
              <a:t>BAV di I grado = PQ&gt;20 </a:t>
            </a:r>
            <a:r>
              <a:rPr lang="it-IT" b="1" dirty="0" err="1">
                <a:solidFill>
                  <a:schemeClr val="bg1"/>
                </a:solidFill>
                <a:latin typeface="Comic Sans MS" pitchFamily="66" charset="0"/>
              </a:rPr>
              <a:t>mmsec</a:t>
            </a:r>
            <a:endParaRPr lang="it-IT" b="1" dirty="0">
              <a:solidFill>
                <a:schemeClr val="bg1"/>
              </a:solidFill>
              <a:latin typeface="Comic Sans MS" pitchFamily="66" charset="0"/>
            </a:endParaRPr>
          </a:p>
          <a:p>
            <a:pPr>
              <a:spcBef>
                <a:spcPct val="50000"/>
              </a:spcBef>
            </a:pPr>
            <a:r>
              <a:rPr lang="it-IT" b="1" dirty="0">
                <a:solidFill>
                  <a:schemeClr val="bg1"/>
                </a:solidFill>
                <a:latin typeface="Comic Sans MS" pitchFamily="66" charset="0"/>
              </a:rPr>
              <a:t>Vi sono sempre tante P quanti QRS</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
          <p:cNvPicPr>
            <a:picLocks noChangeAspect="1" noChangeArrowheads="1"/>
          </p:cNvPicPr>
          <p:nvPr/>
        </p:nvPicPr>
        <p:blipFill>
          <a:blip r:embed="rId2" cstate="print"/>
          <a:srcRect/>
          <a:stretch>
            <a:fillRect/>
          </a:stretch>
        </p:blipFill>
        <p:spPr bwMode="auto">
          <a:xfrm>
            <a:off x="0" y="1981200"/>
            <a:ext cx="9144000" cy="2667000"/>
          </a:xfrm>
          <a:prstGeom prst="rect">
            <a:avLst/>
          </a:prstGeom>
          <a:noFill/>
          <a:ln w="9525">
            <a:noFill/>
            <a:miter lim="800000"/>
            <a:headEnd/>
            <a:tailEnd/>
          </a:ln>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chemeClr val="bg1"/>
          </a:solidFill>
        </p:spPr>
        <p:txBody>
          <a:bodyPr/>
          <a:lstStyle/>
          <a:p>
            <a:pPr eaLnBrk="1" hangingPunct="1"/>
            <a:r>
              <a:rPr lang="it-IT" b="1" dirty="0" smtClean="0">
                <a:solidFill>
                  <a:schemeClr val="tx1"/>
                </a:solidFill>
                <a:latin typeface="Comic Sans MS" pitchFamily="66" charset="0"/>
              </a:rPr>
              <a:t> BAV 2° tipo 1</a:t>
            </a:r>
          </a:p>
        </p:txBody>
      </p:sp>
      <p:sp>
        <p:nvSpPr>
          <p:cNvPr id="21507" name="Rectangle 3"/>
          <p:cNvSpPr>
            <a:spLocks noGrp="1" noChangeArrowheads="1"/>
          </p:cNvSpPr>
          <p:nvPr>
            <p:ph type="body" idx="1"/>
          </p:nvPr>
        </p:nvSpPr>
        <p:spPr/>
        <p:txBody>
          <a:bodyPr/>
          <a:lstStyle/>
          <a:p>
            <a:pPr eaLnBrk="1" hangingPunct="1"/>
            <a:r>
              <a:rPr lang="it-IT" b="1" smtClean="0">
                <a:solidFill>
                  <a:schemeClr val="bg1"/>
                </a:solidFill>
                <a:latin typeface="Comic Sans MS" pitchFamily="66" charset="0"/>
              </a:rPr>
              <a:t>Nei BAV di 2° ci sono più P che QRS (questo vale per tutti i 2° e i 3°)</a:t>
            </a:r>
          </a:p>
          <a:p>
            <a:pPr eaLnBrk="1" hangingPunct="1"/>
            <a:r>
              <a:rPr lang="it-IT" b="1" smtClean="0">
                <a:solidFill>
                  <a:schemeClr val="bg1"/>
                </a:solidFill>
                <a:latin typeface="Comic Sans MS" pitchFamily="66" charset="0"/>
              </a:rPr>
              <a:t>Nel Mobitz 1 o Luciani Wenckeback vi è un progressivo allungamento del PQ sino ad una P che non conduce.</a:t>
            </a:r>
          </a:p>
          <a:p>
            <a:pPr eaLnBrk="1" hangingPunct="1"/>
            <a:r>
              <a:rPr lang="it-IT" b="1" smtClean="0">
                <a:solidFill>
                  <a:schemeClr val="bg1"/>
                </a:solidFill>
                <a:latin typeface="Comic Sans MS" pitchFamily="66" charset="0"/>
              </a:rPr>
              <a:t>La turba di conduzione solitamente è a livello del nodo AV</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p:cNvPicPr>
            <a:picLocks noChangeAspect="1" noChangeArrowheads="1"/>
          </p:cNvPicPr>
          <p:nvPr/>
        </p:nvPicPr>
        <p:blipFill>
          <a:blip r:embed="rId2" cstate="print"/>
          <a:srcRect/>
          <a:stretch>
            <a:fillRect/>
          </a:stretch>
        </p:blipFill>
        <p:spPr bwMode="auto">
          <a:xfrm>
            <a:off x="0" y="2133600"/>
            <a:ext cx="9144000" cy="2209800"/>
          </a:xfrm>
          <a:prstGeom prst="rect">
            <a:avLst/>
          </a:prstGeom>
          <a:noFill/>
          <a:ln w="9525">
            <a:noFill/>
            <a:miter lim="800000"/>
            <a:headEnd/>
            <a:tailEnd/>
          </a:ln>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AV 2  1"/>
          <p:cNvPicPr>
            <a:picLocks noChangeAspect="1" noChangeArrowheads="1"/>
          </p:cNvPicPr>
          <p:nvPr/>
        </p:nvPicPr>
        <p:blipFill>
          <a:blip r:embed="rId2" cstate="print"/>
          <a:srcRect/>
          <a:stretch>
            <a:fillRect/>
          </a:stretch>
        </p:blipFill>
        <p:spPr bwMode="auto">
          <a:xfrm>
            <a:off x="152400" y="2971800"/>
            <a:ext cx="8991600" cy="114458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5778"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5779"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5780" name="WordArt 4"/>
          <p:cNvSpPr>
            <a:spLocks noChangeArrowheads="1" noChangeShapeType="1" noTextEdit="1"/>
          </p:cNvSpPr>
          <p:nvPr/>
        </p:nvSpPr>
        <p:spPr bwMode="auto">
          <a:xfrm>
            <a:off x="914400" y="228600"/>
            <a:ext cx="7162800" cy="9906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il "timing" è tutto</a:t>
            </a:r>
          </a:p>
        </p:txBody>
      </p:sp>
      <p:sp>
        <p:nvSpPr>
          <p:cNvPr id="75781" name="AutoShape 5"/>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98310" name="AutoShape 6"/>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75783" name="AutoShape 7"/>
          <p:cNvSpPr>
            <a:spLocks noChangeArrowheads="1"/>
          </p:cNvSpPr>
          <p:nvPr/>
        </p:nvSpPr>
        <p:spPr bwMode="auto">
          <a:xfrm rot="10800000" flipH="1">
            <a:off x="5029200" y="2590800"/>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5784" name="AutoShape 8"/>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5785" name="AutoShape 9"/>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98314" name="AutoShape 10"/>
          <p:cNvSpPr>
            <a:spLocks noChangeArrowheads="1"/>
          </p:cNvSpPr>
          <p:nvPr/>
        </p:nvSpPr>
        <p:spPr bwMode="auto">
          <a:xfrm>
            <a:off x="5867400" y="52578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98315" name="AutoShape 11"/>
          <p:cNvSpPr>
            <a:spLocks noChangeArrowheads="1"/>
          </p:cNvSpPr>
          <p:nvPr/>
        </p:nvSpPr>
        <p:spPr bwMode="auto">
          <a:xfrm flipH="1">
            <a:off x="2667000" y="51816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75788" name="AutoShape 12"/>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75789" name="Rectangle 13"/>
          <p:cNvSpPr>
            <a:spLocks noChangeArrowheads="1"/>
          </p:cNvSpPr>
          <p:nvPr/>
        </p:nvSpPr>
        <p:spPr bwMode="auto">
          <a:xfrm>
            <a:off x="5867400" y="3506788"/>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AUMENTATA</a:t>
            </a:r>
          </a:p>
          <a:p>
            <a:pPr algn="ctr" eaLnBrk="0" hangingPunct="0"/>
            <a:r>
              <a:rPr lang="en-US" sz="1800" b="1">
                <a:solidFill>
                  <a:srgbClr val="854B31"/>
                </a:solidFill>
              </a:rPr>
              <a:t>refrattarietà</a:t>
            </a:r>
          </a:p>
        </p:txBody>
      </p:sp>
      <p:sp>
        <p:nvSpPr>
          <p:cNvPr id="75790" name="Rectangle 14"/>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5791" name="Rectangle 15"/>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
                                  </p:stCondLst>
                                  <p:childTnLst>
                                    <p:set>
                                      <p:cBhvr>
                                        <p:cTn id="6" dur="1" fill="hold">
                                          <p:stCondLst>
                                            <p:cond delay="0"/>
                                          </p:stCondLst>
                                        </p:cTn>
                                        <p:tgtEl>
                                          <p:spTgt spid="98315"/>
                                        </p:tgtEl>
                                        <p:attrNameLst>
                                          <p:attrName>style.visibility</p:attrName>
                                        </p:attrNameLst>
                                      </p:cBhvr>
                                      <p:to>
                                        <p:strVal val="visible"/>
                                      </p:to>
                                    </p:set>
                                    <p:animEffect transition="in" filter="wipe(right)">
                                      <p:cBhvr>
                                        <p:cTn id="7" dur="500"/>
                                        <p:tgtEl>
                                          <p:spTgt spid="98315"/>
                                        </p:tgtEl>
                                      </p:cBhvr>
                                    </p:animEffect>
                                  </p:childTnLst>
                                </p:cTn>
                              </p:par>
                            </p:childTnLst>
                          </p:cTn>
                        </p:par>
                        <p:par>
                          <p:cTn id="8" fill="hold">
                            <p:stCondLst>
                              <p:cond delay="600"/>
                            </p:stCondLst>
                            <p:childTnLst>
                              <p:par>
                                <p:cTn id="9" presetID="22" presetClass="entr" presetSubtype="8" fill="hold" grpId="0" nodeType="afterEffect">
                                  <p:stCondLst>
                                    <p:cond delay="100"/>
                                  </p:stCondLst>
                                  <p:childTnLst>
                                    <p:set>
                                      <p:cBhvr>
                                        <p:cTn id="10" dur="1" fill="hold">
                                          <p:stCondLst>
                                            <p:cond delay="0"/>
                                          </p:stCondLst>
                                        </p:cTn>
                                        <p:tgtEl>
                                          <p:spTgt spid="98314"/>
                                        </p:tgtEl>
                                        <p:attrNameLst>
                                          <p:attrName>style.visibility</p:attrName>
                                        </p:attrNameLst>
                                      </p:cBhvr>
                                      <p:to>
                                        <p:strVal val="visible"/>
                                      </p:to>
                                    </p:set>
                                    <p:animEffect transition="in" filter="wipe(left)">
                                      <p:cBhvr>
                                        <p:cTn id="11" dur="500"/>
                                        <p:tgtEl>
                                          <p:spTgt spid="98314"/>
                                        </p:tgtEl>
                                      </p:cBhvr>
                                    </p:animEffect>
                                  </p:childTnLst>
                                </p:cTn>
                              </p:par>
                            </p:childTnLst>
                          </p:cTn>
                        </p:par>
                        <p:par>
                          <p:cTn id="12" fill="hold">
                            <p:stCondLst>
                              <p:cond delay="1200"/>
                            </p:stCondLst>
                            <p:childTnLst>
                              <p:par>
                                <p:cTn id="13" presetID="22" presetClass="entr" presetSubtype="1" fill="hold" grpId="0" nodeType="afterEffect">
                                  <p:stCondLst>
                                    <p:cond delay="100"/>
                                  </p:stCondLst>
                                  <p:childTnLst>
                                    <p:set>
                                      <p:cBhvr>
                                        <p:cTn id="14" dur="1" fill="hold">
                                          <p:stCondLst>
                                            <p:cond delay="0"/>
                                          </p:stCondLst>
                                        </p:cTn>
                                        <p:tgtEl>
                                          <p:spTgt spid="98310"/>
                                        </p:tgtEl>
                                        <p:attrNameLst>
                                          <p:attrName>style.visibility</p:attrName>
                                        </p:attrNameLst>
                                      </p:cBhvr>
                                      <p:to>
                                        <p:strVal val="visible"/>
                                      </p:to>
                                    </p:set>
                                    <p:animEffect transition="in" filter="wipe(up)">
                                      <p:cBhvr>
                                        <p:cTn id="15" dur="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P spid="98314" grpId="0" animBg="1"/>
      <p:bldP spid="98315"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AV 2 t 1"/>
          <p:cNvPicPr>
            <a:picLocks noChangeAspect="1" noChangeArrowheads="1"/>
          </p:cNvPicPr>
          <p:nvPr/>
        </p:nvPicPr>
        <p:blipFill>
          <a:blip r:embed="rId2" cstate="print"/>
          <a:srcRect/>
          <a:stretch>
            <a:fillRect/>
          </a:stretch>
        </p:blipFill>
        <p:spPr bwMode="auto">
          <a:xfrm>
            <a:off x="0" y="561975"/>
            <a:ext cx="9144000" cy="5732463"/>
          </a:xfrm>
          <a:prstGeom prst="rect">
            <a:avLst/>
          </a:prstGeom>
          <a:noFill/>
          <a:ln w="9525">
            <a:noFill/>
            <a:miter lim="800000"/>
            <a:headEnd/>
            <a:tailEnd/>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solidFill>
            <a:schemeClr val="bg1"/>
          </a:solidFill>
        </p:spPr>
        <p:txBody>
          <a:bodyPr/>
          <a:lstStyle/>
          <a:p>
            <a:pPr eaLnBrk="1" hangingPunct="1"/>
            <a:r>
              <a:rPr lang="it-IT" dirty="0" err="1" smtClean="0">
                <a:solidFill>
                  <a:schemeClr val="tx1"/>
                </a:solidFill>
                <a:latin typeface="Comic Sans MS" pitchFamily="66" charset="0"/>
              </a:rPr>
              <a:t>Bav</a:t>
            </a:r>
            <a:r>
              <a:rPr lang="it-IT" dirty="0" smtClean="0">
                <a:solidFill>
                  <a:schemeClr val="tx1"/>
                </a:solidFill>
                <a:latin typeface="Comic Sans MS" pitchFamily="66" charset="0"/>
              </a:rPr>
              <a:t> di 2° tipo 2</a:t>
            </a:r>
          </a:p>
        </p:txBody>
      </p:sp>
      <p:sp>
        <p:nvSpPr>
          <p:cNvPr id="25603" name="Rectangle 3"/>
          <p:cNvSpPr>
            <a:spLocks noGrp="1" noChangeArrowheads="1"/>
          </p:cNvSpPr>
          <p:nvPr>
            <p:ph type="body" idx="1"/>
          </p:nvPr>
        </p:nvSpPr>
        <p:spPr/>
        <p:txBody>
          <a:bodyPr/>
          <a:lstStyle/>
          <a:p>
            <a:pPr eaLnBrk="1" hangingPunct="1">
              <a:lnSpc>
                <a:spcPct val="90000"/>
              </a:lnSpc>
            </a:pPr>
            <a:r>
              <a:rPr lang="it-IT" smtClean="0">
                <a:solidFill>
                  <a:schemeClr val="bg1"/>
                </a:solidFill>
                <a:latin typeface="Comic Sans MS" pitchFamily="66" charset="0"/>
              </a:rPr>
              <a:t>PQ costante</a:t>
            </a:r>
          </a:p>
          <a:p>
            <a:pPr eaLnBrk="1" hangingPunct="1">
              <a:lnSpc>
                <a:spcPct val="90000"/>
              </a:lnSpc>
            </a:pPr>
            <a:r>
              <a:rPr lang="it-IT" smtClean="0">
                <a:solidFill>
                  <a:schemeClr val="bg1"/>
                </a:solidFill>
                <a:latin typeface="Comic Sans MS" pitchFamily="66" charset="0"/>
              </a:rPr>
              <a:t>Presenza di onde P non seguite dal QRS</a:t>
            </a:r>
          </a:p>
          <a:p>
            <a:pPr eaLnBrk="1" hangingPunct="1">
              <a:lnSpc>
                <a:spcPct val="90000"/>
              </a:lnSpc>
            </a:pPr>
            <a:r>
              <a:rPr lang="it-IT" smtClean="0">
                <a:solidFill>
                  <a:schemeClr val="bg1"/>
                </a:solidFill>
                <a:latin typeface="Comic Sans MS" pitchFamily="66" charset="0"/>
              </a:rPr>
              <a:t>Il blocco può essere costante (3 : 1, 4:1) o manifestarsi saltuariamente.</a:t>
            </a:r>
          </a:p>
          <a:p>
            <a:pPr eaLnBrk="1" hangingPunct="1">
              <a:lnSpc>
                <a:spcPct val="90000"/>
              </a:lnSpc>
            </a:pPr>
            <a:r>
              <a:rPr lang="it-IT" smtClean="0">
                <a:solidFill>
                  <a:schemeClr val="bg1"/>
                </a:solidFill>
                <a:latin typeface="Comic Sans MS" pitchFamily="66" charset="0"/>
              </a:rPr>
              <a:t>Solitamente sottende un disturbo di conduzione sottohissiano (possibile peggioramento del grado di blocco verso un 3°)</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AV 2 grado"/>
          <p:cNvPicPr>
            <a:picLocks noChangeAspect="1" noChangeArrowheads="1"/>
          </p:cNvPicPr>
          <p:nvPr/>
        </p:nvPicPr>
        <p:blipFill>
          <a:blip r:embed="rId2" cstate="print"/>
          <a:srcRect/>
          <a:stretch>
            <a:fillRect/>
          </a:stretch>
        </p:blipFill>
        <p:spPr bwMode="auto">
          <a:xfrm>
            <a:off x="0" y="2514600"/>
            <a:ext cx="9144000" cy="2192338"/>
          </a:xfrm>
          <a:prstGeom prst="rect">
            <a:avLst/>
          </a:prstGeom>
          <a:noFill/>
          <a:ln w="9525">
            <a:noFill/>
            <a:miter lim="800000"/>
            <a:headEnd/>
            <a:tailEnd/>
          </a:ln>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841730" name="Fotografia di Photo Editor " r:id="rId3" imgW="7752381" imgH="3734321" progId="">
              <p:embed/>
            </p:oleObj>
          </a:graphicData>
        </a:graphic>
      </p:graphicFrame>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
          <p:cNvPicPr>
            <a:picLocks noChangeAspect="1" noChangeArrowheads="1"/>
          </p:cNvPicPr>
          <p:nvPr/>
        </p:nvPicPr>
        <p:blipFill>
          <a:blip r:embed="rId2" cstate="print"/>
          <a:srcRect/>
          <a:stretch>
            <a:fillRect/>
          </a:stretch>
        </p:blipFill>
        <p:spPr bwMode="auto">
          <a:xfrm>
            <a:off x="0" y="2133600"/>
            <a:ext cx="9144000" cy="2362200"/>
          </a:xfrm>
          <a:prstGeom prst="rect">
            <a:avLst/>
          </a:prstGeom>
          <a:noFill/>
          <a:ln w="9525">
            <a:noFill/>
            <a:miter lim="800000"/>
            <a:headEnd/>
            <a:tailEnd/>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solidFill>
            <a:schemeClr val="bg1"/>
          </a:solidFill>
        </p:spPr>
        <p:txBody>
          <a:bodyPr/>
          <a:lstStyle/>
          <a:p>
            <a:pPr eaLnBrk="1" hangingPunct="1"/>
            <a:r>
              <a:rPr lang="it-IT" b="1" dirty="0" smtClean="0">
                <a:solidFill>
                  <a:schemeClr val="tx1"/>
                </a:solidFill>
                <a:latin typeface="Comic Sans MS" pitchFamily="66" charset="0"/>
              </a:rPr>
              <a:t>BAV 2° tipo 2:1</a:t>
            </a:r>
          </a:p>
        </p:txBody>
      </p:sp>
      <p:sp>
        <p:nvSpPr>
          <p:cNvPr id="28675" name="Rectangle 3"/>
          <p:cNvSpPr>
            <a:spLocks noGrp="1" noChangeArrowheads="1"/>
          </p:cNvSpPr>
          <p:nvPr>
            <p:ph type="body" idx="1"/>
          </p:nvPr>
        </p:nvSpPr>
        <p:spPr/>
        <p:txBody>
          <a:bodyPr/>
          <a:lstStyle/>
          <a:p>
            <a:pPr eaLnBrk="1" hangingPunct="1">
              <a:lnSpc>
                <a:spcPct val="90000"/>
              </a:lnSpc>
            </a:pPr>
            <a:r>
              <a:rPr lang="it-IT" smtClean="0">
                <a:solidFill>
                  <a:schemeClr val="bg1"/>
                </a:solidFill>
                <a:latin typeface="Comic Sans MS" pitchFamily="66" charset="0"/>
              </a:rPr>
              <a:t>Viene tenuto distinto perché risulta impossibile identificare se vi sia un periodismo</a:t>
            </a:r>
          </a:p>
          <a:p>
            <a:pPr eaLnBrk="1" hangingPunct="1">
              <a:lnSpc>
                <a:spcPct val="90000"/>
              </a:lnSpc>
            </a:pPr>
            <a:r>
              <a:rPr lang="it-IT" smtClean="0">
                <a:solidFill>
                  <a:schemeClr val="bg1"/>
                </a:solidFill>
                <a:latin typeface="Comic Sans MS" pitchFamily="66" charset="0"/>
              </a:rPr>
              <a:t>Va tenuto distinto perché non consente di valutare se la sede del disturbo di conduzione sia nodale o sottonodale.</a:t>
            </a:r>
          </a:p>
          <a:p>
            <a:pPr eaLnBrk="1" hangingPunct="1">
              <a:lnSpc>
                <a:spcPct val="90000"/>
              </a:lnSpc>
            </a:pPr>
            <a:r>
              <a:rPr lang="it-IT" smtClean="0">
                <a:solidFill>
                  <a:schemeClr val="bg1"/>
                </a:solidFill>
                <a:latin typeface="Comic Sans MS" pitchFamily="66" charset="0"/>
              </a:rPr>
              <a:t>Determina “sempre” una bradicardia e può preludere ad un terzo grado</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
          <p:cNvPicPr>
            <a:picLocks noChangeAspect="1" noChangeArrowheads="1"/>
          </p:cNvPicPr>
          <p:nvPr/>
        </p:nvPicPr>
        <p:blipFill>
          <a:blip r:embed="rId2" cstate="print"/>
          <a:srcRect/>
          <a:stretch>
            <a:fillRect/>
          </a:stretch>
        </p:blipFill>
        <p:spPr bwMode="auto">
          <a:xfrm>
            <a:off x="0" y="381000"/>
            <a:ext cx="9144000" cy="5715000"/>
          </a:xfrm>
          <a:prstGeom prst="rect">
            <a:avLst/>
          </a:prstGeom>
          <a:noFill/>
          <a:ln w="9525">
            <a:noFill/>
            <a:miter lim="800000"/>
            <a:headEnd/>
            <a:tailEnd/>
          </a:ln>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
          <p:cNvPicPr>
            <a:picLocks noChangeAspect="1" noChangeArrowheads="1"/>
          </p:cNvPicPr>
          <p:nvPr/>
        </p:nvPicPr>
        <p:blipFill>
          <a:blip r:embed="rId2" cstate="print"/>
          <a:srcRect/>
          <a:stretch>
            <a:fillRect/>
          </a:stretch>
        </p:blipFill>
        <p:spPr bwMode="auto">
          <a:xfrm>
            <a:off x="0" y="249238"/>
            <a:ext cx="9144000" cy="6359525"/>
          </a:xfrm>
          <a:prstGeom prst="rect">
            <a:avLst/>
          </a:prstGeom>
          <a:noFill/>
          <a:ln w="9525">
            <a:noFill/>
            <a:miter lim="800000"/>
            <a:headEnd/>
            <a:tailEnd/>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chemeClr val="bg1"/>
          </a:solidFill>
        </p:spPr>
        <p:txBody>
          <a:bodyPr/>
          <a:lstStyle/>
          <a:p>
            <a:pPr eaLnBrk="1" hangingPunct="1"/>
            <a:r>
              <a:rPr lang="it-IT" dirty="0" smtClean="0">
                <a:solidFill>
                  <a:schemeClr val="tx1"/>
                </a:solidFill>
                <a:latin typeface="Comic Sans MS" pitchFamily="66" charset="0"/>
              </a:rPr>
              <a:t>BAV 2° avanzato</a:t>
            </a:r>
          </a:p>
        </p:txBody>
      </p:sp>
      <p:sp>
        <p:nvSpPr>
          <p:cNvPr id="32771" name="Rectangle 3"/>
          <p:cNvSpPr>
            <a:spLocks noGrp="1" noChangeArrowheads="1"/>
          </p:cNvSpPr>
          <p:nvPr>
            <p:ph type="body" idx="1"/>
          </p:nvPr>
        </p:nvSpPr>
        <p:spPr/>
        <p:txBody>
          <a:bodyPr/>
          <a:lstStyle/>
          <a:p>
            <a:pPr eaLnBrk="1" hangingPunct="1"/>
            <a:r>
              <a:rPr lang="it-IT" smtClean="0">
                <a:solidFill>
                  <a:schemeClr val="bg1"/>
                </a:solidFill>
                <a:latin typeface="Comic Sans MS" pitchFamily="66" charset="0"/>
              </a:rPr>
              <a:t>Presenza di blocco AV oltre 4:1 (4 P per 1 QRS)</a:t>
            </a:r>
          </a:p>
          <a:p>
            <a:pPr eaLnBrk="1" hangingPunct="1"/>
            <a:r>
              <a:rPr lang="it-IT" smtClean="0">
                <a:solidFill>
                  <a:schemeClr val="bg1"/>
                </a:solidFill>
                <a:latin typeface="Comic Sans MS" pitchFamily="66" charset="0"/>
              </a:rPr>
              <a:t>Possibile rapida degenerazione in BAV 3°</a:t>
            </a:r>
          </a:p>
          <a:p>
            <a:pPr eaLnBrk="1" hangingPunct="1"/>
            <a:r>
              <a:rPr lang="it-IT" smtClean="0">
                <a:solidFill>
                  <a:schemeClr val="bg1"/>
                </a:solidFill>
                <a:latin typeface="Comic Sans MS" pitchFamily="66" charset="0"/>
              </a:rPr>
              <a:t>Realizza sempre una bradicardia spiccata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6802"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6803"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6804" name="AutoShape 4"/>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76805" name="AutoShape 5"/>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100358" name="AutoShape 6"/>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100359" name="AutoShape 7"/>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76808" name="AutoShape 8"/>
          <p:cNvSpPr>
            <a:spLocks noChangeArrowheads="1"/>
          </p:cNvSpPr>
          <p:nvPr/>
        </p:nvSpPr>
        <p:spPr bwMode="auto">
          <a:xfrm>
            <a:off x="5867400" y="52578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6809" name="AutoShape 9"/>
          <p:cNvSpPr>
            <a:spLocks noChangeArrowheads="1"/>
          </p:cNvSpPr>
          <p:nvPr/>
        </p:nvSpPr>
        <p:spPr bwMode="auto">
          <a:xfrm flipH="1">
            <a:off x="2667000" y="51816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100362" name="AutoShape 10"/>
          <p:cNvSpPr>
            <a:spLocks noChangeArrowheads="1"/>
          </p:cNvSpPr>
          <p:nvPr/>
        </p:nvSpPr>
        <p:spPr bwMode="auto">
          <a:xfrm flipV="1">
            <a:off x="4876800" y="3124200"/>
            <a:ext cx="1676400" cy="608013"/>
          </a:xfrm>
          <a:prstGeom prst="cube">
            <a:avLst>
              <a:gd name="adj" fmla="val 25000"/>
            </a:avLst>
          </a:prstGeom>
          <a:solidFill>
            <a:srgbClr val="FFCC00"/>
          </a:solidFill>
          <a:ln w="9525">
            <a:solidFill>
              <a:srgbClr val="000000"/>
            </a:solidFill>
            <a:miter lim="800000"/>
            <a:headEnd/>
            <a:tailEnd/>
          </a:ln>
        </p:spPr>
        <p:txBody>
          <a:bodyPr wrap="none" anchor="ctr"/>
          <a:lstStyle/>
          <a:p>
            <a:endParaRPr lang="it-IT"/>
          </a:p>
        </p:txBody>
      </p:sp>
      <p:sp>
        <p:nvSpPr>
          <p:cNvPr id="100363" name="AutoShape 11"/>
          <p:cNvSpPr>
            <a:spLocks noChangeArrowheads="1"/>
          </p:cNvSpPr>
          <p:nvPr/>
        </p:nvSpPr>
        <p:spPr bwMode="auto">
          <a:xfrm rot="16213022" flipV="1">
            <a:off x="5029200" y="3733800"/>
            <a:ext cx="990600" cy="838200"/>
          </a:xfrm>
          <a:custGeom>
            <a:avLst/>
            <a:gdLst>
              <a:gd name="T0" fmla="*/ 1459007617 w 21600"/>
              <a:gd name="T1" fmla="*/ 0 h 21600"/>
              <a:gd name="T2" fmla="*/ 1459007617 w 21600"/>
              <a:gd name="T3" fmla="*/ 710466445 h 21600"/>
              <a:gd name="T4" fmla="*/ 312230311 w 21600"/>
              <a:gd name="T5" fmla="*/ 1262220398 h 21600"/>
              <a:gd name="T6" fmla="*/ 2083469524 w 21600"/>
              <a:gd name="T7" fmla="*/ 35523322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100364" name="AutoShape 12"/>
          <p:cNvSpPr>
            <a:spLocks noChangeArrowheads="1"/>
          </p:cNvSpPr>
          <p:nvPr/>
        </p:nvSpPr>
        <p:spPr bwMode="auto">
          <a:xfrm flipV="1">
            <a:off x="5410200" y="3200400"/>
            <a:ext cx="685800" cy="381000"/>
          </a:xfrm>
          <a:prstGeom prst="irregularSeal1">
            <a:avLst/>
          </a:prstGeom>
          <a:solidFill>
            <a:srgbClr val="FFFF00"/>
          </a:solidFill>
          <a:ln w="9525">
            <a:solidFill>
              <a:srgbClr val="000000"/>
            </a:solidFill>
            <a:miter lim="800000"/>
            <a:headEnd/>
            <a:tailEnd/>
          </a:ln>
        </p:spPr>
        <p:txBody>
          <a:bodyPr wrap="none" anchor="ctr"/>
          <a:lstStyle/>
          <a:p>
            <a:endParaRPr lang="it-IT"/>
          </a:p>
        </p:txBody>
      </p:sp>
      <p:sp>
        <p:nvSpPr>
          <p:cNvPr id="76813" name="AutoShape 13"/>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76814" name="Rectangle 14"/>
          <p:cNvSpPr>
            <a:spLocks noChangeArrowheads="1"/>
          </p:cNvSpPr>
          <p:nvPr/>
        </p:nvSpPr>
        <p:spPr bwMode="auto">
          <a:xfrm>
            <a:off x="5867400" y="3506788"/>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AUMENTATA</a:t>
            </a:r>
          </a:p>
          <a:p>
            <a:pPr algn="ctr" eaLnBrk="0" hangingPunct="0"/>
            <a:r>
              <a:rPr lang="en-US" sz="1800" b="1">
                <a:solidFill>
                  <a:srgbClr val="854B31"/>
                </a:solidFill>
              </a:rPr>
              <a:t>refrattarietà</a:t>
            </a:r>
          </a:p>
        </p:txBody>
      </p:sp>
      <p:sp>
        <p:nvSpPr>
          <p:cNvPr id="76815" name="Rectangle 16"/>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6816" name="Rectangle 17"/>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6817" name="WordArt 18"/>
          <p:cNvSpPr>
            <a:spLocks noChangeArrowheads="1" noChangeShapeType="1" noTextEdit="1"/>
          </p:cNvSpPr>
          <p:nvPr/>
        </p:nvSpPr>
        <p:spPr bwMode="auto">
          <a:xfrm>
            <a:off x="914400" y="228600"/>
            <a:ext cx="7162800" cy="9906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il "timing" è tutto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
                                  </p:stCondLst>
                                  <p:childTnLst>
                                    <p:set>
                                      <p:cBhvr>
                                        <p:cTn id="6" dur="1" fill="hold">
                                          <p:stCondLst>
                                            <p:cond delay="0"/>
                                          </p:stCondLst>
                                        </p:cTn>
                                        <p:tgtEl>
                                          <p:spTgt spid="100358"/>
                                        </p:tgtEl>
                                        <p:attrNameLst>
                                          <p:attrName>style.visibility</p:attrName>
                                        </p:attrNameLst>
                                      </p:cBhvr>
                                      <p:to>
                                        <p:strVal val="visible"/>
                                      </p:to>
                                    </p:set>
                                    <p:animEffect transition="in" filter="wipe(up)">
                                      <p:cBhvr>
                                        <p:cTn id="7" dur="500"/>
                                        <p:tgtEl>
                                          <p:spTgt spid="100358"/>
                                        </p:tgtEl>
                                      </p:cBhvr>
                                    </p:animEffect>
                                  </p:childTnLst>
                                </p:cTn>
                              </p:par>
                            </p:childTnLst>
                          </p:cTn>
                        </p:par>
                        <p:par>
                          <p:cTn id="8" fill="hold">
                            <p:stCondLst>
                              <p:cond delay="600"/>
                            </p:stCondLst>
                            <p:childTnLst>
                              <p:par>
                                <p:cTn id="9" presetID="22" presetClass="entr" presetSubtype="1" fill="hold" grpId="0" nodeType="afterEffect">
                                  <p:stCondLst>
                                    <p:cond delay="100"/>
                                  </p:stCondLst>
                                  <p:childTnLst>
                                    <p:set>
                                      <p:cBhvr>
                                        <p:cTn id="10" dur="1" fill="hold">
                                          <p:stCondLst>
                                            <p:cond delay="0"/>
                                          </p:stCondLst>
                                        </p:cTn>
                                        <p:tgtEl>
                                          <p:spTgt spid="100359"/>
                                        </p:tgtEl>
                                        <p:attrNameLst>
                                          <p:attrName>style.visibility</p:attrName>
                                        </p:attrNameLst>
                                      </p:cBhvr>
                                      <p:to>
                                        <p:strVal val="visible"/>
                                      </p:to>
                                    </p:set>
                                    <p:animEffect transition="in" filter="wipe(up)">
                                      <p:cBhvr>
                                        <p:cTn id="11" dur="500"/>
                                        <p:tgtEl>
                                          <p:spTgt spid="100359"/>
                                        </p:tgtEl>
                                      </p:cBhvr>
                                    </p:animEffect>
                                  </p:childTnLst>
                                </p:cTn>
                              </p:par>
                            </p:childTnLst>
                          </p:cTn>
                        </p:par>
                        <p:par>
                          <p:cTn id="12" fill="hold">
                            <p:stCondLst>
                              <p:cond delay="1200"/>
                            </p:stCondLst>
                            <p:childTnLst>
                              <p:par>
                                <p:cTn id="13" presetID="22" presetClass="entr" presetSubtype="4" fill="hold" grpId="0" nodeType="afterEffect">
                                  <p:stCondLst>
                                    <p:cond delay="100"/>
                                  </p:stCondLst>
                                  <p:childTnLst>
                                    <p:set>
                                      <p:cBhvr>
                                        <p:cTn id="14" dur="1" fill="hold">
                                          <p:stCondLst>
                                            <p:cond delay="0"/>
                                          </p:stCondLst>
                                        </p:cTn>
                                        <p:tgtEl>
                                          <p:spTgt spid="100363"/>
                                        </p:tgtEl>
                                        <p:attrNameLst>
                                          <p:attrName>style.visibility</p:attrName>
                                        </p:attrNameLst>
                                      </p:cBhvr>
                                      <p:to>
                                        <p:strVal val="visible"/>
                                      </p:to>
                                    </p:set>
                                    <p:animEffect transition="in" filter="wipe(down)">
                                      <p:cBhvr>
                                        <p:cTn id="15" dur="500"/>
                                        <p:tgtEl>
                                          <p:spTgt spid="100363"/>
                                        </p:tgtEl>
                                      </p:cBhvr>
                                    </p:animEffect>
                                  </p:childTnLst>
                                </p:cTn>
                              </p:par>
                            </p:childTnLst>
                          </p:cTn>
                        </p:par>
                        <p:par>
                          <p:cTn id="16" fill="hold">
                            <p:stCondLst>
                              <p:cond delay="1800"/>
                            </p:stCondLst>
                            <p:childTnLst>
                              <p:par>
                                <p:cTn id="17" presetID="22" presetClass="entr" presetSubtype="4" fill="hold" grpId="0" nodeType="afterEffect">
                                  <p:stCondLst>
                                    <p:cond delay="100"/>
                                  </p:stCondLst>
                                  <p:childTnLst>
                                    <p:set>
                                      <p:cBhvr>
                                        <p:cTn id="18" dur="1" fill="hold">
                                          <p:stCondLst>
                                            <p:cond delay="0"/>
                                          </p:stCondLst>
                                        </p:cTn>
                                        <p:tgtEl>
                                          <p:spTgt spid="100362"/>
                                        </p:tgtEl>
                                        <p:attrNameLst>
                                          <p:attrName>style.visibility</p:attrName>
                                        </p:attrNameLst>
                                      </p:cBhvr>
                                      <p:to>
                                        <p:strVal val="visible"/>
                                      </p:to>
                                    </p:set>
                                    <p:animEffect transition="in" filter="wipe(down)">
                                      <p:cBhvr>
                                        <p:cTn id="19" dur="500"/>
                                        <p:tgtEl>
                                          <p:spTgt spid="100362"/>
                                        </p:tgtEl>
                                      </p:cBhvr>
                                    </p:animEffect>
                                  </p:childTnLst>
                                </p:cTn>
                              </p:par>
                            </p:childTnLst>
                          </p:cTn>
                        </p:par>
                        <p:par>
                          <p:cTn id="20" fill="hold">
                            <p:stCondLst>
                              <p:cond delay="2400"/>
                            </p:stCondLst>
                            <p:childTnLst>
                              <p:par>
                                <p:cTn id="21" presetID="22" presetClass="entr" presetSubtype="4" fill="hold" grpId="0" nodeType="afterEffect">
                                  <p:stCondLst>
                                    <p:cond delay="100"/>
                                  </p:stCondLst>
                                  <p:childTnLst>
                                    <p:set>
                                      <p:cBhvr>
                                        <p:cTn id="22" dur="1" fill="hold">
                                          <p:stCondLst>
                                            <p:cond delay="0"/>
                                          </p:stCondLst>
                                        </p:cTn>
                                        <p:tgtEl>
                                          <p:spTgt spid="100364"/>
                                        </p:tgtEl>
                                        <p:attrNameLst>
                                          <p:attrName>style.visibility</p:attrName>
                                        </p:attrNameLst>
                                      </p:cBhvr>
                                      <p:to>
                                        <p:strVal val="visible"/>
                                      </p:to>
                                    </p:set>
                                    <p:animEffect transition="in" filter="wipe(down)">
                                      <p:cBhvr>
                                        <p:cTn id="23" dur="500"/>
                                        <p:tgtEl>
                                          <p:spTgt spid="100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p:bldP spid="100359" grpId="0" animBg="1"/>
      <p:bldP spid="100362" grpId="0" animBg="1"/>
      <p:bldP spid="100363" grpId="0" animBg="1"/>
      <p:bldP spid="100364"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
          <p:cNvPicPr>
            <a:picLocks noChangeAspect="1" noChangeArrowheads="1"/>
          </p:cNvPicPr>
          <p:nvPr/>
        </p:nvPicPr>
        <p:blipFill>
          <a:blip r:embed="rId2" cstate="print"/>
          <a:srcRect/>
          <a:stretch>
            <a:fillRect/>
          </a:stretch>
        </p:blipFill>
        <p:spPr bwMode="auto">
          <a:xfrm>
            <a:off x="762000" y="0"/>
            <a:ext cx="7620000" cy="6858000"/>
          </a:xfrm>
          <a:prstGeom prst="rect">
            <a:avLst/>
          </a:prstGeom>
          <a:noFill/>
          <a:ln w="9525">
            <a:noFill/>
            <a:miter lim="800000"/>
            <a:headEnd/>
            <a:tailEnd/>
          </a:ln>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solidFill>
            <a:schemeClr val="bg1"/>
          </a:solidFill>
        </p:spPr>
        <p:txBody>
          <a:bodyPr/>
          <a:lstStyle/>
          <a:p>
            <a:pPr eaLnBrk="1" hangingPunct="1"/>
            <a:r>
              <a:rPr lang="it-IT" b="1" dirty="0" smtClean="0">
                <a:solidFill>
                  <a:schemeClr val="tx1"/>
                </a:solidFill>
                <a:latin typeface="Comic Sans MS" pitchFamily="66" charset="0"/>
              </a:rPr>
              <a:t>BAV 3°</a:t>
            </a:r>
          </a:p>
        </p:txBody>
      </p:sp>
      <p:sp>
        <p:nvSpPr>
          <p:cNvPr id="34819" name="Rectangle 3"/>
          <p:cNvSpPr>
            <a:spLocks noGrp="1" noChangeArrowheads="1"/>
          </p:cNvSpPr>
          <p:nvPr>
            <p:ph type="body" idx="1"/>
          </p:nvPr>
        </p:nvSpPr>
        <p:spPr/>
        <p:txBody>
          <a:bodyPr/>
          <a:lstStyle/>
          <a:p>
            <a:pPr eaLnBrk="1" hangingPunct="1"/>
            <a:r>
              <a:rPr lang="it-IT" b="1" smtClean="0">
                <a:solidFill>
                  <a:schemeClr val="bg1"/>
                </a:solidFill>
                <a:latin typeface="Comic Sans MS" pitchFamily="66" charset="0"/>
              </a:rPr>
              <a:t>Presenza di onde P disgiunte dai QRS</a:t>
            </a:r>
          </a:p>
          <a:p>
            <a:pPr eaLnBrk="1" hangingPunct="1"/>
            <a:r>
              <a:rPr lang="it-IT" b="1" smtClean="0">
                <a:solidFill>
                  <a:schemeClr val="bg1"/>
                </a:solidFill>
                <a:latin typeface="Comic Sans MS" pitchFamily="66" charset="0"/>
              </a:rPr>
              <a:t>PQ sempre variabile</a:t>
            </a:r>
          </a:p>
          <a:p>
            <a:pPr eaLnBrk="1" hangingPunct="1"/>
            <a:r>
              <a:rPr lang="it-IT" b="1" smtClean="0">
                <a:solidFill>
                  <a:schemeClr val="bg1"/>
                </a:solidFill>
                <a:latin typeface="Comic Sans MS" pitchFamily="66" charset="0"/>
              </a:rPr>
              <a:t>(ritmo atriale con frequenza maggiore del ritmo giunzionale o idioventricolare sostitutivo)</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av 3"/>
          <p:cNvPicPr>
            <a:picLocks noChangeAspect="1" noChangeArrowheads="1"/>
          </p:cNvPicPr>
          <p:nvPr/>
        </p:nvPicPr>
        <p:blipFill>
          <a:blip r:embed="rId2" cstate="print"/>
          <a:srcRect/>
          <a:stretch>
            <a:fillRect/>
          </a:stretch>
        </p:blipFill>
        <p:spPr bwMode="auto">
          <a:xfrm>
            <a:off x="0" y="2516188"/>
            <a:ext cx="9144000" cy="1825625"/>
          </a:xfrm>
          <a:prstGeom prst="rect">
            <a:avLst/>
          </a:prstGeom>
          <a:noFill/>
          <a:ln w="9525">
            <a:noFill/>
            <a:miter lim="800000"/>
            <a:headEnd/>
            <a:tailEnd/>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
          <p:cNvPicPr>
            <a:picLocks noChangeAspect="1" noChangeArrowheads="1"/>
          </p:cNvPicPr>
          <p:nvPr/>
        </p:nvPicPr>
        <p:blipFill>
          <a:blip r:embed="rId2" cstate="print"/>
          <a:srcRect/>
          <a:stretch>
            <a:fillRect/>
          </a:stretch>
        </p:blipFill>
        <p:spPr bwMode="auto">
          <a:xfrm>
            <a:off x="0" y="795338"/>
            <a:ext cx="9144000" cy="5005387"/>
          </a:xfrm>
          <a:prstGeom prst="rect">
            <a:avLst/>
          </a:prstGeom>
          <a:noFill/>
          <a:ln w="9525">
            <a:noFill/>
            <a:miter lim="800000"/>
            <a:headEnd/>
            <a:tailEnd/>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p:cNvPicPr>
            <a:picLocks noChangeAspect="1" noChangeArrowheads="1"/>
          </p:cNvPicPr>
          <p:nvPr/>
        </p:nvPicPr>
        <p:blipFill>
          <a:blip r:embed="rId2" cstate="print"/>
          <a:srcRect/>
          <a:stretch>
            <a:fillRect/>
          </a:stretch>
        </p:blipFill>
        <p:spPr bwMode="auto">
          <a:xfrm>
            <a:off x="0" y="504825"/>
            <a:ext cx="9144000" cy="5848350"/>
          </a:xfrm>
          <a:prstGeom prst="rect">
            <a:avLst/>
          </a:prstGeom>
          <a:noFill/>
          <a:ln w="9525">
            <a:noFill/>
            <a:miter lim="800000"/>
            <a:headEnd/>
            <a:tailEnd/>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p:cNvPicPr>
            <a:picLocks noChangeAspect="1" noChangeArrowheads="1"/>
          </p:cNvPicPr>
          <p:nvPr/>
        </p:nvPicPr>
        <p:blipFill>
          <a:blip r:embed="rId2" cstate="print"/>
          <a:srcRect/>
          <a:stretch>
            <a:fillRect/>
          </a:stretch>
        </p:blipFill>
        <p:spPr bwMode="auto">
          <a:xfrm>
            <a:off x="0" y="188913"/>
            <a:ext cx="9144000" cy="6480175"/>
          </a:xfrm>
          <a:prstGeom prst="rect">
            <a:avLst/>
          </a:prstGeom>
          <a:noFill/>
          <a:ln w="9525">
            <a:noFill/>
            <a:miter lim="800000"/>
            <a:headEnd/>
            <a:tailEnd/>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flutter"/>
          <p:cNvPicPr>
            <a:picLocks noChangeAspect="1" noChangeArrowheads="1"/>
          </p:cNvPicPr>
          <p:nvPr/>
        </p:nvPicPr>
        <p:blipFill>
          <a:blip r:embed="rId2" cstate="print"/>
          <a:srcRect/>
          <a:stretch>
            <a:fillRect/>
          </a:stretch>
        </p:blipFill>
        <p:spPr bwMode="auto">
          <a:xfrm>
            <a:off x="571500" y="1217613"/>
            <a:ext cx="8001000" cy="4422775"/>
          </a:xfrm>
          <a:prstGeom prst="rect">
            <a:avLst/>
          </a:prstGeom>
          <a:noFill/>
          <a:ln w="9525">
            <a:noFill/>
            <a:miter lim="800000"/>
            <a:headEnd/>
            <a:tailEnd/>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raditachi"/>
          <p:cNvPicPr>
            <a:picLocks noChangeAspect="1" noChangeArrowheads="1"/>
          </p:cNvPicPr>
          <p:nvPr/>
        </p:nvPicPr>
        <p:blipFill>
          <a:blip r:embed="rId2" cstate="print"/>
          <a:srcRect/>
          <a:stretch>
            <a:fillRect/>
          </a:stretch>
        </p:blipFill>
        <p:spPr bwMode="auto">
          <a:xfrm>
            <a:off x="0" y="2290763"/>
            <a:ext cx="9144000" cy="2276475"/>
          </a:xfrm>
          <a:prstGeom prst="rect">
            <a:avLst/>
          </a:prstGeom>
          <a:noFill/>
          <a:ln w="9525">
            <a:noFill/>
            <a:miter lim="800000"/>
            <a:headEnd/>
            <a:tailEnd/>
          </a:ln>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2800350" y="2706688"/>
            <a:ext cx="3543300" cy="1433512"/>
          </a:xfrm>
          <a:prstGeom prst="rect">
            <a:avLst/>
          </a:prstGeom>
          <a:noFill/>
          <a:ln w="9525">
            <a:noFill/>
            <a:miter lim="800000"/>
            <a:headEnd/>
            <a:tailEnd/>
          </a:ln>
        </p:spPr>
        <p:txBody>
          <a:bodyPr wrap="none" anchor="ctr">
            <a:spAutoFit/>
          </a:bodyPr>
          <a:lstStyle/>
          <a:p>
            <a:r>
              <a:rPr lang="it-IT"/>
              <a:t>  </a:t>
            </a:r>
            <a:r>
              <a:rPr lang="it-IT" sz="8800"/>
              <a:t> </a:t>
            </a:r>
            <a:r>
              <a:rPr lang="it-IT"/>
              <a:t>                                         &lt;&gt; </a:t>
            </a:r>
          </a:p>
        </p:txBody>
      </p:sp>
      <p:pic>
        <p:nvPicPr>
          <p:cNvPr id="126979" name="Picture 5" descr="gif_animate_comiche_03"/>
          <p:cNvPicPr>
            <a:picLocks noChangeAspect="1" noChangeArrowheads="1" noCrop="1"/>
          </p:cNvPicPr>
          <p:nvPr/>
        </p:nvPicPr>
        <p:blipFill>
          <a:blip r:embed="rId2" cstate="print"/>
          <a:srcRect/>
          <a:stretch>
            <a:fillRect/>
          </a:stretch>
        </p:blipFill>
        <p:spPr bwMode="auto">
          <a:xfrm>
            <a:off x="684213" y="1196975"/>
            <a:ext cx="7993062" cy="4106863"/>
          </a:xfrm>
          <a:prstGeom prst="rect">
            <a:avLst/>
          </a:prstGeom>
          <a:noFill/>
          <a:ln w="9525">
            <a:noFill/>
            <a:miter lim="800000"/>
            <a:headEnd/>
            <a:tailEnd/>
          </a:ln>
        </p:spPr>
      </p:pic>
      <p:sp>
        <p:nvSpPr>
          <p:cNvPr id="670726" name="WordArt 6" descr="Linee verticali ravvicinate"/>
          <p:cNvSpPr>
            <a:spLocks noChangeArrowheads="1" noChangeShapeType="1" noTextEdit="1"/>
          </p:cNvSpPr>
          <p:nvPr/>
        </p:nvSpPr>
        <p:spPr bwMode="auto">
          <a:xfrm>
            <a:off x="468313" y="4581525"/>
            <a:ext cx="8424862" cy="1871663"/>
          </a:xfrm>
          <a:prstGeom prst="rect">
            <a:avLst/>
          </a:prstGeom>
        </p:spPr>
        <p:txBody>
          <a:bodyPr wrap="none" fromWordArt="1">
            <a:prstTxWarp prst="textCurveUp">
              <a:avLst>
                <a:gd name="adj" fmla="val 40356"/>
              </a:avLst>
            </a:prstTxWarp>
          </a:bodyPr>
          <a:lstStyle/>
          <a:p>
            <a:pPr algn="ctr"/>
            <a:r>
              <a:rPr lang="it-IT" sz="36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Comic Sans MS"/>
              </a:rPr>
              <a:t>grazie per la pazienza!</a:t>
            </a:r>
          </a:p>
        </p:txBody>
      </p:sp>
      <p:pic>
        <p:nvPicPr>
          <p:cNvPr id="126981" name="Picture 5" descr="Pianeti140"/>
          <p:cNvPicPr>
            <a:picLocks noChangeAspect="1" noChangeArrowheads="1" noCrop="1"/>
          </p:cNvPicPr>
          <p:nvPr/>
        </p:nvPicPr>
        <p:blipFill>
          <a:blip r:embed="rId3" cstate="print"/>
          <a:srcRect/>
          <a:stretch>
            <a:fillRect/>
          </a:stretch>
        </p:blipFill>
        <p:spPr bwMode="auto">
          <a:xfrm>
            <a:off x="6443663" y="185738"/>
            <a:ext cx="1873250" cy="1801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70726"/>
                                        </p:tgtEl>
                                        <p:attrNameLst>
                                          <p:attrName>style.visibility</p:attrName>
                                        </p:attrNameLst>
                                      </p:cBhvr>
                                      <p:to>
                                        <p:strVal val="visible"/>
                                      </p:to>
                                    </p:set>
                                    <p:anim calcmode="lin" valueType="num">
                                      <p:cBhvr>
                                        <p:cTn id="7" dur="1000" fill="hold"/>
                                        <p:tgtEl>
                                          <p:spTgt spid="670726"/>
                                        </p:tgtEl>
                                        <p:attrNameLst>
                                          <p:attrName>ppt_x</p:attrName>
                                        </p:attrNameLst>
                                      </p:cBhvr>
                                      <p:tavLst>
                                        <p:tav tm="0">
                                          <p:val>
                                            <p:strVal val="#ppt_x-.2"/>
                                          </p:val>
                                        </p:tav>
                                        <p:tav tm="100000">
                                          <p:val>
                                            <p:strVal val="#ppt_x"/>
                                          </p:val>
                                        </p:tav>
                                      </p:tavLst>
                                    </p:anim>
                                    <p:anim calcmode="lin" valueType="num">
                                      <p:cBhvr>
                                        <p:cTn id="8" dur="1000" fill="hold"/>
                                        <p:tgtEl>
                                          <p:spTgt spid="6707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7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7826"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7827"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7828" name="AutoShape 4"/>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77829" name="AutoShape 5"/>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7830" name="AutoShape 6"/>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7831" name="AutoShape 7"/>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7832" name="AutoShape 8"/>
          <p:cNvSpPr>
            <a:spLocks noChangeArrowheads="1"/>
          </p:cNvSpPr>
          <p:nvPr/>
        </p:nvSpPr>
        <p:spPr bwMode="auto">
          <a:xfrm>
            <a:off x="5867400" y="52578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7833" name="AutoShape 9"/>
          <p:cNvSpPr>
            <a:spLocks noChangeArrowheads="1"/>
          </p:cNvSpPr>
          <p:nvPr/>
        </p:nvSpPr>
        <p:spPr bwMode="auto">
          <a:xfrm flipH="1">
            <a:off x="2667000" y="51816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7834" name="AutoShape 10"/>
          <p:cNvSpPr>
            <a:spLocks noChangeArrowheads="1"/>
          </p:cNvSpPr>
          <p:nvPr/>
        </p:nvSpPr>
        <p:spPr bwMode="auto">
          <a:xfrm rot="16213022" flipV="1">
            <a:off x="5029200" y="3733800"/>
            <a:ext cx="990600" cy="838200"/>
          </a:xfrm>
          <a:custGeom>
            <a:avLst/>
            <a:gdLst>
              <a:gd name="T0" fmla="*/ 1459007617 w 21600"/>
              <a:gd name="T1" fmla="*/ 0 h 21600"/>
              <a:gd name="T2" fmla="*/ 1459007617 w 21600"/>
              <a:gd name="T3" fmla="*/ 710466445 h 21600"/>
              <a:gd name="T4" fmla="*/ 312230311 w 21600"/>
              <a:gd name="T5" fmla="*/ 1262220398 h 21600"/>
              <a:gd name="T6" fmla="*/ 2083469524 w 21600"/>
              <a:gd name="T7" fmla="*/ 35523322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7835" name="AutoShape 11"/>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77836" name="Rectangle 12"/>
          <p:cNvSpPr>
            <a:spLocks noChangeArrowheads="1"/>
          </p:cNvSpPr>
          <p:nvPr/>
        </p:nvSpPr>
        <p:spPr bwMode="auto">
          <a:xfrm>
            <a:off x="5867400" y="3506788"/>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AUMENTATA</a:t>
            </a:r>
          </a:p>
          <a:p>
            <a:pPr algn="ctr" eaLnBrk="0" hangingPunct="0"/>
            <a:r>
              <a:rPr lang="en-US" sz="1800" b="1">
                <a:solidFill>
                  <a:srgbClr val="854B31"/>
                </a:solidFill>
              </a:rPr>
              <a:t>refrattarietà</a:t>
            </a:r>
          </a:p>
        </p:txBody>
      </p:sp>
      <p:sp>
        <p:nvSpPr>
          <p:cNvPr id="102414" name="AutoShape 14"/>
          <p:cNvSpPr>
            <a:spLocks noChangeArrowheads="1"/>
          </p:cNvSpPr>
          <p:nvPr/>
        </p:nvSpPr>
        <p:spPr bwMode="auto">
          <a:xfrm>
            <a:off x="4495800" y="1449388"/>
            <a:ext cx="381000" cy="1447800"/>
          </a:xfrm>
          <a:prstGeom prst="downArrow">
            <a:avLst>
              <a:gd name="adj1" fmla="val 50000"/>
              <a:gd name="adj2" fmla="val 95000"/>
            </a:avLst>
          </a:prstGeom>
          <a:solidFill>
            <a:srgbClr val="FFFF00"/>
          </a:solidFill>
          <a:ln w="9525">
            <a:solidFill>
              <a:srgbClr val="000000"/>
            </a:solidFill>
            <a:miter lim="800000"/>
            <a:headEnd/>
            <a:tailEnd/>
          </a:ln>
        </p:spPr>
        <p:txBody>
          <a:bodyPr wrap="none" anchor="ctr"/>
          <a:lstStyle/>
          <a:p>
            <a:endParaRPr lang="it-IT"/>
          </a:p>
        </p:txBody>
      </p:sp>
      <p:sp>
        <p:nvSpPr>
          <p:cNvPr id="77838" name="Rectangle 15"/>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7839" name="Rectangle 16"/>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7840" name="WordArt 17"/>
          <p:cNvSpPr>
            <a:spLocks noChangeArrowheads="1" noChangeShapeType="1" noTextEdit="1"/>
          </p:cNvSpPr>
          <p:nvPr/>
        </p:nvSpPr>
        <p:spPr bwMode="auto">
          <a:xfrm>
            <a:off x="914400" y="228600"/>
            <a:ext cx="7162800" cy="9906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il "timing" è tutto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14"/>
                                        </p:tgtEl>
                                        <p:attrNameLst>
                                          <p:attrName>style.visibility</p:attrName>
                                        </p:attrNameLst>
                                      </p:cBhvr>
                                      <p:to>
                                        <p:strVal val="visible"/>
                                      </p:to>
                                    </p:set>
                                    <p:animEffect transition="in" filter="wipe(up)">
                                      <p:cBhvr>
                                        <p:cTn id="7" dur="500"/>
                                        <p:tgtEl>
                                          <p:spTgt spid="102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8851"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8852" name="AutoShape 4"/>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104453" name="AutoShape 5"/>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78854" name="AutoShape 6"/>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8855" name="AutoShape 7"/>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78856" name="AutoShape 8"/>
          <p:cNvSpPr>
            <a:spLocks noChangeArrowheads="1"/>
          </p:cNvSpPr>
          <p:nvPr/>
        </p:nvSpPr>
        <p:spPr bwMode="auto">
          <a:xfrm>
            <a:off x="5867400" y="52578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8857" name="AutoShape 9"/>
          <p:cNvSpPr>
            <a:spLocks noChangeArrowheads="1"/>
          </p:cNvSpPr>
          <p:nvPr/>
        </p:nvSpPr>
        <p:spPr bwMode="auto">
          <a:xfrm flipH="1">
            <a:off x="2667000" y="51816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8858" name="AutoShape 10"/>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78859" name="Rectangle 11"/>
          <p:cNvSpPr>
            <a:spLocks noChangeArrowheads="1"/>
          </p:cNvSpPr>
          <p:nvPr/>
        </p:nvSpPr>
        <p:spPr bwMode="auto">
          <a:xfrm>
            <a:off x="5867400" y="3506788"/>
            <a:ext cx="2209800" cy="915987"/>
          </a:xfrm>
          <a:prstGeom prst="rect">
            <a:avLst/>
          </a:prstGeom>
          <a:noFill/>
          <a:ln w="9525">
            <a:noFill/>
            <a:miter lim="800000"/>
            <a:headEnd/>
            <a:tailEnd/>
          </a:ln>
        </p:spPr>
        <p:txBody>
          <a:bodyPr>
            <a:spAutoFit/>
          </a:bodyPr>
          <a:lstStyle/>
          <a:p>
            <a:pPr algn="ctr" eaLnBrk="0" hangingPunct="0"/>
            <a:r>
              <a:rPr lang="en-US" sz="1800" b="1">
                <a:solidFill>
                  <a:srgbClr val="854B31"/>
                </a:solidFill>
              </a:rPr>
              <a:t>AUMENTATA</a:t>
            </a:r>
          </a:p>
          <a:p>
            <a:pPr algn="ctr" eaLnBrk="0" hangingPunct="0"/>
            <a:r>
              <a:rPr lang="en-US" sz="1800" b="1">
                <a:solidFill>
                  <a:srgbClr val="854B31"/>
                </a:solidFill>
              </a:rPr>
              <a:t>refrattarietà</a:t>
            </a:r>
          </a:p>
          <a:p>
            <a:pPr algn="ctr" eaLnBrk="0" hangingPunct="0"/>
            <a:endParaRPr lang="en-US" sz="1800" b="1">
              <a:solidFill>
                <a:srgbClr val="854B31"/>
              </a:solidFill>
            </a:endParaRPr>
          </a:p>
        </p:txBody>
      </p:sp>
      <p:sp>
        <p:nvSpPr>
          <p:cNvPr id="78860" name="AutoShape 13"/>
          <p:cNvSpPr>
            <a:spLocks noChangeArrowheads="1"/>
          </p:cNvSpPr>
          <p:nvPr/>
        </p:nvSpPr>
        <p:spPr bwMode="auto">
          <a:xfrm>
            <a:off x="4495800" y="1449388"/>
            <a:ext cx="381000" cy="1447800"/>
          </a:xfrm>
          <a:prstGeom prst="downArrow">
            <a:avLst>
              <a:gd name="adj1" fmla="val 50000"/>
              <a:gd name="adj2" fmla="val 95000"/>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104462" name="AutoShape 14"/>
          <p:cNvSpPr>
            <a:spLocks noChangeArrowheads="1"/>
          </p:cNvSpPr>
          <p:nvPr/>
        </p:nvSpPr>
        <p:spPr bwMode="auto">
          <a:xfrm>
            <a:off x="5029200" y="2743200"/>
            <a:ext cx="685800" cy="2133600"/>
          </a:xfrm>
          <a:prstGeom prst="curvedLeftArrow">
            <a:avLst>
              <a:gd name="adj1" fmla="val 62222"/>
              <a:gd name="adj2" fmla="val 124444"/>
              <a:gd name="adj3" fmla="val 33333"/>
            </a:avLst>
          </a:prstGeom>
          <a:solidFill>
            <a:srgbClr val="FFFF00"/>
          </a:solidFill>
          <a:ln w="9525">
            <a:solidFill>
              <a:srgbClr val="000000"/>
            </a:solidFill>
            <a:miter lim="800000"/>
            <a:headEnd/>
            <a:tailEnd/>
          </a:ln>
        </p:spPr>
        <p:txBody>
          <a:bodyPr wrap="none" anchor="ctr"/>
          <a:lstStyle/>
          <a:p>
            <a:endParaRPr lang="it-IT"/>
          </a:p>
        </p:txBody>
      </p:sp>
      <p:sp>
        <p:nvSpPr>
          <p:cNvPr id="78862" name="Rectangle 15"/>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8863" name="Rectangle 16"/>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8864" name="WordArt 17"/>
          <p:cNvSpPr>
            <a:spLocks noChangeArrowheads="1" noChangeShapeType="1" noTextEdit="1"/>
          </p:cNvSpPr>
          <p:nvPr/>
        </p:nvSpPr>
        <p:spPr bwMode="auto">
          <a:xfrm>
            <a:off x="914400" y="228600"/>
            <a:ext cx="7162800" cy="9906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il "timing" è tutto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wipe(up)">
                                      <p:cBhvr>
                                        <p:cTn id="7" dur="500"/>
                                        <p:tgtEl>
                                          <p:spTgt spid="10445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4462"/>
                                        </p:tgtEl>
                                        <p:attrNameLst>
                                          <p:attrName>style.visibility</p:attrName>
                                        </p:attrNameLst>
                                      </p:cBhvr>
                                      <p:to>
                                        <p:strVal val="visible"/>
                                      </p:to>
                                    </p:set>
                                    <p:animEffect transition="in" filter="wipe(up)">
                                      <p:cBhvr>
                                        <p:cTn id="11" dur="500"/>
                                        <p:tgtEl>
                                          <p:spTgt spid="104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6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79874"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79875"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79876" name="AutoShape 4"/>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79877" name="AutoShape 5"/>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106502" name="AutoShape 6"/>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106503" name="AutoShape 7"/>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rgbClr val="000000"/>
            </a:solidFill>
            <a:miter lim="800000"/>
            <a:headEnd/>
            <a:tailEnd/>
          </a:ln>
        </p:spPr>
        <p:txBody>
          <a:bodyPr wrap="none" anchor="ctr"/>
          <a:lstStyle/>
          <a:p>
            <a:endParaRPr lang="it-IT"/>
          </a:p>
        </p:txBody>
      </p:sp>
      <p:sp>
        <p:nvSpPr>
          <p:cNvPr id="79880" name="AutoShape 8"/>
          <p:cNvSpPr>
            <a:spLocks noChangeArrowheads="1"/>
          </p:cNvSpPr>
          <p:nvPr/>
        </p:nvSpPr>
        <p:spPr bwMode="auto">
          <a:xfrm>
            <a:off x="5867400" y="52578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9881" name="AutoShape 9"/>
          <p:cNvSpPr>
            <a:spLocks noChangeArrowheads="1"/>
          </p:cNvSpPr>
          <p:nvPr/>
        </p:nvSpPr>
        <p:spPr bwMode="auto">
          <a:xfrm flipH="1">
            <a:off x="2667000" y="5181600"/>
            <a:ext cx="838200" cy="609600"/>
          </a:xfrm>
          <a:prstGeom prst="rightArrow">
            <a:avLst>
              <a:gd name="adj1" fmla="val 50000"/>
              <a:gd name="adj2" fmla="val 34375"/>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9882" name="AutoShape 10"/>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79883" name="Rectangle 11"/>
          <p:cNvSpPr>
            <a:spLocks noChangeArrowheads="1"/>
          </p:cNvSpPr>
          <p:nvPr/>
        </p:nvSpPr>
        <p:spPr bwMode="auto">
          <a:xfrm>
            <a:off x="5867400" y="3506788"/>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AUMENTATA</a:t>
            </a:r>
          </a:p>
          <a:p>
            <a:pPr algn="ctr" eaLnBrk="0" hangingPunct="0"/>
            <a:r>
              <a:rPr lang="en-US" sz="1800" b="1">
                <a:solidFill>
                  <a:srgbClr val="854B31"/>
                </a:solidFill>
              </a:rPr>
              <a:t>refrattarietà</a:t>
            </a:r>
          </a:p>
        </p:txBody>
      </p:sp>
      <p:sp>
        <p:nvSpPr>
          <p:cNvPr id="79884" name="AutoShape 13"/>
          <p:cNvSpPr>
            <a:spLocks noChangeArrowheads="1"/>
          </p:cNvSpPr>
          <p:nvPr/>
        </p:nvSpPr>
        <p:spPr bwMode="auto">
          <a:xfrm>
            <a:off x="4495800" y="1449388"/>
            <a:ext cx="381000" cy="1447800"/>
          </a:xfrm>
          <a:prstGeom prst="downArrow">
            <a:avLst>
              <a:gd name="adj1" fmla="val 50000"/>
              <a:gd name="adj2" fmla="val 95000"/>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9885" name="AutoShape 14"/>
          <p:cNvSpPr>
            <a:spLocks noChangeArrowheads="1"/>
          </p:cNvSpPr>
          <p:nvPr/>
        </p:nvSpPr>
        <p:spPr bwMode="auto">
          <a:xfrm>
            <a:off x="5029200" y="2743200"/>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79886" name="Rectangle 15"/>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79887" name="Rectangle 16"/>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79888" name="WordArt 17"/>
          <p:cNvSpPr>
            <a:spLocks noChangeArrowheads="1" noChangeShapeType="1" noTextEdit="1"/>
          </p:cNvSpPr>
          <p:nvPr/>
        </p:nvSpPr>
        <p:spPr bwMode="auto">
          <a:xfrm>
            <a:off x="914400" y="228600"/>
            <a:ext cx="7162800" cy="9906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il "timing" è tutto</a:t>
            </a:r>
          </a:p>
        </p:txBody>
      </p:sp>
    </p:spTree>
  </p:cSld>
  <p:clrMapOvr>
    <a:masterClrMapping/>
  </p:clrMapOvr>
  <p:transition advTm="1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
                                  </p:stCondLst>
                                  <p:childTnLst>
                                    <p:set>
                                      <p:cBhvr>
                                        <p:cTn id="6" dur="1" fill="hold">
                                          <p:stCondLst>
                                            <p:cond delay="0"/>
                                          </p:stCondLst>
                                        </p:cTn>
                                        <p:tgtEl>
                                          <p:spTgt spid="106502"/>
                                        </p:tgtEl>
                                        <p:attrNameLst>
                                          <p:attrName>style.visibility</p:attrName>
                                        </p:attrNameLst>
                                      </p:cBhvr>
                                      <p:to>
                                        <p:strVal val="visible"/>
                                      </p:to>
                                    </p:set>
                                    <p:animEffect transition="in" filter="wipe(up)">
                                      <p:cBhvr>
                                        <p:cTn id="7" dur="500"/>
                                        <p:tgtEl>
                                          <p:spTgt spid="106502"/>
                                        </p:tgtEl>
                                      </p:cBhvr>
                                    </p:animEffect>
                                  </p:childTnLst>
                                </p:cTn>
                              </p:par>
                            </p:childTnLst>
                          </p:cTn>
                        </p:par>
                        <p:par>
                          <p:cTn id="8" fill="hold">
                            <p:stCondLst>
                              <p:cond delay="600"/>
                            </p:stCondLst>
                            <p:childTnLst>
                              <p:par>
                                <p:cTn id="9" presetID="22" presetClass="entr" presetSubtype="1" fill="hold" grpId="0" nodeType="afterEffect">
                                  <p:stCondLst>
                                    <p:cond delay="100"/>
                                  </p:stCondLst>
                                  <p:childTnLst>
                                    <p:set>
                                      <p:cBhvr>
                                        <p:cTn id="10" dur="1" fill="hold">
                                          <p:stCondLst>
                                            <p:cond delay="0"/>
                                          </p:stCondLst>
                                        </p:cTn>
                                        <p:tgtEl>
                                          <p:spTgt spid="106503"/>
                                        </p:tgtEl>
                                        <p:attrNameLst>
                                          <p:attrName>style.visibility</p:attrName>
                                        </p:attrNameLst>
                                      </p:cBhvr>
                                      <p:to>
                                        <p:strVal val="visible"/>
                                      </p:to>
                                    </p:set>
                                    <p:animEffect transition="in" filter="wipe(up)">
                                      <p:cBhvr>
                                        <p:cTn id="11"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P spid="1065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CCFF"/>
            </a:gs>
            <a:gs pos="100000">
              <a:srgbClr val="185E76"/>
            </a:gs>
          </a:gsLst>
          <a:lin ang="5400000" scaled="1"/>
        </a:gradFill>
        <a:effectLst/>
      </p:bgPr>
    </p:bg>
    <p:spTree>
      <p:nvGrpSpPr>
        <p:cNvPr id="1" name=""/>
        <p:cNvGrpSpPr/>
        <p:nvPr/>
      </p:nvGrpSpPr>
      <p:grpSpPr>
        <a:xfrm>
          <a:off x="0" y="0"/>
          <a:ext cx="0" cy="0"/>
          <a:chOff x="0" y="0"/>
          <a:chExt cx="0" cy="0"/>
        </a:xfrm>
      </p:grpSpPr>
      <p:sp>
        <p:nvSpPr>
          <p:cNvPr id="80898" name="AutoShape 2"/>
          <p:cNvSpPr>
            <a:spLocks noChangeArrowheads="1"/>
          </p:cNvSpPr>
          <p:nvPr/>
        </p:nvSpPr>
        <p:spPr bwMode="auto">
          <a:xfrm>
            <a:off x="228600" y="609600"/>
            <a:ext cx="8458200" cy="6019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80899" name="Text Box 3"/>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80900" name="AutoShape 4"/>
          <p:cNvSpPr>
            <a:spLocks noChangeArrowheads="1"/>
          </p:cNvSpPr>
          <p:nvPr/>
        </p:nvSpPr>
        <p:spPr bwMode="auto">
          <a:xfrm>
            <a:off x="2667000" y="1524000"/>
            <a:ext cx="4038600" cy="3886200"/>
          </a:xfrm>
          <a:prstGeom prst="bracketPair">
            <a:avLst>
              <a:gd name="adj" fmla="val 16667"/>
            </a:avLst>
          </a:prstGeom>
          <a:solidFill>
            <a:srgbClr val="FFCC00">
              <a:alpha val="50195"/>
            </a:srgbClr>
          </a:solidFill>
          <a:ln w="9525">
            <a:solidFill>
              <a:srgbClr val="000000"/>
            </a:solidFill>
            <a:round/>
            <a:headEnd/>
            <a:tailEnd/>
          </a:ln>
        </p:spPr>
        <p:txBody>
          <a:bodyPr wrap="none" anchor="ctr"/>
          <a:lstStyle/>
          <a:p>
            <a:endParaRPr lang="it-IT"/>
          </a:p>
        </p:txBody>
      </p:sp>
      <p:sp>
        <p:nvSpPr>
          <p:cNvPr id="80901" name="AutoShape 5"/>
          <p:cNvSpPr>
            <a:spLocks noChangeArrowheads="1"/>
          </p:cNvSpPr>
          <p:nvPr/>
        </p:nvSpPr>
        <p:spPr bwMode="auto">
          <a:xfrm flipH="1">
            <a:off x="3733800" y="2744788"/>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80902" name="AutoShape 6"/>
          <p:cNvSpPr>
            <a:spLocks noChangeArrowheads="1"/>
          </p:cNvSpPr>
          <p:nvPr/>
        </p:nvSpPr>
        <p:spPr bwMode="auto">
          <a:xfrm rot="10800000">
            <a:off x="36576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80903" name="AutoShape 7"/>
          <p:cNvSpPr>
            <a:spLocks noChangeArrowheads="1"/>
          </p:cNvSpPr>
          <p:nvPr/>
        </p:nvSpPr>
        <p:spPr bwMode="auto">
          <a:xfrm rot="10800000" flipH="1">
            <a:off x="4724400" y="4800600"/>
            <a:ext cx="990600" cy="1019175"/>
          </a:xfrm>
          <a:custGeom>
            <a:avLst/>
            <a:gdLst>
              <a:gd name="T0" fmla="*/ 1459007617 w 21600"/>
              <a:gd name="T1" fmla="*/ 0 h 21600"/>
              <a:gd name="T2" fmla="*/ 1459007617 w 21600"/>
              <a:gd name="T3" fmla="*/ 1277164345 h 21600"/>
              <a:gd name="T4" fmla="*/ 312230311 w 21600"/>
              <a:gd name="T5" fmla="*/ 2147483647 h 21600"/>
              <a:gd name="T6" fmla="*/ 2083469524 w 21600"/>
              <a:gd name="T7" fmla="*/ 63858330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alpha val="50195"/>
            </a:srgbClr>
          </a:solidFill>
          <a:ln w="9525">
            <a:solidFill>
              <a:srgbClr val="000000"/>
            </a:solidFill>
            <a:miter lim="800000"/>
            <a:headEnd/>
            <a:tailEnd/>
          </a:ln>
        </p:spPr>
        <p:txBody>
          <a:bodyPr wrap="none" anchor="ctr"/>
          <a:lstStyle/>
          <a:p>
            <a:endParaRPr lang="it-IT"/>
          </a:p>
        </p:txBody>
      </p:sp>
      <p:sp>
        <p:nvSpPr>
          <p:cNvPr id="108552" name="AutoShape 8"/>
          <p:cNvSpPr>
            <a:spLocks noChangeArrowheads="1"/>
          </p:cNvSpPr>
          <p:nvPr/>
        </p:nvSpPr>
        <p:spPr bwMode="auto">
          <a:xfrm>
            <a:off x="5867400" y="52578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108553" name="AutoShape 9"/>
          <p:cNvSpPr>
            <a:spLocks noChangeArrowheads="1"/>
          </p:cNvSpPr>
          <p:nvPr/>
        </p:nvSpPr>
        <p:spPr bwMode="auto">
          <a:xfrm flipH="1">
            <a:off x="2667000" y="5181600"/>
            <a:ext cx="838200" cy="609600"/>
          </a:xfrm>
          <a:prstGeom prst="rightArrow">
            <a:avLst>
              <a:gd name="adj1" fmla="val 50000"/>
              <a:gd name="adj2" fmla="val 34375"/>
            </a:avLst>
          </a:prstGeom>
          <a:solidFill>
            <a:srgbClr val="FFFF00"/>
          </a:solidFill>
          <a:ln w="9525">
            <a:solidFill>
              <a:srgbClr val="000000"/>
            </a:solidFill>
            <a:miter lim="800000"/>
            <a:headEnd/>
            <a:tailEnd/>
          </a:ln>
        </p:spPr>
        <p:txBody>
          <a:bodyPr wrap="none" anchor="ctr"/>
          <a:lstStyle/>
          <a:p>
            <a:endParaRPr lang="it-IT"/>
          </a:p>
        </p:txBody>
      </p:sp>
      <p:sp>
        <p:nvSpPr>
          <p:cNvPr id="80906" name="AutoShape 10"/>
          <p:cNvSpPr>
            <a:spLocks noChangeArrowheads="1"/>
          </p:cNvSpPr>
          <p:nvPr/>
        </p:nvSpPr>
        <p:spPr bwMode="auto">
          <a:xfrm>
            <a:off x="6172200" y="3505200"/>
            <a:ext cx="1600200" cy="685800"/>
          </a:xfrm>
          <a:prstGeom prst="wedgeRectCallout">
            <a:avLst>
              <a:gd name="adj1" fmla="val -78769"/>
              <a:gd name="adj2" fmla="val 86343"/>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80907" name="Rectangle 11"/>
          <p:cNvSpPr>
            <a:spLocks noChangeArrowheads="1"/>
          </p:cNvSpPr>
          <p:nvPr/>
        </p:nvSpPr>
        <p:spPr bwMode="auto">
          <a:xfrm>
            <a:off x="5867400" y="3506788"/>
            <a:ext cx="2209800" cy="641350"/>
          </a:xfrm>
          <a:prstGeom prst="rect">
            <a:avLst/>
          </a:prstGeom>
          <a:noFill/>
          <a:ln w="9525">
            <a:noFill/>
            <a:miter lim="800000"/>
            <a:headEnd/>
            <a:tailEnd/>
          </a:ln>
        </p:spPr>
        <p:txBody>
          <a:bodyPr>
            <a:spAutoFit/>
          </a:bodyPr>
          <a:lstStyle/>
          <a:p>
            <a:pPr algn="ctr" eaLnBrk="0" hangingPunct="0"/>
            <a:r>
              <a:rPr lang="en-US" sz="1800" b="1">
                <a:solidFill>
                  <a:srgbClr val="854B31"/>
                </a:solidFill>
              </a:rPr>
              <a:t>AUMENTATA</a:t>
            </a:r>
          </a:p>
          <a:p>
            <a:pPr algn="ctr" eaLnBrk="0" hangingPunct="0"/>
            <a:r>
              <a:rPr lang="en-US" sz="1800" b="1">
                <a:solidFill>
                  <a:srgbClr val="854B31"/>
                </a:solidFill>
              </a:rPr>
              <a:t>refrattarietà</a:t>
            </a:r>
          </a:p>
        </p:txBody>
      </p:sp>
      <p:sp>
        <p:nvSpPr>
          <p:cNvPr id="80908" name="AutoShape 13"/>
          <p:cNvSpPr>
            <a:spLocks noChangeArrowheads="1"/>
          </p:cNvSpPr>
          <p:nvPr/>
        </p:nvSpPr>
        <p:spPr bwMode="auto">
          <a:xfrm>
            <a:off x="4495800" y="1449388"/>
            <a:ext cx="381000" cy="1447800"/>
          </a:xfrm>
          <a:prstGeom prst="downArrow">
            <a:avLst>
              <a:gd name="adj1" fmla="val 50000"/>
              <a:gd name="adj2" fmla="val 95000"/>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80909" name="AutoShape 14"/>
          <p:cNvSpPr>
            <a:spLocks noChangeArrowheads="1"/>
          </p:cNvSpPr>
          <p:nvPr/>
        </p:nvSpPr>
        <p:spPr bwMode="auto">
          <a:xfrm>
            <a:off x="5029200" y="2743200"/>
            <a:ext cx="685800" cy="2133600"/>
          </a:xfrm>
          <a:prstGeom prst="curvedLeftArrow">
            <a:avLst>
              <a:gd name="adj1" fmla="val 62222"/>
              <a:gd name="adj2" fmla="val 124444"/>
              <a:gd name="adj3" fmla="val 33333"/>
            </a:avLst>
          </a:prstGeom>
          <a:solidFill>
            <a:srgbClr val="FFFF00">
              <a:alpha val="50195"/>
            </a:srgbClr>
          </a:solidFill>
          <a:ln w="9525">
            <a:solidFill>
              <a:srgbClr val="000000"/>
            </a:solidFill>
            <a:miter lim="800000"/>
            <a:headEnd/>
            <a:tailEnd/>
          </a:ln>
        </p:spPr>
        <p:txBody>
          <a:bodyPr wrap="none" anchor="ctr"/>
          <a:lstStyle/>
          <a:p>
            <a:endParaRPr lang="it-IT"/>
          </a:p>
        </p:txBody>
      </p:sp>
      <p:sp>
        <p:nvSpPr>
          <p:cNvPr id="80910" name="Rectangle 15"/>
          <p:cNvSpPr>
            <a:spLocks noChangeArrowheads="1"/>
          </p:cNvSpPr>
          <p:nvPr/>
        </p:nvSpPr>
        <p:spPr bwMode="auto">
          <a:xfrm>
            <a:off x="15240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A</a:t>
            </a:r>
            <a:r>
              <a:rPr lang="en-US" sz="3600" b="1">
                <a:solidFill>
                  <a:srgbClr val="854B31"/>
                </a:solidFill>
              </a:rPr>
              <a:t>”</a:t>
            </a:r>
          </a:p>
        </p:txBody>
      </p:sp>
      <p:sp>
        <p:nvSpPr>
          <p:cNvPr id="80911" name="Rectangle 16"/>
          <p:cNvSpPr>
            <a:spLocks noChangeArrowheads="1"/>
          </p:cNvSpPr>
          <p:nvPr/>
        </p:nvSpPr>
        <p:spPr bwMode="auto">
          <a:xfrm>
            <a:off x="5562600" y="4191000"/>
            <a:ext cx="2209800" cy="762000"/>
          </a:xfrm>
          <a:prstGeom prst="rect">
            <a:avLst/>
          </a:prstGeom>
          <a:noFill/>
          <a:ln w="9525">
            <a:noFill/>
            <a:miter lim="800000"/>
            <a:headEnd/>
            <a:tailEnd/>
          </a:ln>
        </p:spPr>
        <p:txBody>
          <a:bodyPr>
            <a:spAutoFit/>
          </a:bodyPr>
          <a:lstStyle/>
          <a:p>
            <a:pPr algn="ctr" eaLnBrk="0" hangingPunct="0"/>
            <a:r>
              <a:rPr lang="en-US" sz="3600" b="1">
                <a:solidFill>
                  <a:srgbClr val="854B31"/>
                </a:solidFill>
              </a:rPr>
              <a:t>Side “</a:t>
            </a:r>
            <a:r>
              <a:rPr lang="en-US" sz="4400" b="1">
                <a:solidFill>
                  <a:srgbClr val="854B31"/>
                </a:solidFill>
              </a:rPr>
              <a:t>B</a:t>
            </a:r>
            <a:r>
              <a:rPr lang="en-US" sz="3600" b="1">
                <a:solidFill>
                  <a:srgbClr val="854B31"/>
                </a:solidFill>
              </a:rPr>
              <a:t>”</a:t>
            </a:r>
          </a:p>
        </p:txBody>
      </p:sp>
      <p:sp>
        <p:nvSpPr>
          <p:cNvPr id="80912" name="WordArt 18"/>
          <p:cNvSpPr>
            <a:spLocks noChangeArrowheads="1" noChangeShapeType="1" noTextEdit="1"/>
          </p:cNvSpPr>
          <p:nvPr/>
        </p:nvSpPr>
        <p:spPr bwMode="auto">
          <a:xfrm>
            <a:off x="914400" y="228600"/>
            <a:ext cx="7162800" cy="990600"/>
          </a:xfrm>
          <a:prstGeom prst="rect">
            <a:avLst/>
          </a:prstGeom>
        </p:spPr>
        <p:txBody>
          <a:bodyPr wrap="none" fromWordArt="1">
            <a:prstTxWarp prst="textPlain">
              <a:avLst>
                <a:gd name="adj" fmla="val 50000"/>
              </a:avLst>
            </a:prstTxWarp>
          </a:bodyPr>
          <a:lstStyle/>
          <a:p>
            <a:pPr algn="ctr"/>
            <a:r>
              <a:rPr lang="it-IT" kern="10">
                <a:ln w="12700">
                  <a:solidFill>
                    <a:srgbClr val="000000"/>
                  </a:solidFill>
                  <a:round/>
                  <a:headEnd/>
                  <a:tailEnd/>
                </a:ln>
                <a:gradFill rotWithShape="1">
                  <a:gsLst>
                    <a:gs pos="0">
                      <a:srgbClr val="871919"/>
                    </a:gs>
                    <a:gs pos="100000">
                      <a:srgbClr val="CA7800"/>
                    </a:gs>
                  </a:gsLst>
                  <a:lin ang="5400000" scaled="1"/>
                </a:gradFill>
                <a:effectLst>
                  <a:outerShdw dist="45791" dir="2021404" algn="ctr" rotWithShape="0">
                    <a:srgbClr val="808080"/>
                  </a:outerShdw>
                </a:effectLst>
                <a:latin typeface="Arial Black"/>
              </a:rPr>
              <a:t>il "timing" è tutto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
                                  </p:stCondLst>
                                  <p:childTnLst>
                                    <p:set>
                                      <p:cBhvr>
                                        <p:cTn id="6" dur="1" fill="hold">
                                          <p:stCondLst>
                                            <p:cond delay="0"/>
                                          </p:stCondLst>
                                        </p:cTn>
                                        <p:tgtEl>
                                          <p:spTgt spid="108553"/>
                                        </p:tgtEl>
                                        <p:attrNameLst>
                                          <p:attrName>style.visibility</p:attrName>
                                        </p:attrNameLst>
                                      </p:cBhvr>
                                      <p:to>
                                        <p:strVal val="visible"/>
                                      </p:to>
                                    </p:set>
                                    <p:animEffect transition="in" filter="wipe(right)">
                                      <p:cBhvr>
                                        <p:cTn id="7" dur="500"/>
                                        <p:tgtEl>
                                          <p:spTgt spid="108553"/>
                                        </p:tgtEl>
                                      </p:cBhvr>
                                    </p:animEffect>
                                  </p:childTnLst>
                                </p:cTn>
                              </p:par>
                            </p:childTnLst>
                          </p:cTn>
                        </p:par>
                        <p:par>
                          <p:cTn id="8" fill="hold">
                            <p:stCondLst>
                              <p:cond delay="600"/>
                            </p:stCondLst>
                            <p:childTnLst>
                              <p:par>
                                <p:cTn id="9" presetID="22" presetClass="entr" presetSubtype="8" fill="hold" grpId="0" nodeType="afterEffect">
                                  <p:stCondLst>
                                    <p:cond delay="100"/>
                                  </p:stCondLst>
                                  <p:childTnLst>
                                    <p:set>
                                      <p:cBhvr>
                                        <p:cTn id="10" dur="1" fill="hold">
                                          <p:stCondLst>
                                            <p:cond delay="0"/>
                                          </p:stCondLst>
                                        </p:cTn>
                                        <p:tgtEl>
                                          <p:spTgt spid="108552"/>
                                        </p:tgtEl>
                                        <p:attrNameLst>
                                          <p:attrName>style.visibility</p:attrName>
                                        </p:attrNameLst>
                                      </p:cBhvr>
                                      <p:to>
                                        <p:strVal val="visible"/>
                                      </p:to>
                                    </p:set>
                                    <p:animEffect transition="in" filter="wipe(left)">
                                      <p:cBhvr>
                                        <p:cTn id="11" dur="500"/>
                                        <p:tgtEl>
                                          <p:spTgt spid="10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2" grpId="0" animBg="1"/>
      <p:bldP spid="1085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MANO"/>
          <p:cNvPicPr>
            <a:picLocks noChangeAspect="1" noChangeArrowheads="1"/>
          </p:cNvPicPr>
          <p:nvPr/>
        </p:nvPicPr>
        <p:blipFill>
          <a:blip r:embed="rId2" cstate="print"/>
          <a:srcRect/>
          <a:stretch>
            <a:fillRect/>
          </a:stretch>
        </p:blipFill>
        <p:spPr bwMode="auto">
          <a:xfrm>
            <a:off x="1403648" y="1340768"/>
            <a:ext cx="6944937" cy="5229200"/>
          </a:xfrm>
          <a:prstGeom prst="rect">
            <a:avLst/>
          </a:prstGeom>
          <a:noFill/>
        </p:spPr>
      </p:pic>
      <p:sp>
        <p:nvSpPr>
          <p:cNvPr id="77829" name="Rectangle 5"/>
          <p:cNvSpPr>
            <a:spLocks noChangeArrowheads="1"/>
          </p:cNvSpPr>
          <p:nvPr/>
        </p:nvSpPr>
        <p:spPr bwMode="auto">
          <a:xfrm>
            <a:off x="539552" y="548680"/>
            <a:ext cx="8443664" cy="609600"/>
          </a:xfrm>
          <a:prstGeom prst="rect">
            <a:avLst/>
          </a:prstGeom>
          <a:noFill/>
          <a:ln w="9525">
            <a:noFill/>
            <a:miter lim="800000"/>
            <a:headEnd/>
            <a:tailEnd/>
          </a:ln>
          <a:effectLst/>
        </p:spPr>
        <p:txBody>
          <a:bodyPr anchor="ctr"/>
          <a:lstStyle/>
          <a:p>
            <a:r>
              <a:rPr lang="it-IT" sz="4800" dirty="0">
                <a:solidFill>
                  <a:schemeClr val="bg1"/>
                </a:solidFill>
                <a:effectLst>
                  <a:outerShdw blurRad="38100" dist="38100" dir="2700000" algn="tl">
                    <a:srgbClr val="C0C0C0"/>
                  </a:outerShdw>
                </a:effectLst>
                <a:latin typeface="Comic Sans MS" pitchFamily="66" charset="0"/>
              </a:rPr>
              <a:t>Le aritmie</a:t>
            </a:r>
            <a:r>
              <a:rPr lang="it-IT" sz="4000" dirty="0">
                <a:solidFill>
                  <a:schemeClr val="bg1"/>
                </a:solidFill>
                <a:effectLst>
                  <a:outerShdw blurRad="38100" dist="38100" dir="2700000" algn="tl">
                    <a:srgbClr val="C0C0C0"/>
                  </a:outerShdw>
                </a:effectLst>
                <a:latin typeface="Comic Sans MS" pitchFamily="66" charset="0"/>
              </a:rPr>
              <a:t> </a:t>
            </a:r>
            <a:r>
              <a:rPr lang="it-IT" sz="4400" dirty="0" smtClean="0">
                <a:solidFill>
                  <a:schemeClr val="bg1"/>
                </a:solidFill>
                <a:effectLst>
                  <a:outerShdw blurRad="38100" dist="38100" dir="2700000" algn="tl">
                    <a:srgbClr val="C0C0C0"/>
                  </a:outerShdw>
                </a:effectLst>
                <a:latin typeface="Comic Sans MS" pitchFamily="66" charset="0"/>
              </a:rPr>
              <a:t>sopraventricolari</a:t>
            </a:r>
            <a:endParaRPr lang="it-IT" sz="4400" dirty="0">
              <a:solidFill>
                <a:schemeClr val="bg1"/>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val 2"/>
          <p:cNvSpPr>
            <a:spLocks noChangeArrowheads="1"/>
          </p:cNvSpPr>
          <p:nvPr/>
        </p:nvSpPr>
        <p:spPr bwMode="auto">
          <a:xfrm>
            <a:off x="3924300" y="1557338"/>
            <a:ext cx="4032250" cy="2209800"/>
          </a:xfrm>
          <a:prstGeom prst="ellipse">
            <a:avLst/>
          </a:prstGeom>
          <a:solidFill>
            <a:srgbClr val="993366"/>
          </a:solidFill>
          <a:ln w="9525">
            <a:solidFill>
              <a:srgbClr val="FFFF00"/>
            </a:solidFill>
            <a:round/>
            <a:headEnd/>
            <a:tailEnd/>
          </a:ln>
          <a:effectLst/>
        </p:spPr>
        <p:txBody>
          <a:bodyPr wrap="none" anchor="ctr"/>
          <a:lstStyle/>
          <a:p>
            <a:pPr algn="ctr"/>
            <a:r>
              <a:rPr lang="it-IT" sz="3200" b="1" dirty="0">
                <a:solidFill>
                  <a:schemeClr val="bg1"/>
                </a:solidFill>
                <a:effectLst>
                  <a:outerShdw blurRad="38100" dist="38100" dir="2700000" algn="tl">
                    <a:srgbClr val="000000">
                      <a:alpha val="43137"/>
                    </a:srgbClr>
                  </a:outerShdw>
                </a:effectLst>
                <a:latin typeface="Comic Sans MS" pitchFamily="66" charset="0"/>
              </a:rPr>
              <a:t>IMA</a:t>
            </a:r>
          </a:p>
        </p:txBody>
      </p:sp>
      <p:sp>
        <p:nvSpPr>
          <p:cNvPr id="131075" name="Oval 3"/>
          <p:cNvSpPr>
            <a:spLocks noChangeArrowheads="1"/>
          </p:cNvSpPr>
          <p:nvPr/>
        </p:nvSpPr>
        <p:spPr bwMode="auto">
          <a:xfrm>
            <a:off x="1066800" y="1371600"/>
            <a:ext cx="4176713" cy="2376488"/>
          </a:xfrm>
          <a:prstGeom prst="ellipse">
            <a:avLst/>
          </a:prstGeom>
          <a:solidFill>
            <a:srgbClr val="FF0000"/>
          </a:solidFill>
          <a:ln w="9525">
            <a:solidFill>
              <a:schemeClr val="tx1"/>
            </a:solidFill>
            <a:round/>
            <a:headEnd/>
            <a:tailEnd/>
          </a:ln>
          <a:effectLst/>
        </p:spPr>
        <p:txBody>
          <a:bodyPr wrap="none" anchor="ctr"/>
          <a:lstStyle/>
          <a:p>
            <a:pPr algn="ctr"/>
            <a:r>
              <a:rPr lang="it-IT" sz="3200" b="1" dirty="0">
                <a:solidFill>
                  <a:schemeClr val="bg1"/>
                </a:solidFill>
                <a:effectLst>
                  <a:outerShdw blurRad="38100" dist="38100" dir="2700000" algn="tl">
                    <a:srgbClr val="000000">
                      <a:alpha val="43137"/>
                    </a:srgbClr>
                  </a:outerShdw>
                </a:effectLst>
                <a:latin typeface="Comic Sans MS" pitchFamily="66" charset="0"/>
              </a:rPr>
              <a:t>Ipotensione/Shock</a:t>
            </a:r>
          </a:p>
        </p:txBody>
      </p:sp>
      <p:sp>
        <p:nvSpPr>
          <p:cNvPr id="131076" name="Oval 4"/>
          <p:cNvSpPr>
            <a:spLocks noChangeArrowheads="1"/>
          </p:cNvSpPr>
          <p:nvPr/>
        </p:nvSpPr>
        <p:spPr bwMode="auto">
          <a:xfrm>
            <a:off x="4356100" y="2924175"/>
            <a:ext cx="3816350" cy="1584325"/>
          </a:xfrm>
          <a:prstGeom prst="ellipse">
            <a:avLst/>
          </a:prstGeom>
          <a:solidFill>
            <a:srgbClr val="FF6600"/>
          </a:solidFill>
          <a:ln w="9525">
            <a:solidFill>
              <a:schemeClr val="tx1"/>
            </a:solidFill>
            <a:round/>
            <a:headEnd/>
            <a:tailEnd/>
          </a:ln>
          <a:effectLst/>
        </p:spPr>
        <p:txBody>
          <a:bodyPr wrap="none" anchor="ctr"/>
          <a:lstStyle/>
          <a:p>
            <a:pPr algn="ctr"/>
            <a:r>
              <a:rPr lang="it-IT" sz="3600" b="1" dirty="0">
                <a:solidFill>
                  <a:schemeClr val="bg1"/>
                </a:solidFill>
                <a:effectLst>
                  <a:outerShdw blurRad="38100" dist="38100" dir="2700000" algn="tl">
                    <a:srgbClr val="000000">
                      <a:alpha val="43137"/>
                    </a:srgbClr>
                  </a:outerShdw>
                </a:effectLst>
                <a:latin typeface="Comic Sans MS" pitchFamily="66" charset="0"/>
              </a:rPr>
              <a:t>EPA</a:t>
            </a:r>
          </a:p>
        </p:txBody>
      </p:sp>
      <p:sp>
        <p:nvSpPr>
          <p:cNvPr id="131077" name="Oval 5"/>
          <p:cNvSpPr>
            <a:spLocks noChangeArrowheads="1"/>
          </p:cNvSpPr>
          <p:nvPr/>
        </p:nvSpPr>
        <p:spPr bwMode="auto">
          <a:xfrm>
            <a:off x="1763713" y="2852738"/>
            <a:ext cx="3816350" cy="2087562"/>
          </a:xfrm>
          <a:prstGeom prst="ellipse">
            <a:avLst/>
          </a:prstGeom>
          <a:solidFill>
            <a:srgbClr val="00FF00"/>
          </a:solidFill>
          <a:ln w="9525">
            <a:solidFill>
              <a:schemeClr val="tx1"/>
            </a:solidFill>
            <a:round/>
            <a:headEnd/>
            <a:tailEnd/>
          </a:ln>
          <a:effectLst/>
        </p:spPr>
        <p:txBody>
          <a:bodyPr wrap="none" anchor="ctr"/>
          <a:lstStyle/>
          <a:p>
            <a:pPr algn="ctr"/>
            <a:r>
              <a:rPr lang="it-IT" sz="3600" b="1" dirty="0">
                <a:solidFill>
                  <a:schemeClr val="bg1"/>
                </a:solidFill>
                <a:effectLst>
                  <a:outerShdw blurRad="38100" dist="38100" dir="2700000" algn="tl">
                    <a:srgbClr val="000000">
                      <a:alpha val="43137"/>
                    </a:srgbClr>
                  </a:outerShdw>
                </a:effectLst>
                <a:latin typeface="Comic Sans MS" pitchFamily="66" charset="0"/>
              </a:rPr>
              <a:t>ARITMIE</a:t>
            </a:r>
          </a:p>
        </p:txBody>
      </p:sp>
      <p:sp>
        <p:nvSpPr>
          <p:cNvPr id="131078" name="Text Box 6"/>
          <p:cNvSpPr txBox="1">
            <a:spLocks noChangeArrowheads="1"/>
          </p:cNvSpPr>
          <p:nvPr/>
        </p:nvSpPr>
        <p:spPr bwMode="auto">
          <a:xfrm>
            <a:off x="2193925" y="346075"/>
            <a:ext cx="5883342" cy="461665"/>
          </a:xfrm>
          <a:prstGeom prst="rect">
            <a:avLst/>
          </a:prstGeom>
          <a:noFill/>
          <a:ln w="9525">
            <a:solidFill>
              <a:schemeClr val="bg1"/>
            </a:solidFill>
            <a:miter lim="800000"/>
            <a:headEnd/>
            <a:tailEnd/>
          </a:ln>
          <a:effectLst/>
        </p:spPr>
        <p:txBody>
          <a:bodyPr wrap="none">
            <a:spAutoFit/>
          </a:bodyPr>
          <a:lstStyle/>
          <a:p>
            <a:r>
              <a:rPr lang="it-IT" b="1" dirty="0">
                <a:solidFill>
                  <a:schemeClr val="bg1"/>
                </a:solidFill>
                <a:latin typeface="Comic Sans MS" pitchFamily="66" charset="0"/>
              </a:rPr>
              <a:t>Contesto clinico: stabilità / instabilità</a:t>
            </a:r>
          </a:p>
        </p:txBody>
      </p:sp>
      <p:sp>
        <p:nvSpPr>
          <p:cNvPr id="131079" name="Text Box 7"/>
          <p:cNvSpPr txBox="1">
            <a:spLocks noChangeArrowheads="1"/>
          </p:cNvSpPr>
          <p:nvPr/>
        </p:nvSpPr>
        <p:spPr bwMode="auto">
          <a:xfrm>
            <a:off x="1835696" y="5445224"/>
            <a:ext cx="4554452" cy="646331"/>
          </a:xfrm>
          <a:prstGeom prst="rect">
            <a:avLst/>
          </a:prstGeom>
          <a:noFill/>
          <a:ln w="9525">
            <a:solidFill>
              <a:schemeClr val="bg1"/>
            </a:solidFill>
            <a:miter lim="800000"/>
            <a:headEnd/>
            <a:tailEnd/>
          </a:ln>
          <a:effectLst/>
        </p:spPr>
        <p:txBody>
          <a:bodyPr wrap="none">
            <a:spAutoFit/>
          </a:bodyPr>
          <a:lstStyle/>
          <a:p>
            <a:r>
              <a:rPr lang="it-IT" sz="3600" b="1" dirty="0">
                <a:solidFill>
                  <a:schemeClr val="bg1"/>
                </a:solidFill>
                <a:latin typeface="Comic Sans MS" pitchFamily="66" charset="0"/>
              </a:rPr>
              <a:t>farmaci / DC shock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323528" y="4149080"/>
            <a:ext cx="2121093" cy="2246769"/>
          </a:xfrm>
          <a:prstGeom prst="rect">
            <a:avLst/>
          </a:prstGeom>
          <a:noFill/>
          <a:ln w="9525">
            <a:noFill/>
            <a:miter lim="800000"/>
            <a:headEnd/>
            <a:tailEnd/>
          </a:ln>
          <a:effectLst/>
        </p:spPr>
        <p:txBody>
          <a:bodyPr wrap="none">
            <a:spAutoFit/>
          </a:bodyPr>
          <a:lstStyle/>
          <a:p>
            <a:r>
              <a:rPr lang="it-IT" sz="2800" dirty="0">
                <a:solidFill>
                  <a:schemeClr val="bg1"/>
                </a:solidFill>
                <a:effectLst>
                  <a:outerShdw blurRad="38100" dist="38100" dir="2700000" algn="tl">
                    <a:srgbClr val="000000">
                      <a:alpha val="43137"/>
                    </a:srgbClr>
                  </a:outerShdw>
                </a:effectLst>
                <a:latin typeface="Comic Sans MS" pitchFamily="66" charset="0"/>
              </a:rPr>
              <a:t>Frequenza</a:t>
            </a:r>
          </a:p>
          <a:p>
            <a:r>
              <a:rPr lang="it-IT" sz="2800" dirty="0">
                <a:solidFill>
                  <a:schemeClr val="bg1"/>
                </a:solidFill>
                <a:effectLst>
                  <a:outerShdw blurRad="38100" dist="38100" dir="2700000" algn="tl">
                    <a:srgbClr val="000000">
                      <a:alpha val="43137"/>
                    </a:srgbClr>
                  </a:outerShdw>
                </a:effectLst>
                <a:latin typeface="Comic Sans MS" pitchFamily="66" charset="0"/>
              </a:rPr>
              <a:t>Ritmo (R-R)</a:t>
            </a:r>
          </a:p>
          <a:p>
            <a:r>
              <a:rPr lang="it-IT" sz="2800" dirty="0">
                <a:solidFill>
                  <a:schemeClr val="bg1"/>
                </a:solidFill>
                <a:effectLst>
                  <a:outerShdw blurRad="38100" dist="38100" dir="2700000" algn="tl">
                    <a:srgbClr val="000000">
                      <a:alpha val="43137"/>
                    </a:srgbClr>
                  </a:outerShdw>
                </a:effectLst>
                <a:latin typeface="Comic Sans MS" pitchFamily="66" charset="0"/>
              </a:rPr>
              <a:t>QRS</a:t>
            </a:r>
          </a:p>
          <a:p>
            <a:r>
              <a:rPr lang="it-IT" sz="2800" dirty="0">
                <a:solidFill>
                  <a:schemeClr val="bg1"/>
                </a:solidFill>
                <a:effectLst>
                  <a:outerShdw blurRad="38100" dist="38100" dir="2700000" algn="tl">
                    <a:srgbClr val="000000">
                      <a:alpha val="43137"/>
                    </a:srgbClr>
                  </a:outerShdw>
                </a:effectLst>
                <a:latin typeface="Comic Sans MS" pitchFamily="66" charset="0"/>
              </a:rPr>
              <a:t>P</a:t>
            </a:r>
          </a:p>
          <a:p>
            <a:r>
              <a:rPr lang="it-IT" sz="2800" dirty="0">
                <a:solidFill>
                  <a:schemeClr val="bg1"/>
                </a:solidFill>
                <a:effectLst>
                  <a:outerShdw blurRad="38100" dist="38100" dir="2700000" algn="tl">
                    <a:srgbClr val="000000">
                      <a:alpha val="43137"/>
                    </a:srgbClr>
                  </a:outerShdw>
                </a:effectLst>
                <a:latin typeface="Comic Sans MS" pitchFamily="66" charset="0"/>
              </a:rPr>
              <a:t>P - QRS</a:t>
            </a:r>
          </a:p>
        </p:txBody>
      </p:sp>
      <p:sp>
        <p:nvSpPr>
          <p:cNvPr id="132099" name="Text Box 3"/>
          <p:cNvSpPr txBox="1">
            <a:spLocks noChangeArrowheads="1"/>
          </p:cNvSpPr>
          <p:nvPr/>
        </p:nvSpPr>
        <p:spPr bwMode="auto">
          <a:xfrm>
            <a:off x="5181600" y="4171950"/>
            <a:ext cx="3754554" cy="1815882"/>
          </a:xfrm>
          <a:prstGeom prst="rect">
            <a:avLst/>
          </a:prstGeom>
          <a:solidFill>
            <a:schemeClr val="bg1"/>
          </a:solidFill>
          <a:ln w="9525">
            <a:solidFill>
              <a:schemeClr val="accent2"/>
            </a:solidFill>
            <a:miter lim="800000"/>
            <a:headEnd/>
            <a:tailEnd/>
          </a:ln>
          <a:effectLst/>
        </p:spPr>
        <p:txBody>
          <a:bodyPr wrap="none">
            <a:spAutoFit/>
          </a:bodyPr>
          <a:lstStyle/>
          <a:p>
            <a:r>
              <a:rPr lang="it-IT" sz="2800" b="1" dirty="0">
                <a:solidFill>
                  <a:schemeClr val="accent2"/>
                </a:solidFill>
                <a:effectLst>
                  <a:outerShdw blurRad="38100" dist="38100" dir="2700000" algn="tl">
                    <a:srgbClr val="000000">
                      <a:alpha val="43137"/>
                    </a:srgbClr>
                  </a:outerShdw>
                </a:effectLst>
                <a:latin typeface="Comic Sans MS" pitchFamily="66" charset="0"/>
              </a:rPr>
              <a:t>Individua possibili P:</a:t>
            </a:r>
          </a:p>
          <a:p>
            <a:r>
              <a:rPr lang="it-IT" sz="2800" b="1" dirty="0">
                <a:solidFill>
                  <a:schemeClr val="accent2"/>
                </a:solidFill>
                <a:effectLst>
                  <a:outerShdw blurRad="38100" dist="38100" dir="2700000" algn="tl">
                    <a:srgbClr val="000000">
                      <a:alpha val="43137"/>
                    </a:srgbClr>
                  </a:outerShdw>
                </a:effectLst>
                <a:latin typeface="Comic Sans MS" pitchFamily="66" charset="0"/>
                <a:cs typeface="Times New Roman" pitchFamily="18" charset="0"/>
              </a:rPr>
              <a:t>*</a:t>
            </a:r>
            <a:r>
              <a:rPr lang="it-IT" sz="2800" b="1" dirty="0">
                <a:solidFill>
                  <a:schemeClr val="accent2"/>
                </a:solidFill>
                <a:effectLst>
                  <a:outerShdw blurRad="38100" dist="38100" dir="2700000" algn="tl">
                    <a:srgbClr val="000000">
                      <a:alpha val="43137"/>
                    </a:srgbClr>
                  </a:outerShdw>
                </a:effectLst>
                <a:latin typeface="Comic Sans MS" pitchFamily="66" charset="0"/>
              </a:rPr>
              <a:t>r’ in V1</a:t>
            </a:r>
          </a:p>
          <a:p>
            <a:r>
              <a:rPr lang="it-IT" sz="2800" b="1" dirty="0" err="1">
                <a:solidFill>
                  <a:schemeClr val="accent2"/>
                </a:solidFill>
                <a:effectLst>
                  <a:outerShdw blurRad="38100" dist="38100" dir="2700000" algn="tl">
                    <a:srgbClr val="000000">
                      <a:alpha val="43137"/>
                    </a:srgbClr>
                  </a:outerShdw>
                </a:effectLst>
                <a:latin typeface="Comic Sans MS" pitchFamily="66" charset="0"/>
                <a:cs typeface="Times New Roman" pitchFamily="18" charset="0"/>
              </a:rPr>
              <a:t>*</a:t>
            </a:r>
            <a:r>
              <a:rPr lang="it-IT" sz="2800" b="1" dirty="0" err="1">
                <a:solidFill>
                  <a:schemeClr val="accent2"/>
                </a:solidFill>
                <a:effectLst>
                  <a:outerShdw blurRad="38100" dist="38100" dir="2700000" algn="tl">
                    <a:srgbClr val="000000">
                      <a:alpha val="43137"/>
                    </a:srgbClr>
                  </a:outerShdw>
                </a:effectLst>
                <a:latin typeface="Comic Sans MS" pitchFamily="66" charset="0"/>
              </a:rPr>
              <a:t>S</a:t>
            </a:r>
            <a:r>
              <a:rPr lang="it-IT" sz="2800" b="1" dirty="0">
                <a:solidFill>
                  <a:schemeClr val="accent2"/>
                </a:solidFill>
                <a:effectLst>
                  <a:outerShdw blurRad="38100" dist="38100" dir="2700000" algn="tl">
                    <a:srgbClr val="000000">
                      <a:alpha val="43137"/>
                    </a:srgbClr>
                  </a:outerShdw>
                </a:effectLst>
                <a:latin typeface="Comic Sans MS" pitchFamily="66" charset="0"/>
              </a:rPr>
              <a:t> in D2 e D3</a:t>
            </a:r>
          </a:p>
          <a:p>
            <a:r>
              <a:rPr lang="it-IT" sz="2800" b="1" dirty="0">
                <a:solidFill>
                  <a:schemeClr val="accent2"/>
                </a:solidFill>
                <a:effectLst>
                  <a:outerShdw blurRad="38100" dist="38100" dir="2700000" algn="tl">
                    <a:srgbClr val="000000">
                      <a:alpha val="43137"/>
                    </a:srgbClr>
                  </a:outerShdw>
                </a:effectLst>
                <a:latin typeface="Comic Sans MS" pitchFamily="66" charset="0"/>
              </a:rPr>
              <a:t>Distanza </a:t>
            </a:r>
            <a:r>
              <a:rPr lang="it-IT" sz="2800" b="1" dirty="0" err="1">
                <a:solidFill>
                  <a:schemeClr val="accent2"/>
                </a:solidFill>
                <a:effectLst>
                  <a:outerShdw blurRad="38100" dist="38100" dir="2700000" algn="tl">
                    <a:srgbClr val="000000">
                      <a:alpha val="43137"/>
                    </a:srgbClr>
                  </a:outerShdw>
                </a:effectLst>
                <a:latin typeface="Comic Sans MS" pitchFamily="66" charset="0"/>
              </a:rPr>
              <a:t>R-p</a:t>
            </a:r>
            <a:r>
              <a:rPr lang="it-IT" sz="2800" b="1" dirty="0">
                <a:solidFill>
                  <a:schemeClr val="accent2"/>
                </a:solidFill>
                <a:effectLst>
                  <a:outerShdw blurRad="38100" dist="38100" dir="2700000" algn="tl">
                    <a:srgbClr val="000000">
                      <a:alpha val="43137"/>
                    </a:srgbClr>
                  </a:outerShdw>
                </a:effectLst>
                <a:latin typeface="Comic Sans MS" pitchFamily="66" charset="0"/>
              </a:rPr>
              <a:t> e </a:t>
            </a:r>
            <a:r>
              <a:rPr lang="it-IT" sz="2800" b="1" dirty="0" smtClean="0">
                <a:solidFill>
                  <a:schemeClr val="accent2"/>
                </a:solidFill>
                <a:effectLst>
                  <a:outerShdw blurRad="38100" dist="38100" dir="2700000" algn="tl">
                    <a:srgbClr val="000000">
                      <a:alpha val="43137"/>
                    </a:srgbClr>
                  </a:outerShdw>
                </a:effectLst>
                <a:latin typeface="Comic Sans MS" pitchFamily="66" charset="0"/>
              </a:rPr>
              <a:t>p-R</a:t>
            </a:r>
            <a:endParaRPr lang="it-IT" sz="2800" b="1" dirty="0">
              <a:solidFill>
                <a:schemeClr val="accent2"/>
              </a:solidFill>
              <a:effectLst>
                <a:outerShdw blurRad="38100" dist="38100" dir="2700000" algn="tl">
                  <a:srgbClr val="000000">
                    <a:alpha val="43137"/>
                  </a:srgbClr>
                </a:outerShdw>
              </a:effectLst>
              <a:latin typeface="Comic Sans MS" pitchFamily="66" charset="0"/>
            </a:endParaRPr>
          </a:p>
        </p:txBody>
      </p:sp>
      <p:sp>
        <p:nvSpPr>
          <p:cNvPr id="132100" name="Text Box 4"/>
          <p:cNvSpPr txBox="1">
            <a:spLocks noChangeArrowheads="1"/>
          </p:cNvSpPr>
          <p:nvPr/>
        </p:nvSpPr>
        <p:spPr bwMode="auto">
          <a:xfrm>
            <a:off x="2411760" y="5013176"/>
            <a:ext cx="2590800" cy="976313"/>
          </a:xfrm>
          <a:prstGeom prst="rect">
            <a:avLst/>
          </a:prstGeom>
          <a:noFill/>
          <a:ln w="9525">
            <a:noFill/>
            <a:miter lim="800000"/>
            <a:headEnd/>
            <a:tailEnd/>
          </a:ln>
          <a:effectLst/>
        </p:spPr>
        <p:txBody>
          <a:bodyPr>
            <a:spAutoFit/>
          </a:bodyPr>
          <a:lstStyle/>
          <a:p>
            <a:pPr>
              <a:buFont typeface="Wingdings" pitchFamily="2" charset="2"/>
              <a:buNone/>
            </a:pPr>
            <a:r>
              <a:rPr lang="it-IT" sz="1800"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a:t>
            </a:r>
            <a:r>
              <a:rPr lang="it-IT" sz="1800" dirty="0">
                <a:solidFill>
                  <a:schemeClr val="bg1"/>
                </a:solidFill>
                <a:effectLst>
                  <a:outerShdw blurRad="38100" dist="38100" dir="2700000" algn="tl">
                    <a:srgbClr val="000000">
                      <a:alpha val="43137"/>
                    </a:srgbClr>
                  </a:outerShdw>
                </a:effectLst>
                <a:latin typeface="Comic Sans MS" pitchFamily="66" charset="0"/>
              </a:rPr>
              <a:t>a paziente stabile</a:t>
            </a:r>
            <a:r>
              <a:rPr lang="it-IT" sz="1800"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 </a:t>
            </a:r>
            <a:r>
              <a:rPr lang="it-IT" sz="2000"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&gt;</a:t>
            </a:r>
          </a:p>
          <a:p>
            <a:pPr>
              <a:buFont typeface="Wingdings" pitchFamily="2" charset="2"/>
              <a:buNone/>
            </a:pPr>
            <a:endParaRPr lang="it-IT" sz="2000" dirty="0">
              <a:solidFill>
                <a:schemeClr val="bg1"/>
              </a:solidFill>
              <a:effectLst>
                <a:outerShdw blurRad="38100" dist="38100" dir="2700000" algn="tl">
                  <a:srgbClr val="000000">
                    <a:alpha val="43137"/>
                  </a:srgbClr>
                </a:outerShdw>
              </a:effectLst>
              <a:latin typeface="Comic Sans MS" pitchFamily="66" charset="0"/>
            </a:endParaRPr>
          </a:p>
          <a:p>
            <a:pPr>
              <a:buFont typeface="Wingdings" pitchFamily="2" charset="2"/>
              <a:buNone/>
            </a:pPr>
            <a:r>
              <a:rPr lang="it-IT" sz="1600" dirty="0">
                <a:solidFill>
                  <a:schemeClr val="bg1"/>
                </a:solidFill>
                <a:effectLst>
                  <a:outerShdw blurRad="38100" dist="38100" dir="2700000" algn="tl">
                    <a:srgbClr val="000000">
                      <a:alpha val="43137"/>
                    </a:srgbClr>
                  </a:outerShdw>
                </a:effectLst>
                <a:latin typeface="Comic Sans MS" pitchFamily="66" charset="0"/>
              </a:rPr>
              <a:t> </a:t>
            </a:r>
            <a:r>
              <a:rPr lang="it-IT" sz="1800" dirty="0">
                <a:solidFill>
                  <a:schemeClr val="bg1"/>
                </a:solidFill>
                <a:effectLst>
                  <a:outerShdw blurRad="38100" dist="38100" dir="2700000" algn="tl">
                    <a:srgbClr val="000000">
                      <a:alpha val="43137"/>
                    </a:srgbClr>
                  </a:outerShdw>
                </a:effectLst>
                <a:latin typeface="Comic Sans MS" pitchFamily="66" charset="0"/>
              </a:rPr>
              <a:t>(quando possibile!)</a:t>
            </a:r>
          </a:p>
        </p:txBody>
      </p:sp>
      <p:sp>
        <p:nvSpPr>
          <p:cNvPr id="132101" name="Text Box 5"/>
          <p:cNvSpPr txBox="1">
            <a:spLocks noChangeArrowheads="1"/>
          </p:cNvSpPr>
          <p:nvPr/>
        </p:nvSpPr>
        <p:spPr bwMode="auto">
          <a:xfrm>
            <a:off x="669925" y="0"/>
            <a:ext cx="4373313" cy="584775"/>
          </a:xfrm>
          <a:prstGeom prst="rect">
            <a:avLst/>
          </a:prstGeom>
          <a:noFill/>
          <a:ln w="9525">
            <a:noFill/>
            <a:miter lim="800000"/>
            <a:headEnd/>
            <a:tailEnd/>
          </a:ln>
          <a:effectLst/>
        </p:spPr>
        <p:txBody>
          <a:bodyPr wrap="none">
            <a:spAutoFit/>
          </a:bodyPr>
          <a:lstStyle/>
          <a:p>
            <a:r>
              <a:rPr lang="it-IT" sz="3200">
                <a:solidFill>
                  <a:schemeClr val="bg1"/>
                </a:solidFill>
                <a:effectLst>
                  <a:outerShdw blurRad="38100" dist="38100" dir="2700000" algn="tl">
                    <a:srgbClr val="000000">
                      <a:alpha val="43137"/>
                    </a:srgbClr>
                  </a:outerShdw>
                </a:effectLst>
                <a:latin typeface="Comic Sans MS" pitchFamily="66" charset="0"/>
              </a:rPr>
              <a:t>Approccio alle aritmie</a:t>
            </a:r>
          </a:p>
        </p:txBody>
      </p:sp>
      <p:pic>
        <p:nvPicPr>
          <p:cNvPr id="132102" name="Picture 6" descr="a"/>
          <p:cNvPicPr>
            <a:picLocks noChangeAspect="1" noChangeArrowheads="1"/>
          </p:cNvPicPr>
          <p:nvPr/>
        </p:nvPicPr>
        <p:blipFill>
          <a:blip r:embed="rId2" cstate="print"/>
          <a:srcRect/>
          <a:stretch>
            <a:fillRect/>
          </a:stretch>
        </p:blipFill>
        <p:spPr bwMode="auto">
          <a:xfrm>
            <a:off x="0" y="765175"/>
            <a:ext cx="7543800" cy="3101975"/>
          </a:xfrm>
          <a:prstGeom prst="rect">
            <a:avLst/>
          </a:prstGeom>
          <a:noFill/>
          <a:ln w="9525">
            <a:solidFill>
              <a:srgbClr val="990000"/>
            </a:solidFill>
            <a:miter lim="800000"/>
            <a:headEnd/>
            <a:tailEnd/>
          </a:ln>
        </p:spPr>
      </p:pic>
      <p:sp>
        <p:nvSpPr>
          <p:cNvPr id="132103" name="Line 7"/>
          <p:cNvSpPr>
            <a:spLocks noChangeShapeType="1"/>
          </p:cNvSpPr>
          <p:nvPr/>
        </p:nvSpPr>
        <p:spPr bwMode="auto">
          <a:xfrm>
            <a:off x="5715000" y="1123950"/>
            <a:ext cx="0" cy="304800"/>
          </a:xfrm>
          <a:prstGeom prst="line">
            <a:avLst/>
          </a:prstGeom>
          <a:noFill/>
          <a:ln w="38100">
            <a:solidFill>
              <a:srgbClr val="FF0000"/>
            </a:solidFill>
            <a:round/>
            <a:headEnd/>
            <a:tailEnd type="triangle" w="med" len="med"/>
          </a:ln>
          <a:effectLst/>
        </p:spPr>
        <p:txBody>
          <a:bodyPr/>
          <a:lstStyle/>
          <a:p>
            <a:endParaRPr lang="it-IT">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100">
                                            <p:txEl>
                                              <p:pRg st="0" end="0"/>
                                            </p:txEl>
                                          </p:spTgt>
                                        </p:tgtEl>
                                        <p:attrNameLst>
                                          <p:attrName>style.visibility</p:attrName>
                                        </p:attrNameLst>
                                      </p:cBhvr>
                                      <p:to>
                                        <p:strVal val="visible"/>
                                      </p:to>
                                    </p:set>
                                    <p:animEffect transition="in" filter="dissolve">
                                      <p:cBhvr>
                                        <p:cTn id="7" dur="500"/>
                                        <p:tgtEl>
                                          <p:spTgt spid="132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2100">
                                            <p:txEl>
                                              <p:pRg st="2" end="2"/>
                                            </p:txEl>
                                          </p:spTgt>
                                        </p:tgtEl>
                                        <p:attrNameLst>
                                          <p:attrName>style.visibility</p:attrName>
                                        </p:attrNameLst>
                                      </p:cBhvr>
                                      <p:to>
                                        <p:strVal val="visible"/>
                                      </p:to>
                                    </p:set>
                                    <p:animEffect transition="in" filter="dissolve">
                                      <p:cBhvr>
                                        <p:cTn id="12" dur="500"/>
                                        <p:tgtEl>
                                          <p:spTgt spid="1321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2099"/>
                                        </p:tgtEl>
                                        <p:attrNameLst>
                                          <p:attrName>style.visibility</p:attrName>
                                        </p:attrNameLst>
                                      </p:cBhvr>
                                      <p:to>
                                        <p:strVal val="visible"/>
                                      </p:to>
                                    </p:set>
                                    <p:animEffect transition="in" filter="dissolve">
                                      <p:cBhvr>
                                        <p:cTn id="17" dur="500"/>
                                        <p:tgtEl>
                                          <p:spTgt spid="132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animBg="1" autoUpdateAnimBg="0"/>
      <p:bldP spid="1321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332656"/>
            <a:ext cx="8640960" cy="6370975"/>
          </a:xfrm>
          <a:prstGeom prst="rect">
            <a:avLst/>
          </a:prstGeom>
          <a:solidFill>
            <a:schemeClr val="bg1"/>
          </a:solidFill>
        </p:spPr>
        <p:txBody>
          <a:bodyPr wrap="square">
            <a:spAutoFit/>
          </a:bodyPr>
          <a:lstStyle/>
          <a:p>
            <a:r>
              <a:rPr lang="en-US" b="1" dirty="0" smtClean="0">
                <a:latin typeface="Comic Sans MS" pitchFamily="66" charset="0"/>
              </a:rPr>
              <a:t>Any type of </a:t>
            </a:r>
            <a:r>
              <a:rPr lang="en-US" b="1" dirty="0" smtClean="0">
                <a:solidFill>
                  <a:srgbClr val="FF0000"/>
                </a:solidFill>
                <a:effectLst>
                  <a:outerShdw blurRad="38100" dist="38100" dir="2700000" algn="tl">
                    <a:srgbClr val="000000">
                      <a:alpha val="43137"/>
                    </a:srgbClr>
                  </a:outerShdw>
                </a:effectLst>
                <a:latin typeface="Comic Sans MS" pitchFamily="66" charset="0"/>
              </a:rPr>
              <a:t>tachyarrhythmia</a:t>
            </a:r>
            <a:r>
              <a:rPr lang="en-US" b="1" dirty="0" smtClean="0">
                <a:latin typeface="Comic Sans MS" pitchFamily="66" charset="0"/>
              </a:rPr>
              <a:t>, regardless of whether or not there is an underlying structural or </a:t>
            </a:r>
            <a:r>
              <a:rPr lang="en-US" b="1" dirty="0" err="1" smtClean="0">
                <a:latin typeface="Comic Sans MS" pitchFamily="66" charset="0"/>
              </a:rPr>
              <a:t>arrhythmogenic</a:t>
            </a:r>
            <a:r>
              <a:rPr lang="en-US" b="1" dirty="0" smtClean="0">
                <a:latin typeface="Comic Sans MS" pitchFamily="66" charset="0"/>
              </a:rPr>
              <a:t> heart disease, can give rise to palpitations: </a:t>
            </a:r>
            <a:r>
              <a:rPr lang="en-US" b="1" dirty="0" err="1" smtClean="0">
                <a:latin typeface="Comic Sans MS" pitchFamily="66" charset="0"/>
              </a:rPr>
              <a:t>atrial</a:t>
            </a:r>
            <a:r>
              <a:rPr lang="en-US" b="1" dirty="0" smtClean="0">
                <a:latin typeface="Comic Sans MS" pitchFamily="66" charset="0"/>
              </a:rPr>
              <a:t> </a:t>
            </a:r>
            <a:r>
              <a:rPr lang="en-US" b="1" dirty="0" err="1" smtClean="0">
                <a:latin typeface="Comic Sans MS" pitchFamily="66" charset="0"/>
              </a:rPr>
              <a:t>extrasystole</a:t>
            </a:r>
            <a:r>
              <a:rPr lang="en-US" b="1" dirty="0" smtClean="0">
                <a:latin typeface="Comic Sans MS" pitchFamily="66" charset="0"/>
              </a:rPr>
              <a:t>, ventricular </a:t>
            </a:r>
            <a:r>
              <a:rPr lang="en-US" b="1" dirty="0" err="1" smtClean="0">
                <a:latin typeface="Comic Sans MS" pitchFamily="66" charset="0"/>
              </a:rPr>
              <a:t>extrasystole</a:t>
            </a:r>
            <a:r>
              <a:rPr lang="en-US" b="1" dirty="0" smtClean="0">
                <a:latin typeface="Comic Sans MS" pitchFamily="66" charset="0"/>
              </a:rPr>
              <a:t>, </a:t>
            </a:r>
            <a:r>
              <a:rPr lang="en-US" b="1" dirty="0" err="1" smtClean="0">
                <a:latin typeface="Comic Sans MS" pitchFamily="66" charset="0"/>
              </a:rPr>
              <a:t>tachycardias</a:t>
            </a:r>
            <a:r>
              <a:rPr lang="en-US" b="1" dirty="0" smtClean="0">
                <a:latin typeface="Comic Sans MS" pitchFamily="66" charset="0"/>
              </a:rPr>
              <a:t> with regular ventricular activity (sinus tachycardia, </a:t>
            </a:r>
            <a:r>
              <a:rPr lang="pt-BR" b="1" dirty="0" smtClean="0">
                <a:latin typeface="Comic Sans MS" pitchFamily="66" charset="0"/>
              </a:rPr>
              <a:t>atrioventricular node reentrant tachycardia, atrioventricular reentrant </a:t>
            </a:r>
            <a:r>
              <a:rPr lang="en-US" b="1" dirty="0" smtClean="0">
                <a:latin typeface="Comic Sans MS" pitchFamily="66" charset="0"/>
              </a:rPr>
              <a:t>tachycardia, </a:t>
            </a:r>
            <a:r>
              <a:rPr lang="en-US" b="1" dirty="0" err="1" smtClean="0">
                <a:latin typeface="Comic Sans MS" pitchFamily="66" charset="0"/>
              </a:rPr>
              <a:t>atrial</a:t>
            </a:r>
            <a:r>
              <a:rPr lang="en-US" b="1" dirty="0" smtClean="0">
                <a:latin typeface="Comic Sans MS" pitchFamily="66" charset="0"/>
              </a:rPr>
              <a:t> flutter, </a:t>
            </a:r>
            <a:r>
              <a:rPr lang="en-US" b="1" dirty="0" err="1" smtClean="0">
                <a:latin typeface="Comic Sans MS" pitchFamily="66" charset="0"/>
              </a:rPr>
              <a:t>atrial</a:t>
            </a:r>
            <a:r>
              <a:rPr lang="en-US" b="1" dirty="0" smtClean="0">
                <a:latin typeface="Comic Sans MS" pitchFamily="66" charset="0"/>
              </a:rPr>
              <a:t> </a:t>
            </a:r>
            <a:r>
              <a:rPr lang="en-US" b="1" dirty="0" err="1" smtClean="0">
                <a:latin typeface="Comic Sans MS" pitchFamily="66" charset="0"/>
              </a:rPr>
              <a:t>tachycardias</a:t>
            </a:r>
            <a:r>
              <a:rPr lang="en-US" b="1" dirty="0" smtClean="0">
                <a:latin typeface="Comic Sans MS" pitchFamily="66" charset="0"/>
              </a:rPr>
              <a:t>), and </a:t>
            </a:r>
            <a:r>
              <a:rPr lang="en-US" b="1" dirty="0" err="1" smtClean="0">
                <a:latin typeface="Comic Sans MS" pitchFamily="66" charset="0"/>
              </a:rPr>
              <a:t>tachycardias</a:t>
            </a:r>
            <a:r>
              <a:rPr lang="en-US" b="1" dirty="0" smtClean="0">
                <a:latin typeface="Comic Sans MS" pitchFamily="66" charset="0"/>
              </a:rPr>
              <a:t> with irregular ventricular activity (</a:t>
            </a:r>
            <a:r>
              <a:rPr lang="en-US" b="1" dirty="0" err="1" smtClean="0">
                <a:latin typeface="Comic Sans MS" pitchFamily="66" charset="0"/>
              </a:rPr>
              <a:t>atrial</a:t>
            </a:r>
            <a:r>
              <a:rPr lang="en-US" b="1" dirty="0" smtClean="0">
                <a:latin typeface="Comic Sans MS" pitchFamily="66" charset="0"/>
              </a:rPr>
              <a:t> fibrillation, </a:t>
            </a:r>
            <a:r>
              <a:rPr lang="en-US" b="1" dirty="0" err="1" smtClean="0">
                <a:latin typeface="Comic Sans MS" pitchFamily="66" charset="0"/>
              </a:rPr>
              <a:t>atrial</a:t>
            </a:r>
            <a:r>
              <a:rPr lang="en-US" b="1" dirty="0" smtClean="0">
                <a:latin typeface="Comic Sans MS" pitchFamily="66" charset="0"/>
              </a:rPr>
              <a:t> flutter, </a:t>
            </a:r>
            <a:r>
              <a:rPr lang="en-US" b="1" dirty="0" err="1" smtClean="0">
                <a:latin typeface="Comic Sans MS" pitchFamily="66" charset="0"/>
              </a:rPr>
              <a:t>oratrial</a:t>
            </a:r>
            <a:r>
              <a:rPr lang="en-US" b="1" dirty="0" smtClean="0">
                <a:latin typeface="Comic Sans MS" pitchFamily="66" charset="0"/>
              </a:rPr>
              <a:t> tachycardia with variable </a:t>
            </a:r>
            <a:r>
              <a:rPr lang="en-US" b="1" dirty="0" err="1" smtClean="0">
                <a:latin typeface="Comic Sans MS" pitchFamily="66" charset="0"/>
              </a:rPr>
              <a:t>atrioventricular</a:t>
            </a:r>
            <a:r>
              <a:rPr lang="en-US" b="1" dirty="0" smtClean="0">
                <a:latin typeface="Comic Sans MS" pitchFamily="66" charset="0"/>
              </a:rPr>
              <a:t> conduction, </a:t>
            </a:r>
            <a:r>
              <a:rPr lang="en-US" b="1" dirty="0" err="1" smtClean="0">
                <a:latin typeface="Comic Sans MS" pitchFamily="66" charset="0"/>
              </a:rPr>
              <a:t>torsades</a:t>
            </a:r>
            <a:r>
              <a:rPr lang="en-US" b="1" dirty="0" smtClean="0">
                <a:latin typeface="Comic Sans MS" pitchFamily="66" charset="0"/>
              </a:rPr>
              <a:t> de pointes).</a:t>
            </a:r>
          </a:p>
          <a:p>
            <a:r>
              <a:rPr lang="en-US" b="1" dirty="0" smtClean="0">
                <a:latin typeface="Comic Sans MS" pitchFamily="66" charset="0"/>
              </a:rPr>
              <a:t>By contrast, </a:t>
            </a:r>
            <a:r>
              <a:rPr lang="en-US" b="1" dirty="0" err="1" smtClean="0">
                <a:solidFill>
                  <a:srgbClr val="FF0000"/>
                </a:solidFill>
                <a:effectLst>
                  <a:outerShdw blurRad="38100" dist="38100" dir="2700000" algn="tl">
                    <a:srgbClr val="000000">
                      <a:alpha val="43137"/>
                    </a:srgbClr>
                  </a:outerShdw>
                </a:effectLst>
                <a:latin typeface="Comic Sans MS" pitchFamily="66" charset="0"/>
              </a:rPr>
              <a:t>bradyarrhythmias</a:t>
            </a:r>
            <a:r>
              <a:rPr lang="en-US" b="1" dirty="0" smtClean="0">
                <a:latin typeface="Comic Sans MS" pitchFamily="66" charset="0"/>
              </a:rPr>
              <a:t> are more rarely perceived </a:t>
            </a:r>
            <a:r>
              <a:rPr lang="it-IT" b="1" dirty="0" err="1" smtClean="0">
                <a:latin typeface="Comic Sans MS" pitchFamily="66" charset="0"/>
              </a:rPr>
              <a:t>as</a:t>
            </a:r>
            <a:r>
              <a:rPr lang="it-IT" b="1" dirty="0" smtClean="0">
                <a:latin typeface="Comic Sans MS" pitchFamily="66" charset="0"/>
              </a:rPr>
              <a:t> </a:t>
            </a:r>
            <a:r>
              <a:rPr lang="it-IT" b="1" dirty="0" err="1" smtClean="0">
                <a:latin typeface="Comic Sans MS" pitchFamily="66" charset="0"/>
              </a:rPr>
              <a:t>palpitations</a:t>
            </a:r>
            <a:r>
              <a:rPr lang="it-IT" b="1" dirty="0" smtClean="0">
                <a:latin typeface="Comic Sans MS" pitchFamily="66" charset="0"/>
              </a:rPr>
              <a:t>: </a:t>
            </a:r>
            <a:r>
              <a:rPr lang="it-IT" b="1" dirty="0" err="1" smtClean="0">
                <a:latin typeface="Comic Sans MS" pitchFamily="66" charset="0"/>
              </a:rPr>
              <a:t>these</a:t>
            </a:r>
            <a:r>
              <a:rPr lang="it-IT" b="1" dirty="0" smtClean="0">
                <a:latin typeface="Comic Sans MS" pitchFamily="66" charset="0"/>
              </a:rPr>
              <a:t> </a:t>
            </a:r>
            <a:r>
              <a:rPr lang="it-IT" b="1" dirty="0" err="1" smtClean="0">
                <a:latin typeface="Comic Sans MS" pitchFamily="66" charset="0"/>
              </a:rPr>
              <a:t>arrhythmias</a:t>
            </a:r>
            <a:r>
              <a:rPr lang="it-IT" b="1" dirty="0" smtClean="0">
                <a:latin typeface="Comic Sans MS" pitchFamily="66" charset="0"/>
              </a:rPr>
              <a:t> </a:t>
            </a:r>
            <a:r>
              <a:rPr lang="it-IT" b="1" dirty="0" err="1" smtClean="0">
                <a:latin typeface="Comic Sans MS" pitchFamily="66" charset="0"/>
              </a:rPr>
              <a:t>comprise</a:t>
            </a:r>
            <a:r>
              <a:rPr lang="it-IT" b="1" dirty="0" smtClean="0">
                <a:latin typeface="Comic Sans MS" pitchFamily="66" charset="0"/>
              </a:rPr>
              <a:t> </a:t>
            </a:r>
            <a:r>
              <a:rPr lang="it-IT" b="1" dirty="0" err="1" smtClean="0">
                <a:latin typeface="Comic Sans MS" pitchFamily="66" charset="0"/>
              </a:rPr>
              <a:t>sinus</a:t>
            </a:r>
            <a:r>
              <a:rPr lang="it-IT" b="1" dirty="0" smtClean="0">
                <a:latin typeface="Comic Sans MS" pitchFamily="66" charset="0"/>
              </a:rPr>
              <a:t> </a:t>
            </a:r>
            <a:r>
              <a:rPr lang="it-IT" b="1" dirty="0" err="1" smtClean="0">
                <a:latin typeface="Comic Sans MS" pitchFamily="66" charset="0"/>
              </a:rPr>
              <a:t>pauses</a:t>
            </a:r>
            <a:r>
              <a:rPr lang="it-IT" b="1" dirty="0" smtClean="0">
                <a:latin typeface="Comic Sans MS" pitchFamily="66" charset="0"/>
              </a:rPr>
              <a:t> and severe </a:t>
            </a:r>
            <a:r>
              <a:rPr lang="it-IT" b="1" dirty="0" err="1" smtClean="0">
                <a:latin typeface="Comic Sans MS" pitchFamily="66" charset="0"/>
              </a:rPr>
              <a:t>sinus</a:t>
            </a:r>
            <a:r>
              <a:rPr lang="it-IT" b="1" dirty="0" smtClean="0">
                <a:latin typeface="Comic Sans MS" pitchFamily="66" charset="0"/>
              </a:rPr>
              <a:t> </a:t>
            </a:r>
            <a:r>
              <a:rPr lang="it-IT" b="1" dirty="0" err="1" smtClean="0">
                <a:latin typeface="Comic Sans MS" pitchFamily="66" charset="0"/>
              </a:rPr>
              <a:t>bradycardia</a:t>
            </a:r>
            <a:r>
              <a:rPr lang="it-IT" b="1" dirty="0" smtClean="0">
                <a:latin typeface="Comic Sans MS" pitchFamily="66" charset="0"/>
              </a:rPr>
              <a:t> </a:t>
            </a:r>
            <a:r>
              <a:rPr lang="it-IT" b="1" dirty="0" err="1" smtClean="0">
                <a:latin typeface="Comic Sans MS" pitchFamily="66" charset="0"/>
              </a:rPr>
              <a:t>seen</a:t>
            </a:r>
            <a:r>
              <a:rPr lang="it-IT" b="1" dirty="0" smtClean="0">
                <a:latin typeface="Comic Sans MS" pitchFamily="66" charset="0"/>
              </a:rPr>
              <a:t> in </a:t>
            </a:r>
            <a:r>
              <a:rPr lang="it-IT" b="1" dirty="0" err="1" smtClean="0">
                <a:latin typeface="Comic Sans MS" pitchFamily="66" charset="0"/>
              </a:rPr>
              <a:t>sick</a:t>
            </a:r>
            <a:r>
              <a:rPr lang="it-IT" b="1" dirty="0" smtClean="0">
                <a:latin typeface="Comic Sans MS" pitchFamily="66" charset="0"/>
              </a:rPr>
              <a:t> </a:t>
            </a:r>
            <a:r>
              <a:rPr lang="it-IT" b="1" dirty="0" err="1" smtClean="0">
                <a:latin typeface="Comic Sans MS" pitchFamily="66" charset="0"/>
              </a:rPr>
              <a:t>sinus</a:t>
            </a:r>
            <a:r>
              <a:rPr lang="it-IT" b="1" dirty="0" smtClean="0">
                <a:latin typeface="Comic Sans MS" pitchFamily="66" charset="0"/>
              </a:rPr>
              <a:t> </a:t>
            </a:r>
            <a:r>
              <a:rPr lang="it-IT" b="1" dirty="0" err="1" smtClean="0">
                <a:latin typeface="Comic Sans MS" pitchFamily="66" charset="0"/>
              </a:rPr>
              <a:t>syndrome</a:t>
            </a:r>
            <a:r>
              <a:rPr lang="it-IT" b="1" dirty="0" smtClean="0">
                <a:latin typeface="Comic Sans MS" pitchFamily="66" charset="0"/>
              </a:rPr>
              <a:t>, </a:t>
            </a:r>
            <a:r>
              <a:rPr lang="it-IT" b="1" dirty="0" err="1" smtClean="0">
                <a:latin typeface="Comic Sans MS" pitchFamily="66" charset="0"/>
              </a:rPr>
              <a:t>sudden</a:t>
            </a:r>
            <a:r>
              <a:rPr lang="it-IT" b="1" dirty="0" smtClean="0">
                <a:latin typeface="Comic Sans MS" pitchFamily="66" charset="0"/>
              </a:rPr>
              <a:t> </a:t>
            </a:r>
            <a:r>
              <a:rPr lang="it-IT" b="1" dirty="0" err="1" smtClean="0">
                <a:latin typeface="Comic Sans MS" pitchFamily="66" charset="0"/>
              </a:rPr>
              <a:t>onset</a:t>
            </a:r>
            <a:r>
              <a:rPr lang="it-IT" b="1" dirty="0" smtClean="0">
                <a:latin typeface="Comic Sans MS" pitchFamily="66" charset="0"/>
              </a:rPr>
              <a:t> </a:t>
            </a:r>
            <a:r>
              <a:rPr lang="en-US" b="1" dirty="0" smtClean="0">
                <a:latin typeface="Comic Sans MS" pitchFamily="66" charset="0"/>
              </a:rPr>
              <a:t>of high-degree </a:t>
            </a:r>
            <a:r>
              <a:rPr lang="en-US" b="1" dirty="0" err="1" smtClean="0">
                <a:latin typeface="Comic Sans MS" pitchFamily="66" charset="0"/>
              </a:rPr>
              <a:t>atrioventricular</a:t>
            </a:r>
            <a:r>
              <a:rPr lang="en-US" b="1" dirty="0" smtClean="0">
                <a:latin typeface="Comic Sans MS" pitchFamily="66" charset="0"/>
              </a:rPr>
              <a:t> block, or of intermittent left-bundle branch block. </a:t>
            </a:r>
            <a:endParaRPr lang="it-IT" b="1" dirty="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539552" y="332656"/>
            <a:ext cx="8136904" cy="1143000"/>
          </a:xfrm>
          <a:ln>
            <a:noFill/>
          </a:ln>
        </p:spPr>
        <p:txBody>
          <a:bodyPr/>
          <a:lstStyle/>
          <a:p>
            <a:r>
              <a:rPr lang="it-IT" b="1" dirty="0" err="1">
                <a:solidFill>
                  <a:schemeClr val="bg1"/>
                </a:solidFill>
                <a:latin typeface="Comic Sans MS" pitchFamily="66" charset="0"/>
              </a:rPr>
              <a:t>Tachiaritmie</a:t>
            </a:r>
            <a:r>
              <a:rPr lang="it-IT" b="1" dirty="0">
                <a:solidFill>
                  <a:schemeClr val="bg1"/>
                </a:solidFill>
                <a:latin typeface="Comic Sans MS" pitchFamily="66" charset="0"/>
              </a:rPr>
              <a:t> sopraventricolari</a:t>
            </a:r>
          </a:p>
        </p:txBody>
      </p:sp>
      <p:sp>
        <p:nvSpPr>
          <p:cNvPr id="41987" name="Rectangle 1027"/>
          <p:cNvSpPr>
            <a:spLocks noGrp="1" noChangeArrowheads="1"/>
          </p:cNvSpPr>
          <p:nvPr>
            <p:ph type="body" idx="1"/>
          </p:nvPr>
        </p:nvSpPr>
        <p:spPr>
          <a:xfrm>
            <a:off x="539552" y="1981200"/>
            <a:ext cx="8136904" cy="4114800"/>
          </a:xfrm>
          <a:ln>
            <a:noFill/>
          </a:ln>
        </p:spPr>
        <p:txBody>
          <a:bodyPr/>
          <a:lstStyle/>
          <a:p>
            <a:pPr>
              <a:lnSpc>
                <a:spcPct val="90000"/>
              </a:lnSpc>
            </a:pPr>
            <a:r>
              <a:rPr lang="it-IT" b="1" dirty="0">
                <a:solidFill>
                  <a:srgbClr val="66FF66"/>
                </a:solidFill>
                <a:latin typeface="Comic Sans MS" pitchFamily="66" charset="0"/>
              </a:rPr>
              <a:t>QRS stretto</a:t>
            </a:r>
            <a:r>
              <a:rPr lang="it-IT" sz="2800" b="1" dirty="0">
                <a:solidFill>
                  <a:srgbClr val="66FF66"/>
                </a:solidFill>
                <a:latin typeface="Comic Sans MS" pitchFamily="66" charset="0"/>
              </a:rPr>
              <a:t> </a:t>
            </a:r>
            <a:r>
              <a:rPr lang="it-IT" sz="2800" b="1" dirty="0">
                <a:solidFill>
                  <a:schemeClr val="bg1"/>
                </a:solidFill>
                <a:latin typeface="Comic Sans MS" pitchFamily="66" charset="0"/>
              </a:rPr>
              <a:t>(&lt; 0,12 sec). </a:t>
            </a:r>
            <a:r>
              <a:rPr lang="it-IT" sz="2800" b="1" dirty="0" smtClean="0">
                <a:solidFill>
                  <a:schemeClr val="bg1"/>
                </a:solidFill>
                <a:latin typeface="Comic Sans MS" pitchFamily="66" charset="0"/>
              </a:rPr>
              <a:t/>
            </a:r>
            <a:br>
              <a:rPr lang="it-IT" sz="2800" b="1" dirty="0" smtClean="0">
                <a:solidFill>
                  <a:schemeClr val="bg1"/>
                </a:solidFill>
                <a:latin typeface="Comic Sans MS" pitchFamily="66" charset="0"/>
              </a:rPr>
            </a:br>
            <a:endParaRPr lang="it-IT" sz="2800" b="1" dirty="0" smtClean="0">
              <a:solidFill>
                <a:schemeClr val="bg1"/>
              </a:solidFill>
              <a:latin typeface="Comic Sans MS" pitchFamily="66" charset="0"/>
            </a:endParaRPr>
          </a:p>
          <a:p>
            <a:pPr>
              <a:lnSpc>
                <a:spcPct val="90000"/>
              </a:lnSpc>
            </a:pPr>
            <a:r>
              <a:rPr lang="it-IT" b="1" dirty="0" smtClean="0">
                <a:solidFill>
                  <a:schemeClr val="bg1"/>
                </a:solidFill>
                <a:latin typeface="Comic Sans MS" pitchFamily="66" charset="0"/>
              </a:rPr>
              <a:t>Diagnosi </a:t>
            </a:r>
            <a:r>
              <a:rPr lang="it-IT" b="1" dirty="0">
                <a:solidFill>
                  <a:schemeClr val="bg1"/>
                </a:solidFill>
                <a:latin typeface="Comic Sans MS" pitchFamily="66" charset="0"/>
              </a:rPr>
              <a:t>certa</a:t>
            </a:r>
            <a:r>
              <a:rPr lang="it-IT" b="1" dirty="0" smtClean="0">
                <a:solidFill>
                  <a:schemeClr val="bg1"/>
                </a:solidFill>
                <a:latin typeface="Comic Sans MS" pitchFamily="66" charset="0"/>
              </a:rPr>
              <a:t>!!!</a:t>
            </a:r>
            <a:br>
              <a:rPr lang="it-IT" b="1" dirty="0" smtClean="0">
                <a:solidFill>
                  <a:schemeClr val="bg1"/>
                </a:solidFill>
                <a:latin typeface="Comic Sans MS" pitchFamily="66" charset="0"/>
              </a:rPr>
            </a:br>
            <a:endParaRPr lang="it-IT" b="1" dirty="0">
              <a:solidFill>
                <a:schemeClr val="bg1"/>
              </a:solidFill>
              <a:latin typeface="Comic Sans MS" pitchFamily="66" charset="0"/>
            </a:endParaRPr>
          </a:p>
          <a:p>
            <a:pPr>
              <a:lnSpc>
                <a:spcPct val="90000"/>
              </a:lnSpc>
            </a:pPr>
            <a:r>
              <a:rPr lang="it-IT" b="1" dirty="0">
                <a:solidFill>
                  <a:srgbClr val="FF0000"/>
                </a:solidFill>
                <a:latin typeface="Comic Sans MS" pitchFamily="66" charset="0"/>
              </a:rPr>
              <a:t>QRS </a:t>
            </a:r>
            <a:r>
              <a:rPr lang="it-IT" b="1" dirty="0" smtClean="0">
                <a:solidFill>
                  <a:srgbClr val="FF0000"/>
                </a:solidFill>
                <a:latin typeface="Comic Sans MS" pitchFamily="66" charset="0"/>
              </a:rPr>
              <a:t>largo</a:t>
            </a:r>
            <a:r>
              <a:rPr lang="it-IT" b="1" dirty="0" smtClean="0">
                <a:solidFill>
                  <a:schemeClr val="bg1"/>
                </a:solidFill>
                <a:latin typeface="Comic Sans MS" pitchFamily="66" charset="0"/>
              </a:rPr>
              <a:t> (&gt; 0,12 sec)</a:t>
            </a:r>
            <a:r>
              <a:rPr lang="it-IT" b="1" dirty="0" smtClean="0">
                <a:solidFill>
                  <a:srgbClr val="FF0000"/>
                </a:solidFill>
                <a:latin typeface="Comic Sans MS" pitchFamily="66" charset="0"/>
              </a:rPr>
              <a:t> </a:t>
            </a:r>
            <a:r>
              <a:rPr lang="it-IT" b="1" dirty="0" smtClean="0">
                <a:solidFill>
                  <a:schemeClr val="bg1"/>
                </a:solidFill>
                <a:latin typeface="Comic Sans MS" pitchFamily="66" charset="0"/>
              </a:rPr>
              <a:t/>
            </a:r>
            <a:br>
              <a:rPr lang="it-IT" b="1" dirty="0" smtClean="0">
                <a:solidFill>
                  <a:schemeClr val="bg1"/>
                </a:solidFill>
                <a:latin typeface="Comic Sans MS" pitchFamily="66" charset="0"/>
              </a:rPr>
            </a:br>
            <a:endParaRPr lang="it-IT" b="1" dirty="0" smtClean="0">
              <a:solidFill>
                <a:schemeClr val="bg1"/>
              </a:solidFill>
              <a:latin typeface="Comic Sans MS" pitchFamily="66" charset="0"/>
            </a:endParaRPr>
          </a:p>
          <a:p>
            <a:pPr>
              <a:lnSpc>
                <a:spcPct val="90000"/>
              </a:lnSpc>
            </a:pPr>
            <a:endParaRPr lang="it-IT" b="1" dirty="0" smtClean="0">
              <a:solidFill>
                <a:schemeClr val="bg1"/>
              </a:solidFill>
              <a:latin typeface="Comic Sans MS" pitchFamily="66" charset="0"/>
            </a:endParaRPr>
          </a:p>
          <a:p>
            <a:pPr>
              <a:lnSpc>
                <a:spcPct val="90000"/>
              </a:lnSpc>
            </a:pPr>
            <a:r>
              <a:rPr lang="it-IT" sz="4000" b="1" dirty="0" smtClean="0">
                <a:solidFill>
                  <a:schemeClr val="bg1"/>
                </a:solidFill>
                <a:latin typeface="Comic Sans MS" pitchFamily="66" charset="0"/>
              </a:rPr>
              <a:t>qui cominciano i dolori!!!!!</a:t>
            </a:r>
            <a:endParaRPr lang="it-IT" sz="36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990600" y="457200"/>
            <a:ext cx="3009157" cy="461665"/>
          </a:xfrm>
          <a:prstGeom prst="rect">
            <a:avLst/>
          </a:prstGeom>
          <a:solidFill>
            <a:srgbClr val="00FF00"/>
          </a:solidFill>
          <a:ln w="9525">
            <a:noFill/>
            <a:miter lim="800000"/>
            <a:headEnd/>
            <a:tailEnd/>
          </a:ln>
          <a:effectLst/>
        </p:spPr>
        <p:txBody>
          <a:bodyPr wrap="none">
            <a:spAutoFit/>
          </a:bodyPr>
          <a:lstStyle/>
          <a:p>
            <a:r>
              <a:rPr lang="it-IT" b="1" dirty="0">
                <a:solidFill>
                  <a:schemeClr val="accent2"/>
                </a:solidFill>
                <a:latin typeface="Comic Sans MS" pitchFamily="66" charset="0"/>
              </a:rPr>
              <a:t>s</a:t>
            </a:r>
            <a:r>
              <a:rPr lang="it-IT" b="1" dirty="0" smtClean="0">
                <a:solidFill>
                  <a:schemeClr val="accent2"/>
                </a:solidFill>
                <a:latin typeface="Comic Sans MS" pitchFamily="66" charset="0"/>
              </a:rPr>
              <a:t>tretto </a:t>
            </a:r>
            <a:r>
              <a:rPr lang="it-IT" b="1" dirty="0">
                <a:solidFill>
                  <a:schemeClr val="accent2"/>
                </a:solidFill>
                <a:latin typeface="Comic Sans MS" pitchFamily="66" charset="0"/>
              </a:rPr>
              <a:t>&lt; 0,12 sec</a:t>
            </a:r>
          </a:p>
        </p:txBody>
      </p:sp>
      <p:sp>
        <p:nvSpPr>
          <p:cNvPr id="133123" name="Text Box 3"/>
          <p:cNvSpPr txBox="1">
            <a:spLocks noChangeArrowheads="1"/>
          </p:cNvSpPr>
          <p:nvPr/>
        </p:nvSpPr>
        <p:spPr bwMode="auto">
          <a:xfrm>
            <a:off x="6019800" y="533400"/>
            <a:ext cx="2675732" cy="461665"/>
          </a:xfrm>
          <a:prstGeom prst="rect">
            <a:avLst/>
          </a:prstGeom>
          <a:solidFill>
            <a:srgbClr val="FF0000"/>
          </a:solidFill>
          <a:ln w="9525">
            <a:noFill/>
            <a:miter lim="800000"/>
            <a:headEnd/>
            <a:tailEnd/>
          </a:ln>
          <a:effectLst/>
        </p:spPr>
        <p:txBody>
          <a:bodyPr wrap="none">
            <a:spAutoFit/>
          </a:bodyPr>
          <a:lstStyle/>
          <a:p>
            <a:r>
              <a:rPr lang="it-IT" b="1" dirty="0">
                <a:solidFill>
                  <a:schemeClr val="bg1"/>
                </a:solidFill>
                <a:latin typeface="Comic Sans MS" pitchFamily="66" charset="0"/>
              </a:rPr>
              <a:t>largo &gt; 0,12 sec</a:t>
            </a:r>
          </a:p>
        </p:txBody>
      </p:sp>
      <p:sp>
        <p:nvSpPr>
          <p:cNvPr id="133124" name="Text Box 4"/>
          <p:cNvSpPr txBox="1">
            <a:spLocks noChangeArrowheads="1"/>
          </p:cNvSpPr>
          <p:nvPr/>
        </p:nvSpPr>
        <p:spPr bwMode="auto">
          <a:xfrm>
            <a:off x="3886200" y="0"/>
            <a:ext cx="861133" cy="461665"/>
          </a:xfrm>
          <a:prstGeom prst="rect">
            <a:avLst/>
          </a:prstGeom>
          <a:noFill/>
          <a:ln w="9525">
            <a:solidFill>
              <a:schemeClr val="bg1"/>
            </a:solidFill>
            <a:miter lim="800000"/>
            <a:headEnd/>
            <a:tailEnd/>
          </a:ln>
          <a:effectLst/>
        </p:spPr>
        <p:txBody>
          <a:bodyPr wrap="none">
            <a:spAutoFit/>
          </a:bodyPr>
          <a:lstStyle/>
          <a:p>
            <a:r>
              <a:rPr lang="it-IT">
                <a:solidFill>
                  <a:schemeClr val="bg1"/>
                </a:solidFill>
                <a:effectLst>
                  <a:outerShdw blurRad="38100" dist="38100" dir="2700000" algn="tl">
                    <a:srgbClr val="C0C0C0"/>
                  </a:outerShdw>
                </a:effectLst>
                <a:latin typeface="Comic Sans MS" pitchFamily="66" charset="0"/>
              </a:rPr>
              <a:t>QRS</a:t>
            </a:r>
          </a:p>
        </p:txBody>
      </p:sp>
      <p:sp>
        <p:nvSpPr>
          <p:cNvPr id="133125" name="Text Box 5"/>
          <p:cNvSpPr txBox="1">
            <a:spLocks noChangeArrowheads="1"/>
          </p:cNvSpPr>
          <p:nvPr/>
        </p:nvSpPr>
        <p:spPr bwMode="auto">
          <a:xfrm>
            <a:off x="517525" y="1866900"/>
            <a:ext cx="1635384" cy="369332"/>
          </a:xfrm>
          <a:prstGeom prst="rect">
            <a:avLst/>
          </a:prstGeom>
          <a:solidFill>
            <a:srgbClr val="66FF66"/>
          </a:solidFill>
          <a:ln w="9525">
            <a:noFill/>
            <a:miter lim="800000"/>
            <a:headEnd/>
            <a:tailEnd/>
          </a:ln>
          <a:effectLst/>
        </p:spPr>
        <p:txBody>
          <a:bodyPr wrap="none">
            <a:spAutoFit/>
          </a:bodyPr>
          <a:lstStyle/>
          <a:p>
            <a:r>
              <a:rPr lang="it-IT" sz="1800" b="1" dirty="0">
                <a:solidFill>
                  <a:srgbClr val="0070C0"/>
                </a:solidFill>
                <a:latin typeface="Comic Sans MS" pitchFamily="66" charset="0"/>
              </a:rPr>
              <a:t>R-R regolare</a:t>
            </a:r>
          </a:p>
        </p:txBody>
      </p:sp>
      <p:sp>
        <p:nvSpPr>
          <p:cNvPr id="133126" name="Text Box 6"/>
          <p:cNvSpPr txBox="1">
            <a:spLocks noChangeArrowheads="1"/>
          </p:cNvSpPr>
          <p:nvPr/>
        </p:nvSpPr>
        <p:spPr bwMode="auto">
          <a:xfrm>
            <a:off x="2955925" y="1866900"/>
            <a:ext cx="1810111" cy="369332"/>
          </a:xfrm>
          <a:prstGeom prst="rect">
            <a:avLst/>
          </a:prstGeom>
          <a:solidFill>
            <a:srgbClr val="FF0000"/>
          </a:solidFill>
          <a:ln w="9525">
            <a:solidFill>
              <a:srgbClr val="FF0000"/>
            </a:solidFill>
            <a:miter lim="800000"/>
            <a:headEnd/>
            <a:tailEnd/>
          </a:ln>
          <a:effectLst/>
        </p:spPr>
        <p:txBody>
          <a:bodyPr wrap="none">
            <a:spAutoFit/>
          </a:bodyPr>
          <a:lstStyle/>
          <a:p>
            <a:r>
              <a:rPr lang="it-IT" sz="1800" b="1" dirty="0">
                <a:solidFill>
                  <a:schemeClr val="bg1"/>
                </a:solidFill>
                <a:latin typeface="Comic Sans MS" pitchFamily="66" charset="0"/>
              </a:rPr>
              <a:t>R-R irregolare</a:t>
            </a:r>
          </a:p>
        </p:txBody>
      </p:sp>
      <p:sp>
        <p:nvSpPr>
          <p:cNvPr id="133127" name="Text Box 7"/>
          <p:cNvSpPr txBox="1">
            <a:spLocks noChangeArrowheads="1"/>
          </p:cNvSpPr>
          <p:nvPr/>
        </p:nvSpPr>
        <p:spPr bwMode="auto">
          <a:xfrm>
            <a:off x="0" y="2743200"/>
            <a:ext cx="2856872" cy="1323439"/>
          </a:xfrm>
          <a:prstGeom prst="rect">
            <a:avLst/>
          </a:prstGeom>
          <a:noFill/>
          <a:ln w="9525">
            <a:noFill/>
            <a:miter lim="800000"/>
            <a:headEnd/>
            <a:tailEnd/>
          </a:ln>
          <a:effectLst/>
        </p:spPr>
        <p:txBody>
          <a:bodyPr wrap="none">
            <a:spAutoFit/>
          </a:bodyPr>
          <a:lstStyle/>
          <a:p>
            <a:r>
              <a:rPr lang="it-IT" sz="1600">
                <a:solidFill>
                  <a:schemeClr val="bg1"/>
                </a:solidFill>
                <a:latin typeface="Comic Sans MS" pitchFamily="66" charset="0"/>
              </a:rPr>
              <a:t>Tachicardia sinusale</a:t>
            </a:r>
          </a:p>
          <a:p>
            <a:r>
              <a:rPr lang="it-IT" sz="1600">
                <a:solidFill>
                  <a:schemeClr val="bg1"/>
                </a:solidFill>
                <a:latin typeface="Comic Sans MS" pitchFamily="66" charset="0"/>
              </a:rPr>
              <a:t>Tachicardia atriale</a:t>
            </a:r>
          </a:p>
          <a:p>
            <a:r>
              <a:rPr lang="it-IT" sz="1600">
                <a:solidFill>
                  <a:schemeClr val="bg1"/>
                </a:solidFill>
                <a:latin typeface="Comic Sans MS" pitchFamily="66" charset="0"/>
              </a:rPr>
              <a:t>TPSV</a:t>
            </a:r>
            <a:r>
              <a:rPr lang="it-IT" sz="1600" b="0">
                <a:solidFill>
                  <a:schemeClr val="bg1"/>
                </a:solidFill>
                <a:latin typeface="Comic Sans MS" pitchFamily="66" charset="0"/>
              </a:rPr>
              <a:t>: </a:t>
            </a:r>
            <a:r>
              <a:rPr lang="it-IT" sz="1600" b="0">
                <a:solidFill>
                  <a:schemeClr val="bg1"/>
                </a:solidFill>
                <a:latin typeface="Comic Sans MS" pitchFamily="66" charset="0"/>
                <a:cs typeface="Times New Roman" pitchFamily="18" charset="0"/>
              </a:rPr>
              <a:t>*</a:t>
            </a:r>
            <a:r>
              <a:rPr lang="it-IT" sz="1600" b="0">
                <a:solidFill>
                  <a:schemeClr val="bg1"/>
                </a:solidFill>
                <a:latin typeface="Comic Sans MS" pitchFamily="66" charset="0"/>
              </a:rPr>
              <a:t> rientro nodale</a:t>
            </a:r>
          </a:p>
          <a:p>
            <a:r>
              <a:rPr lang="it-IT" sz="1600" b="0">
                <a:solidFill>
                  <a:schemeClr val="bg1"/>
                </a:solidFill>
                <a:latin typeface="Comic Sans MS" pitchFamily="66" charset="0"/>
              </a:rPr>
              <a:t> </a:t>
            </a:r>
            <a:r>
              <a:rPr lang="it-IT" sz="1600" b="0">
                <a:solidFill>
                  <a:schemeClr val="bg1"/>
                </a:solidFill>
                <a:latin typeface="Comic Sans MS" pitchFamily="66" charset="0"/>
                <a:cs typeface="Times New Roman" pitchFamily="18" charset="0"/>
              </a:rPr>
              <a:t>*</a:t>
            </a:r>
            <a:r>
              <a:rPr lang="it-IT" sz="1600" b="0">
                <a:solidFill>
                  <a:schemeClr val="bg1"/>
                </a:solidFill>
                <a:latin typeface="Comic Sans MS" pitchFamily="66" charset="0"/>
              </a:rPr>
              <a:t> rientro A-V su via access.</a:t>
            </a:r>
          </a:p>
          <a:p>
            <a:r>
              <a:rPr lang="it-IT" sz="1600">
                <a:solidFill>
                  <a:schemeClr val="bg1"/>
                </a:solidFill>
                <a:latin typeface="Comic Sans MS" pitchFamily="66" charset="0"/>
              </a:rPr>
              <a:t>Flutter Atriale</a:t>
            </a:r>
          </a:p>
        </p:txBody>
      </p:sp>
      <p:sp>
        <p:nvSpPr>
          <p:cNvPr id="133128" name="Text Box 8"/>
          <p:cNvSpPr txBox="1">
            <a:spLocks noChangeArrowheads="1"/>
          </p:cNvSpPr>
          <p:nvPr/>
        </p:nvSpPr>
        <p:spPr bwMode="auto">
          <a:xfrm>
            <a:off x="2590800" y="2895600"/>
            <a:ext cx="2053767" cy="338554"/>
          </a:xfrm>
          <a:prstGeom prst="rect">
            <a:avLst/>
          </a:prstGeom>
          <a:noFill/>
          <a:ln w="9525">
            <a:solidFill>
              <a:schemeClr val="accent2"/>
            </a:solidFill>
            <a:miter lim="800000"/>
            <a:headEnd/>
            <a:tailEnd/>
          </a:ln>
          <a:effectLst/>
        </p:spPr>
        <p:txBody>
          <a:bodyPr wrap="none">
            <a:spAutoFit/>
          </a:bodyPr>
          <a:lstStyle/>
          <a:p>
            <a:r>
              <a:rPr lang="it-IT" sz="1600">
                <a:solidFill>
                  <a:schemeClr val="bg1"/>
                </a:solidFill>
                <a:latin typeface="Comic Sans MS" pitchFamily="66" charset="0"/>
              </a:rPr>
              <a:t>Fibrillazione atriale</a:t>
            </a:r>
          </a:p>
        </p:txBody>
      </p:sp>
      <p:sp>
        <p:nvSpPr>
          <p:cNvPr id="133129" name="Text Box 9"/>
          <p:cNvSpPr txBox="1">
            <a:spLocks noChangeArrowheads="1"/>
          </p:cNvSpPr>
          <p:nvPr/>
        </p:nvSpPr>
        <p:spPr bwMode="auto">
          <a:xfrm>
            <a:off x="5292080" y="1772816"/>
            <a:ext cx="1635384" cy="369332"/>
          </a:xfrm>
          <a:prstGeom prst="rect">
            <a:avLst/>
          </a:prstGeom>
          <a:solidFill>
            <a:srgbClr val="66FF66"/>
          </a:solidFill>
          <a:ln w="9525">
            <a:noFill/>
            <a:miter lim="800000"/>
            <a:headEnd/>
            <a:tailEnd/>
          </a:ln>
          <a:effectLst/>
        </p:spPr>
        <p:txBody>
          <a:bodyPr wrap="none">
            <a:spAutoFit/>
          </a:bodyPr>
          <a:lstStyle/>
          <a:p>
            <a:r>
              <a:rPr lang="it-IT" sz="1800" b="1" dirty="0">
                <a:solidFill>
                  <a:srgbClr val="0070C0"/>
                </a:solidFill>
                <a:latin typeface="Comic Sans MS" pitchFamily="66" charset="0"/>
              </a:rPr>
              <a:t>R-R regolare</a:t>
            </a:r>
          </a:p>
        </p:txBody>
      </p:sp>
      <p:sp>
        <p:nvSpPr>
          <p:cNvPr id="133130" name="Text Box 10"/>
          <p:cNvSpPr txBox="1">
            <a:spLocks noChangeArrowheads="1"/>
          </p:cNvSpPr>
          <p:nvPr/>
        </p:nvSpPr>
        <p:spPr bwMode="auto">
          <a:xfrm>
            <a:off x="7239000" y="1828800"/>
            <a:ext cx="1810111" cy="369332"/>
          </a:xfrm>
          <a:prstGeom prst="rect">
            <a:avLst/>
          </a:prstGeom>
          <a:solidFill>
            <a:srgbClr val="FF9900"/>
          </a:solidFill>
          <a:ln w="9525">
            <a:noFill/>
            <a:miter lim="800000"/>
            <a:headEnd/>
            <a:tailEnd/>
          </a:ln>
          <a:effectLst/>
        </p:spPr>
        <p:txBody>
          <a:bodyPr wrap="none">
            <a:spAutoFit/>
          </a:bodyPr>
          <a:lstStyle/>
          <a:p>
            <a:r>
              <a:rPr lang="it-IT" sz="1800" b="1" dirty="0">
                <a:solidFill>
                  <a:schemeClr val="bg1"/>
                </a:solidFill>
                <a:latin typeface="Comic Sans MS" pitchFamily="66" charset="0"/>
              </a:rPr>
              <a:t>R-R irregolare</a:t>
            </a:r>
          </a:p>
        </p:txBody>
      </p:sp>
      <p:sp>
        <p:nvSpPr>
          <p:cNvPr id="133131" name="Text Box 11"/>
          <p:cNvSpPr txBox="1">
            <a:spLocks noChangeArrowheads="1"/>
          </p:cNvSpPr>
          <p:nvPr/>
        </p:nvSpPr>
        <p:spPr bwMode="auto">
          <a:xfrm>
            <a:off x="7162800" y="3048000"/>
            <a:ext cx="1981200" cy="1077218"/>
          </a:xfrm>
          <a:prstGeom prst="rect">
            <a:avLst/>
          </a:prstGeom>
          <a:noFill/>
          <a:ln w="9525">
            <a:solidFill>
              <a:schemeClr val="accent2"/>
            </a:solidFill>
            <a:miter lim="800000"/>
            <a:headEnd/>
            <a:tailEnd/>
          </a:ln>
          <a:effectLst/>
        </p:spPr>
        <p:txBody>
          <a:bodyPr>
            <a:spAutoFit/>
          </a:bodyPr>
          <a:lstStyle/>
          <a:p>
            <a:r>
              <a:rPr lang="it-IT" sz="1600">
                <a:solidFill>
                  <a:schemeClr val="bg1"/>
                </a:solidFill>
                <a:latin typeface="Comic Sans MS" pitchFamily="66" charset="0"/>
              </a:rPr>
              <a:t>Fibrillazione atriale</a:t>
            </a:r>
          </a:p>
          <a:p>
            <a:r>
              <a:rPr lang="it-IT" sz="1600" b="0">
                <a:solidFill>
                  <a:schemeClr val="bg1"/>
                </a:solidFill>
                <a:latin typeface="Comic Sans MS" pitchFamily="66" charset="0"/>
              </a:rPr>
              <a:t>con blocco di branca</a:t>
            </a:r>
          </a:p>
        </p:txBody>
      </p:sp>
      <p:sp>
        <p:nvSpPr>
          <p:cNvPr id="133132" name="Text Box 12"/>
          <p:cNvSpPr txBox="1">
            <a:spLocks noChangeArrowheads="1"/>
          </p:cNvSpPr>
          <p:nvPr/>
        </p:nvSpPr>
        <p:spPr bwMode="auto">
          <a:xfrm>
            <a:off x="2743200" y="4267200"/>
            <a:ext cx="5339923" cy="369332"/>
          </a:xfrm>
          <a:prstGeom prst="rect">
            <a:avLst/>
          </a:prstGeom>
          <a:noFill/>
          <a:ln w="9525">
            <a:solidFill>
              <a:schemeClr val="bg1"/>
            </a:solidFill>
            <a:miter lim="800000"/>
            <a:headEnd/>
            <a:tailEnd/>
          </a:ln>
          <a:effectLst/>
        </p:spPr>
        <p:txBody>
          <a:bodyPr wrap="none">
            <a:spAutoFit/>
          </a:bodyPr>
          <a:lstStyle/>
          <a:p>
            <a:r>
              <a:rPr lang="it-IT" sz="1800">
                <a:solidFill>
                  <a:schemeClr val="bg1"/>
                </a:solidFill>
                <a:effectLst>
                  <a:outerShdw blurRad="38100" dist="38100" dir="2700000" algn="tl">
                    <a:srgbClr val="C0C0C0"/>
                  </a:outerShdw>
                </a:effectLst>
                <a:latin typeface="Comic Sans MS" pitchFamily="66" charset="0"/>
              </a:rPr>
              <a:t>Qrs identico in ecg precedenti: BB documentato</a:t>
            </a:r>
          </a:p>
        </p:txBody>
      </p:sp>
      <p:sp>
        <p:nvSpPr>
          <p:cNvPr id="133133" name="Text Box 13"/>
          <p:cNvSpPr txBox="1">
            <a:spLocks noChangeArrowheads="1"/>
          </p:cNvSpPr>
          <p:nvPr/>
        </p:nvSpPr>
        <p:spPr bwMode="auto">
          <a:xfrm>
            <a:off x="1584325" y="5070475"/>
            <a:ext cx="420308" cy="461665"/>
          </a:xfrm>
          <a:prstGeom prst="rect">
            <a:avLst/>
          </a:prstGeom>
          <a:noFill/>
          <a:ln w="9525">
            <a:solidFill>
              <a:schemeClr val="bg1"/>
            </a:solidFill>
            <a:miter lim="800000"/>
            <a:headEnd/>
            <a:tailEnd/>
          </a:ln>
          <a:effectLst/>
        </p:spPr>
        <p:txBody>
          <a:bodyPr wrap="none">
            <a:spAutoFit/>
          </a:bodyPr>
          <a:lstStyle/>
          <a:p>
            <a:r>
              <a:rPr lang="it-IT" b="0">
                <a:solidFill>
                  <a:schemeClr val="bg1"/>
                </a:solidFill>
                <a:latin typeface="Comic Sans MS" pitchFamily="66" charset="0"/>
              </a:rPr>
              <a:t>si</a:t>
            </a:r>
          </a:p>
        </p:txBody>
      </p:sp>
      <p:sp>
        <p:nvSpPr>
          <p:cNvPr id="133134" name="Text Box 14"/>
          <p:cNvSpPr txBox="1">
            <a:spLocks noChangeArrowheads="1"/>
          </p:cNvSpPr>
          <p:nvPr/>
        </p:nvSpPr>
        <p:spPr bwMode="auto">
          <a:xfrm>
            <a:off x="6384925" y="5070475"/>
            <a:ext cx="508473" cy="461665"/>
          </a:xfrm>
          <a:prstGeom prst="rect">
            <a:avLst/>
          </a:prstGeom>
          <a:noFill/>
          <a:ln w="9525">
            <a:solidFill>
              <a:schemeClr val="bg1"/>
            </a:solidFill>
            <a:miter lim="800000"/>
            <a:headEnd/>
            <a:tailEnd/>
          </a:ln>
          <a:effectLst/>
        </p:spPr>
        <p:txBody>
          <a:bodyPr wrap="none">
            <a:spAutoFit/>
          </a:bodyPr>
          <a:lstStyle/>
          <a:p>
            <a:r>
              <a:rPr lang="it-IT" b="0">
                <a:solidFill>
                  <a:schemeClr val="bg1"/>
                </a:solidFill>
                <a:latin typeface="Comic Sans MS" pitchFamily="66" charset="0"/>
              </a:rPr>
              <a:t>no</a:t>
            </a:r>
          </a:p>
        </p:txBody>
      </p:sp>
      <p:sp>
        <p:nvSpPr>
          <p:cNvPr id="133135" name="Text Box 15"/>
          <p:cNvSpPr txBox="1">
            <a:spLocks noChangeArrowheads="1"/>
          </p:cNvSpPr>
          <p:nvPr/>
        </p:nvSpPr>
        <p:spPr bwMode="auto">
          <a:xfrm>
            <a:off x="365125" y="6057900"/>
            <a:ext cx="5051383" cy="461665"/>
          </a:xfrm>
          <a:prstGeom prst="rect">
            <a:avLst/>
          </a:prstGeom>
          <a:noFill/>
          <a:ln w="9525">
            <a:solidFill>
              <a:schemeClr val="bg1"/>
            </a:solidFill>
            <a:miter lim="800000"/>
            <a:headEnd/>
            <a:tailEnd/>
          </a:ln>
          <a:effectLst/>
        </p:spPr>
        <p:txBody>
          <a:bodyPr wrap="none">
            <a:spAutoFit/>
          </a:bodyPr>
          <a:lstStyle/>
          <a:p>
            <a:r>
              <a:rPr lang="it-IT" b="1" dirty="0">
                <a:solidFill>
                  <a:schemeClr val="bg1"/>
                </a:solidFill>
                <a:latin typeface="Comic Sans MS" pitchFamily="66" charset="0"/>
              </a:rPr>
              <a:t>TPSV con disturbo di conduzione</a:t>
            </a:r>
          </a:p>
        </p:txBody>
      </p:sp>
      <p:sp>
        <p:nvSpPr>
          <p:cNvPr id="133136" name="Text Box 16"/>
          <p:cNvSpPr txBox="1">
            <a:spLocks noChangeArrowheads="1"/>
          </p:cNvSpPr>
          <p:nvPr/>
        </p:nvSpPr>
        <p:spPr bwMode="auto">
          <a:xfrm>
            <a:off x="7239000" y="5943600"/>
            <a:ext cx="747320" cy="584775"/>
          </a:xfrm>
          <a:prstGeom prst="rect">
            <a:avLst/>
          </a:prstGeom>
          <a:noFill/>
          <a:ln w="9525">
            <a:solidFill>
              <a:schemeClr val="bg1"/>
            </a:solidFill>
            <a:miter lim="800000"/>
            <a:headEnd/>
            <a:tailEnd/>
          </a:ln>
          <a:effectLst/>
        </p:spPr>
        <p:txBody>
          <a:bodyPr wrap="none">
            <a:spAutoFit/>
          </a:bodyPr>
          <a:lstStyle/>
          <a:p>
            <a:r>
              <a:rPr lang="it-IT" sz="3200" b="1" dirty="0">
                <a:solidFill>
                  <a:schemeClr val="bg1"/>
                </a:solidFill>
                <a:latin typeface="Comic Sans MS" pitchFamily="66" charset="0"/>
              </a:rPr>
              <a:t>TV</a:t>
            </a:r>
          </a:p>
        </p:txBody>
      </p:sp>
      <p:sp>
        <p:nvSpPr>
          <p:cNvPr id="133137" name="Line 17"/>
          <p:cNvSpPr>
            <a:spLocks noChangeShapeType="1"/>
          </p:cNvSpPr>
          <p:nvPr/>
        </p:nvSpPr>
        <p:spPr bwMode="auto">
          <a:xfrm flipH="1">
            <a:off x="1219200" y="914400"/>
            <a:ext cx="914400" cy="9144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38" name="Line 18"/>
          <p:cNvSpPr>
            <a:spLocks noChangeShapeType="1"/>
          </p:cNvSpPr>
          <p:nvPr/>
        </p:nvSpPr>
        <p:spPr bwMode="auto">
          <a:xfrm>
            <a:off x="2133600" y="914400"/>
            <a:ext cx="1371600" cy="9144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39" name="Line 19"/>
          <p:cNvSpPr>
            <a:spLocks noChangeShapeType="1"/>
          </p:cNvSpPr>
          <p:nvPr/>
        </p:nvSpPr>
        <p:spPr bwMode="auto">
          <a:xfrm flipH="1">
            <a:off x="6248400" y="990600"/>
            <a:ext cx="762000" cy="7620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0" name="Line 20"/>
          <p:cNvSpPr>
            <a:spLocks noChangeShapeType="1"/>
          </p:cNvSpPr>
          <p:nvPr/>
        </p:nvSpPr>
        <p:spPr bwMode="auto">
          <a:xfrm>
            <a:off x="7010400" y="990600"/>
            <a:ext cx="1066800" cy="7620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1" name="Line 21"/>
          <p:cNvSpPr>
            <a:spLocks noChangeShapeType="1"/>
          </p:cNvSpPr>
          <p:nvPr/>
        </p:nvSpPr>
        <p:spPr bwMode="auto">
          <a:xfrm>
            <a:off x="1143000" y="2286000"/>
            <a:ext cx="0" cy="3810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2" name="Line 22"/>
          <p:cNvSpPr>
            <a:spLocks noChangeShapeType="1"/>
          </p:cNvSpPr>
          <p:nvPr/>
        </p:nvSpPr>
        <p:spPr bwMode="auto">
          <a:xfrm flipH="1">
            <a:off x="3505200" y="2286000"/>
            <a:ext cx="152400" cy="6096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3" name="Line 23"/>
          <p:cNvSpPr>
            <a:spLocks noChangeShapeType="1"/>
          </p:cNvSpPr>
          <p:nvPr/>
        </p:nvSpPr>
        <p:spPr bwMode="auto">
          <a:xfrm flipH="1">
            <a:off x="4800600" y="2133600"/>
            <a:ext cx="1371600" cy="21336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4" name="Line 24"/>
          <p:cNvSpPr>
            <a:spLocks noChangeShapeType="1"/>
          </p:cNvSpPr>
          <p:nvPr/>
        </p:nvSpPr>
        <p:spPr bwMode="auto">
          <a:xfrm>
            <a:off x="8001000" y="2209800"/>
            <a:ext cx="0" cy="8382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5" name="Line 25"/>
          <p:cNvSpPr>
            <a:spLocks noChangeShapeType="1"/>
          </p:cNvSpPr>
          <p:nvPr/>
        </p:nvSpPr>
        <p:spPr bwMode="auto">
          <a:xfrm>
            <a:off x="4648200" y="4648200"/>
            <a:ext cx="1676400" cy="6858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6" name="Line 26"/>
          <p:cNvSpPr>
            <a:spLocks noChangeShapeType="1"/>
          </p:cNvSpPr>
          <p:nvPr/>
        </p:nvSpPr>
        <p:spPr bwMode="auto">
          <a:xfrm flipH="1">
            <a:off x="1981200" y="4648200"/>
            <a:ext cx="2667000" cy="6858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7" name="Line 27"/>
          <p:cNvSpPr>
            <a:spLocks noChangeShapeType="1"/>
          </p:cNvSpPr>
          <p:nvPr/>
        </p:nvSpPr>
        <p:spPr bwMode="auto">
          <a:xfrm>
            <a:off x="1752600" y="5562600"/>
            <a:ext cx="0" cy="4572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
        <p:nvSpPr>
          <p:cNvPr id="133148" name="Line 28"/>
          <p:cNvSpPr>
            <a:spLocks noChangeShapeType="1"/>
          </p:cNvSpPr>
          <p:nvPr/>
        </p:nvSpPr>
        <p:spPr bwMode="auto">
          <a:xfrm>
            <a:off x="6705600" y="5562600"/>
            <a:ext cx="762000" cy="381000"/>
          </a:xfrm>
          <a:prstGeom prst="line">
            <a:avLst/>
          </a:prstGeom>
          <a:noFill/>
          <a:ln w="9525">
            <a:solidFill>
              <a:schemeClr val="bg1"/>
            </a:solidFill>
            <a:round/>
            <a:headEnd/>
            <a:tailEnd type="triangle" w="med" len="med"/>
          </a:ln>
          <a:effectLst/>
        </p:spPr>
        <p:txBody>
          <a:bodyPr/>
          <a:lstStyle/>
          <a:p>
            <a:endParaRPr lang="it-IT">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28600" y="838200"/>
            <a:ext cx="8534400" cy="5638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46083" name="Line 3"/>
          <p:cNvSpPr>
            <a:spLocks noChangeShapeType="1"/>
          </p:cNvSpPr>
          <p:nvPr/>
        </p:nvSpPr>
        <p:spPr bwMode="auto">
          <a:xfrm>
            <a:off x="1828800" y="1828800"/>
            <a:ext cx="0" cy="3505200"/>
          </a:xfrm>
          <a:prstGeom prst="line">
            <a:avLst/>
          </a:prstGeom>
          <a:noFill/>
          <a:ln w="9525">
            <a:solidFill>
              <a:schemeClr val="tx1"/>
            </a:solidFill>
            <a:round/>
            <a:headEnd type="triangle" w="med" len="med"/>
            <a:tailEnd type="triangle" w="med" len="med"/>
          </a:ln>
        </p:spPr>
        <p:txBody>
          <a:bodyPr wrap="none" anchor="ctr"/>
          <a:lstStyle/>
          <a:p>
            <a:endParaRPr lang="it-IT"/>
          </a:p>
        </p:txBody>
      </p:sp>
      <p:sp>
        <p:nvSpPr>
          <p:cNvPr id="46084" name="Line 4"/>
          <p:cNvSpPr>
            <a:spLocks noChangeShapeType="1"/>
          </p:cNvSpPr>
          <p:nvPr/>
        </p:nvSpPr>
        <p:spPr bwMode="auto">
          <a:xfrm>
            <a:off x="1828800" y="3505200"/>
            <a:ext cx="4191000" cy="0"/>
          </a:xfrm>
          <a:prstGeom prst="line">
            <a:avLst/>
          </a:prstGeom>
          <a:noFill/>
          <a:ln w="9525">
            <a:solidFill>
              <a:schemeClr val="tx1"/>
            </a:solidFill>
            <a:round/>
            <a:headEnd/>
            <a:tailEnd type="triangle" w="med" len="med"/>
          </a:ln>
        </p:spPr>
        <p:txBody>
          <a:bodyPr wrap="none" anchor="ctr"/>
          <a:lstStyle/>
          <a:p>
            <a:endParaRPr lang="it-IT"/>
          </a:p>
        </p:txBody>
      </p:sp>
      <p:sp>
        <p:nvSpPr>
          <p:cNvPr id="71685" name="Text Box 5"/>
          <p:cNvSpPr txBox="1">
            <a:spLocks noChangeArrowheads="1"/>
          </p:cNvSpPr>
          <p:nvPr/>
        </p:nvSpPr>
        <p:spPr bwMode="auto">
          <a:xfrm>
            <a:off x="5943600" y="3276600"/>
            <a:ext cx="914400" cy="366713"/>
          </a:xfrm>
          <a:prstGeom prst="rect">
            <a:avLst/>
          </a:prstGeom>
          <a:noFill/>
          <a:ln w="9525">
            <a:noFill/>
            <a:miter lim="800000"/>
            <a:headEnd/>
            <a:tailEnd/>
          </a:ln>
          <a:effectLst/>
        </p:spPr>
        <p:txBody>
          <a:bodyPr>
            <a:spAutoFit/>
          </a:bodyPr>
          <a:lstStyle/>
          <a:p>
            <a:pPr algn="ctr" eaLnBrk="0" hangingPunct="0">
              <a:spcBef>
                <a:spcPct val="50000"/>
              </a:spcBef>
              <a:defRPr/>
            </a:pPr>
            <a:r>
              <a:rPr lang="en-US" sz="1800" b="1">
                <a:effectLst>
                  <a:outerShdw blurRad="38100" dist="38100" dir="2700000" algn="tl">
                    <a:srgbClr val="FFFFFF"/>
                  </a:outerShdw>
                </a:effectLst>
              </a:rPr>
              <a:t>time</a:t>
            </a:r>
            <a:endParaRPr lang="en-US" sz="1800" b="1">
              <a:solidFill>
                <a:srgbClr val="854B31"/>
              </a:solidFill>
              <a:effectLst>
                <a:outerShdw blurRad="38100" dist="38100" dir="2700000" algn="tl">
                  <a:srgbClr val="000000"/>
                </a:outerShdw>
              </a:effectLst>
            </a:endParaRPr>
          </a:p>
        </p:txBody>
      </p:sp>
      <p:sp>
        <p:nvSpPr>
          <p:cNvPr id="71686" name="Text Box 6"/>
          <p:cNvSpPr txBox="1">
            <a:spLocks noChangeArrowheads="1"/>
          </p:cNvSpPr>
          <p:nvPr/>
        </p:nvSpPr>
        <p:spPr bwMode="auto">
          <a:xfrm rot="-5424402">
            <a:off x="107157" y="3398043"/>
            <a:ext cx="2895600" cy="366713"/>
          </a:xfrm>
          <a:prstGeom prst="rect">
            <a:avLst/>
          </a:prstGeom>
          <a:noFill/>
          <a:ln w="9525">
            <a:noFill/>
            <a:miter lim="800000"/>
            <a:headEnd/>
            <a:tailEnd/>
          </a:ln>
          <a:effectLst/>
        </p:spPr>
        <p:txBody>
          <a:bodyPr>
            <a:spAutoFit/>
          </a:bodyPr>
          <a:lstStyle/>
          <a:p>
            <a:pPr algn="ctr" eaLnBrk="0" hangingPunct="0">
              <a:spcBef>
                <a:spcPct val="50000"/>
              </a:spcBef>
              <a:defRPr/>
            </a:pPr>
            <a:r>
              <a:rPr lang="en-US" sz="1800" b="1">
                <a:effectLst>
                  <a:outerShdw blurRad="38100" dist="38100" dir="2700000" algn="tl">
                    <a:srgbClr val="FFFFFF"/>
                  </a:outerShdw>
                </a:effectLst>
              </a:rPr>
              <a:t>Intracellular millivoltage</a:t>
            </a:r>
            <a:endParaRPr lang="en-US" sz="1800" b="1">
              <a:solidFill>
                <a:srgbClr val="854B31"/>
              </a:solidFill>
              <a:effectLst>
                <a:outerShdw blurRad="38100" dist="38100" dir="2700000" algn="tl">
                  <a:srgbClr val="000000"/>
                </a:outerShdw>
              </a:effectLst>
            </a:endParaRPr>
          </a:p>
        </p:txBody>
      </p:sp>
      <p:sp>
        <p:nvSpPr>
          <p:cNvPr id="46087" name="Text Box 7"/>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grpSp>
        <p:nvGrpSpPr>
          <p:cNvPr id="2" name="Group 8"/>
          <p:cNvGrpSpPr>
            <a:grpSpLocks/>
          </p:cNvGrpSpPr>
          <p:nvPr/>
        </p:nvGrpSpPr>
        <p:grpSpPr bwMode="auto">
          <a:xfrm>
            <a:off x="1905000" y="2997200"/>
            <a:ext cx="3276600" cy="1587500"/>
            <a:chOff x="1200" y="1888"/>
            <a:chExt cx="2064" cy="1000"/>
          </a:xfrm>
        </p:grpSpPr>
        <p:sp>
          <p:nvSpPr>
            <p:cNvPr id="46095" name="Freeform 9"/>
            <p:cNvSpPr>
              <a:spLocks/>
            </p:cNvSpPr>
            <p:nvPr/>
          </p:nvSpPr>
          <p:spPr bwMode="auto">
            <a:xfrm>
              <a:off x="1200" y="2688"/>
              <a:ext cx="672" cy="192"/>
            </a:xfrm>
            <a:custGeom>
              <a:avLst/>
              <a:gdLst>
                <a:gd name="T0" fmla="*/ 0 w 672"/>
                <a:gd name="T1" fmla="*/ 192 h 192"/>
                <a:gd name="T2" fmla="*/ 672 w 672"/>
                <a:gd name="T3" fmla="*/ 0 h 192"/>
                <a:gd name="T4" fmla="*/ 0 60000 65536"/>
                <a:gd name="T5" fmla="*/ 0 60000 65536"/>
                <a:gd name="T6" fmla="*/ 0 w 672"/>
                <a:gd name="T7" fmla="*/ 0 h 192"/>
                <a:gd name="T8" fmla="*/ 672 w 672"/>
                <a:gd name="T9" fmla="*/ 192 h 192"/>
              </a:gdLst>
              <a:ahLst/>
              <a:cxnLst>
                <a:cxn ang="T4">
                  <a:pos x="T0" y="T1"/>
                </a:cxn>
                <a:cxn ang="T5">
                  <a:pos x="T2" y="T3"/>
                </a:cxn>
              </a:cxnLst>
              <a:rect l="T6" t="T7" r="T8" b="T9"/>
              <a:pathLst>
                <a:path w="672" h="192">
                  <a:moveTo>
                    <a:pt x="0" y="192"/>
                  </a:moveTo>
                  <a:cubicBezTo>
                    <a:pt x="280" y="112"/>
                    <a:pt x="560" y="32"/>
                    <a:pt x="672" y="0"/>
                  </a:cubicBezTo>
                </a:path>
              </a:pathLst>
            </a:custGeom>
            <a:noFill/>
            <a:ln w="31750">
              <a:solidFill>
                <a:srgbClr val="000000"/>
              </a:solidFill>
              <a:prstDash val="dash"/>
              <a:round/>
              <a:headEnd/>
              <a:tailEnd/>
            </a:ln>
          </p:spPr>
          <p:txBody>
            <a:bodyPr wrap="none" anchor="ctr"/>
            <a:lstStyle/>
            <a:p>
              <a:endParaRPr lang="it-IT"/>
            </a:p>
          </p:txBody>
        </p:sp>
        <p:sp>
          <p:nvSpPr>
            <p:cNvPr id="46096" name="Freeform 10"/>
            <p:cNvSpPr>
              <a:spLocks/>
            </p:cNvSpPr>
            <p:nvPr/>
          </p:nvSpPr>
          <p:spPr bwMode="auto">
            <a:xfrm>
              <a:off x="1872" y="2016"/>
              <a:ext cx="336" cy="672"/>
            </a:xfrm>
            <a:custGeom>
              <a:avLst/>
              <a:gdLst>
                <a:gd name="T0" fmla="*/ 0 w 336"/>
                <a:gd name="T1" fmla="*/ 672 h 672"/>
                <a:gd name="T2" fmla="*/ 96 w 336"/>
                <a:gd name="T3" fmla="*/ 624 h 672"/>
                <a:gd name="T4" fmla="*/ 192 w 336"/>
                <a:gd name="T5" fmla="*/ 480 h 672"/>
                <a:gd name="T6" fmla="*/ 336 w 336"/>
                <a:gd name="T7" fmla="*/ 0 h 672"/>
                <a:gd name="T8" fmla="*/ 0 60000 65536"/>
                <a:gd name="T9" fmla="*/ 0 60000 65536"/>
                <a:gd name="T10" fmla="*/ 0 60000 65536"/>
                <a:gd name="T11" fmla="*/ 0 60000 65536"/>
                <a:gd name="T12" fmla="*/ 0 w 336"/>
                <a:gd name="T13" fmla="*/ 0 h 672"/>
                <a:gd name="T14" fmla="*/ 336 w 336"/>
                <a:gd name="T15" fmla="*/ 672 h 672"/>
              </a:gdLst>
              <a:ahLst/>
              <a:cxnLst>
                <a:cxn ang="T8">
                  <a:pos x="T0" y="T1"/>
                </a:cxn>
                <a:cxn ang="T9">
                  <a:pos x="T2" y="T3"/>
                </a:cxn>
                <a:cxn ang="T10">
                  <a:pos x="T4" y="T5"/>
                </a:cxn>
                <a:cxn ang="T11">
                  <a:pos x="T6" y="T7"/>
                </a:cxn>
              </a:cxnLst>
              <a:rect l="T12" t="T13" r="T14" b="T15"/>
              <a:pathLst>
                <a:path w="336" h="672">
                  <a:moveTo>
                    <a:pt x="0" y="672"/>
                  </a:moveTo>
                  <a:cubicBezTo>
                    <a:pt x="32" y="664"/>
                    <a:pt x="64" y="656"/>
                    <a:pt x="96" y="624"/>
                  </a:cubicBezTo>
                  <a:cubicBezTo>
                    <a:pt x="128" y="592"/>
                    <a:pt x="152" y="584"/>
                    <a:pt x="192" y="480"/>
                  </a:cubicBezTo>
                  <a:cubicBezTo>
                    <a:pt x="232" y="376"/>
                    <a:pt x="284" y="188"/>
                    <a:pt x="336" y="0"/>
                  </a:cubicBezTo>
                </a:path>
              </a:pathLst>
            </a:custGeom>
            <a:noFill/>
            <a:ln w="31750">
              <a:solidFill>
                <a:srgbClr val="000000"/>
              </a:solidFill>
              <a:prstDash val="dash"/>
              <a:round/>
              <a:headEnd/>
              <a:tailEnd/>
            </a:ln>
          </p:spPr>
          <p:txBody>
            <a:bodyPr wrap="none" anchor="ctr"/>
            <a:lstStyle/>
            <a:p>
              <a:endParaRPr lang="it-IT"/>
            </a:p>
          </p:txBody>
        </p:sp>
        <p:sp>
          <p:nvSpPr>
            <p:cNvPr id="46097" name="Freeform 11"/>
            <p:cNvSpPr>
              <a:spLocks/>
            </p:cNvSpPr>
            <p:nvPr/>
          </p:nvSpPr>
          <p:spPr bwMode="auto">
            <a:xfrm>
              <a:off x="2208" y="1888"/>
              <a:ext cx="392" cy="848"/>
            </a:xfrm>
            <a:custGeom>
              <a:avLst/>
              <a:gdLst>
                <a:gd name="T0" fmla="*/ 0 w 392"/>
                <a:gd name="T1" fmla="*/ 176 h 848"/>
                <a:gd name="T2" fmla="*/ 48 w 392"/>
                <a:gd name="T3" fmla="*/ 80 h 848"/>
                <a:gd name="T4" fmla="*/ 144 w 392"/>
                <a:gd name="T5" fmla="*/ 32 h 848"/>
                <a:gd name="T6" fmla="*/ 240 w 392"/>
                <a:gd name="T7" fmla="*/ 32 h 848"/>
                <a:gd name="T8" fmla="*/ 336 w 392"/>
                <a:gd name="T9" fmla="*/ 224 h 848"/>
                <a:gd name="T10" fmla="*/ 384 w 392"/>
                <a:gd name="T11" fmla="*/ 512 h 848"/>
                <a:gd name="T12" fmla="*/ 384 w 392"/>
                <a:gd name="T13" fmla="*/ 848 h 848"/>
                <a:gd name="T14" fmla="*/ 0 60000 65536"/>
                <a:gd name="T15" fmla="*/ 0 60000 65536"/>
                <a:gd name="T16" fmla="*/ 0 60000 65536"/>
                <a:gd name="T17" fmla="*/ 0 60000 65536"/>
                <a:gd name="T18" fmla="*/ 0 60000 65536"/>
                <a:gd name="T19" fmla="*/ 0 60000 65536"/>
                <a:gd name="T20" fmla="*/ 0 60000 65536"/>
                <a:gd name="T21" fmla="*/ 0 w 392"/>
                <a:gd name="T22" fmla="*/ 0 h 848"/>
                <a:gd name="T23" fmla="*/ 392 w 392"/>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848">
                  <a:moveTo>
                    <a:pt x="0" y="176"/>
                  </a:moveTo>
                  <a:cubicBezTo>
                    <a:pt x="12" y="140"/>
                    <a:pt x="24" y="104"/>
                    <a:pt x="48" y="80"/>
                  </a:cubicBezTo>
                  <a:cubicBezTo>
                    <a:pt x="72" y="56"/>
                    <a:pt x="112" y="40"/>
                    <a:pt x="144" y="32"/>
                  </a:cubicBezTo>
                  <a:cubicBezTo>
                    <a:pt x="176" y="24"/>
                    <a:pt x="208" y="0"/>
                    <a:pt x="240" y="32"/>
                  </a:cubicBezTo>
                  <a:cubicBezTo>
                    <a:pt x="272" y="64"/>
                    <a:pt x="312" y="144"/>
                    <a:pt x="336" y="224"/>
                  </a:cubicBezTo>
                  <a:cubicBezTo>
                    <a:pt x="360" y="304"/>
                    <a:pt x="376" y="408"/>
                    <a:pt x="384" y="512"/>
                  </a:cubicBezTo>
                  <a:cubicBezTo>
                    <a:pt x="392" y="616"/>
                    <a:pt x="388" y="732"/>
                    <a:pt x="384" y="848"/>
                  </a:cubicBezTo>
                </a:path>
              </a:pathLst>
            </a:custGeom>
            <a:noFill/>
            <a:ln w="31750">
              <a:solidFill>
                <a:srgbClr val="000000"/>
              </a:solidFill>
              <a:prstDash val="dash"/>
              <a:round/>
              <a:headEnd/>
              <a:tailEnd/>
            </a:ln>
          </p:spPr>
          <p:txBody>
            <a:bodyPr wrap="none" anchor="ctr"/>
            <a:lstStyle/>
            <a:p>
              <a:endParaRPr lang="it-IT"/>
            </a:p>
          </p:txBody>
        </p:sp>
        <p:sp>
          <p:nvSpPr>
            <p:cNvPr id="46098" name="Freeform 12"/>
            <p:cNvSpPr>
              <a:spLocks/>
            </p:cNvSpPr>
            <p:nvPr/>
          </p:nvSpPr>
          <p:spPr bwMode="auto">
            <a:xfrm>
              <a:off x="2592" y="2736"/>
              <a:ext cx="672" cy="152"/>
            </a:xfrm>
            <a:custGeom>
              <a:avLst/>
              <a:gdLst>
                <a:gd name="T0" fmla="*/ 0 w 672"/>
                <a:gd name="T1" fmla="*/ 0 h 152"/>
                <a:gd name="T2" fmla="*/ 144 w 672"/>
                <a:gd name="T3" fmla="*/ 144 h 152"/>
                <a:gd name="T4" fmla="*/ 672 w 672"/>
                <a:gd name="T5" fmla="*/ 48 h 152"/>
                <a:gd name="T6" fmla="*/ 0 60000 65536"/>
                <a:gd name="T7" fmla="*/ 0 60000 65536"/>
                <a:gd name="T8" fmla="*/ 0 60000 65536"/>
                <a:gd name="T9" fmla="*/ 0 w 672"/>
                <a:gd name="T10" fmla="*/ 0 h 152"/>
                <a:gd name="T11" fmla="*/ 672 w 672"/>
                <a:gd name="T12" fmla="*/ 152 h 152"/>
              </a:gdLst>
              <a:ahLst/>
              <a:cxnLst>
                <a:cxn ang="T6">
                  <a:pos x="T0" y="T1"/>
                </a:cxn>
                <a:cxn ang="T7">
                  <a:pos x="T2" y="T3"/>
                </a:cxn>
                <a:cxn ang="T8">
                  <a:pos x="T4" y="T5"/>
                </a:cxn>
              </a:cxnLst>
              <a:rect l="T9" t="T10" r="T11" b="T12"/>
              <a:pathLst>
                <a:path w="672" h="152">
                  <a:moveTo>
                    <a:pt x="0" y="0"/>
                  </a:moveTo>
                  <a:cubicBezTo>
                    <a:pt x="16" y="68"/>
                    <a:pt x="32" y="136"/>
                    <a:pt x="144" y="144"/>
                  </a:cubicBezTo>
                  <a:cubicBezTo>
                    <a:pt x="256" y="152"/>
                    <a:pt x="464" y="100"/>
                    <a:pt x="672" y="48"/>
                  </a:cubicBezTo>
                </a:path>
              </a:pathLst>
            </a:custGeom>
            <a:noFill/>
            <a:ln w="31750">
              <a:solidFill>
                <a:srgbClr val="000000"/>
              </a:solidFill>
              <a:prstDash val="dash"/>
              <a:round/>
              <a:headEnd/>
              <a:tailEnd type="stealth" w="med" len="med"/>
            </a:ln>
          </p:spPr>
          <p:txBody>
            <a:bodyPr wrap="none" anchor="ctr"/>
            <a:lstStyle/>
            <a:p>
              <a:endParaRPr lang="it-IT"/>
            </a:p>
          </p:txBody>
        </p:sp>
      </p:grpSp>
      <p:sp>
        <p:nvSpPr>
          <p:cNvPr id="46089" name="Freeform 13"/>
          <p:cNvSpPr>
            <a:spLocks/>
          </p:cNvSpPr>
          <p:nvPr/>
        </p:nvSpPr>
        <p:spPr bwMode="auto">
          <a:xfrm>
            <a:off x="1922463" y="3175000"/>
            <a:ext cx="744537" cy="1093788"/>
          </a:xfrm>
          <a:custGeom>
            <a:avLst/>
            <a:gdLst>
              <a:gd name="T0" fmla="*/ 0 w 469"/>
              <a:gd name="T1" fmla="*/ 1093788 h 689"/>
              <a:gd name="T2" fmla="*/ 363537 w 469"/>
              <a:gd name="T3" fmla="*/ 990600 h 689"/>
              <a:gd name="T4" fmla="*/ 515937 w 469"/>
              <a:gd name="T5" fmla="*/ 762000 h 689"/>
              <a:gd name="T6" fmla="*/ 744537 w 469"/>
              <a:gd name="T7" fmla="*/ 0 h 689"/>
              <a:gd name="T8" fmla="*/ 0 60000 65536"/>
              <a:gd name="T9" fmla="*/ 0 60000 65536"/>
              <a:gd name="T10" fmla="*/ 0 60000 65536"/>
              <a:gd name="T11" fmla="*/ 0 60000 65536"/>
              <a:gd name="T12" fmla="*/ 0 w 469"/>
              <a:gd name="T13" fmla="*/ 0 h 689"/>
              <a:gd name="T14" fmla="*/ 469 w 469"/>
              <a:gd name="T15" fmla="*/ 689 h 689"/>
            </a:gdLst>
            <a:ahLst/>
            <a:cxnLst>
              <a:cxn ang="T8">
                <a:pos x="T0" y="T1"/>
              </a:cxn>
              <a:cxn ang="T9">
                <a:pos x="T2" y="T3"/>
              </a:cxn>
              <a:cxn ang="T10">
                <a:pos x="T4" y="T5"/>
              </a:cxn>
              <a:cxn ang="T11">
                <a:pos x="T6" y="T7"/>
              </a:cxn>
            </a:cxnLst>
            <a:rect l="T12" t="T13" r="T14" b="T15"/>
            <a:pathLst>
              <a:path w="469" h="689">
                <a:moveTo>
                  <a:pt x="0" y="689"/>
                </a:moveTo>
                <a:cubicBezTo>
                  <a:pt x="36" y="678"/>
                  <a:pt x="175" y="659"/>
                  <a:pt x="229" y="624"/>
                </a:cubicBezTo>
                <a:cubicBezTo>
                  <a:pt x="283" y="589"/>
                  <a:pt x="285" y="584"/>
                  <a:pt x="325" y="480"/>
                </a:cubicBezTo>
                <a:cubicBezTo>
                  <a:pt x="365" y="376"/>
                  <a:pt x="417" y="188"/>
                  <a:pt x="469" y="0"/>
                </a:cubicBezTo>
              </a:path>
            </a:pathLst>
          </a:custGeom>
          <a:noFill/>
          <a:ln w="31750">
            <a:solidFill>
              <a:srgbClr val="000000"/>
            </a:solidFill>
            <a:prstDash val="dash"/>
            <a:round/>
            <a:headEnd/>
            <a:tailEnd/>
          </a:ln>
        </p:spPr>
        <p:txBody>
          <a:bodyPr wrap="none" anchor="ctr"/>
          <a:lstStyle/>
          <a:p>
            <a:endParaRPr lang="it-IT"/>
          </a:p>
        </p:txBody>
      </p:sp>
      <p:sp>
        <p:nvSpPr>
          <p:cNvPr id="46090" name="Freeform 14"/>
          <p:cNvSpPr>
            <a:spLocks/>
          </p:cNvSpPr>
          <p:nvPr/>
        </p:nvSpPr>
        <p:spPr bwMode="auto">
          <a:xfrm>
            <a:off x="2667000" y="2971800"/>
            <a:ext cx="622300" cy="1346200"/>
          </a:xfrm>
          <a:custGeom>
            <a:avLst/>
            <a:gdLst>
              <a:gd name="T0" fmla="*/ 0 w 392"/>
              <a:gd name="T1" fmla="*/ 279400 h 848"/>
              <a:gd name="T2" fmla="*/ 76200 w 392"/>
              <a:gd name="T3" fmla="*/ 127000 h 848"/>
              <a:gd name="T4" fmla="*/ 228600 w 392"/>
              <a:gd name="T5" fmla="*/ 50800 h 848"/>
              <a:gd name="T6" fmla="*/ 381000 w 392"/>
              <a:gd name="T7" fmla="*/ 50800 h 848"/>
              <a:gd name="T8" fmla="*/ 533400 w 392"/>
              <a:gd name="T9" fmla="*/ 355600 h 848"/>
              <a:gd name="T10" fmla="*/ 609600 w 392"/>
              <a:gd name="T11" fmla="*/ 812800 h 848"/>
              <a:gd name="T12" fmla="*/ 609600 w 392"/>
              <a:gd name="T13" fmla="*/ 1346200 h 848"/>
              <a:gd name="T14" fmla="*/ 0 60000 65536"/>
              <a:gd name="T15" fmla="*/ 0 60000 65536"/>
              <a:gd name="T16" fmla="*/ 0 60000 65536"/>
              <a:gd name="T17" fmla="*/ 0 60000 65536"/>
              <a:gd name="T18" fmla="*/ 0 60000 65536"/>
              <a:gd name="T19" fmla="*/ 0 60000 65536"/>
              <a:gd name="T20" fmla="*/ 0 60000 65536"/>
              <a:gd name="T21" fmla="*/ 0 w 392"/>
              <a:gd name="T22" fmla="*/ 0 h 848"/>
              <a:gd name="T23" fmla="*/ 392 w 392"/>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848">
                <a:moveTo>
                  <a:pt x="0" y="176"/>
                </a:moveTo>
                <a:cubicBezTo>
                  <a:pt x="12" y="140"/>
                  <a:pt x="24" y="104"/>
                  <a:pt x="48" y="80"/>
                </a:cubicBezTo>
                <a:cubicBezTo>
                  <a:pt x="72" y="56"/>
                  <a:pt x="112" y="40"/>
                  <a:pt x="144" y="32"/>
                </a:cubicBezTo>
                <a:cubicBezTo>
                  <a:pt x="176" y="24"/>
                  <a:pt x="208" y="0"/>
                  <a:pt x="240" y="32"/>
                </a:cubicBezTo>
                <a:cubicBezTo>
                  <a:pt x="272" y="64"/>
                  <a:pt x="312" y="144"/>
                  <a:pt x="336" y="224"/>
                </a:cubicBezTo>
                <a:cubicBezTo>
                  <a:pt x="360" y="304"/>
                  <a:pt x="376" y="408"/>
                  <a:pt x="384" y="512"/>
                </a:cubicBezTo>
                <a:cubicBezTo>
                  <a:pt x="392" y="616"/>
                  <a:pt x="388" y="732"/>
                  <a:pt x="384" y="848"/>
                </a:cubicBezTo>
              </a:path>
            </a:pathLst>
          </a:custGeom>
          <a:noFill/>
          <a:ln w="31750">
            <a:solidFill>
              <a:srgbClr val="000000"/>
            </a:solidFill>
            <a:prstDash val="dash"/>
            <a:round/>
            <a:headEnd/>
            <a:tailEnd/>
          </a:ln>
        </p:spPr>
        <p:txBody>
          <a:bodyPr wrap="none" anchor="ctr"/>
          <a:lstStyle/>
          <a:p>
            <a:endParaRPr lang="it-IT"/>
          </a:p>
        </p:txBody>
      </p:sp>
      <p:sp>
        <p:nvSpPr>
          <p:cNvPr id="46091" name="Freeform 15"/>
          <p:cNvSpPr>
            <a:spLocks/>
          </p:cNvSpPr>
          <p:nvPr/>
        </p:nvSpPr>
        <p:spPr bwMode="auto">
          <a:xfrm>
            <a:off x="3276600" y="4318000"/>
            <a:ext cx="1066800" cy="241300"/>
          </a:xfrm>
          <a:custGeom>
            <a:avLst/>
            <a:gdLst>
              <a:gd name="T0" fmla="*/ 0 w 672"/>
              <a:gd name="T1" fmla="*/ 0 h 152"/>
              <a:gd name="T2" fmla="*/ 228600 w 672"/>
              <a:gd name="T3" fmla="*/ 228600 h 152"/>
              <a:gd name="T4" fmla="*/ 1066800 w 672"/>
              <a:gd name="T5" fmla="*/ 76200 h 152"/>
              <a:gd name="T6" fmla="*/ 0 60000 65536"/>
              <a:gd name="T7" fmla="*/ 0 60000 65536"/>
              <a:gd name="T8" fmla="*/ 0 60000 65536"/>
              <a:gd name="T9" fmla="*/ 0 w 672"/>
              <a:gd name="T10" fmla="*/ 0 h 152"/>
              <a:gd name="T11" fmla="*/ 672 w 672"/>
              <a:gd name="T12" fmla="*/ 152 h 152"/>
            </a:gdLst>
            <a:ahLst/>
            <a:cxnLst>
              <a:cxn ang="T6">
                <a:pos x="T0" y="T1"/>
              </a:cxn>
              <a:cxn ang="T7">
                <a:pos x="T2" y="T3"/>
              </a:cxn>
              <a:cxn ang="T8">
                <a:pos x="T4" y="T5"/>
              </a:cxn>
            </a:cxnLst>
            <a:rect l="T9" t="T10" r="T11" b="T12"/>
            <a:pathLst>
              <a:path w="672" h="152">
                <a:moveTo>
                  <a:pt x="0" y="0"/>
                </a:moveTo>
                <a:cubicBezTo>
                  <a:pt x="16" y="68"/>
                  <a:pt x="32" y="136"/>
                  <a:pt x="144" y="144"/>
                </a:cubicBezTo>
                <a:cubicBezTo>
                  <a:pt x="256" y="152"/>
                  <a:pt x="464" y="100"/>
                  <a:pt x="672" y="48"/>
                </a:cubicBezTo>
              </a:path>
            </a:pathLst>
          </a:custGeom>
          <a:noFill/>
          <a:ln w="31750">
            <a:solidFill>
              <a:srgbClr val="000000"/>
            </a:solidFill>
            <a:prstDash val="dash"/>
            <a:round/>
            <a:headEnd/>
            <a:tailEnd type="stealth" w="med" len="med"/>
          </a:ln>
        </p:spPr>
        <p:txBody>
          <a:bodyPr wrap="none" anchor="ctr"/>
          <a:lstStyle/>
          <a:p>
            <a:endParaRPr lang="it-IT"/>
          </a:p>
        </p:txBody>
      </p:sp>
      <p:grpSp>
        <p:nvGrpSpPr>
          <p:cNvPr id="3" name="Group 16"/>
          <p:cNvGrpSpPr>
            <a:grpSpLocks/>
          </p:cNvGrpSpPr>
          <p:nvPr/>
        </p:nvGrpSpPr>
        <p:grpSpPr bwMode="auto">
          <a:xfrm>
            <a:off x="2895600" y="1828800"/>
            <a:ext cx="2667000" cy="915988"/>
            <a:chOff x="1632" y="1200"/>
            <a:chExt cx="1680" cy="577"/>
          </a:xfrm>
        </p:grpSpPr>
        <p:sp>
          <p:nvSpPr>
            <p:cNvPr id="46093" name="AutoShape 17"/>
            <p:cNvSpPr>
              <a:spLocks noChangeArrowheads="1"/>
            </p:cNvSpPr>
            <p:nvPr/>
          </p:nvSpPr>
          <p:spPr bwMode="auto">
            <a:xfrm>
              <a:off x="1632" y="1201"/>
              <a:ext cx="1680" cy="576"/>
            </a:xfrm>
            <a:prstGeom prst="wedgeRectCallout">
              <a:avLst>
                <a:gd name="adj1" fmla="val -43750"/>
                <a:gd name="adj2" fmla="val 70000"/>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46094" name="Rectangle 18"/>
            <p:cNvSpPr>
              <a:spLocks noChangeArrowheads="1"/>
            </p:cNvSpPr>
            <p:nvPr/>
          </p:nvSpPr>
          <p:spPr bwMode="auto">
            <a:xfrm>
              <a:off x="1684" y="1200"/>
              <a:ext cx="1532" cy="577"/>
            </a:xfrm>
            <a:prstGeom prst="rect">
              <a:avLst/>
            </a:prstGeom>
            <a:noFill/>
            <a:ln w="9525">
              <a:noFill/>
              <a:miter lim="800000"/>
              <a:headEnd/>
              <a:tailEnd/>
            </a:ln>
          </p:spPr>
          <p:txBody>
            <a:bodyPr wrap="none">
              <a:spAutoFit/>
            </a:bodyPr>
            <a:lstStyle/>
            <a:p>
              <a:pPr algn="ctr" eaLnBrk="0" hangingPunct="0"/>
              <a:r>
                <a:rPr lang="en-US" sz="1800" b="1"/>
                <a:t>Le catecolamine </a:t>
              </a:r>
            </a:p>
            <a:p>
              <a:pPr algn="ctr" eaLnBrk="0" hangingPunct="0"/>
              <a:r>
                <a:rPr lang="en-US" sz="1800" b="1"/>
                <a:t>rendono il P d’Az</a:t>
              </a:r>
              <a:r>
                <a:rPr lang="en-US" sz="1800" b="1">
                  <a:solidFill>
                    <a:srgbClr val="854B31"/>
                  </a:solidFill>
                </a:rPr>
                <a:t> </a:t>
              </a:r>
            </a:p>
            <a:p>
              <a:pPr algn="ctr" eaLnBrk="0" hangingPunct="0"/>
              <a:r>
                <a:rPr lang="en-US" sz="1800" b="1">
                  <a:solidFill>
                    <a:srgbClr val="FF0000"/>
                  </a:solidFill>
                </a:rPr>
                <a:t>PIU’ ECCITABILE. . .</a:t>
              </a:r>
              <a:endParaRPr lang="en-US" sz="1800" b="1">
                <a:solidFill>
                  <a:srgbClr val="854B31"/>
                </a:solidFill>
              </a:endParaRPr>
            </a:p>
          </p:txBody>
        </p:sp>
      </p:grpSp>
      <p:sp>
        <p:nvSpPr>
          <p:cNvPr id="19" name="Text Box 4"/>
          <p:cNvSpPr txBox="1">
            <a:spLocks noChangeArrowheads="1"/>
          </p:cNvSpPr>
          <p:nvPr/>
        </p:nvSpPr>
        <p:spPr bwMode="auto">
          <a:xfrm>
            <a:off x="395536" y="476672"/>
            <a:ext cx="7612982" cy="646331"/>
          </a:xfrm>
          <a:prstGeom prst="rect">
            <a:avLst/>
          </a:prstGeom>
          <a:solidFill>
            <a:schemeClr val="bg1"/>
          </a:solidFill>
          <a:ln w="9525">
            <a:noFill/>
            <a:miter lim="800000"/>
            <a:headEnd/>
            <a:tailEnd/>
          </a:ln>
          <a:effectLst/>
        </p:spPr>
        <p:txBody>
          <a:bodyPr wrap="none">
            <a:spAutoFit/>
          </a:bodyPr>
          <a:lstStyle/>
          <a:p>
            <a:r>
              <a:rPr lang="it-IT" sz="3600" b="1" dirty="0">
                <a:effectLst>
                  <a:outerShdw blurRad="38100" dist="38100" dir="2700000" algn="tl">
                    <a:srgbClr val="000000">
                      <a:alpha val="43137"/>
                    </a:srgbClr>
                  </a:outerShdw>
                </a:effectLst>
                <a:latin typeface="Comic Sans MS" pitchFamily="66" charset="0"/>
              </a:rPr>
              <a:t>Tachicardia </a:t>
            </a:r>
            <a:r>
              <a:rPr lang="it-IT" sz="3600" b="1" dirty="0" smtClean="0">
                <a:effectLst>
                  <a:outerShdw blurRad="38100" dist="38100" dir="2700000" algn="tl">
                    <a:srgbClr val="000000">
                      <a:alpha val="43137"/>
                    </a:srgbClr>
                  </a:outerShdw>
                </a:effectLst>
                <a:latin typeface="Comic Sans MS" pitchFamily="66" charset="0"/>
              </a:rPr>
              <a:t>sinusale appropriata</a:t>
            </a:r>
            <a:r>
              <a:rPr lang="it-IT" sz="3600" b="1" dirty="0">
                <a:effectLst>
                  <a:outerShdw blurRad="38100" dist="38100" dir="2700000" algn="tl">
                    <a:srgbClr val="000000">
                      <a:alpha val="43137"/>
                    </a:srgbClr>
                  </a:outerShdw>
                </a:effectLst>
                <a:latin typeface="Comic Sans MS" pitchFamily="66" charset="0"/>
              </a:rPr>
              <a: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228600" y="838200"/>
            <a:ext cx="8534400" cy="5638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47107" name="Line 3"/>
          <p:cNvSpPr>
            <a:spLocks noChangeShapeType="1"/>
          </p:cNvSpPr>
          <p:nvPr/>
        </p:nvSpPr>
        <p:spPr bwMode="auto">
          <a:xfrm>
            <a:off x="1828800" y="1828800"/>
            <a:ext cx="0" cy="3505200"/>
          </a:xfrm>
          <a:prstGeom prst="line">
            <a:avLst/>
          </a:prstGeom>
          <a:noFill/>
          <a:ln w="9525">
            <a:solidFill>
              <a:schemeClr val="tx1"/>
            </a:solidFill>
            <a:round/>
            <a:headEnd type="triangle" w="med" len="med"/>
            <a:tailEnd type="triangle" w="med" len="med"/>
          </a:ln>
        </p:spPr>
        <p:txBody>
          <a:bodyPr wrap="none" anchor="ctr"/>
          <a:lstStyle/>
          <a:p>
            <a:endParaRPr lang="it-IT"/>
          </a:p>
        </p:txBody>
      </p:sp>
      <p:sp>
        <p:nvSpPr>
          <p:cNvPr id="47108" name="Line 4"/>
          <p:cNvSpPr>
            <a:spLocks noChangeShapeType="1"/>
          </p:cNvSpPr>
          <p:nvPr/>
        </p:nvSpPr>
        <p:spPr bwMode="auto">
          <a:xfrm>
            <a:off x="1828800" y="3505200"/>
            <a:ext cx="4191000" cy="0"/>
          </a:xfrm>
          <a:prstGeom prst="line">
            <a:avLst/>
          </a:prstGeom>
          <a:noFill/>
          <a:ln w="9525">
            <a:solidFill>
              <a:schemeClr val="tx1"/>
            </a:solidFill>
            <a:round/>
            <a:headEnd/>
            <a:tailEnd type="triangle" w="med" len="med"/>
          </a:ln>
        </p:spPr>
        <p:txBody>
          <a:bodyPr wrap="none" anchor="ctr"/>
          <a:lstStyle/>
          <a:p>
            <a:endParaRPr lang="it-IT"/>
          </a:p>
        </p:txBody>
      </p:sp>
      <p:sp>
        <p:nvSpPr>
          <p:cNvPr id="73733" name="Text Box 5"/>
          <p:cNvSpPr txBox="1">
            <a:spLocks noChangeArrowheads="1"/>
          </p:cNvSpPr>
          <p:nvPr/>
        </p:nvSpPr>
        <p:spPr bwMode="auto">
          <a:xfrm>
            <a:off x="5943600" y="3276600"/>
            <a:ext cx="914400" cy="366713"/>
          </a:xfrm>
          <a:prstGeom prst="rect">
            <a:avLst/>
          </a:prstGeom>
          <a:noFill/>
          <a:ln w="9525">
            <a:noFill/>
            <a:miter lim="800000"/>
            <a:headEnd/>
            <a:tailEnd/>
          </a:ln>
          <a:effectLst/>
        </p:spPr>
        <p:txBody>
          <a:bodyPr>
            <a:spAutoFit/>
          </a:bodyPr>
          <a:lstStyle/>
          <a:p>
            <a:pPr algn="ctr" eaLnBrk="0" hangingPunct="0">
              <a:spcBef>
                <a:spcPct val="50000"/>
              </a:spcBef>
              <a:defRPr/>
            </a:pPr>
            <a:r>
              <a:rPr lang="en-US" sz="1800" b="1">
                <a:effectLst>
                  <a:outerShdw blurRad="38100" dist="38100" dir="2700000" algn="tl">
                    <a:srgbClr val="FFFFFF"/>
                  </a:outerShdw>
                </a:effectLst>
              </a:rPr>
              <a:t>time</a:t>
            </a:r>
            <a:endParaRPr lang="en-US" sz="1800" b="1">
              <a:solidFill>
                <a:srgbClr val="854B31"/>
              </a:solidFill>
              <a:effectLst>
                <a:outerShdw blurRad="38100" dist="38100" dir="2700000" algn="tl">
                  <a:srgbClr val="000000"/>
                </a:outerShdw>
              </a:effectLst>
            </a:endParaRPr>
          </a:p>
        </p:txBody>
      </p:sp>
      <p:sp>
        <p:nvSpPr>
          <p:cNvPr id="73734" name="Text Box 6"/>
          <p:cNvSpPr txBox="1">
            <a:spLocks noChangeArrowheads="1"/>
          </p:cNvSpPr>
          <p:nvPr/>
        </p:nvSpPr>
        <p:spPr bwMode="auto">
          <a:xfrm rot="-5424402">
            <a:off x="107157" y="3398043"/>
            <a:ext cx="2895600" cy="366713"/>
          </a:xfrm>
          <a:prstGeom prst="rect">
            <a:avLst/>
          </a:prstGeom>
          <a:noFill/>
          <a:ln w="9525">
            <a:noFill/>
            <a:miter lim="800000"/>
            <a:headEnd/>
            <a:tailEnd/>
          </a:ln>
          <a:effectLst/>
        </p:spPr>
        <p:txBody>
          <a:bodyPr>
            <a:spAutoFit/>
          </a:bodyPr>
          <a:lstStyle/>
          <a:p>
            <a:pPr algn="ctr" eaLnBrk="0" hangingPunct="0">
              <a:spcBef>
                <a:spcPct val="50000"/>
              </a:spcBef>
              <a:defRPr/>
            </a:pPr>
            <a:r>
              <a:rPr lang="en-US" sz="1800" b="1">
                <a:effectLst>
                  <a:outerShdw blurRad="38100" dist="38100" dir="2700000" algn="tl">
                    <a:srgbClr val="FFFFFF"/>
                  </a:outerShdw>
                </a:effectLst>
              </a:rPr>
              <a:t>Intracellular millivoltage</a:t>
            </a:r>
            <a:endParaRPr lang="en-US" sz="1800" b="1">
              <a:solidFill>
                <a:srgbClr val="854B31"/>
              </a:solidFill>
              <a:effectLst>
                <a:outerShdw blurRad="38100" dist="38100" dir="2700000" algn="tl">
                  <a:srgbClr val="000000"/>
                </a:outerShdw>
              </a:effectLst>
            </a:endParaRPr>
          </a:p>
        </p:txBody>
      </p:sp>
      <p:sp>
        <p:nvSpPr>
          <p:cNvPr id="47111" name="Text Box 7"/>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47112" name="Freeform 8"/>
          <p:cNvSpPr>
            <a:spLocks/>
          </p:cNvSpPr>
          <p:nvPr/>
        </p:nvSpPr>
        <p:spPr bwMode="auto">
          <a:xfrm>
            <a:off x="1905000" y="4267200"/>
            <a:ext cx="1066800" cy="304800"/>
          </a:xfrm>
          <a:custGeom>
            <a:avLst/>
            <a:gdLst>
              <a:gd name="T0" fmla="*/ 0 w 672"/>
              <a:gd name="T1" fmla="*/ 304800 h 192"/>
              <a:gd name="T2" fmla="*/ 1066800 w 672"/>
              <a:gd name="T3" fmla="*/ 0 h 192"/>
              <a:gd name="T4" fmla="*/ 0 60000 65536"/>
              <a:gd name="T5" fmla="*/ 0 60000 65536"/>
              <a:gd name="T6" fmla="*/ 0 w 672"/>
              <a:gd name="T7" fmla="*/ 0 h 192"/>
              <a:gd name="T8" fmla="*/ 672 w 672"/>
              <a:gd name="T9" fmla="*/ 192 h 192"/>
            </a:gdLst>
            <a:ahLst/>
            <a:cxnLst>
              <a:cxn ang="T4">
                <a:pos x="T0" y="T1"/>
              </a:cxn>
              <a:cxn ang="T5">
                <a:pos x="T2" y="T3"/>
              </a:cxn>
            </a:cxnLst>
            <a:rect l="T6" t="T7" r="T8" b="T9"/>
            <a:pathLst>
              <a:path w="672" h="192">
                <a:moveTo>
                  <a:pt x="0" y="192"/>
                </a:moveTo>
                <a:cubicBezTo>
                  <a:pt x="280" y="112"/>
                  <a:pt x="560" y="32"/>
                  <a:pt x="672" y="0"/>
                </a:cubicBezTo>
              </a:path>
            </a:pathLst>
          </a:custGeom>
          <a:noFill/>
          <a:ln w="31750">
            <a:solidFill>
              <a:srgbClr val="000000"/>
            </a:solidFill>
            <a:prstDash val="dash"/>
            <a:round/>
            <a:headEnd/>
            <a:tailEnd/>
          </a:ln>
        </p:spPr>
        <p:txBody>
          <a:bodyPr wrap="none" anchor="ctr"/>
          <a:lstStyle/>
          <a:p>
            <a:endParaRPr lang="it-IT"/>
          </a:p>
        </p:txBody>
      </p:sp>
      <p:sp>
        <p:nvSpPr>
          <p:cNvPr id="47113" name="Freeform 9"/>
          <p:cNvSpPr>
            <a:spLocks/>
          </p:cNvSpPr>
          <p:nvPr/>
        </p:nvSpPr>
        <p:spPr bwMode="auto">
          <a:xfrm>
            <a:off x="2971800" y="3200400"/>
            <a:ext cx="533400" cy="1066800"/>
          </a:xfrm>
          <a:custGeom>
            <a:avLst/>
            <a:gdLst>
              <a:gd name="T0" fmla="*/ 0 w 336"/>
              <a:gd name="T1" fmla="*/ 1066800 h 672"/>
              <a:gd name="T2" fmla="*/ 152400 w 336"/>
              <a:gd name="T3" fmla="*/ 990600 h 672"/>
              <a:gd name="T4" fmla="*/ 304800 w 336"/>
              <a:gd name="T5" fmla="*/ 762000 h 672"/>
              <a:gd name="T6" fmla="*/ 533400 w 336"/>
              <a:gd name="T7" fmla="*/ 0 h 672"/>
              <a:gd name="T8" fmla="*/ 0 60000 65536"/>
              <a:gd name="T9" fmla="*/ 0 60000 65536"/>
              <a:gd name="T10" fmla="*/ 0 60000 65536"/>
              <a:gd name="T11" fmla="*/ 0 60000 65536"/>
              <a:gd name="T12" fmla="*/ 0 w 336"/>
              <a:gd name="T13" fmla="*/ 0 h 672"/>
              <a:gd name="T14" fmla="*/ 336 w 336"/>
              <a:gd name="T15" fmla="*/ 672 h 672"/>
            </a:gdLst>
            <a:ahLst/>
            <a:cxnLst>
              <a:cxn ang="T8">
                <a:pos x="T0" y="T1"/>
              </a:cxn>
              <a:cxn ang="T9">
                <a:pos x="T2" y="T3"/>
              </a:cxn>
              <a:cxn ang="T10">
                <a:pos x="T4" y="T5"/>
              </a:cxn>
              <a:cxn ang="T11">
                <a:pos x="T6" y="T7"/>
              </a:cxn>
            </a:cxnLst>
            <a:rect l="T12" t="T13" r="T14" b="T15"/>
            <a:pathLst>
              <a:path w="336" h="672">
                <a:moveTo>
                  <a:pt x="0" y="672"/>
                </a:moveTo>
                <a:cubicBezTo>
                  <a:pt x="32" y="664"/>
                  <a:pt x="64" y="656"/>
                  <a:pt x="96" y="624"/>
                </a:cubicBezTo>
                <a:cubicBezTo>
                  <a:pt x="128" y="592"/>
                  <a:pt x="152" y="584"/>
                  <a:pt x="192" y="480"/>
                </a:cubicBezTo>
                <a:cubicBezTo>
                  <a:pt x="232" y="376"/>
                  <a:pt x="284" y="188"/>
                  <a:pt x="336" y="0"/>
                </a:cubicBezTo>
              </a:path>
            </a:pathLst>
          </a:custGeom>
          <a:noFill/>
          <a:ln w="31750">
            <a:solidFill>
              <a:srgbClr val="000000"/>
            </a:solidFill>
            <a:prstDash val="dash"/>
            <a:round/>
            <a:headEnd/>
            <a:tailEnd/>
          </a:ln>
        </p:spPr>
        <p:txBody>
          <a:bodyPr wrap="none" anchor="ctr"/>
          <a:lstStyle/>
          <a:p>
            <a:endParaRPr lang="it-IT"/>
          </a:p>
        </p:txBody>
      </p:sp>
      <p:sp>
        <p:nvSpPr>
          <p:cNvPr id="47114" name="Freeform 10"/>
          <p:cNvSpPr>
            <a:spLocks/>
          </p:cNvSpPr>
          <p:nvPr/>
        </p:nvSpPr>
        <p:spPr bwMode="auto">
          <a:xfrm>
            <a:off x="3505200" y="2997200"/>
            <a:ext cx="622300" cy="1346200"/>
          </a:xfrm>
          <a:custGeom>
            <a:avLst/>
            <a:gdLst>
              <a:gd name="T0" fmla="*/ 0 w 392"/>
              <a:gd name="T1" fmla="*/ 279400 h 848"/>
              <a:gd name="T2" fmla="*/ 76200 w 392"/>
              <a:gd name="T3" fmla="*/ 127000 h 848"/>
              <a:gd name="T4" fmla="*/ 228600 w 392"/>
              <a:gd name="T5" fmla="*/ 50800 h 848"/>
              <a:gd name="T6" fmla="*/ 381000 w 392"/>
              <a:gd name="T7" fmla="*/ 50800 h 848"/>
              <a:gd name="T8" fmla="*/ 533400 w 392"/>
              <a:gd name="T9" fmla="*/ 355600 h 848"/>
              <a:gd name="T10" fmla="*/ 609600 w 392"/>
              <a:gd name="T11" fmla="*/ 812800 h 848"/>
              <a:gd name="T12" fmla="*/ 609600 w 392"/>
              <a:gd name="T13" fmla="*/ 1346200 h 848"/>
              <a:gd name="T14" fmla="*/ 0 60000 65536"/>
              <a:gd name="T15" fmla="*/ 0 60000 65536"/>
              <a:gd name="T16" fmla="*/ 0 60000 65536"/>
              <a:gd name="T17" fmla="*/ 0 60000 65536"/>
              <a:gd name="T18" fmla="*/ 0 60000 65536"/>
              <a:gd name="T19" fmla="*/ 0 60000 65536"/>
              <a:gd name="T20" fmla="*/ 0 60000 65536"/>
              <a:gd name="T21" fmla="*/ 0 w 392"/>
              <a:gd name="T22" fmla="*/ 0 h 848"/>
              <a:gd name="T23" fmla="*/ 392 w 392"/>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848">
                <a:moveTo>
                  <a:pt x="0" y="176"/>
                </a:moveTo>
                <a:cubicBezTo>
                  <a:pt x="12" y="140"/>
                  <a:pt x="24" y="104"/>
                  <a:pt x="48" y="80"/>
                </a:cubicBezTo>
                <a:cubicBezTo>
                  <a:pt x="72" y="56"/>
                  <a:pt x="112" y="40"/>
                  <a:pt x="144" y="32"/>
                </a:cubicBezTo>
                <a:cubicBezTo>
                  <a:pt x="176" y="24"/>
                  <a:pt x="208" y="0"/>
                  <a:pt x="240" y="32"/>
                </a:cubicBezTo>
                <a:cubicBezTo>
                  <a:pt x="272" y="64"/>
                  <a:pt x="312" y="144"/>
                  <a:pt x="336" y="224"/>
                </a:cubicBezTo>
                <a:cubicBezTo>
                  <a:pt x="360" y="304"/>
                  <a:pt x="376" y="408"/>
                  <a:pt x="384" y="512"/>
                </a:cubicBezTo>
                <a:cubicBezTo>
                  <a:pt x="392" y="616"/>
                  <a:pt x="388" y="732"/>
                  <a:pt x="384" y="848"/>
                </a:cubicBezTo>
              </a:path>
            </a:pathLst>
          </a:custGeom>
          <a:noFill/>
          <a:ln w="31750">
            <a:solidFill>
              <a:srgbClr val="000000"/>
            </a:solidFill>
            <a:prstDash val="dash"/>
            <a:round/>
            <a:headEnd/>
            <a:tailEnd/>
          </a:ln>
        </p:spPr>
        <p:txBody>
          <a:bodyPr wrap="none" anchor="ctr"/>
          <a:lstStyle/>
          <a:p>
            <a:endParaRPr lang="it-IT"/>
          </a:p>
        </p:txBody>
      </p:sp>
      <p:sp>
        <p:nvSpPr>
          <p:cNvPr id="47115" name="Freeform 11"/>
          <p:cNvSpPr>
            <a:spLocks/>
          </p:cNvSpPr>
          <p:nvPr/>
        </p:nvSpPr>
        <p:spPr bwMode="auto">
          <a:xfrm>
            <a:off x="4114800" y="4343400"/>
            <a:ext cx="1066800" cy="241300"/>
          </a:xfrm>
          <a:custGeom>
            <a:avLst/>
            <a:gdLst>
              <a:gd name="T0" fmla="*/ 0 w 672"/>
              <a:gd name="T1" fmla="*/ 0 h 152"/>
              <a:gd name="T2" fmla="*/ 228600 w 672"/>
              <a:gd name="T3" fmla="*/ 228600 h 152"/>
              <a:gd name="T4" fmla="*/ 1066800 w 672"/>
              <a:gd name="T5" fmla="*/ 76200 h 152"/>
              <a:gd name="T6" fmla="*/ 0 60000 65536"/>
              <a:gd name="T7" fmla="*/ 0 60000 65536"/>
              <a:gd name="T8" fmla="*/ 0 60000 65536"/>
              <a:gd name="T9" fmla="*/ 0 w 672"/>
              <a:gd name="T10" fmla="*/ 0 h 152"/>
              <a:gd name="T11" fmla="*/ 672 w 672"/>
              <a:gd name="T12" fmla="*/ 152 h 152"/>
            </a:gdLst>
            <a:ahLst/>
            <a:cxnLst>
              <a:cxn ang="T6">
                <a:pos x="T0" y="T1"/>
              </a:cxn>
              <a:cxn ang="T7">
                <a:pos x="T2" y="T3"/>
              </a:cxn>
              <a:cxn ang="T8">
                <a:pos x="T4" y="T5"/>
              </a:cxn>
            </a:cxnLst>
            <a:rect l="T9" t="T10" r="T11" b="T12"/>
            <a:pathLst>
              <a:path w="672" h="152">
                <a:moveTo>
                  <a:pt x="0" y="0"/>
                </a:moveTo>
                <a:cubicBezTo>
                  <a:pt x="16" y="68"/>
                  <a:pt x="32" y="136"/>
                  <a:pt x="144" y="144"/>
                </a:cubicBezTo>
                <a:cubicBezTo>
                  <a:pt x="256" y="152"/>
                  <a:pt x="464" y="100"/>
                  <a:pt x="672" y="48"/>
                </a:cubicBezTo>
              </a:path>
            </a:pathLst>
          </a:custGeom>
          <a:noFill/>
          <a:ln w="31750">
            <a:solidFill>
              <a:srgbClr val="000000"/>
            </a:solidFill>
            <a:prstDash val="dash"/>
            <a:round/>
            <a:headEnd/>
            <a:tailEnd type="stealth" w="med" len="med"/>
          </a:ln>
        </p:spPr>
        <p:txBody>
          <a:bodyPr wrap="none" anchor="ctr"/>
          <a:lstStyle/>
          <a:p>
            <a:endParaRPr lang="it-IT"/>
          </a:p>
        </p:txBody>
      </p:sp>
      <p:sp>
        <p:nvSpPr>
          <p:cNvPr id="47116" name="Freeform 12"/>
          <p:cNvSpPr>
            <a:spLocks/>
          </p:cNvSpPr>
          <p:nvPr/>
        </p:nvSpPr>
        <p:spPr bwMode="auto">
          <a:xfrm>
            <a:off x="2362200" y="2971800"/>
            <a:ext cx="622300" cy="1346200"/>
          </a:xfrm>
          <a:custGeom>
            <a:avLst/>
            <a:gdLst>
              <a:gd name="T0" fmla="*/ 0 w 392"/>
              <a:gd name="T1" fmla="*/ 279400 h 848"/>
              <a:gd name="T2" fmla="*/ 76200 w 392"/>
              <a:gd name="T3" fmla="*/ 127000 h 848"/>
              <a:gd name="T4" fmla="*/ 228600 w 392"/>
              <a:gd name="T5" fmla="*/ 50800 h 848"/>
              <a:gd name="T6" fmla="*/ 381000 w 392"/>
              <a:gd name="T7" fmla="*/ 50800 h 848"/>
              <a:gd name="T8" fmla="*/ 533400 w 392"/>
              <a:gd name="T9" fmla="*/ 355600 h 848"/>
              <a:gd name="T10" fmla="*/ 609600 w 392"/>
              <a:gd name="T11" fmla="*/ 812800 h 848"/>
              <a:gd name="T12" fmla="*/ 609600 w 392"/>
              <a:gd name="T13" fmla="*/ 1346200 h 848"/>
              <a:gd name="T14" fmla="*/ 0 60000 65536"/>
              <a:gd name="T15" fmla="*/ 0 60000 65536"/>
              <a:gd name="T16" fmla="*/ 0 60000 65536"/>
              <a:gd name="T17" fmla="*/ 0 60000 65536"/>
              <a:gd name="T18" fmla="*/ 0 60000 65536"/>
              <a:gd name="T19" fmla="*/ 0 60000 65536"/>
              <a:gd name="T20" fmla="*/ 0 60000 65536"/>
              <a:gd name="T21" fmla="*/ 0 w 392"/>
              <a:gd name="T22" fmla="*/ 0 h 848"/>
              <a:gd name="T23" fmla="*/ 392 w 392"/>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848">
                <a:moveTo>
                  <a:pt x="0" y="176"/>
                </a:moveTo>
                <a:cubicBezTo>
                  <a:pt x="12" y="140"/>
                  <a:pt x="24" y="104"/>
                  <a:pt x="48" y="80"/>
                </a:cubicBezTo>
                <a:cubicBezTo>
                  <a:pt x="72" y="56"/>
                  <a:pt x="112" y="40"/>
                  <a:pt x="144" y="32"/>
                </a:cubicBezTo>
                <a:cubicBezTo>
                  <a:pt x="176" y="24"/>
                  <a:pt x="208" y="0"/>
                  <a:pt x="240" y="32"/>
                </a:cubicBezTo>
                <a:cubicBezTo>
                  <a:pt x="272" y="64"/>
                  <a:pt x="312" y="144"/>
                  <a:pt x="336" y="224"/>
                </a:cubicBezTo>
                <a:cubicBezTo>
                  <a:pt x="360" y="304"/>
                  <a:pt x="376" y="408"/>
                  <a:pt x="384" y="512"/>
                </a:cubicBezTo>
                <a:cubicBezTo>
                  <a:pt x="392" y="616"/>
                  <a:pt x="388" y="732"/>
                  <a:pt x="384" y="848"/>
                </a:cubicBezTo>
              </a:path>
            </a:pathLst>
          </a:custGeom>
          <a:noFill/>
          <a:ln w="31750">
            <a:solidFill>
              <a:srgbClr val="000000"/>
            </a:solidFill>
            <a:prstDash val="dash"/>
            <a:round/>
            <a:headEnd/>
            <a:tailEnd/>
          </a:ln>
        </p:spPr>
        <p:txBody>
          <a:bodyPr wrap="none" anchor="ctr"/>
          <a:lstStyle/>
          <a:p>
            <a:endParaRPr lang="it-IT"/>
          </a:p>
        </p:txBody>
      </p:sp>
      <p:sp>
        <p:nvSpPr>
          <p:cNvPr id="47117" name="Freeform 13"/>
          <p:cNvSpPr>
            <a:spLocks/>
          </p:cNvSpPr>
          <p:nvPr/>
        </p:nvSpPr>
        <p:spPr bwMode="auto">
          <a:xfrm>
            <a:off x="2971800" y="4318000"/>
            <a:ext cx="1066800" cy="241300"/>
          </a:xfrm>
          <a:custGeom>
            <a:avLst/>
            <a:gdLst>
              <a:gd name="T0" fmla="*/ 0 w 672"/>
              <a:gd name="T1" fmla="*/ 0 h 152"/>
              <a:gd name="T2" fmla="*/ 228600 w 672"/>
              <a:gd name="T3" fmla="*/ 228600 h 152"/>
              <a:gd name="T4" fmla="*/ 1066800 w 672"/>
              <a:gd name="T5" fmla="*/ 76200 h 152"/>
              <a:gd name="T6" fmla="*/ 0 60000 65536"/>
              <a:gd name="T7" fmla="*/ 0 60000 65536"/>
              <a:gd name="T8" fmla="*/ 0 60000 65536"/>
              <a:gd name="T9" fmla="*/ 0 w 672"/>
              <a:gd name="T10" fmla="*/ 0 h 152"/>
              <a:gd name="T11" fmla="*/ 672 w 672"/>
              <a:gd name="T12" fmla="*/ 152 h 152"/>
            </a:gdLst>
            <a:ahLst/>
            <a:cxnLst>
              <a:cxn ang="T6">
                <a:pos x="T0" y="T1"/>
              </a:cxn>
              <a:cxn ang="T7">
                <a:pos x="T2" y="T3"/>
              </a:cxn>
              <a:cxn ang="T8">
                <a:pos x="T4" y="T5"/>
              </a:cxn>
            </a:cxnLst>
            <a:rect l="T9" t="T10" r="T11" b="T12"/>
            <a:pathLst>
              <a:path w="672" h="152">
                <a:moveTo>
                  <a:pt x="0" y="0"/>
                </a:moveTo>
                <a:cubicBezTo>
                  <a:pt x="16" y="68"/>
                  <a:pt x="32" y="136"/>
                  <a:pt x="144" y="144"/>
                </a:cubicBezTo>
                <a:cubicBezTo>
                  <a:pt x="256" y="152"/>
                  <a:pt x="464" y="100"/>
                  <a:pt x="672" y="48"/>
                </a:cubicBezTo>
              </a:path>
            </a:pathLst>
          </a:custGeom>
          <a:noFill/>
          <a:ln w="31750">
            <a:solidFill>
              <a:srgbClr val="000000"/>
            </a:solidFill>
            <a:prstDash val="dash"/>
            <a:round/>
            <a:headEnd/>
            <a:tailEnd type="stealth" w="med" len="med"/>
          </a:ln>
        </p:spPr>
        <p:txBody>
          <a:bodyPr wrap="none" anchor="ctr"/>
          <a:lstStyle/>
          <a:p>
            <a:endParaRPr lang="it-IT"/>
          </a:p>
        </p:txBody>
      </p:sp>
      <p:grpSp>
        <p:nvGrpSpPr>
          <p:cNvPr id="2" name="Group 14"/>
          <p:cNvGrpSpPr>
            <a:grpSpLocks/>
          </p:cNvGrpSpPr>
          <p:nvPr/>
        </p:nvGrpSpPr>
        <p:grpSpPr bwMode="auto">
          <a:xfrm>
            <a:off x="2514600" y="1676400"/>
            <a:ext cx="2667000" cy="1282700"/>
            <a:chOff x="1632" y="1200"/>
            <a:chExt cx="1680" cy="577"/>
          </a:xfrm>
        </p:grpSpPr>
        <p:sp>
          <p:nvSpPr>
            <p:cNvPr id="47120" name="AutoShape 15"/>
            <p:cNvSpPr>
              <a:spLocks noChangeArrowheads="1"/>
            </p:cNvSpPr>
            <p:nvPr/>
          </p:nvSpPr>
          <p:spPr bwMode="auto">
            <a:xfrm>
              <a:off x="1632" y="1201"/>
              <a:ext cx="1680" cy="576"/>
            </a:xfrm>
            <a:prstGeom prst="wedgeRectCallout">
              <a:avLst>
                <a:gd name="adj1" fmla="val -43750"/>
                <a:gd name="adj2" fmla="val 70000"/>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47121" name="Rectangle 16"/>
            <p:cNvSpPr>
              <a:spLocks noChangeArrowheads="1"/>
            </p:cNvSpPr>
            <p:nvPr/>
          </p:nvSpPr>
          <p:spPr bwMode="auto">
            <a:xfrm>
              <a:off x="1830" y="1200"/>
              <a:ext cx="1240" cy="536"/>
            </a:xfrm>
            <a:prstGeom prst="rect">
              <a:avLst/>
            </a:prstGeom>
            <a:noFill/>
            <a:ln w="9525">
              <a:noFill/>
              <a:miter lim="800000"/>
              <a:headEnd/>
              <a:tailEnd/>
            </a:ln>
          </p:spPr>
          <p:txBody>
            <a:bodyPr wrap="none">
              <a:spAutoFit/>
            </a:bodyPr>
            <a:lstStyle/>
            <a:p>
              <a:pPr algn="ctr" eaLnBrk="0" hangingPunct="0"/>
              <a:r>
                <a:rPr lang="en-US" sz="1800" b="1"/>
                <a:t>. . . e aumentano </a:t>
              </a:r>
            </a:p>
            <a:p>
              <a:pPr algn="ctr" eaLnBrk="0" hangingPunct="0"/>
              <a:r>
                <a:rPr lang="en-US" sz="1800" b="1"/>
                <a:t>la velocità delle</a:t>
              </a:r>
              <a:r>
                <a:rPr lang="en-US" sz="1800" b="1">
                  <a:solidFill>
                    <a:srgbClr val="854B31"/>
                  </a:solidFill>
                </a:rPr>
                <a:t> </a:t>
              </a:r>
            </a:p>
            <a:p>
              <a:pPr algn="ctr" eaLnBrk="0" hangingPunct="0"/>
              <a:r>
                <a:rPr lang="en-US" sz="1800" b="1">
                  <a:solidFill>
                    <a:srgbClr val="FF0000"/>
                  </a:solidFill>
                </a:rPr>
                <a:t>CORRENTI</a:t>
              </a:r>
            </a:p>
            <a:p>
              <a:pPr algn="ctr" eaLnBrk="0" hangingPunct="0"/>
              <a:r>
                <a:rPr lang="en-US" sz="1800" b="1">
                  <a:solidFill>
                    <a:srgbClr val="FF0000"/>
                  </a:solidFill>
                </a:rPr>
                <a:t>PACEMAKER. . .</a:t>
              </a:r>
              <a:endParaRPr lang="en-US" sz="1800" b="1">
                <a:solidFill>
                  <a:srgbClr val="854B31"/>
                </a:solidFill>
              </a:endParaRPr>
            </a:p>
          </p:txBody>
        </p:sp>
      </p:grpSp>
      <p:sp>
        <p:nvSpPr>
          <p:cNvPr id="47119" name="Freeform 17"/>
          <p:cNvSpPr>
            <a:spLocks/>
          </p:cNvSpPr>
          <p:nvPr/>
        </p:nvSpPr>
        <p:spPr bwMode="auto">
          <a:xfrm>
            <a:off x="1939925" y="3276600"/>
            <a:ext cx="422275" cy="903288"/>
          </a:xfrm>
          <a:custGeom>
            <a:avLst/>
            <a:gdLst>
              <a:gd name="T0" fmla="*/ 0 w 266"/>
              <a:gd name="T1" fmla="*/ 903288 h 569"/>
              <a:gd name="T2" fmla="*/ 158750 w 266"/>
              <a:gd name="T3" fmla="*/ 692150 h 569"/>
              <a:gd name="T4" fmla="*/ 422275 w 266"/>
              <a:gd name="T5" fmla="*/ 0 h 569"/>
              <a:gd name="T6" fmla="*/ 0 60000 65536"/>
              <a:gd name="T7" fmla="*/ 0 60000 65536"/>
              <a:gd name="T8" fmla="*/ 0 60000 65536"/>
              <a:gd name="T9" fmla="*/ 0 w 266"/>
              <a:gd name="T10" fmla="*/ 0 h 569"/>
              <a:gd name="T11" fmla="*/ 266 w 266"/>
              <a:gd name="T12" fmla="*/ 569 h 569"/>
            </a:gdLst>
            <a:ahLst/>
            <a:cxnLst>
              <a:cxn ang="T6">
                <a:pos x="T0" y="T1"/>
              </a:cxn>
              <a:cxn ang="T7">
                <a:pos x="T2" y="T3"/>
              </a:cxn>
              <a:cxn ang="T8">
                <a:pos x="T4" y="T5"/>
              </a:cxn>
            </a:cxnLst>
            <a:rect l="T9" t="T10" r="T11" b="T12"/>
            <a:pathLst>
              <a:path w="266" h="569">
                <a:moveTo>
                  <a:pt x="0" y="569"/>
                </a:moveTo>
                <a:cubicBezTo>
                  <a:pt x="17" y="547"/>
                  <a:pt x="56" y="531"/>
                  <a:pt x="100" y="436"/>
                </a:cubicBezTo>
                <a:cubicBezTo>
                  <a:pt x="144" y="341"/>
                  <a:pt x="232" y="91"/>
                  <a:pt x="266" y="0"/>
                </a:cubicBezTo>
              </a:path>
            </a:pathLst>
          </a:custGeom>
          <a:noFill/>
          <a:ln w="31750">
            <a:solidFill>
              <a:srgbClr val="000000"/>
            </a:solidFill>
            <a:prstDash val="dash"/>
            <a:round/>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a:off x="228600" y="838200"/>
            <a:ext cx="8534400" cy="5638800"/>
          </a:xfrm>
          <a:prstGeom prst="horizontalScroll">
            <a:avLst>
              <a:gd name="adj" fmla="val 12500"/>
            </a:avLst>
          </a:prstGeom>
          <a:solidFill>
            <a:srgbClr val="FFFF99"/>
          </a:solidFill>
          <a:ln w="9525">
            <a:solidFill>
              <a:schemeClr val="tx1"/>
            </a:solidFill>
            <a:round/>
            <a:headEnd/>
            <a:tailEnd/>
          </a:ln>
        </p:spPr>
        <p:txBody>
          <a:bodyPr wrap="none" anchor="ctr"/>
          <a:lstStyle/>
          <a:p>
            <a:pPr algn="ctr" eaLnBrk="0" hangingPunct="0"/>
            <a:endParaRPr lang="it-IT" sz="4400" b="1">
              <a:solidFill>
                <a:srgbClr val="854B31"/>
              </a:solidFill>
            </a:endParaRPr>
          </a:p>
        </p:txBody>
      </p:sp>
      <p:sp>
        <p:nvSpPr>
          <p:cNvPr id="48131" name="Line 3"/>
          <p:cNvSpPr>
            <a:spLocks noChangeShapeType="1"/>
          </p:cNvSpPr>
          <p:nvPr/>
        </p:nvSpPr>
        <p:spPr bwMode="auto">
          <a:xfrm>
            <a:off x="1828800" y="1828800"/>
            <a:ext cx="0" cy="3505200"/>
          </a:xfrm>
          <a:prstGeom prst="line">
            <a:avLst/>
          </a:prstGeom>
          <a:noFill/>
          <a:ln w="9525">
            <a:solidFill>
              <a:schemeClr val="tx1"/>
            </a:solidFill>
            <a:round/>
            <a:headEnd type="triangle" w="med" len="med"/>
            <a:tailEnd type="triangle" w="med" len="med"/>
          </a:ln>
        </p:spPr>
        <p:txBody>
          <a:bodyPr wrap="none" anchor="ctr"/>
          <a:lstStyle/>
          <a:p>
            <a:endParaRPr lang="it-IT"/>
          </a:p>
        </p:txBody>
      </p:sp>
      <p:sp>
        <p:nvSpPr>
          <p:cNvPr id="48132" name="Line 4"/>
          <p:cNvSpPr>
            <a:spLocks noChangeShapeType="1"/>
          </p:cNvSpPr>
          <p:nvPr/>
        </p:nvSpPr>
        <p:spPr bwMode="auto">
          <a:xfrm>
            <a:off x="1828800" y="3505200"/>
            <a:ext cx="4191000" cy="0"/>
          </a:xfrm>
          <a:prstGeom prst="line">
            <a:avLst/>
          </a:prstGeom>
          <a:noFill/>
          <a:ln w="9525">
            <a:solidFill>
              <a:schemeClr val="tx1"/>
            </a:solidFill>
            <a:round/>
            <a:headEnd/>
            <a:tailEnd type="triangle" w="med" len="med"/>
          </a:ln>
        </p:spPr>
        <p:txBody>
          <a:bodyPr wrap="none" anchor="ctr"/>
          <a:lstStyle/>
          <a:p>
            <a:endParaRPr lang="it-IT"/>
          </a:p>
        </p:txBody>
      </p:sp>
      <p:sp>
        <p:nvSpPr>
          <p:cNvPr id="75781" name="Text Box 5"/>
          <p:cNvSpPr txBox="1">
            <a:spLocks noChangeArrowheads="1"/>
          </p:cNvSpPr>
          <p:nvPr/>
        </p:nvSpPr>
        <p:spPr bwMode="auto">
          <a:xfrm>
            <a:off x="5943600" y="3276600"/>
            <a:ext cx="914400" cy="366713"/>
          </a:xfrm>
          <a:prstGeom prst="rect">
            <a:avLst/>
          </a:prstGeom>
          <a:noFill/>
          <a:ln w="9525">
            <a:noFill/>
            <a:miter lim="800000"/>
            <a:headEnd/>
            <a:tailEnd/>
          </a:ln>
          <a:effectLst/>
        </p:spPr>
        <p:txBody>
          <a:bodyPr>
            <a:spAutoFit/>
          </a:bodyPr>
          <a:lstStyle/>
          <a:p>
            <a:pPr algn="ctr" eaLnBrk="0" hangingPunct="0">
              <a:spcBef>
                <a:spcPct val="50000"/>
              </a:spcBef>
              <a:defRPr/>
            </a:pPr>
            <a:r>
              <a:rPr lang="en-US" sz="1800" b="1">
                <a:effectLst>
                  <a:outerShdw blurRad="38100" dist="38100" dir="2700000" algn="tl">
                    <a:srgbClr val="FFFFFF"/>
                  </a:outerShdw>
                </a:effectLst>
              </a:rPr>
              <a:t>time</a:t>
            </a:r>
            <a:endParaRPr lang="en-US" sz="1800" b="1">
              <a:solidFill>
                <a:srgbClr val="854B31"/>
              </a:solidFill>
              <a:effectLst>
                <a:outerShdw blurRad="38100" dist="38100" dir="2700000" algn="tl">
                  <a:srgbClr val="000000"/>
                </a:outerShdw>
              </a:effectLst>
            </a:endParaRPr>
          </a:p>
        </p:txBody>
      </p:sp>
      <p:sp>
        <p:nvSpPr>
          <p:cNvPr id="75782" name="Text Box 6"/>
          <p:cNvSpPr txBox="1">
            <a:spLocks noChangeArrowheads="1"/>
          </p:cNvSpPr>
          <p:nvPr/>
        </p:nvSpPr>
        <p:spPr bwMode="auto">
          <a:xfrm rot="-5424402">
            <a:off x="107157" y="3398043"/>
            <a:ext cx="2895600" cy="366713"/>
          </a:xfrm>
          <a:prstGeom prst="rect">
            <a:avLst/>
          </a:prstGeom>
          <a:noFill/>
          <a:ln w="9525">
            <a:noFill/>
            <a:miter lim="800000"/>
            <a:headEnd/>
            <a:tailEnd/>
          </a:ln>
          <a:effectLst/>
        </p:spPr>
        <p:txBody>
          <a:bodyPr>
            <a:spAutoFit/>
          </a:bodyPr>
          <a:lstStyle/>
          <a:p>
            <a:pPr algn="ctr" eaLnBrk="0" hangingPunct="0">
              <a:spcBef>
                <a:spcPct val="50000"/>
              </a:spcBef>
              <a:defRPr/>
            </a:pPr>
            <a:r>
              <a:rPr lang="en-US" sz="1800" b="1">
                <a:effectLst>
                  <a:outerShdw blurRad="38100" dist="38100" dir="2700000" algn="tl">
                    <a:srgbClr val="FFFFFF"/>
                  </a:outerShdw>
                </a:effectLst>
              </a:rPr>
              <a:t>Intracellular millivoltage</a:t>
            </a:r>
            <a:endParaRPr lang="en-US" sz="1800" b="1">
              <a:solidFill>
                <a:srgbClr val="854B31"/>
              </a:solidFill>
              <a:effectLst>
                <a:outerShdw blurRad="38100" dist="38100" dir="2700000" algn="tl">
                  <a:srgbClr val="000000"/>
                </a:outerShdw>
              </a:effectLst>
            </a:endParaRPr>
          </a:p>
        </p:txBody>
      </p:sp>
      <p:sp>
        <p:nvSpPr>
          <p:cNvPr id="48135" name="Text Box 7"/>
          <p:cNvSpPr txBox="1">
            <a:spLocks noChangeArrowheads="1"/>
          </p:cNvSpPr>
          <p:nvPr/>
        </p:nvSpPr>
        <p:spPr bwMode="auto">
          <a:xfrm>
            <a:off x="3032125" y="4152900"/>
            <a:ext cx="184150" cy="366713"/>
          </a:xfrm>
          <a:prstGeom prst="rect">
            <a:avLst/>
          </a:prstGeom>
          <a:noFill/>
          <a:ln w="9525">
            <a:noFill/>
            <a:miter lim="800000"/>
            <a:headEnd/>
            <a:tailEnd/>
          </a:ln>
        </p:spPr>
        <p:txBody>
          <a:bodyPr wrap="none">
            <a:spAutoFit/>
          </a:bodyPr>
          <a:lstStyle/>
          <a:p>
            <a:pPr algn="ctr" eaLnBrk="0" hangingPunct="0"/>
            <a:endParaRPr lang="it-IT" sz="1800" b="1">
              <a:solidFill>
                <a:srgbClr val="854B31"/>
              </a:solidFill>
            </a:endParaRPr>
          </a:p>
        </p:txBody>
      </p:sp>
      <p:sp>
        <p:nvSpPr>
          <p:cNvPr id="48136" name="Freeform 8"/>
          <p:cNvSpPr>
            <a:spLocks/>
          </p:cNvSpPr>
          <p:nvPr/>
        </p:nvSpPr>
        <p:spPr bwMode="auto">
          <a:xfrm>
            <a:off x="1905000" y="4267200"/>
            <a:ext cx="1066800" cy="304800"/>
          </a:xfrm>
          <a:custGeom>
            <a:avLst/>
            <a:gdLst>
              <a:gd name="T0" fmla="*/ 0 w 672"/>
              <a:gd name="T1" fmla="*/ 304800 h 192"/>
              <a:gd name="T2" fmla="*/ 1066800 w 672"/>
              <a:gd name="T3" fmla="*/ 0 h 192"/>
              <a:gd name="T4" fmla="*/ 0 60000 65536"/>
              <a:gd name="T5" fmla="*/ 0 60000 65536"/>
              <a:gd name="T6" fmla="*/ 0 w 672"/>
              <a:gd name="T7" fmla="*/ 0 h 192"/>
              <a:gd name="T8" fmla="*/ 672 w 672"/>
              <a:gd name="T9" fmla="*/ 192 h 192"/>
            </a:gdLst>
            <a:ahLst/>
            <a:cxnLst>
              <a:cxn ang="T4">
                <a:pos x="T0" y="T1"/>
              </a:cxn>
              <a:cxn ang="T5">
                <a:pos x="T2" y="T3"/>
              </a:cxn>
            </a:cxnLst>
            <a:rect l="T6" t="T7" r="T8" b="T9"/>
            <a:pathLst>
              <a:path w="672" h="192">
                <a:moveTo>
                  <a:pt x="0" y="192"/>
                </a:moveTo>
                <a:cubicBezTo>
                  <a:pt x="280" y="112"/>
                  <a:pt x="560" y="32"/>
                  <a:pt x="672" y="0"/>
                </a:cubicBezTo>
              </a:path>
            </a:pathLst>
          </a:custGeom>
          <a:noFill/>
          <a:ln w="31750">
            <a:solidFill>
              <a:srgbClr val="000000"/>
            </a:solidFill>
            <a:prstDash val="dash"/>
            <a:round/>
            <a:headEnd/>
            <a:tailEnd/>
          </a:ln>
        </p:spPr>
        <p:txBody>
          <a:bodyPr wrap="none" anchor="ctr"/>
          <a:lstStyle/>
          <a:p>
            <a:endParaRPr lang="it-IT"/>
          </a:p>
        </p:txBody>
      </p:sp>
      <p:sp>
        <p:nvSpPr>
          <p:cNvPr id="48137" name="Freeform 9"/>
          <p:cNvSpPr>
            <a:spLocks/>
          </p:cNvSpPr>
          <p:nvPr/>
        </p:nvSpPr>
        <p:spPr bwMode="auto">
          <a:xfrm>
            <a:off x="2971800" y="3200400"/>
            <a:ext cx="533400" cy="1066800"/>
          </a:xfrm>
          <a:custGeom>
            <a:avLst/>
            <a:gdLst>
              <a:gd name="T0" fmla="*/ 0 w 336"/>
              <a:gd name="T1" fmla="*/ 1066800 h 672"/>
              <a:gd name="T2" fmla="*/ 152400 w 336"/>
              <a:gd name="T3" fmla="*/ 990600 h 672"/>
              <a:gd name="T4" fmla="*/ 304800 w 336"/>
              <a:gd name="T5" fmla="*/ 762000 h 672"/>
              <a:gd name="T6" fmla="*/ 533400 w 336"/>
              <a:gd name="T7" fmla="*/ 0 h 672"/>
              <a:gd name="T8" fmla="*/ 0 60000 65536"/>
              <a:gd name="T9" fmla="*/ 0 60000 65536"/>
              <a:gd name="T10" fmla="*/ 0 60000 65536"/>
              <a:gd name="T11" fmla="*/ 0 60000 65536"/>
              <a:gd name="T12" fmla="*/ 0 w 336"/>
              <a:gd name="T13" fmla="*/ 0 h 672"/>
              <a:gd name="T14" fmla="*/ 336 w 336"/>
              <a:gd name="T15" fmla="*/ 672 h 672"/>
            </a:gdLst>
            <a:ahLst/>
            <a:cxnLst>
              <a:cxn ang="T8">
                <a:pos x="T0" y="T1"/>
              </a:cxn>
              <a:cxn ang="T9">
                <a:pos x="T2" y="T3"/>
              </a:cxn>
              <a:cxn ang="T10">
                <a:pos x="T4" y="T5"/>
              </a:cxn>
              <a:cxn ang="T11">
                <a:pos x="T6" y="T7"/>
              </a:cxn>
            </a:cxnLst>
            <a:rect l="T12" t="T13" r="T14" b="T15"/>
            <a:pathLst>
              <a:path w="336" h="672">
                <a:moveTo>
                  <a:pt x="0" y="672"/>
                </a:moveTo>
                <a:cubicBezTo>
                  <a:pt x="32" y="664"/>
                  <a:pt x="64" y="656"/>
                  <a:pt x="96" y="624"/>
                </a:cubicBezTo>
                <a:cubicBezTo>
                  <a:pt x="128" y="592"/>
                  <a:pt x="152" y="584"/>
                  <a:pt x="192" y="480"/>
                </a:cubicBezTo>
                <a:cubicBezTo>
                  <a:pt x="232" y="376"/>
                  <a:pt x="284" y="188"/>
                  <a:pt x="336" y="0"/>
                </a:cubicBezTo>
              </a:path>
            </a:pathLst>
          </a:custGeom>
          <a:noFill/>
          <a:ln w="31750">
            <a:solidFill>
              <a:srgbClr val="000000"/>
            </a:solidFill>
            <a:prstDash val="dash"/>
            <a:round/>
            <a:headEnd/>
            <a:tailEnd/>
          </a:ln>
        </p:spPr>
        <p:txBody>
          <a:bodyPr wrap="none" anchor="ctr"/>
          <a:lstStyle/>
          <a:p>
            <a:endParaRPr lang="it-IT"/>
          </a:p>
        </p:txBody>
      </p:sp>
      <p:sp>
        <p:nvSpPr>
          <p:cNvPr id="48138" name="Freeform 10"/>
          <p:cNvSpPr>
            <a:spLocks/>
          </p:cNvSpPr>
          <p:nvPr/>
        </p:nvSpPr>
        <p:spPr bwMode="auto">
          <a:xfrm>
            <a:off x="3505200" y="2997200"/>
            <a:ext cx="622300" cy="1346200"/>
          </a:xfrm>
          <a:custGeom>
            <a:avLst/>
            <a:gdLst>
              <a:gd name="T0" fmla="*/ 0 w 392"/>
              <a:gd name="T1" fmla="*/ 279400 h 848"/>
              <a:gd name="T2" fmla="*/ 76200 w 392"/>
              <a:gd name="T3" fmla="*/ 127000 h 848"/>
              <a:gd name="T4" fmla="*/ 228600 w 392"/>
              <a:gd name="T5" fmla="*/ 50800 h 848"/>
              <a:gd name="T6" fmla="*/ 381000 w 392"/>
              <a:gd name="T7" fmla="*/ 50800 h 848"/>
              <a:gd name="T8" fmla="*/ 533400 w 392"/>
              <a:gd name="T9" fmla="*/ 355600 h 848"/>
              <a:gd name="T10" fmla="*/ 609600 w 392"/>
              <a:gd name="T11" fmla="*/ 812800 h 848"/>
              <a:gd name="T12" fmla="*/ 609600 w 392"/>
              <a:gd name="T13" fmla="*/ 1346200 h 848"/>
              <a:gd name="T14" fmla="*/ 0 60000 65536"/>
              <a:gd name="T15" fmla="*/ 0 60000 65536"/>
              <a:gd name="T16" fmla="*/ 0 60000 65536"/>
              <a:gd name="T17" fmla="*/ 0 60000 65536"/>
              <a:gd name="T18" fmla="*/ 0 60000 65536"/>
              <a:gd name="T19" fmla="*/ 0 60000 65536"/>
              <a:gd name="T20" fmla="*/ 0 60000 65536"/>
              <a:gd name="T21" fmla="*/ 0 w 392"/>
              <a:gd name="T22" fmla="*/ 0 h 848"/>
              <a:gd name="T23" fmla="*/ 392 w 392"/>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848">
                <a:moveTo>
                  <a:pt x="0" y="176"/>
                </a:moveTo>
                <a:cubicBezTo>
                  <a:pt x="12" y="140"/>
                  <a:pt x="24" y="104"/>
                  <a:pt x="48" y="80"/>
                </a:cubicBezTo>
                <a:cubicBezTo>
                  <a:pt x="72" y="56"/>
                  <a:pt x="112" y="40"/>
                  <a:pt x="144" y="32"/>
                </a:cubicBezTo>
                <a:cubicBezTo>
                  <a:pt x="176" y="24"/>
                  <a:pt x="208" y="0"/>
                  <a:pt x="240" y="32"/>
                </a:cubicBezTo>
                <a:cubicBezTo>
                  <a:pt x="272" y="64"/>
                  <a:pt x="312" y="144"/>
                  <a:pt x="336" y="224"/>
                </a:cubicBezTo>
                <a:cubicBezTo>
                  <a:pt x="360" y="304"/>
                  <a:pt x="376" y="408"/>
                  <a:pt x="384" y="512"/>
                </a:cubicBezTo>
                <a:cubicBezTo>
                  <a:pt x="392" y="616"/>
                  <a:pt x="388" y="732"/>
                  <a:pt x="384" y="848"/>
                </a:cubicBezTo>
              </a:path>
            </a:pathLst>
          </a:custGeom>
          <a:noFill/>
          <a:ln w="31750">
            <a:solidFill>
              <a:srgbClr val="000000"/>
            </a:solidFill>
            <a:prstDash val="dash"/>
            <a:round/>
            <a:headEnd/>
            <a:tailEnd/>
          </a:ln>
        </p:spPr>
        <p:txBody>
          <a:bodyPr wrap="none" anchor="ctr"/>
          <a:lstStyle/>
          <a:p>
            <a:endParaRPr lang="it-IT"/>
          </a:p>
        </p:txBody>
      </p:sp>
      <p:sp>
        <p:nvSpPr>
          <p:cNvPr id="48139" name="Freeform 11"/>
          <p:cNvSpPr>
            <a:spLocks/>
          </p:cNvSpPr>
          <p:nvPr/>
        </p:nvSpPr>
        <p:spPr bwMode="auto">
          <a:xfrm>
            <a:off x="4114800" y="4343400"/>
            <a:ext cx="1066800" cy="241300"/>
          </a:xfrm>
          <a:custGeom>
            <a:avLst/>
            <a:gdLst>
              <a:gd name="T0" fmla="*/ 0 w 672"/>
              <a:gd name="T1" fmla="*/ 0 h 152"/>
              <a:gd name="T2" fmla="*/ 228600 w 672"/>
              <a:gd name="T3" fmla="*/ 228600 h 152"/>
              <a:gd name="T4" fmla="*/ 1066800 w 672"/>
              <a:gd name="T5" fmla="*/ 76200 h 152"/>
              <a:gd name="T6" fmla="*/ 0 60000 65536"/>
              <a:gd name="T7" fmla="*/ 0 60000 65536"/>
              <a:gd name="T8" fmla="*/ 0 60000 65536"/>
              <a:gd name="T9" fmla="*/ 0 w 672"/>
              <a:gd name="T10" fmla="*/ 0 h 152"/>
              <a:gd name="T11" fmla="*/ 672 w 672"/>
              <a:gd name="T12" fmla="*/ 152 h 152"/>
            </a:gdLst>
            <a:ahLst/>
            <a:cxnLst>
              <a:cxn ang="T6">
                <a:pos x="T0" y="T1"/>
              </a:cxn>
              <a:cxn ang="T7">
                <a:pos x="T2" y="T3"/>
              </a:cxn>
              <a:cxn ang="T8">
                <a:pos x="T4" y="T5"/>
              </a:cxn>
            </a:cxnLst>
            <a:rect l="T9" t="T10" r="T11" b="T12"/>
            <a:pathLst>
              <a:path w="672" h="152">
                <a:moveTo>
                  <a:pt x="0" y="0"/>
                </a:moveTo>
                <a:cubicBezTo>
                  <a:pt x="16" y="68"/>
                  <a:pt x="32" y="136"/>
                  <a:pt x="144" y="144"/>
                </a:cubicBezTo>
                <a:cubicBezTo>
                  <a:pt x="256" y="152"/>
                  <a:pt x="464" y="100"/>
                  <a:pt x="672" y="48"/>
                </a:cubicBezTo>
              </a:path>
            </a:pathLst>
          </a:custGeom>
          <a:noFill/>
          <a:ln w="31750">
            <a:solidFill>
              <a:srgbClr val="000000"/>
            </a:solidFill>
            <a:prstDash val="dash"/>
            <a:round/>
            <a:headEnd/>
            <a:tailEnd type="stealth" w="med" len="med"/>
          </a:ln>
        </p:spPr>
        <p:txBody>
          <a:bodyPr wrap="none" anchor="ctr"/>
          <a:lstStyle/>
          <a:p>
            <a:endParaRPr lang="it-IT"/>
          </a:p>
        </p:txBody>
      </p:sp>
      <p:grpSp>
        <p:nvGrpSpPr>
          <p:cNvPr id="2" name="Group 12"/>
          <p:cNvGrpSpPr>
            <a:grpSpLocks/>
          </p:cNvGrpSpPr>
          <p:nvPr/>
        </p:nvGrpSpPr>
        <p:grpSpPr bwMode="auto">
          <a:xfrm>
            <a:off x="2513013" y="2133600"/>
            <a:ext cx="2828925" cy="685800"/>
            <a:chOff x="1623" y="1200"/>
            <a:chExt cx="1689" cy="577"/>
          </a:xfrm>
        </p:grpSpPr>
        <p:sp>
          <p:nvSpPr>
            <p:cNvPr id="48144" name="AutoShape 13"/>
            <p:cNvSpPr>
              <a:spLocks noChangeArrowheads="1"/>
            </p:cNvSpPr>
            <p:nvPr/>
          </p:nvSpPr>
          <p:spPr bwMode="auto">
            <a:xfrm>
              <a:off x="1632" y="1201"/>
              <a:ext cx="1680" cy="576"/>
            </a:xfrm>
            <a:prstGeom prst="wedgeRectCallout">
              <a:avLst>
                <a:gd name="adj1" fmla="val -43750"/>
                <a:gd name="adj2" fmla="val 70000"/>
              </a:avLst>
            </a:prstGeom>
            <a:solidFill>
              <a:srgbClr val="FFFFFF"/>
            </a:solidFill>
            <a:ln w="9525">
              <a:solidFill>
                <a:srgbClr val="000000"/>
              </a:solidFill>
              <a:miter lim="800000"/>
              <a:headEnd/>
              <a:tailEnd/>
            </a:ln>
          </p:spPr>
          <p:txBody>
            <a:bodyPr wrap="none" anchor="ctr"/>
            <a:lstStyle/>
            <a:p>
              <a:pPr algn="ctr" eaLnBrk="0" hangingPunct="0"/>
              <a:endParaRPr lang="it-IT" sz="1800" b="1">
                <a:solidFill>
                  <a:srgbClr val="854B31"/>
                </a:solidFill>
              </a:endParaRPr>
            </a:p>
          </p:txBody>
        </p:sp>
        <p:sp>
          <p:nvSpPr>
            <p:cNvPr id="48145" name="Rectangle 14"/>
            <p:cNvSpPr>
              <a:spLocks noChangeArrowheads="1"/>
            </p:cNvSpPr>
            <p:nvPr/>
          </p:nvSpPr>
          <p:spPr bwMode="auto">
            <a:xfrm>
              <a:off x="1623" y="1200"/>
              <a:ext cx="1654" cy="540"/>
            </a:xfrm>
            <a:prstGeom prst="rect">
              <a:avLst/>
            </a:prstGeom>
            <a:noFill/>
            <a:ln w="9525">
              <a:noFill/>
              <a:miter lim="800000"/>
              <a:headEnd/>
              <a:tailEnd/>
            </a:ln>
          </p:spPr>
          <p:txBody>
            <a:bodyPr wrap="none">
              <a:spAutoFit/>
            </a:bodyPr>
            <a:lstStyle/>
            <a:p>
              <a:pPr algn="ctr" eaLnBrk="0" hangingPunct="0"/>
              <a:r>
                <a:rPr lang="en-US" sz="1800" b="1"/>
                <a:t>. . . e abbassano la</a:t>
              </a:r>
              <a:r>
                <a:rPr lang="en-US" sz="1800" b="1">
                  <a:solidFill>
                    <a:srgbClr val="854B31"/>
                  </a:solidFill>
                </a:rPr>
                <a:t> </a:t>
              </a:r>
            </a:p>
            <a:p>
              <a:pPr algn="ctr" eaLnBrk="0" hangingPunct="0"/>
              <a:r>
                <a:rPr lang="en-US" sz="1800" b="1">
                  <a:solidFill>
                    <a:srgbClr val="FF0000"/>
                  </a:solidFill>
                </a:rPr>
                <a:t>SOGLIA DI SCARICA. . .</a:t>
              </a:r>
              <a:endParaRPr lang="en-US" sz="1800" b="1">
                <a:solidFill>
                  <a:srgbClr val="854B31"/>
                </a:solidFill>
              </a:endParaRPr>
            </a:p>
          </p:txBody>
        </p:sp>
      </p:grpSp>
      <p:sp>
        <p:nvSpPr>
          <p:cNvPr id="48141" name="Freeform 15"/>
          <p:cNvSpPr>
            <a:spLocks/>
          </p:cNvSpPr>
          <p:nvPr/>
        </p:nvSpPr>
        <p:spPr bwMode="auto">
          <a:xfrm>
            <a:off x="2255838" y="2971800"/>
            <a:ext cx="622300" cy="1346200"/>
          </a:xfrm>
          <a:custGeom>
            <a:avLst/>
            <a:gdLst>
              <a:gd name="T0" fmla="*/ 0 w 392"/>
              <a:gd name="T1" fmla="*/ 279400 h 848"/>
              <a:gd name="T2" fmla="*/ 76200 w 392"/>
              <a:gd name="T3" fmla="*/ 127000 h 848"/>
              <a:gd name="T4" fmla="*/ 228600 w 392"/>
              <a:gd name="T5" fmla="*/ 50800 h 848"/>
              <a:gd name="T6" fmla="*/ 381000 w 392"/>
              <a:gd name="T7" fmla="*/ 50800 h 848"/>
              <a:gd name="T8" fmla="*/ 533400 w 392"/>
              <a:gd name="T9" fmla="*/ 355600 h 848"/>
              <a:gd name="T10" fmla="*/ 609600 w 392"/>
              <a:gd name="T11" fmla="*/ 812800 h 848"/>
              <a:gd name="T12" fmla="*/ 609600 w 392"/>
              <a:gd name="T13" fmla="*/ 1346200 h 848"/>
              <a:gd name="T14" fmla="*/ 0 60000 65536"/>
              <a:gd name="T15" fmla="*/ 0 60000 65536"/>
              <a:gd name="T16" fmla="*/ 0 60000 65536"/>
              <a:gd name="T17" fmla="*/ 0 60000 65536"/>
              <a:gd name="T18" fmla="*/ 0 60000 65536"/>
              <a:gd name="T19" fmla="*/ 0 60000 65536"/>
              <a:gd name="T20" fmla="*/ 0 60000 65536"/>
              <a:gd name="T21" fmla="*/ 0 w 392"/>
              <a:gd name="T22" fmla="*/ 0 h 848"/>
              <a:gd name="T23" fmla="*/ 392 w 392"/>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848">
                <a:moveTo>
                  <a:pt x="0" y="176"/>
                </a:moveTo>
                <a:cubicBezTo>
                  <a:pt x="12" y="140"/>
                  <a:pt x="24" y="104"/>
                  <a:pt x="48" y="80"/>
                </a:cubicBezTo>
                <a:cubicBezTo>
                  <a:pt x="72" y="56"/>
                  <a:pt x="112" y="40"/>
                  <a:pt x="144" y="32"/>
                </a:cubicBezTo>
                <a:cubicBezTo>
                  <a:pt x="176" y="24"/>
                  <a:pt x="208" y="0"/>
                  <a:pt x="240" y="32"/>
                </a:cubicBezTo>
                <a:cubicBezTo>
                  <a:pt x="272" y="64"/>
                  <a:pt x="312" y="144"/>
                  <a:pt x="336" y="224"/>
                </a:cubicBezTo>
                <a:cubicBezTo>
                  <a:pt x="360" y="304"/>
                  <a:pt x="376" y="408"/>
                  <a:pt x="384" y="512"/>
                </a:cubicBezTo>
                <a:cubicBezTo>
                  <a:pt x="392" y="616"/>
                  <a:pt x="388" y="732"/>
                  <a:pt x="384" y="848"/>
                </a:cubicBezTo>
              </a:path>
            </a:pathLst>
          </a:custGeom>
          <a:noFill/>
          <a:ln w="31750">
            <a:solidFill>
              <a:srgbClr val="000000"/>
            </a:solidFill>
            <a:prstDash val="dash"/>
            <a:round/>
            <a:headEnd/>
            <a:tailEnd/>
          </a:ln>
        </p:spPr>
        <p:txBody>
          <a:bodyPr wrap="none" anchor="ctr"/>
          <a:lstStyle/>
          <a:p>
            <a:endParaRPr lang="it-IT"/>
          </a:p>
        </p:txBody>
      </p:sp>
      <p:sp>
        <p:nvSpPr>
          <p:cNvPr id="48142" name="Freeform 16"/>
          <p:cNvSpPr>
            <a:spLocks/>
          </p:cNvSpPr>
          <p:nvPr/>
        </p:nvSpPr>
        <p:spPr bwMode="auto">
          <a:xfrm>
            <a:off x="2865438" y="4318000"/>
            <a:ext cx="1066800" cy="241300"/>
          </a:xfrm>
          <a:custGeom>
            <a:avLst/>
            <a:gdLst>
              <a:gd name="T0" fmla="*/ 0 w 672"/>
              <a:gd name="T1" fmla="*/ 0 h 152"/>
              <a:gd name="T2" fmla="*/ 228600 w 672"/>
              <a:gd name="T3" fmla="*/ 228600 h 152"/>
              <a:gd name="T4" fmla="*/ 1066800 w 672"/>
              <a:gd name="T5" fmla="*/ 76200 h 152"/>
              <a:gd name="T6" fmla="*/ 0 60000 65536"/>
              <a:gd name="T7" fmla="*/ 0 60000 65536"/>
              <a:gd name="T8" fmla="*/ 0 60000 65536"/>
              <a:gd name="T9" fmla="*/ 0 w 672"/>
              <a:gd name="T10" fmla="*/ 0 h 152"/>
              <a:gd name="T11" fmla="*/ 672 w 672"/>
              <a:gd name="T12" fmla="*/ 152 h 152"/>
            </a:gdLst>
            <a:ahLst/>
            <a:cxnLst>
              <a:cxn ang="T6">
                <a:pos x="T0" y="T1"/>
              </a:cxn>
              <a:cxn ang="T7">
                <a:pos x="T2" y="T3"/>
              </a:cxn>
              <a:cxn ang="T8">
                <a:pos x="T4" y="T5"/>
              </a:cxn>
            </a:cxnLst>
            <a:rect l="T9" t="T10" r="T11" b="T12"/>
            <a:pathLst>
              <a:path w="672" h="152">
                <a:moveTo>
                  <a:pt x="0" y="0"/>
                </a:moveTo>
                <a:cubicBezTo>
                  <a:pt x="16" y="68"/>
                  <a:pt x="32" y="136"/>
                  <a:pt x="144" y="144"/>
                </a:cubicBezTo>
                <a:cubicBezTo>
                  <a:pt x="256" y="152"/>
                  <a:pt x="464" y="100"/>
                  <a:pt x="672" y="48"/>
                </a:cubicBezTo>
              </a:path>
            </a:pathLst>
          </a:custGeom>
          <a:noFill/>
          <a:ln w="31750">
            <a:solidFill>
              <a:srgbClr val="000000"/>
            </a:solidFill>
            <a:prstDash val="dash"/>
            <a:round/>
            <a:headEnd/>
            <a:tailEnd type="stealth" w="med" len="med"/>
          </a:ln>
        </p:spPr>
        <p:txBody>
          <a:bodyPr wrap="none" anchor="ctr"/>
          <a:lstStyle/>
          <a:p>
            <a:endParaRPr lang="it-IT"/>
          </a:p>
        </p:txBody>
      </p:sp>
      <p:sp>
        <p:nvSpPr>
          <p:cNvPr id="48143" name="Freeform 17"/>
          <p:cNvSpPr>
            <a:spLocks/>
          </p:cNvSpPr>
          <p:nvPr/>
        </p:nvSpPr>
        <p:spPr bwMode="auto">
          <a:xfrm>
            <a:off x="1905000" y="3276600"/>
            <a:ext cx="350838" cy="1150938"/>
          </a:xfrm>
          <a:custGeom>
            <a:avLst/>
            <a:gdLst>
              <a:gd name="T0" fmla="*/ 0 w 221"/>
              <a:gd name="T1" fmla="*/ 1150938 h 725"/>
              <a:gd name="T2" fmla="*/ 350838 w 221"/>
              <a:gd name="T3" fmla="*/ 0 h 725"/>
              <a:gd name="T4" fmla="*/ 0 60000 65536"/>
              <a:gd name="T5" fmla="*/ 0 60000 65536"/>
              <a:gd name="T6" fmla="*/ 0 w 221"/>
              <a:gd name="T7" fmla="*/ 0 h 725"/>
              <a:gd name="T8" fmla="*/ 221 w 221"/>
              <a:gd name="T9" fmla="*/ 725 h 725"/>
            </a:gdLst>
            <a:ahLst/>
            <a:cxnLst>
              <a:cxn ang="T4">
                <a:pos x="T0" y="T1"/>
              </a:cxn>
              <a:cxn ang="T5">
                <a:pos x="T2" y="T3"/>
              </a:cxn>
            </a:cxnLst>
            <a:rect l="T6" t="T7" r="T8" b="T9"/>
            <a:pathLst>
              <a:path w="221" h="725">
                <a:moveTo>
                  <a:pt x="0" y="725"/>
                </a:moveTo>
                <a:cubicBezTo>
                  <a:pt x="37" y="606"/>
                  <a:pt x="175" y="151"/>
                  <a:pt x="221" y="0"/>
                </a:cubicBezTo>
              </a:path>
            </a:pathLst>
          </a:custGeom>
          <a:noFill/>
          <a:ln w="31750">
            <a:solidFill>
              <a:srgbClr val="000000"/>
            </a:solidFill>
            <a:prstDash val="dash"/>
            <a:round/>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3175" y="3117850"/>
            <a:ext cx="9140825" cy="3740150"/>
          </a:xfrm>
          <a:prstGeom prst="rect">
            <a:avLst/>
          </a:prstGeom>
          <a:noFill/>
          <a:ln w="9525">
            <a:noFill/>
            <a:miter lim="800000"/>
            <a:headEnd/>
            <a:tailEnd/>
          </a:ln>
          <a:effectLst/>
        </p:spPr>
      </p:pic>
      <p:sp>
        <p:nvSpPr>
          <p:cNvPr id="119811" name="Text Box 3"/>
          <p:cNvSpPr txBox="1">
            <a:spLocks noChangeArrowheads="1"/>
          </p:cNvSpPr>
          <p:nvPr/>
        </p:nvSpPr>
        <p:spPr bwMode="auto">
          <a:xfrm>
            <a:off x="228600" y="1295400"/>
            <a:ext cx="9089348" cy="830997"/>
          </a:xfrm>
          <a:prstGeom prst="rect">
            <a:avLst/>
          </a:prstGeom>
          <a:noFill/>
          <a:ln w="9525">
            <a:noFill/>
            <a:miter lim="800000"/>
            <a:headEnd/>
            <a:tailEnd/>
          </a:ln>
          <a:effectLst/>
        </p:spPr>
        <p:txBody>
          <a:bodyPr wrap="none">
            <a:spAutoFit/>
          </a:bodyPr>
          <a:lstStyle/>
          <a:p>
            <a:r>
              <a:rPr lang="it-IT" b="1" dirty="0">
                <a:solidFill>
                  <a:schemeClr val="bg1"/>
                </a:solidFill>
                <a:latin typeface="Comic Sans MS" pitchFamily="66" charset="0"/>
              </a:rPr>
              <a:t>Persistente incremento della </a:t>
            </a:r>
            <a:r>
              <a:rPr lang="it-IT" b="1" dirty="0" err="1">
                <a:solidFill>
                  <a:schemeClr val="bg1"/>
                </a:solidFill>
                <a:latin typeface="Comic Sans MS" pitchFamily="66" charset="0"/>
              </a:rPr>
              <a:t>f.c.</a:t>
            </a:r>
            <a:r>
              <a:rPr lang="it-IT" b="1" dirty="0">
                <a:solidFill>
                  <a:schemeClr val="bg1"/>
                </a:solidFill>
                <a:latin typeface="Comic Sans MS" pitchFamily="66" charset="0"/>
              </a:rPr>
              <a:t> in un cuore a riposo, non </a:t>
            </a:r>
          </a:p>
          <a:p>
            <a:r>
              <a:rPr lang="it-IT" b="1" dirty="0">
                <a:solidFill>
                  <a:schemeClr val="bg1"/>
                </a:solidFill>
                <a:latin typeface="Comic Sans MS" pitchFamily="66" charset="0"/>
              </a:rPr>
              <a:t>correlata allo stress fisico, </a:t>
            </a:r>
            <a:r>
              <a:rPr lang="it-IT" b="1" dirty="0" smtClean="0">
                <a:solidFill>
                  <a:schemeClr val="bg1"/>
                </a:solidFill>
                <a:latin typeface="Comic Sans MS" pitchFamily="66" charset="0"/>
              </a:rPr>
              <a:t>emozionale o </a:t>
            </a:r>
            <a:r>
              <a:rPr lang="it-IT" b="1" dirty="0">
                <a:solidFill>
                  <a:schemeClr val="bg1"/>
                </a:solidFill>
                <a:latin typeface="Comic Sans MS" pitchFamily="66" charset="0"/>
              </a:rPr>
              <a:t>farmacologico</a:t>
            </a:r>
          </a:p>
        </p:txBody>
      </p:sp>
      <p:sp>
        <p:nvSpPr>
          <p:cNvPr id="119812" name="Text Box 4"/>
          <p:cNvSpPr txBox="1">
            <a:spLocks noChangeArrowheads="1"/>
          </p:cNvSpPr>
          <p:nvPr/>
        </p:nvSpPr>
        <p:spPr bwMode="auto">
          <a:xfrm>
            <a:off x="395536" y="476672"/>
            <a:ext cx="8606843" cy="646331"/>
          </a:xfrm>
          <a:prstGeom prst="rect">
            <a:avLst/>
          </a:prstGeom>
          <a:solidFill>
            <a:schemeClr val="bg1"/>
          </a:solidFill>
          <a:ln w="9525">
            <a:noFill/>
            <a:miter lim="800000"/>
            <a:headEnd/>
            <a:tailEnd/>
          </a:ln>
          <a:effectLst/>
        </p:spPr>
        <p:txBody>
          <a:bodyPr wrap="none">
            <a:spAutoFit/>
          </a:bodyPr>
          <a:lstStyle/>
          <a:p>
            <a:r>
              <a:rPr lang="it-IT" sz="3600" b="1" dirty="0">
                <a:effectLst>
                  <a:outerShdw blurRad="38100" dist="38100" dir="2700000" algn="tl">
                    <a:srgbClr val="000000">
                      <a:alpha val="43137"/>
                    </a:srgbClr>
                  </a:outerShdw>
                </a:effectLst>
                <a:latin typeface="Comic Sans MS" pitchFamily="66" charset="0"/>
              </a:rPr>
              <a:t>Tachicardia sinusale </a:t>
            </a:r>
            <a:r>
              <a:rPr lang="it-IT" sz="3600" b="1" dirty="0" err="1" smtClean="0">
                <a:effectLst>
                  <a:outerShdw blurRad="38100" dist="38100" dir="2700000" algn="tl">
                    <a:srgbClr val="000000">
                      <a:alpha val="43137"/>
                    </a:srgbClr>
                  </a:outerShdw>
                </a:effectLst>
                <a:latin typeface="Comic Sans MS" pitchFamily="66" charset="0"/>
              </a:rPr>
              <a:t>……inappropriata</a:t>
            </a:r>
            <a:r>
              <a:rPr lang="it-IT" sz="3600" b="1" dirty="0">
                <a:effectLst>
                  <a:outerShdw blurRad="38100" dist="38100" dir="2700000" algn="tl">
                    <a:srgbClr val="000000">
                      <a:alpha val="43137"/>
                    </a:srgbClr>
                  </a:outerShdw>
                </a:effectLst>
                <a:latin typeface="Comic Sans MS" pitchFamily="66" charset="0"/>
              </a:rPr>
              <a:t>:</a:t>
            </a:r>
          </a:p>
        </p:txBody>
      </p:sp>
      <p:sp>
        <p:nvSpPr>
          <p:cNvPr id="119813" name="Text Box 5"/>
          <p:cNvSpPr txBox="1">
            <a:spLocks noChangeArrowheads="1"/>
          </p:cNvSpPr>
          <p:nvPr/>
        </p:nvSpPr>
        <p:spPr bwMode="auto">
          <a:xfrm>
            <a:off x="517525" y="2403475"/>
            <a:ext cx="3671198" cy="461665"/>
          </a:xfrm>
          <a:prstGeom prst="rect">
            <a:avLst/>
          </a:prstGeom>
          <a:noFill/>
          <a:ln w="9525">
            <a:noFill/>
            <a:miter lim="800000"/>
            <a:headEnd/>
            <a:tailEnd/>
          </a:ln>
          <a:effectLst/>
        </p:spPr>
        <p:txBody>
          <a:bodyPr wrap="none">
            <a:spAutoFit/>
          </a:bodyPr>
          <a:lstStyle/>
          <a:p>
            <a:r>
              <a:rPr lang="it-IT">
                <a:solidFill>
                  <a:schemeClr val="bg1"/>
                </a:solidFill>
                <a:latin typeface="Comic Sans MS" pitchFamily="66" charset="0"/>
              </a:rPr>
              <a:t>Escludi le possibili cause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3"/>
                                        </p:tgtEl>
                                        <p:attrNameLst>
                                          <p:attrName>style.visibility</p:attrName>
                                        </p:attrNameLst>
                                      </p:cBhvr>
                                      <p:to>
                                        <p:strVal val="visible"/>
                                      </p:to>
                                    </p:set>
                                    <p:animEffect transition="in" filter="wipe(left)">
                                      <p:cBhvr>
                                        <p:cTn id="7" dur="500"/>
                                        <p:tgtEl>
                                          <p:spTgt spid="1198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9810"/>
                                        </p:tgtEl>
                                        <p:attrNameLst>
                                          <p:attrName>style.visibility</p:attrName>
                                        </p:attrNameLst>
                                      </p:cBhvr>
                                      <p:to>
                                        <p:strVal val="visible"/>
                                      </p:to>
                                    </p:set>
                                    <p:animEffect transition="in" filter="dissolve">
                                      <p:cBhvr>
                                        <p:cTn id="12"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762000" y="609600"/>
            <a:ext cx="7772400" cy="1143000"/>
          </a:xfrm>
          <a:prstGeom prst="rect">
            <a:avLst/>
          </a:prstGeom>
          <a:solidFill>
            <a:schemeClr val="bg1"/>
          </a:solidFill>
          <a:ln w="9525">
            <a:noFill/>
            <a:miter lim="800000"/>
            <a:headEnd/>
            <a:tailEnd/>
          </a:ln>
          <a:effectLst/>
        </p:spPr>
        <p:txBody>
          <a:bodyPr lIns="92075" tIns="46038" rIns="92075" bIns="46038" anchor="ctr"/>
          <a:lstStyle/>
          <a:p>
            <a:pPr algn="ctr"/>
            <a:r>
              <a:rPr lang="it-IT" sz="3600" dirty="0">
                <a:effectLst>
                  <a:outerShdw blurRad="38100" dist="38100" dir="2700000" algn="tl">
                    <a:srgbClr val="000000"/>
                  </a:outerShdw>
                </a:effectLst>
                <a:latin typeface="Comic Sans MS" pitchFamily="66" charset="0"/>
              </a:rPr>
              <a:t>Tachicardia atriale focale </a:t>
            </a:r>
          </a:p>
        </p:txBody>
      </p:sp>
      <p:sp>
        <p:nvSpPr>
          <p:cNvPr id="29700" name="Rectangle 4"/>
          <p:cNvSpPr>
            <a:spLocks noChangeArrowheads="1"/>
          </p:cNvSpPr>
          <p:nvPr/>
        </p:nvSpPr>
        <p:spPr bwMode="auto">
          <a:xfrm>
            <a:off x="685800" y="1981200"/>
            <a:ext cx="7772400" cy="4472136"/>
          </a:xfrm>
          <a:prstGeom prst="rect">
            <a:avLst/>
          </a:prstGeom>
          <a:gradFill rotWithShape="0">
            <a:gsLst>
              <a:gs pos="0">
                <a:schemeClr val="accent2"/>
              </a:gs>
              <a:gs pos="100000">
                <a:schemeClr val="accent2">
                  <a:gamma/>
                  <a:shade val="46275"/>
                  <a:invGamma/>
                </a:schemeClr>
              </a:gs>
            </a:gsLst>
            <a:lin ang="2700000" scaled="1"/>
          </a:gradFill>
          <a:ln w="9525">
            <a:noFill/>
            <a:miter lim="800000"/>
            <a:headEnd/>
            <a:tailEnd/>
          </a:ln>
          <a:effectLst/>
        </p:spPr>
        <p:txBody>
          <a:bodyPr/>
          <a:lstStyle/>
          <a:p>
            <a:pPr marL="342900" indent="-342900">
              <a:spcBef>
                <a:spcPct val="20000"/>
              </a:spcBef>
              <a:buFontTx/>
              <a:buChar char="•"/>
            </a:pPr>
            <a:r>
              <a:rPr lang="it-IT" sz="3200" b="1" dirty="0">
                <a:solidFill>
                  <a:schemeClr val="bg1"/>
                </a:solidFill>
                <a:latin typeface="Comic Sans MS" pitchFamily="66" charset="0"/>
              </a:rPr>
              <a:t>Inusuale asse delle P o con P con diversa morfologia, positive in D2, D3 e </a:t>
            </a:r>
            <a:r>
              <a:rPr lang="it-IT" sz="3200" b="1" dirty="0" err="1">
                <a:solidFill>
                  <a:schemeClr val="bg1"/>
                </a:solidFill>
                <a:latin typeface="Comic Sans MS" pitchFamily="66" charset="0"/>
              </a:rPr>
              <a:t>aVF</a:t>
            </a:r>
            <a:endParaRPr lang="it-IT" sz="3200" b="1" dirty="0">
              <a:solidFill>
                <a:schemeClr val="bg1"/>
              </a:solidFill>
              <a:latin typeface="Comic Sans MS" pitchFamily="66" charset="0"/>
            </a:endParaRPr>
          </a:p>
          <a:p>
            <a:pPr marL="342900" indent="-342900">
              <a:spcBef>
                <a:spcPct val="20000"/>
              </a:spcBef>
            </a:pPr>
            <a:endParaRPr lang="it-IT" sz="3200" dirty="0">
              <a:solidFill>
                <a:schemeClr val="bg1"/>
              </a:solidFill>
              <a:latin typeface="Comic Sans MS" pitchFamily="66" charset="0"/>
            </a:endParaRPr>
          </a:p>
          <a:p>
            <a:pPr marL="342900" indent="-342900">
              <a:spcBef>
                <a:spcPct val="20000"/>
              </a:spcBef>
              <a:buFontTx/>
              <a:buChar char="•"/>
            </a:pPr>
            <a:r>
              <a:rPr lang="it-IT" sz="3200" dirty="0">
                <a:solidFill>
                  <a:schemeClr val="bg1"/>
                </a:solidFill>
                <a:latin typeface="Comic Sans MS" pitchFamily="66" charset="0"/>
              </a:rPr>
              <a:t>Conferma / DD con </a:t>
            </a:r>
            <a:r>
              <a:rPr lang="it-IT" sz="3200" dirty="0" err="1">
                <a:solidFill>
                  <a:schemeClr val="bg1"/>
                </a:solidFill>
                <a:latin typeface="Comic Sans MS" pitchFamily="66" charset="0"/>
              </a:rPr>
              <a:t>tach</a:t>
            </a:r>
            <a:r>
              <a:rPr lang="it-IT" sz="3200" dirty="0">
                <a:solidFill>
                  <a:schemeClr val="bg1"/>
                </a:solidFill>
                <a:latin typeface="Comic Sans MS" pitchFamily="66" charset="0"/>
              </a:rPr>
              <a:t>. sinusale, con: </a:t>
            </a:r>
          </a:p>
          <a:p>
            <a:pPr marL="342900" indent="-342900">
              <a:spcBef>
                <a:spcPct val="20000"/>
              </a:spcBef>
            </a:pPr>
            <a:r>
              <a:rPr lang="it-IT" sz="3200" dirty="0">
                <a:solidFill>
                  <a:schemeClr val="bg1"/>
                </a:solidFill>
                <a:latin typeface="Comic Sans MS" pitchFamily="66" charset="0"/>
              </a:rPr>
              <a:t>             .MSC</a:t>
            </a:r>
          </a:p>
          <a:p>
            <a:pPr marL="342900" indent="-342900">
              <a:spcBef>
                <a:spcPct val="20000"/>
              </a:spcBef>
            </a:pPr>
            <a:r>
              <a:rPr lang="it-IT" sz="3200" dirty="0">
                <a:solidFill>
                  <a:schemeClr val="bg1"/>
                </a:solidFill>
                <a:latin typeface="Comic Sans MS" pitchFamily="66" charset="0"/>
              </a:rPr>
              <a:t>             .</a:t>
            </a:r>
            <a:r>
              <a:rPr lang="it-IT" sz="3200" dirty="0" err="1">
                <a:solidFill>
                  <a:schemeClr val="bg1"/>
                </a:solidFill>
                <a:latin typeface="Comic Sans MS" pitchFamily="66" charset="0"/>
              </a:rPr>
              <a:t>Adenosina</a:t>
            </a:r>
            <a:endParaRPr lang="it-IT"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descr="http://cdn.lifeinthefastlane.com/wp-content/uploads/2012/01/ectopic-atrial-tachycardia-inverted-p-waves.jpg"/>
          <p:cNvPicPr>
            <a:picLocks noChangeAspect="1" noChangeArrowheads="1"/>
          </p:cNvPicPr>
          <p:nvPr/>
        </p:nvPicPr>
        <p:blipFill>
          <a:blip r:embed="rId2" cstate="print"/>
          <a:srcRect/>
          <a:stretch>
            <a:fillRect/>
          </a:stretch>
        </p:blipFill>
        <p:spPr bwMode="auto">
          <a:xfrm>
            <a:off x="0" y="692696"/>
            <a:ext cx="9120714" cy="6165304"/>
          </a:xfrm>
          <a:prstGeom prst="rect">
            <a:avLst/>
          </a:prstGeom>
          <a:noFill/>
        </p:spPr>
      </p:pic>
      <p:sp>
        <p:nvSpPr>
          <p:cNvPr id="3" name="Ovale 2"/>
          <p:cNvSpPr/>
          <p:nvPr/>
        </p:nvSpPr>
        <p:spPr>
          <a:xfrm>
            <a:off x="1043608" y="1412776"/>
            <a:ext cx="288032" cy="3024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66273" name="Picture 1"/>
          <p:cNvPicPr>
            <a:picLocks noChangeAspect="1" noChangeArrowheads="1"/>
          </p:cNvPicPr>
          <p:nvPr/>
        </p:nvPicPr>
        <p:blipFill>
          <a:blip r:embed="rId3" cstate="print"/>
          <a:srcRect/>
          <a:stretch>
            <a:fillRect/>
          </a:stretch>
        </p:blipFill>
        <p:spPr bwMode="auto">
          <a:xfrm>
            <a:off x="1979712" y="548680"/>
            <a:ext cx="1800200" cy="6159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6273"/>
                                        </p:tgtEl>
                                        <p:attrNameLst>
                                          <p:attrName>style.visibility</p:attrName>
                                        </p:attrNameLst>
                                      </p:cBhvr>
                                      <p:to>
                                        <p:strVal val="visible"/>
                                      </p:to>
                                    </p:set>
                                    <p:anim calcmode="lin" valueType="num">
                                      <p:cBhvr additive="base">
                                        <p:cTn id="7" dur="500" fill="hold"/>
                                        <p:tgtEl>
                                          <p:spTgt spid="566273"/>
                                        </p:tgtEl>
                                        <p:attrNameLst>
                                          <p:attrName>ppt_x</p:attrName>
                                        </p:attrNameLst>
                                      </p:cBhvr>
                                      <p:tavLst>
                                        <p:tav tm="0">
                                          <p:val>
                                            <p:strVal val="#ppt_x"/>
                                          </p:val>
                                        </p:tav>
                                        <p:tav tm="100000">
                                          <p:val>
                                            <p:strVal val="#ppt_x"/>
                                          </p:val>
                                        </p:tav>
                                      </p:tavLst>
                                    </p:anim>
                                    <p:anim calcmode="lin" valueType="num">
                                      <p:cBhvr additive="base">
                                        <p:cTn id="8" dur="500" fill="hold"/>
                                        <p:tgtEl>
                                          <p:spTgt spid="566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050"/>
          <p:cNvPicPr>
            <a:picLocks noChangeAspect="1" noChangeArrowheads="1"/>
          </p:cNvPicPr>
          <p:nvPr/>
        </p:nvPicPr>
        <p:blipFill>
          <a:blip r:embed="rId2" cstate="print"/>
          <a:srcRect/>
          <a:stretch>
            <a:fillRect/>
          </a:stretch>
        </p:blipFill>
        <p:spPr bwMode="auto">
          <a:xfrm>
            <a:off x="827584" y="246219"/>
            <a:ext cx="7554416" cy="61021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solidFill>
            <a:schemeClr val="bg1"/>
          </a:solidFill>
          <a:ln>
            <a:noFill/>
          </a:ln>
        </p:spPr>
        <p:txBody>
          <a:bodyPr/>
          <a:lstStyle/>
          <a:p>
            <a:r>
              <a:rPr lang="it-IT" sz="3200" b="1" dirty="0">
                <a:solidFill>
                  <a:schemeClr val="tx1"/>
                </a:solidFill>
                <a:effectLst>
                  <a:outerShdw blurRad="38100" dist="38100" dir="2700000" algn="tl">
                    <a:srgbClr val="C0C0C0"/>
                  </a:outerShdw>
                </a:effectLst>
                <a:latin typeface="Comic Sans MS" pitchFamily="66" charset="0"/>
              </a:rPr>
              <a:t>Tachicardia atriale multifocale</a:t>
            </a:r>
          </a:p>
        </p:txBody>
      </p:sp>
      <p:sp>
        <p:nvSpPr>
          <p:cNvPr id="68611" name="Rectangle 3"/>
          <p:cNvSpPr>
            <a:spLocks noGrp="1" noChangeArrowheads="1"/>
          </p:cNvSpPr>
          <p:nvPr>
            <p:ph type="body" idx="1"/>
          </p:nvPr>
        </p:nvSpPr>
        <p:spPr>
          <a:ln>
            <a:noFill/>
          </a:ln>
        </p:spPr>
        <p:txBody>
          <a:bodyPr/>
          <a:lstStyle/>
          <a:p>
            <a:r>
              <a:rPr lang="it-IT" sz="2800" b="1">
                <a:solidFill>
                  <a:schemeClr val="bg1"/>
                </a:solidFill>
                <a:effectLst>
                  <a:outerShdw blurRad="38100" dist="38100" dir="2700000" algn="tl">
                    <a:srgbClr val="C0C0C0"/>
                  </a:outerShdw>
                </a:effectLst>
                <a:latin typeface="Comic Sans MS" pitchFamily="66" charset="0"/>
              </a:rPr>
              <a:t>Tachicardia irregolare</a:t>
            </a:r>
          </a:p>
          <a:p>
            <a:r>
              <a:rPr lang="it-IT" sz="2800" b="1">
                <a:solidFill>
                  <a:schemeClr val="bg1"/>
                </a:solidFill>
                <a:effectLst>
                  <a:outerShdw blurRad="38100" dist="38100" dir="2700000" algn="tl">
                    <a:srgbClr val="C0C0C0"/>
                  </a:outerShdw>
                </a:effectLst>
                <a:latin typeface="Comic Sans MS" pitchFamily="66" charset="0"/>
              </a:rPr>
              <a:t>P con tre o più differenti morfologie o frequenza</a:t>
            </a:r>
          </a:p>
          <a:p>
            <a:r>
              <a:rPr lang="it-IT" sz="2800" b="1">
                <a:solidFill>
                  <a:schemeClr val="bg1"/>
                </a:solidFill>
                <a:effectLst>
                  <a:outerShdw blurRad="38100" dist="38100" dir="2700000" algn="tl">
                    <a:srgbClr val="C0C0C0"/>
                  </a:outerShdw>
                </a:effectLst>
                <a:latin typeface="Comic Sans MS" pitchFamily="66" charset="0"/>
              </a:rPr>
              <a:t>Spesso confusa con FA</a:t>
            </a:r>
          </a:p>
          <a:p>
            <a:r>
              <a:rPr lang="it-IT" sz="3600" b="1" u="sng">
                <a:solidFill>
                  <a:schemeClr val="bg1"/>
                </a:solidFill>
                <a:effectLst>
                  <a:outerShdw blurRad="38100" dist="38100" dir="2700000" algn="tl">
                    <a:srgbClr val="C0C0C0"/>
                  </a:outerShdw>
                </a:effectLst>
                <a:latin typeface="Comic Sans MS" pitchFamily="66" charset="0"/>
              </a:rPr>
              <a:t>In BPCO, intossicazione digitalica, disordini elettrolitici!</a:t>
            </a:r>
          </a:p>
          <a:p>
            <a:r>
              <a:rPr lang="it-IT" sz="2800" b="1">
                <a:solidFill>
                  <a:schemeClr val="bg1"/>
                </a:solidFill>
                <a:effectLst>
                  <a:outerShdw blurRad="38100" dist="38100" dir="2700000" algn="tl">
                    <a:srgbClr val="C0C0C0"/>
                  </a:outerShdw>
                </a:effectLst>
                <a:latin typeface="Comic Sans MS" pitchFamily="66" charset="0"/>
              </a:rPr>
              <a:t>Poco spazio per DC shock o antiaritmici; </a:t>
            </a:r>
            <a:r>
              <a:rPr lang="it-IT" sz="2000" b="1">
                <a:solidFill>
                  <a:schemeClr val="bg1"/>
                </a:solidFill>
                <a:effectLst>
                  <a:outerShdw blurRad="38100" dist="38100" dir="2700000" algn="tl">
                    <a:srgbClr val="C0C0C0"/>
                  </a:outerShdw>
                </a:effectLst>
                <a:latin typeface="Comic Sans MS" pitchFamily="66" charset="0"/>
              </a:rPr>
              <a:t>può rispondere se microriento.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5" name="Picture 3"/>
          <p:cNvPicPr>
            <a:picLocks noChangeAspect="1" noChangeArrowheads="1"/>
          </p:cNvPicPr>
          <p:nvPr/>
        </p:nvPicPr>
        <p:blipFill>
          <a:blip r:embed="rId2" cstate="print"/>
          <a:srcRect/>
          <a:stretch>
            <a:fillRect/>
          </a:stretch>
        </p:blipFill>
        <p:spPr bwMode="auto">
          <a:xfrm>
            <a:off x="134976" y="2062164"/>
            <a:ext cx="9009024" cy="3527076"/>
          </a:xfrm>
          <a:prstGeom prst="rect">
            <a:avLst/>
          </a:prstGeom>
          <a:noFill/>
          <a:ln w="9525">
            <a:noFill/>
            <a:miter lim="800000"/>
            <a:headEnd/>
            <a:tailEnd/>
          </a:ln>
        </p:spPr>
      </p:pic>
      <p:sp>
        <p:nvSpPr>
          <p:cNvPr id="4" name="Rettangolo 3"/>
          <p:cNvSpPr/>
          <p:nvPr/>
        </p:nvSpPr>
        <p:spPr>
          <a:xfrm>
            <a:off x="650989" y="980728"/>
            <a:ext cx="6824304" cy="923330"/>
          </a:xfrm>
          <a:prstGeom prst="rect">
            <a:avLst/>
          </a:prstGeom>
          <a:noFill/>
        </p:spPr>
        <p:txBody>
          <a:bodyPr wrap="none" lIns="91440" tIns="45720" rIns="91440" bIns="45720">
            <a:spAutoFit/>
          </a:bodyPr>
          <a:lstStyle/>
          <a:p>
            <a:pPr algn="ctr"/>
            <a:r>
              <a:rPr lang="it-IT"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Tipo di palpitazione</a:t>
            </a:r>
            <a:endParaRPr lang="it-IT"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http://www.metealpaslan.com/ecg/v/000032-03v.jpg"/>
          <p:cNvPicPr>
            <a:picLocks noChangeAspect="1" noChangeArrowheads="1"/>
          </p:cNvPicPr>
          <p:nvPr/>
        </p:nvPicPr>
        <p:blipFill>
          <a:blip r:embed="rId2" cstate="print"/>
          <a:srcRect/>
          <a:stretch>
            <a:fillRect/>
          </a:stretch>
        </p:blipFill>
        <p:spPr bwMode="auto">
          <a:xfrm>
            <a:off x="218443" y="830396"/>
            <a:ext cx="8530021" cy="5838964"/>
          </a:xfrm>
          <a:prstGeom prst="rect">
            <a:avLst/>
          </a:prstGeom>
          <a:noFill/>
        </p:spPr>
      </p:pic>
      <p:pic>
        <p:nvPicPr>
          <p:cNvPr id="562177" name="Picture 1"/>
          <p:cNvPicPr>
            <a:picLocks noChangeAspect="1" noChangeArrowheads="1"/>
          </p:cNvPicPr>
          <p:nvPr/>
        </p:nvPicPr>
        <p:blipFill>
          <a:blip r:embed="rId3" cstate="print"/>
          <a:srcRect/>
          <a:stretch>
            <a:fillRect/>
          </a:stretch>
        </p:blipFill>
        <p:spPr bwMode="auto">
          <a:xfrm>
            <a:off x="323528" y="1412776"/>
            <a:ext cx="8438162" cy="1584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2177"/>
                                        </p:tgtEl>
                                        <p:attrNameLst>
                                          <p:attrName>style.visibility</p:attrName>
                                        </p:attrNameLst>
                                      </p:cBhvr>
                                      <p:to>
                                        <p:strVal val="visible"/>
                                      </p:to>
                                    </p:set>
                                    <p:anim calcmode="lin" valueType="num">
                                      <p:cBhvr additive="base">
                                        <p:cTn id="7" dur="500" fill="hold"/>
                                        <p:tgtEl>
                                          <p:spTgt spid="562177"/>
                                        </p:tgtEl>
                                        <p:attrNameLst>
                                          <p:attrName>ppt_x</p:attrName>
                                        </p:attrNameLst>
                                      </p:cBhvr>
                                      <p:tavLst>
                                        <p:tav tm="0">
                                          <p:val>
                                            <p:strVal val="#ppt_x"/>
                                          </p:val>
                                        </p:tav>
                                        <p:tav tm="100000">
                                          <p:val>
                                            <p:strVal val="#ppt_x"/>
                                          </p:val>
                                        </p:tav>
                                      </p:tavLst>
                                    </p:anim>
                                    <p:anim calcmode="lin" valueType="num">
                                      <p:cBhvr additive="base">
                                        <p:cTn id="8" dur="500" fill="hold"/>
                                        <p:tgtEl>
                                          <p:spTgt spid="5621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mr magoo2"/>
          <p:cNvPicPr>
            <a:picLocks noChangeAspect="1" noChangeArrowheads="1"/>
          </p:cNvPicPr>
          <p:nvPr/>
        </p:nvPicPr>
        <p:blipFill>
          <a:blip r:embed="rId2" cstate="print"/>
          <a:srcRect/>
          <a:stretch>
            <a:fillRect/>
          </a:stretch>
        </p:blipFill>
        <p:spPr bwMode="auto">
          <a:xfrm>
            <a:off x="4860032" y="1124744"/>
            <a:ext cx="2405187" cy="4520843"/>
          </a:xfrm>
          <a:prstGeom prst="rect">
            <a:avLst/>
          </a:prstGeom>
          <a:noFill/>
        </p:spPr>
      </p:pic>
      <p:sp>
        <p:nvSpPr>
          <p:cNvPr id="4" name="Rettangolo 3"/>
          <p:cNvSpPr/>
          <p:nvPr/>
        </p:nvSpPr>
        <p:spPr>
          <a:xfrm>
            <a:off x="1186054" y="1700808"/>
            <a:ext cx="2916184" cy="923330"/>
          </a:xfrm>
          <a:prstGeom prst="rect">
            <a:avLst/>
          </a:prstGeom>
          <a:noFill/>
        </p:spPr>
        <p:txBody>
          <a:bodyPr wrap="none" lIns="91440" tIns="45720" rIns="91440" bIns="45720">
            <a:spAutoFit/>
          </a:bodyPr>
          <a:lstStyle/>
          <a:p>
            <a:pPr algn="ctr"/>
            <a:r>
              <a:rPr lang="it-IT"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rPr>
              <a:t>Le TPSV</a:t>
            </a:r>
            <a:endParaRPr lang="it-IT"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09600"/>
            <a:ext cx="7772400" cy="1143000"/>
          </a:xfrm>
          <a:prstGeom prst="rect">
            <a:avLst/>
          </a:prstGeom>
          <a:solidFill>
            <a:schemeClr val="bg1"/>
          </a:solidFill>
          <a:ln w="9525">
            <a:noFill/>
            <a:miter lim="800000"/>
            <a:headEnd/>
            <a:tailEnd/>
          </a:ln>
          <a:effectLst/>
        </p:spPr>
        <p:txBody>
          <a:bodyPr lIns="92075" tIns="46038" rIns="92075" bIns="46038" anchor="ctr"/>
          <a:lstStyle/>
          <a:p>
            <a:pPr algn="ctr"/>
            <a:r>
              <a:rPr lang="it-IT" sz="6000" b="1" dirty="0">
                <a:solidFill>
                  <a:schemeClr val="accent6"/>
                </a:solidFill>
                <a:effectLst>
                  <a:outerShdw blurRad="38100" dist="38100" dir="2700000" algn="tl">
                    <a:srgbClr val="000000">
                      <a:alpha val="43137"/>
                    </a:srgbClr>
                  </a:outerShdw>
                </a:effectLst>
                <a:latin typeface="Comic Sans MS" pitchFamily="66" charset="0"/>
              </a:rPr>
              <a:t>TPSV</a:t>
            </a:r>
          </a:p>
        </p:txBody>
      </p:sp>
      <p:sp>
        <p:nvSpPr>
          <p:cNvPr id="30723" name="Rectangle 3"/>
          <p:cNvSpPr>
            <a:spLocks noChangeArrowheads="1"/>
          </p:cNvSpPr>
          <p:nvPr/>
        </p:nvSpPr>
        <p:spPr bwMode="auto">
          <a:xfrm>
            <a:off x="323528" y="2492896"/>
            <a:ext cx="8534400" cy="3684240"/>
          </a:xfrm>
          <a:prstGeom prst="rect">
            <a:avLst/>
          </a:prstGeom>
          <a:gradFill rotWithShape="0">
            <a:gsLst>
              <a:gs pos="0">
                <a:srgbClr val="17175E"/>
              </a:gs>
              <a:gs pos="100000">
                <a:schemeClr val="accent2"/>
              </a:gs>
            </a:gsLst>
            <a:lin ang="18900000" scaled="1"/>
          </a:gradFill>
          <a:ln w="9525">
            <a:noFill/>
            <a:miter lim="800000"/>
            <a:headEnd/>
            <a:tailEnd/>
          </a:ln>
          <a:effectLst/>
        </p:spPr>
        <p:txBody>
          <a:bodyPr/>
          <a:lstStyle/>
          <a:p>
            <a:pPr marL="342900" indent="-342900">
              <a:spcBef>
                <a:spcPct val="20000"/>
              </a:spcBef>
            </a:pPr>
            <a:r>
              <a:rPr lang="it-IT" sz="4000" b="1" dirty="0" smtClean="0">
                <a:solidFill>
                  <a:schemeClr val="bg1"/>
                </a:solidFill>
                <a:effectLst>
                  <a:outerShdw blurRad="38100" dist="38100" dir="2700000" algn="tl">
                    <a:srgbClr val="000000"/>
                  </a:outerShdw>
                </a:effectLst>
                <a:latin typeface="Comic Sans MS" pitchFamily="66" charset="0"/>
              </a:rPr>
              <a:t>Insorgenza </a:t>
            </a:r>
            <a:r>
              <a:rPr lang="it-IT" sz="4000" b="1" dirty="0">
                <a:solidFill>
                  <a:schemeClr val="bg1"/>
                </a:solidFill>
                <a:effectLst>
                  <a:outerShdw blurRad="38100" dist="38100" dir="2700000" algn="tl">
                    <a:srgbClr val="000000"/>
                  </a:outerShdw>
                </a:effectLst>
                <a:latin typeface="Comic Sans MS" pitchFamily="66" charset="0"/>
              </a:rPr>
              <a:t>brusca (parossistica), </a:t>
            </a:r>
            <a:r>
              <a:rPr lang="it-IT" sz="4400" b="1" dirty="0">
                <a:solidFill>
                  <a:schemeClr val="bg1"/>
                </a:solidFill>
                <a:effectLst>
                  <a:outerShdw blurRad="38100" dist="38100" dir="2700000" algn="tl">
                    <a:srgbClr val="000000"/>
                  </a:outerShdw>
                </a:effectLst>
                <a:latin typeface="Comic Sans MS" pitchFamily="66" charset="0"/>
              </a:rPr>
              <a:t>P </a:t>
            </a:r>
            <a:r>
              <a:rPr lang="it-IT" sz="4000" b="1" u="sng" dirty="0">
                <a:solidFill>
                  <a:schemeClr val="bg1"/>
                </a:solidFill>
                <a:effectLst>
                  <a:outerShdw blurRad="38100" dist="38100" dir="2700000" algn="tl">
                    <a:srgbClr val="000000"/>
                  </a:outerShdw>
                </a:effectLst>
                <a:latin typeface="Comic Sans MS" pitchFamily="66" charset="0"/>
              </a:rPr>
              <a:t>visibile</a:t>
            </a:r>
            <a:r>
              <a:rPr lang="it-IT" sz="4000" b="1" dirty="0">
                <a:solidFill>
                  <a:schemeClr val="bg1"/>
                </a:solidFill>
                <a:effectLst>
                  <a:outerShdw blurRad="38100" dist="38100" dir="2700000" algn="tl">
                    <a:srgbClr val="000000"/>
                  </a:outerShdw>
                </a:effectLst>
                <a:latin typeface="Comic Sans MS" pitchFamily="66" charset="0"/>
              </a:rPr>
              <a:t> (</a:t>
            </a:r>
            <a:r>
              <a:rPr lang="it-IT" sz="4000" b="1" dirty="0" err="1">
                <a:solidFill>
                  <a:schemeClr val="bg1"/>
                </a:solidFill>
                <a:effectLst>
                  <a:outerShdw blurRad="38100" dist="38100" dir="2700000" algn="tl">
                    <a:srgbClr val="000000"/>
                  </a:outerShdw>
                </a:effectLst>
                <a:latin typeface="Comic Sans MS" pitchFamily="66" charset="0"/>
              </a:rPr>
              <a:t>neg</a:t>
            </a:r>
            <a:r>
              <a:rPr lang="it-IT" sz="4000" b="1" dirty="0">
                <a:solidFill>
                  <a:schemeClr val="bg1"/>
                </a:solidFill>
                <a:effectLst>
                  <a:outerShdw blurRad="38100" dist="38100" dir="2700000" algn="tl">
                    <a:srgbClr val="000000"/>
                  </a:outerShdw>
                </a:effectLst>
                <a:latin typeface="Comic Sans MS" pitchFamily="66" charset="0"/>
              </a:rPr>
              <a:t> in D2, D3, </a:t>
            </a:r>
            <a:r>
              <a:rPr lang="it-IT" sz="4000" b="1" dirty="0" err="1">
                <a:solidFill>
                  <a:schemeClr val="bg1"/>
                </a:solidFill>
                <a:effectLst>
                  <a:outerShdw blurRad="38100" dist="38100" dir="2700000" algn="tl">
                    <a:srgbClr val="000000"/>
                  </a:outerShdw>
                </a:effectLst>
                <a:latin typeface="Comic Sans MS" pitchFamily="66" charset="0"/>
              </a:rPr>
              <a:t>aVF</a:t>
            </a:r>
            <a:r>
              <a:rPr lang="it-IT" sz="4000" b="1" dirty="0">
                <a:solidFill>
                  <a:schemeClr val="bg1"/>
                </a:solidFill>
                <a:effectLst>
                  <a:outerShdw blurRad="38100" dist="38100" dir="2700000" algn="tl">
                    <a:srgbClr val="000000"/>
                  </a:outerShdw>
                </a:effectLst>
                <a:latin typeface="Comic Sans MS" pitchFamily="66" charset="0"/>
              </a:rPr>
              <a:t>, prima o dopo il QRS) – </a:t>
            </a:r>
            <a:r>
              <a:rPr lang="it-IT" sz="4000" b="1" u="sng" dirty="0">
                <a:solidFill>
                  <a:schemeClr val="bg1"/>
                </a:solidFill>
                <a:effectLst>
                  <a:outerShdw blurRad="38100" dist="38100" dir="2700000" algn="tl">
                    <a:srgbClr val="000000"/>
                  </a:outerShdw>
                </a:effectLst>
                <a:latin typeface="Comic Sans MS" pitchFamily="66" charset="0"/>
              </a:rPr>
              <a:t>invisibile</a:t>
            </a:r>
            <a:r>
              <a:rPr lang="it-IT" sz="4000" b="1" dirty="0">
                <a:solidFill>
                  <a:schemeClr val="bg1"/>
                </a:solidFill>
                <a:effectLst>
                  <a:outerShdw blurRad="38100" dist="38100" dir="2700000" algn="tl">
                    <a:srgbClr val="000000"/>
                  </a:outerShdw>
                </a:effectLst>
                <a:latin typeface="Comic Sans MS" pitchFamily="66" charset="0"/>
              </a:rPr>
              <a:t> (nel QRS). QRS stretto o largo su BB preesistente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cNvPicPr>
            <a:picLocks noChangeAspect="1" noChangeArrowheads="1"/>
          </p:cNvPicPr>
          <p:nvPr/>
        </p:nvPicPr>
        <p:blipFill>
          <a:blip r:embed="rId2" cstate="print"/>
          <a:srcRect/>
          <a:stretch>
            <a:fillRect/>
          </a:stretch>
        </p:blipFill>
        <p:spPr bwMode="auto">
          <a:xfrm>
            <a:off x="381000" y="61913"/>
            <a:ext cx="8382000" cy="6734175"/>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p:cNvPicPr>
            <a:picLocks noChangeAspect="1" noChangeArrowheads="1"/>
          </p:cNvPicPr>
          <p:nvPr/>
        </p:nvPicPr>
        <p:blipFill>
          <a:blip r:embed="rId2" cstate="print"/>
          <a:srcRect/>
          <a:stretch>
            <a:fillRect/>
          </a:stretch>
        </p:blipFill>
        <p:spPr bwMode="auto">
          <a:xfrm>
            <a:off x="1819275" y="176213"/>
            <a:ext cx="5505450" cy="6505575"/>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gatto_tach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45793" name="Picture 1"/>
          <p:cNvPicPr>
            <a:picLocks noChangeAspect="1" noChangeArrowheads="1"/>
          </p:cNvPicPr>
          <p:nvPr/>
        </p:nvPicPr>
        <p:blipFill>
          <a:blip r:embed="rId3" cstate="print"/>
          <a:srcRect/>
          <a:stretch>
            <a:fillRect/>
          </a:stretch>
        </p:blipFill>
        <p:spPr bwMode="auto">
          <a:xfrm>
            <a:off x="971600" y="1340768"/>
            <a:ext cx="5400600" cy="41616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5793"/>
                                        </p:tgtEl>
                                        <p:attrNameLst>
                                          <p:attrName>style.visibility</p:attrName>
                                        </p:attrNameLst>
                                      </p:cBhvr>
                                      <p:to>
                                        <p:strVal val="visible"/>
                                      </p:to>
                                    </p:set>
                                    <p:anim calcmode="lin" valueType="num">
                                      <p:cBhvr additive="base">
                                        <p:cTn id="7" dur="500" fill="hold"/>
                                        <p:tgtEl>
                                          <p:spTgt spid="545793"/>
                                        </p:tgtEl>
                                        <p:attrNameLst>
                                          <p:attrName>ppt_x</p:attrName>
                                        </p:attrNameLst>
                                      </p:cBhvr>
                                      <p:tavLst>
                                        <p:tav tm="0">
                                          <p:val>
                                            <p:strVal val="#ppt_x"/>
                                          </p:val>
                                        </p:tav>
                                        <p:tav tm="100000">
                                          <p:val>
                                            <p:strVal val="#ppt_x"/>
                                          </p:val>
                                        </p:tav>
                                      </p:tavLst>
                                    </p:anim>
                                    <p:anim calcmode="lin" valueType="num">
                                      <p:cBhvr additive="base">
                                        <p:cTn id="8" dur="500" fill="hold"/>
                                        <p:tgtEl>
                                          <p:spTgt spid="5457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09600"/>
            <a:ext cx="7772400" cy="1143000"/>
          </a:xfrm>
          <a:prstGeom prst="rect">
            <a:avLst/>
          </a:prstGeom>
          <a:solidFill>
            <a:schemeClr val="bg1"/>
          </a:solidFill>
          <a:ln w="9525">
            <a:noFill/>
            <a:miter lim="800000"/>
            <a:headEnd/>
            <a:tailEnd/>
          </a:ln>
          <a:effectLst/>
        </p:spPr>
        <p:txBody>
          <a:bodyPr lIns="92075" tIns="46038" rIns="92075" bIns="46038" anchor="ctr"/>
          <a:lstStyle/>
          <a:p>
            <a:pPr algn="ctr"/>
            <a:r>
              <a:rPr lang="it-IT" sz="6000" b="1" dirty="0">
                <a:solidFill>
                  <a:schemeClr val="accent6"/>
                </a:solidFill>
                <a:effectLst>
                  <a:outerShdw blurRad="38100" dist="38100" dir="2700000" algn="tl">
                    <a:srgbClr val="000000">
                      <a:alpha val="43137"/>
                    </a:srgbClr>
                  </a:outerShdw>
                </a:effectLst>
                <a:latin typeface="Comic Sans MS" pitchFamily="66" charset="0"/>
              </a:rPr>
              <a:t>TPSV</a:t>
            </a:r>
          </a:p>
        </p:txBody>
      </p:sp>
      <p:sp>
        <p:nvSpPr>
          <p:cNvPr id="30723" name="Rectangle 3"/>
          <p:cNvSpPr>
            <a:spLocks noChangeArrowheads="1"/>
          </p:cNvSpPr>
          <p:nvPr/>
        </p:nvSpPr>
        <p:spPr bwMode="auto">
          <a:xfrm>
            <a:off x="323528" y="2204864"/>
            <a:ext cx="8534400" cy="4032448"/>
          </a:xfrm>
          <a:prstGeom prst="rect">
            <a:avLst/>
          </a:prstGeom>
          <a:gradFill rotWithShape="0">
            <a:gsLst>
              <a:gs pos="0">
                <a:srgbClr val="17175E"/>
              </a:gs>
              <a:gs pos="100000">
                <a:schemeClr val="accent2"/>
              </a:gs>
            </a:gsLst>
            <a:lin ang="18900000" scaled="1"/>
          </a:gradFill>
          <a:ln w="9525">
            <a:noFill/>
            <a:miter lim="800000"/>
            <a:headEnd/>
            <a:tailEnd/>
          </a:ln>
          <a:effectLst/>
        </p:spPr>
        <p:txBody>
          <a:bodyPr/>
          <a:lstStyle/>
          <a:p>
            <a:pPr marL="342900" indent="-342900">
              <a:spcBef>
                <a:spcPct val="20000"/>
              </a:spcBef>
              <a:buFontTx/>
              <a:buChar char="•"/>
            </a:pPr>
            <a:r>
              <a:rPr lang="it-IT" sz="4000" b="1" dirty="0" smtClean="0">
                <a:solidFill>
                  <a:schemeClr val="bg1"/>
                </a:solidFill>
                <a:effectLst>
                  <a:outerShdw blurRad="38100" dist="38100" dir="2700000" algn="tl">
                    <a:srgbClr val="000000"/>
                  </a:outerShdw>
                </a:effectLst>
                <a:latin typeface="Comic Sans MS" pitchFamily="66" charset="0"/>
              </a:rPr>
              <a:t>ARITMIA da </a:t>
            </a:r>
            <a:r>
              <a:rPr lang="it-IT" sz="4000" b="1" dirty="0">
                <a:solidFill>
                  <a:schemeClr val="bg1"/>
                </a:solidFill>
                <a:effectLst>
                  <a:outerShdw blurRad="38100" dist="38100" dir="2700000" algn="tl">
                    <a:srgbClr val="000000"/>
                  </a:outerShdw>
                </a:effectLst>
                <a:latin typeface="Comic Sans MS" pitchFamily="66" charset="0"/>
              </a:rPr>
              <a:t>rientro </a:t>
            </a:r>
            <a:endParaRPr lang="it-IT" sz="4000" b="1" dirty="0" smtClean="0">
              <a:solidFill>
                <a:schemeClr val="bg1"/>
              </a:solidFill>
              <a:effectLst>
                <a:outerShdw blurRad="38100" dist="38100" dir="2700000" algn="tl">
                  <a:srgbClr val="000000"/>
                </a:outerShdw>
              </a:effectLst>
              <a:latin typeface="Comic Sans MS" pitchFamily="66" charset="0"/>
            </a:endParaRPr>
          </a:p>
          <a:p>
            <a:pPr marL="800100" lvl="1" indent="-342900">
              <a:spcBef>
                <a:spcPct val="20000"/>
              </a:spcBef>
              <a:buFontTx/>
              <a:buChar char="•"/>
            </a:pPr>
            <a:r>
              <a:rPr lang="it-IT" sz="4000" b="1" u="sng" dirty="0" smtClean="0">
                <a:solidFill>
                  <a:schemeClr val="bg1"/>
                </a:solidFill>
                <a:effectLst>
                  <a:outerShdw blurRad="38100" dist="38100" dir="2700000" algn="tl">
                    <a:srgbClr val="000000"/>
                  </a:outerShdw>
                </a:effectLst>
                <a:latin typeface="Comic Sans MS" pitchFamily="66" charset="0"/>
              </a:rPr>
              <a:t>Nodale</a:t>
            </a:r>
            <a:r>
              <a:rPr lang="it-IT" sz="4000" b="1" dirty="0" smtClean="0">
                <a:solidFill>
                  <a:schemeClr val="bg1"/>
                </a:solidFill>
                <a:effectLst>
                  <a:outerShdw blurRad="38100" dist="38100" dir="2700000" algn="tl">
                    <a:srgbClr val="000000"/>
                  </a:outerShdw>
                </a:effectLst>
                <a:latin typeface="Comic Sans MS" pitchFamily="66" charset="0"/>
              </a:rPr>
              <a:t> </a:t>
            </a:r>
            <a:r>
              <a:rPr lang="it-IT" sz="4000" b="1" dirty="0">
                <a:solidFill>
                  <a:schemeClr val="bg1"/>
                </a:solidFill>
                <a:effectLst>
                  <a:outerShdw blurRad="38100" dist="38100" dir="2700000" algn="tl">
                    <a:srgbClr val="000000"/>
                  </a:outerShdw>
                </a:effectLst>
                <a:latin typeface="Comic Sans MS" pitchFamily="66" charset="0"/>
              </a:rPr>
              <a:t>(nodo </a:t>
            </a:r>
            <a:r>
              <a:rPr lang="it-IT" sz="4000" b="1" dirty="0" smtClean="0">
                <a:solidFill>
                  <a:schemeClr val="bg1"/>
                </a:solidFill>
                <a:effectLst>
                  <a:outerShdw blurRad="38100" dist="38100" dir="2700000" algn="tl">
                    <a:srgbClr val="000000"/>
                  </a:outerShdw>
                </a:effectLst>
                <a:latin typeface="Comic Sans MS" pitchFamily="66" charset="0"/>
              </a:rPr>
              <a:t>atrio-ventricolare)</a:t>
            </a:r>
          </a:p>
          <a:p>
            <a:pPr marL="800100" lvl="1" indent="-342900">
              <a:spcBef>
                <a:spcPct val="20000"/>
              </a:spcBef>
              <a:buFontTx/>
              <a:buChar char="•"/>
            </a:pPr>
            <a:r>
              <a:rPr lang="it-IT" sz="4000" b="1" u="sng" dirty="0" smtClean="0">
                <a:solidFill>
                  <a:schemeClr val="bg1"/>
                </a:solidFill>
                <a:effectLst>
                  <a:outerShdw blurRad="38100" dist="38100" dir="2700000" algn="tl">
                    <a:srgbClr val="000000"/>
                  </a:outerShdw>
                </a:effectLst>
                <a:latin typeface="Comic Sans MS" pitchFamily="66" charset="0"/>
              </a:rPr>
              <a:t>Atrio </a:t>
            </a:r>
            <a:r>
              <a:rPr lang="it-IT" sz="4000" b="1" u="sng" dirty="0">
                <a:solidFill>
                  <a:schemeClr val="bg1"/>
                </a:solidFill>
                <a:effectLst>
                  <a:outerShdw blurRad="38100" dist="38100" dir="2700000" algn="tl">
                    <a:srgbClr val="000000"/>
                  </a:outerShdw>
                </a:effectLst>
                <a:latin typeface="Comic Sans MS" pitchFamily="66" charset="0"/>
              </a:rPr>
              <a:t>– Ventricolare</a:t>
            </a:r>
            <a:r>
              <a:rPr lang="it-IT" sz="4000" b="1" dirty="0">
                <a:solidFill>
                  <a:schemeClr val="bg1"/>
                </a:solidFill>
                <a:effectLst>
                  <a:outerShdw blurRad="38100" dist="38100" dir="2700000" algn="tl">
                    <a:srgbClr val="000000"/>
                  </a:outerShdw>
                </a:effectLst>
                <a:latin typeface="Comic Sans MS" pitchFamily="66" charset="0"/>
              </a:rPr>
              <a:t>, </a:t>
            </a:r>
            <a:r>
              <a:rPr lang="it-IT" sz="4000" b="1" dirty="0" smtClean="0">
                <a:solidFill>
                  <a:schemeClr val="bg1"/>
                </a:solidFill>
                <a:effectLst>
                  <a:outerShdw blurRad="38100" dist="38100" dir="2700000" algn="tl">
                    <a:srgbClr val="000000"/>
                  </a:outerShdw>
                </a:effectLst>
                <a:latin typeface="Comic Sans MS" pitchFamily="66" charset="0"/>
              </a:rPr>
              <a:t>(via </a:t>
            </a:r>
            <a:r>
              <a:rPr lang="it-IT" sz="4000" b="1" dirty="0">
                <a:solidFill>
                  <a:schemeClr val="bg1"/>
                </a:solidFill>
                <a:effectLst>
                  <a:outerShdw blurRad="38100" dist="38100" dir="2700000" algn="tl">
                    <a:srgbClr val="000000"/>
                  </a:outerShdw>
                </a:effectLst>
                <a:latin typeface="Comic Sans MS" pitchFamily="66" charset="0"/>
              </a:rPr>
              <a:t>accessoria occulta o </a:t>
            </a:r>
            <a:r>
              <a:rPr lang="it-IT" sz="4000" b="1" dirty="0" smtClean="0">
                <a:solidFill>
                  <a:schemeClr val="bg1"/>
                </a:solidFill>
                <a:effectLst>
                  <a:outerShdw blurRad="38100" dist="38100" dir="2700000" algn="tl">
                    <a:srgbClr val="000000"/>
                  </a:outerShdw>
                </a:effectLst>
                <a:latin typeface="Comic Sans MS" pitchFamily="66" charset="0"/>
              </a:rPr>
              <a:t>manifesta)</a:t>
            </a:r>
            <a:endParaRPr lang="it-IT" sz="4000" b="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588" y="92075"/>
            <a:ext cx="9144000" cy="0"/>
          </a:xfrm>
          <a:prstGeom prst="rect">
            <a:avLst/>
          </a:prstGeom>
          <a:noFill/>
          <a:ln w="9525">
            <a:noFill/>
            <a:miter lim="800000"/>
            <a:headEnd/>
            <a:tailEnd/>
          </a:ln>
          <a:effectLst/>
        </p:spPr>
        <p:txBody>
          <a:bodyPr>
            <a:spAutoFit/>
          </a:bodyPr>
          <a:lstStyle/>
          <a:p>
            <a:endParaRPr lang="it-IT"/>
          </a:p>
        </p:txBody>
      </p:sp>
      <p:pic>
        <p:nvPicPr>
          <p:cNvPr id="63492" name="Picture 4" descr="img022"/>
          <p:cNvPicPr>
            <a:picLocks noChangeAspect="1" noChangeArrowheads="1"/>
          </p:cNvPicPr>
          <p:nvPr/>
        </p:nvPicPr>
        <p:blipFill>
          <a:blip r:embed="rId2" cstate="print"/>
          <a:srcRect/>
          <a:stretch>
            <a:fillRect/>
          </a:stretch>
        </p:blipFill>
        <p:spPr bwMode="auto">
          <a:xfrm>
            <a:off x="182563" y="138113"/>
            <a:ext cx="8778875" cy="6583362"/>
          </a:xfrm>
          <a:prstGeom prst="rect">
            <a:avLst/>
          </a:prstGeom>
          <a:noFill/>
        </p:spPr>
      </p:pic>
      <p:cxnSp>
        <p:nvCxnSpPr>
          <p:cNvPr id="5" name="Connettore 2 4"/>
          <p:cNvCxnSpPr/>
          <p:nvPr/>
        </p:nvCxnSpPr>
        <p:spPr>
          <a:xfrm flipH="1">
            <a:off x="1763688" y="1196752"/>
            <a:ext cx="720080" cy="2520280"/>
          </a:xfrm>
          <a:prstGeom prst="straightConnector1">
            <a:avLst/>
          </a:prstGeom>
          <a:ln w="76200">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p:cNvPicPr>
            <a:picLocks noChangeAspect="1" noChangeArrowheads="1"/>
          </p:cNvPicPr>
          <p:nvPr/>
        </p:nvPicPr>
        <p:blipFill>
          <a:blip r:embed="rId2" cstate="print"/>
          <a:srcRect/>
          <a:stretch>
            <a:fillRect/>
          </a:stretch>
        </p:blipFill>
        <p:spPr bwMode="auto">
          <a:xfrm>
            <a:off x="1419225" y="619125"/>
            <a:ext cx="6305550" cy="561975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tpsv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p:cNvPicPr>
            <a:picLocks noChangeAspect="1" noChangeArrowheads="1"/>
          </p:cNvPicPr>
          <p:nvPr/>
        </p:nvPicPr>
        <p:blipFill>
          <a:blip r:embed="rId2" cstate="print"/>
          <a:srcRect/>
          <a:stretch>
            <a:fillRect/>
          </a:stretch>
        </p:blipFill>
        <p:spPr bwMode="auto">
          <a:xfrm>
            <a:off x="179513" y="2204864"/>
            <a:ext cx="8964487" cy="3571081"/>
          </a:xfrm>
          <a:prstGeom prst="rect">
            <a:avLst/>
          </a:prstGeom>
          <a:noFill/>
          <a:ln w="9525">
            <a:noFill/>
            <a:miter lim="800000"/>
            <a:headEnd/>
            <a:tailEnd/>
          </a:ln>
        </p:spPr>
      </p:pic>
      <p:sp>
        <p:nvSpPr>
          <p:cNvPr id="3" name="Rettangolo 2"/>
          <p:cNvSpPr/>
          <p:nvPr/>
        </p:nvSpPr>
        <p:spPr>
          <a:xfrm>
            <a:off x="611560" y="476672"/>
            <a:ext cx="7896714" cy="1569660"/>
          </a:xfrm>
          <a:prstGeom prst="rect">
            <a:avLst/>
          </a:prstGeom>
          <a:noFill/>
        </p:spPr>
        <p:txBody>
          <a:bodyPr wrap="none" lIns="91440" tIns="45720" rIns="91440" bIns="45720">
            <a:spAutoFit/>
          </a:bodyPr>
          <a:lstStyle/>
          <a:p>
            <a:pPr algn="ctr"/>
            <a:r>
              <a:rPr lang="it-IT"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Caratteristiche delle</a:t>
            </a:r>
          </a:p>
          <a:p>
            <a:pPr algn="ctr"/>
            <a:r>
              <a:rPr lang="it-IT" sz="4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p</a:t>
            </a:r>
            <a:r>
              <a:rPr lang="it-IT" sz="4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alpitazioni tachicardiche</a:t>
            </a:r>
            <a:endParaRPr lang="it-IT" sz="48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026" descr="a"/>
          <p:cNvPicPr>
            <a:picLocks noChangeAspect="1" noChangeArrowheads="1"/>
          </p:cNvPicPr>
          <p:nvPr/>
        </p:nvPicPr>
        <p:blipFill>
          <a:blip r:embed="rId2" cstate="print"/>
          <a:srcRect/>
          <a:stretch>
            <a:fillRect/>
          </a:stretch>
        </p:blipFill>
        <p:spPr bwMode="auto">
          <a:xfrm>
            <a:off x="304800" y="511175"/>
            <a:ext cx="8610600" cy="5888038"/>
          </a:xfrm>
          <a:prstGeom prst="rect">
            <a:avLst/>
          </a:prstGeom>
          <a:noFill/>
          <a:ln w="9525">
            <a:solidFill>
              <a:srgbClr val="990000"/>
            </a:solidFill>
            <a:miter lim="800000"/>
            <a:headEnd/>
            <a:tailEnd/>
          </a:ln>
        </p:spPr>
      </p:pic>
      <p:sp>
        <p:nvSpPr>
          <p:cNvPr id="141315" name="Oval 1027"/>
          <p:cNvSpPr>
            <a:spLocks noChangeArrowheads="1"/>
          </p:cNvSpPr>
          <p:nvPr/>
        </p:nvSpPr>
        <p:spPr bwMode="auto">
          <a:xfrm>
            <a:off x="1403350" y="2492375"/>
            <a:ext cx="647700" cy="1130300"/>
          </a:xfrm>
          <a:prstGeom prst="ellipse">
            <a:avLst/>
          </a:prstGeom>
          <a:noFill/>
          <a:ln w="31750">
            <a:solidFill>
              <a:srgbClr val="FF0000"/>
            </a:solidFill>
            <a:round/>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p:cNvPicPr>
            <a:picLocks noChangeAspect="1" noChangeArrowheads="1"/>
          </p:cNvPicPr>
          <p:nvPr/>
        </p:nvPicPr>
        <p:blipFill>
          <a:blip r:embed="rId2" cstate="print"/>
          <a:srcRect/>
          <a:stretch>
            <a:fillRect/>
          </a:stretch>
        </p:blipFill>
        <p:spPr bwMode="auto">
          <a:xfrm>
            <a:off x="228600" y="1219200"/>
            <a:ext cx="8686800" cy="4646613"/>
          </a:xfrm>
          <a:prstGeom prst="rect">
            <a:avLst/>
          </a:prstGeom>
          <a:noFill/>
          <a:ln w="9525">
            <a:solidFill>
              <a:srgbClr val="990000"/>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588" y="92075"/>
            <a:ext cx="9144000" cy="0"/>
          </a:xfrm>
          <a:prstGeom prst="rect">
            <a:avLst/>
          </a:prstGeom>
          <a:noFill/>
          <a:ln w="9525">
            <a:noFill/>
            <a:miter lim="800000"/>
            <a:headEnd/>
            <a:tailEnd/>
          </a:ln>
          <a:effectLst/>
        </p:spPr>
        <p:txBody>
          <a:bodyPr>
            <a:spAutoFit/>
          </a:bodyPr>
          <a:lstStyle/>
          <a:p>
            <a:endParaRPr lang="it-IT"/>
          </a:p>
        </p:txBody>
      </p:sp>
      <p:pic>
        <p:nvPicPr>
          <p:cNvPr id="63492" name="Picture 4" descr="img022"/>
          <p:cNvPicPr>
            <a:picLocks noChangeAspect="1" noChangeArrowheads="1"/>
          </p:cNvPicPr>
          <p:nvPr/>
        </p:nvPicPr>
        <p:blipFill>
          <a:blip r:embed="rId2" cstate="print"/>
          <a:srcRect/>
          <a:stretch>
            <a:fillRect/>
          </a:stretch>
        </p:blipFill>
        <p:spPr bwMode="auto">
          <a:xfrm>
            <a:off x="182563" y="138113"/>
            <a:ext cx="8778875" cy="6583362"/>
          </a:xfrm>
          <a:prstGeom prst="rect">
            <a:avLst/>
          </a:prstGeom>
          <a:noFill/>
        </p:spPr>
      </p:pic>
      <p:cxnSp>
        <p:nvCxnSpPr>
          <p:cNvPr id="5" name="Connettore 2 4"/>
          <p:cNvCxnSpPr/>
          <p:nvPr/>
        </p:nvCxnSpPr>
        <p:spPr>
          <a:xfrm>
            <a:off x="3203848" y="1052736"/>
            <a:ext cx="1008112" cy="2736304"/>
          </a:xfrm>
          <a:prstGeom prst="straightConnector1">
            <a:avLst/>
          </a:prstGeom>
          <a:ln w="76200">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wpw2"/>
          <p:cNvPicPr>
            <a:picLocks noChangeAspect="1" noChangeArrowheads="1"/>
          </p:cNvPicPr>
          <p:nvPr/>
        </p:nvPicPr>
        <p:blipFill>
          <a:blip r:embed="rId2" cstate="print"/>
          <a:srcRect/>
          <a:stretch>
            <a:fillRect/>
          </a:stretch>
        </p:blipFill>
        <p:spPr bwMode="auto">
          <a:xfrm>
            <a:off x="762000" y="381000"/>
            <a:ext cx="7543800" cy="603567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wpw3"/>
          <p:cNvPicPr>
            <a:picLocks noChangeAspect="1" noChangeArrowheads="1"/>
          </p:cNvPicPr>
          <p:nvPr/>
        </p:nvPicPr>
        <p:blipFill>
          <a:blip r:embed="rId2" cstate="print"/>
          <a:srcRect/>
          <a:stretch>
            <a:fillRect/>
          </a:stretch>
        </p:blipFill>
        <p:spPr bwMode="auto">
          <a:xfrm>
            <a:off x="1397000" y="952500"/>
            <a:ext cx="6350000" cy="4953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a"/>
          <p:cNvPicPr>
            <a:picLocks noChangeAspect="1" noChangeArrowheads="1"/>
          </p:cNvPicPr>
          <p:nvPr/>
        </p:nvPicPr>
        <p:blipFill>
          <a:blip r:embed="rId2" cstate="print"/>
          <a:srcRect/>
          <a:stretch>
            <a:fillRect/>
          </a:stretch>
        </p:blipFill>
        <p:spPr bwMode="auto">
          <a:xfrm>
            <a:off x="1447800" y="838200"/>
            <a:ext cx="6191250" cy="5238750"/>
          </a:xfrm>
          <a:prstGeom prst="rect">
            <a:avLst/>
          </a:prstGeom>
          <a:noFill/>
          <a:ln w="9525">
            <a:solidFill>
              <a:schemeClr val="bg1"/>
            </a:solidFill>
            <a:miter lim="800000"/>
            <a:headEnd/>
            <a:tailEnd/>
          </a:ln>
        </p:spPr>
      </p:pic>
      <p:sp>
        <p:nvSpPr>
          <p:cNvPr id="140291" name="Text Box 3"/>
          <p:cNvSpPr txBox="1">
            <a:spLocks noChangeArrowheads="1"/>
          </p:cNvSpPr>
          <p:nvPr/>
        </p:nvSpPr>
        <p:spPr bwMode="auto">
          <a:xfrm>
            <a:off x="3708400" y="5661025"/>
            <a:ext cx="1928733" cy="461665"/>
          </a:xfrm>
          <a:prstGeom prst="rect">
            <a:avLst/>
          </a:prstGeom>
          <a:noFill/>
          <a:ln w="9525">
            <a:solidFill>
              <a:srgbClr val="FF0000"/>
            </a:solidFill>
            <a:miter lim="800000"/>
            <a:headEnd/>
            <a:tailEnd/>
          </a:ln>
          <a:effectLst/>
        </p:spPr>
        <p:txBody>
          <a:bodyPr wrap="none">
            <a:spAutoFit/>
          </a:bodyPr>
          <a:lstStyle/>
          <a:p>
            <a:r>
              <a:rPr lang="it-IT">
                <a:solidFill>
                  <a:schemeClr val="bg1"/>
                </a:solidFill>
                <a:latin typeface="Comic Sans MS" pitchFamily="66" charset="0"/>
              </a:rPr>
              <a:t>RP&gt; 70 msec</a:t>
            </a:r>
          </a:p>
        </p:txBody>
      </p:sp>
      <p:sp>
        <p:nvSpPr>
          <p:cNvPr id="140292" name="Line 4"/>
          <p:cNvSpPr>
            <a:spLocks noChangeShapeType="1"/>
          </p:cNvSpPr>
          <p:nvPr/>
        </p:nvSpPr>
        <p:spPr bwMode="auto">
          <a:xfrm>
            <a:off x="4343400" y="4648200"/>
            <a:ext cx="0" cy="838200"/>
          </a:xfrm>
          <a:prstGeom prst="line">
            <a:avLst/>
          </a:prstGeom>
          <a:noFill/>
          <a:ln w="25400">
            <a:solidFill>
              <a:srgbClr val="FF0000"/>
            </a:solidFill>
            <a:round/>
            <a:headEnd/>
            <a:tailEnd/>
          </a:ln>
          <a:effectLst/>
        </p:spPr>
        <p:txBody>
          <a:bodyPr/>
          <a:lstStyle/>
          <a:p>
            <a:endParaRPr lang="it-IT">
              <a:latin typeface="Comic Sans MS" pitchFamily="66" charset="0"/>
            </a:endParaRPr>
          </a:p>
        </p:txBody>
      </p:sp>
      <p:sp>
        <p:nvSpPr>
          <p:cNvPr id="140293" name="Text Box 5"/>
          <p:cNvSpPr txBox="1">
            <a:spLocks noChangeArrowheads="1"/>
          </p:cNvSpPr>
          <p:nvPr/>
        </p:nvSpPr>
        <p:spPr bwMode="auto">
          <a:xfrm>
            <a:off x="4175125" y="5394325"/>
            <a:ext cx="264816" cy="246221"/>
          </a:xfrm>
          <a:prstGeom prst="rect">
            <a:avLst/>
          </a:prstGeom>
          <a:noFill/>
          <a:ln w="9525">
            <a:noFill/>
            <a:miter lim="800000"/>
            <a:headEnd/>
            <a:tailEnd/>
          </a:ln>
          <a:effectLst/>
        </p:spPr>
        <p:txBody>
          <a:bodyPr wrap="none">
            <a:spAutoFit/>
          </a:bodyPr>
          <a:lstStyle/>
          <a:p>
            <a:r>
              <a:rPr lang="it-IT" sz="1000">
                <a:solidFill>
                  <a:schemeClr val="bg1"/>
                </a:solidFill>
                <a:latin typeface="Comic Sans MS" pitchFamily="66" charset="0"/>
              </a:rPr>
              <a:t>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wpw4"/>
          <p:cNvPicPr>
            <a:picLocks noChangeAspect="1" noChangeArrowheads="1"/>
          </p:cNvPicPr>
          <p:nvPr/>
        </p:nvPicPr>
        <p:blipFill>
          <a:blip r:embed="rId2" cstate="print"/>
          <a:srcRect/>
          <a:stretch>
            <a:fillRect/>
          </a:stretch>
        </p:blipFill>
        <p:spPr bwMode="auto">
          <a:xfrm>
            <a:off x="1397000" y="889000"/>
            <a:ext cx="6350000" cy="5080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p:cNvPicPr>
            <a:picLocks noChangeAspect="1" noChangeArrowheads="1"/>
          </p:cNvPicPr>
          <p:nvPr/>
        </p:nvPicPr>
        <p:blipFill>
          <a:blip r:embed="rId2" cstate="print"/>
          <a:srcRect/>
          <a:stretch>
            <a:fillRect/>
          </a:stretch>
        </p:blipFill>
        <p:spPr bwMode="auto">
          <a:xfrm>
            <a:off x="609600" y="539750"/>
            <a:ext cx="8001000" cy="5834063"/>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descr="http://www.revespcardiol.org/imatges/255/255v65n05/grande/255v65n05-90124110fig11.jpg"/>
          <p:cNvPicPr>
            <a:picLocks noChangeAspect="1" noChangeArrowheads="1"/>
          </p:cNvPicPr>
          <p:nvPr/>
        </p:nvPicPr>
        <p:blipFill>
          <a:blip r:embed="rId2" cstate="print"/>
          <a:srcRect/>
          <a:stretch>
            <a:fillRect/>
          </a:stretch>
        </p:blipFill>
        <p:spPr bwMode="auto">
          <a:xfrm>
            <a:off x="1259632" y="1052736"/>
            <a:ext cx="6667500" cy="5486400"/>
          </a:xfrm>
          <a:prstGeom prst="rect">
            <a:avLst/>
          </a:prstGeom>
          <a:noFill/>
        </p:spPr>
      </p:pic>
      <p:sp>
        <p:nvSpPr>
          <p:cNvPr id="3" name="Rettangolo 2"/>
          <p:cNvSpPr/>
          <p:nvPr/>
        </p:nvSpPr>
        <p:spPr>
          <a:xfrm>
            <a:off x="1043608" y="908720"/>
            <a:ext cx="698477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latin typeface="Comic Sans MS" pitchFamily="66" charset="0"/>
              </a:rPr>
              <a:t>RP &gt; 70 </a:t>
            </a:r>
            <a:r>
              <a:rPr lang="it-IT" dirty="0" err="1" smtClean="0">
                <a:solidFill>
                  <a:schemeClr val="tx1"/>
                </a:solidFill>
                <a:latin typeface="Comic Sans MS" pitchFamily="66" charset="0"/>
              </a:rPr>
              <a:t>msec</a:t>
            </a:r>
            <a:endParaRPr lang="it-IT"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4" name="Picture 6" descr="http://1.bp.blogspot.com/-7mwC9NSdQBQ/VOIZLrYoJoI/AAAAAAAAGs8/KG33Jmh0DGY/s1600/Initial%2BECG%2Bwide%2Bcomplex%2Bvery%2Bfast.png"/>
          <p:cNvPicPr>
            <a:picLocks noChangeAspect="1" noChangeArrowheads="1"/>
          </p:cNvPicPr>
          <p:nvPr/>
        </p:nvPicPr>
        <p:blipFill>
          <a:blip r:embed="rId2" cstate="print"/>
          <a:srcRect/>
          <a:stretch>
            <a:fillRect/>
          </a:stretch>
        </p:blipFill>
        <p:spPr bwMode="auto">
          <a:xfrm>
            <a:off x="323528" y="692696"/>
            <a:ext cx="8820472" cy="561662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2" descr="http://blog.netintegratori.it/wp-content/uploads/2011/01/2-uovo.jpg"/>
          <p:cNvPicPr>
            <a:picLocks noChangeAspect="1" noChangeArrowheads="1"/>
          </p:cNvPicPr>
          <p:nvPr/>
        </p:nvPicPr>
        <p:blipFill>
          <a:blip r:embed="rId2" cstate="print"/>
          <a:srcRect/>
          <a:stretch>
            <a:fillRect/>
          </a:stretch>
        </p:blipFill>
        <p:spPr bwMode="auto">
          <a:xfrm>
            <a:off x="1043608" y="980728"/>
            <a:ext cx="3200400" cy="3400426"/>
          </a:xfrm>
          <a:prstGeom prst="rect">
            <a:avLst/>
          </a:prstGeom>
          <a:noFill/>
        </p:spPr>
      </p:pic>
      <p:pic>
        <p:nvPicPr>
          <p:cNvPr id="870404" name="Picture 4" descr="http://thumbs.dreamstime.com/z/una-gallina-marrone-piacevole-su-bianco-7202476.jpg"/>
          <p:cNvPicPr>
            <a:picLocks noChangeAspect="1" noChangeArrowheads="1"/>
          </p:cNvPicPr>
          <p:nvPr/>
        </p:nvPicPr>
        <p:blipFill>
          <a:blip r:embed="rId3" cstate="print"/>
          <a:srcRect/>
          <a:stretch>
            <a:fillRect/>
          </a:stretch>
        </p:blipFill>
        <p:spPr bwMode="auto">
          <a:xfrm>
            <a:off x="5292080" y="3147390"/>
            <a:ext cx="2819390" cy="3089921"/>
          </a:xfrm>
          <a:prstGeom prst="rect">
            <a:avLst/>
          </a:prstGeom>
          <a:noFill/>
        </p:spPr>
      </p:pic>
      <p:sp>
        <p:nvSpPr>
          <p:cNvPr id="4" name="CasellaDiTesto 3"/>
          <p:cNvSpPr txBox="1"/>
          <p:nvPr/>
        </p:nvSpPr>
        <p:spPr>
          <a:xfrm>
            <a:off x="5292080" y="836712"/>
            <a:ext cx="2757486" cy="1569660"/>
          </a:xfrm>
          <a:prstGeom prst="rect">
            <a:avLst/>
          </a:prstGeom>
          <a:noFill/>
        </p:spPr>
        <p:txBody>
          <a:bodyPr wrap="none" rtlCol="0">
            <a:spAutoFit/>
          </a:bodyPr>
          <a:lstStyle/>
          <a:p>
            <a:r>
              <a:rPr lang="it-IT" sz="4800" b="1" dirty="0" smtClean="0">
                <a:solidFill>
                  <a:schemeClr val="bg1"/>
                </a:solidFill>
                <a:effectLst>
                  <a:outerShdw blurRad="38100" dist="38100" dir="2700000" algn="tl">
                    <a:srgbClr val="000000">
                      <a:alpha val="43137"/>
                    </a:srgbClr>
                  </a:outerShdw>
                </a:effectLst>
                <a:latin typeface="Comic Sans MS" pitchFamily="66" charset="0"/>
              </a:rPr>
              <a:t>partiamo</a:t>
            </a:r>
          </a:p>
          <a:p>
            <a:r>
              <a:rPr lang="it-IT" sz="4800" b="1" dirty="0" smtClean="0">
                <a:solidFill>
                  <a:schemeClr val="bg1"/>
                </a:solidFill>
                <a:effectLst>
                  <a:outerShdw blurRad="38100" dist="38100" dir="2700000" algn="tl">
                    <a:srgbClr val="000000">
                      <a:alpha val="43137"/>
                    </a:srgbClr>
                  </a:outerShdw>
                </a:effectLst>
                <a:latin typeface="Comic Sans MS" pitchFamily="66" charset="0"/>
              </a:rPr>
              <a:t>dall’uovo</a:t>
            </a:r>
            <a:endParaRPr lang="it-IT" sz="4800" b="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1676400" y="0"/>
            <a:ext cx="5518150" cy="6629400"/>
          </a:xfrm>
          <a:prstGeom prst="rect">
            <a:avLst/>
          </a:prstGeom>
          <a:noFill/>
          <a:ln w="9525">
            <a:noFill/>
            <a:miter lim="800000"/>
            <a:headEnd/>
            <a:tailEnd/>
          </a:ln>
          <a:effectLst/>
        </p:spPr>
      </p:pic>
      <p:sp>
        <p:nvSpPr>
          <p:cNvPr id="143363" name="Rectangle 3"/>
          <p:cNvSpPr>
            <a:spLocks noChangeArrowheads="1"/>
          </p:cNvSpPr>
          <p:nvPr/>
        </p:nvSpPr>
        <p:spPr bwMode="auto">
          <a:xfrm>
            <a:off x="1524000" y="3886200"/>
            <a:ext cx="5638800" cy="2667000"/>
          </a:xfrm>
          <a:prstGeom prst="rect">
            <a:avLst/>
          </a:prstGeom>
          <a:noFill/>
          <a:ln w="53975">
            <a:solidFill>
              <a:srgbClr val="00FF00"/>
            </a:solidFill>
            <a:prstDash val="lgDash"/>
            <a:miter lim="800000"/>
            <a:headEnd/>
            <a:tailEnd/>
          </a:ln>
          <a:effectLst/>
        </p:spPr>
        <p:txBody>
          <a:bodyPr wrap="none" anchor="ctr"/>
          <a:lstStyle/>
          <a:p>
            <a:endParaRPr lang="it-IT"/>
          </a:p>
        </p:txBody>
      </p:sp>
      <p:sp>
        <p:nvSpPr>
          <p:cNvPr id="143364" name="Text Box 4"/>
          <p:cNvSpPr txBox="1">
            <a:spLocks noChangeArrowheads="1"/>
          </p:cNvSpPr>
          <p:nvPr/>
        </p:nvSpPr>
        <p:spPr bwMode="auto">
          <a:xfrm>
            <a:off x="381000" y="6400800"/>
            <a:ext cx="184150" cy="457200"/>
          </a:xfrm>
          <a:prstGeom prst="rect">
            <a:avLst/>
          </a:prstGeom>
          <a:noFill/>
          <a:ln w="9525">
            <a:noFill/>
            <a:miter lim="800000"/>
            <a:headEnd/>
            <a:tailEnd/>
          </a:ln>
          <a:effectLst/>
        </p:spPr>
        <p:txBody>
          <a:bodyPr wrap="none">
            <a:spAutoFit/>
          </a:bodyPr>
          <a:lstStyle/>
          <a:p>
            <a:endParaRPr lang="it-IT" b="0"/>
          </a:p>
        </p:txBody>
      </p:sp>
      <p:sp>
        <p:nvSpPr>
          <p:cNvPr id="143365" name="Text Box 5"/>
          <p:cNvSpPr txBox="1">
            <a:spLocks noChangeArrowheads="1"/>
          </p:cNvSpPr>
          <p:nvPr/>
        </p:nvSpPr>
        <p:spPr bwMode="auto">
          <a:xfrm>
            <a:off x="0" y="6553200"/>
            <a:ext cx="3221038" cy="304800"/>
          </a:xfrm>
          <a:prstGeom prst="rect">
            <a:avLst/>
          </a:prstGeom>
          <a:noFill/>
          <a:ln w="9525">
            <a:noFill/>
            <a:miter lim="800000"/>
            <a:headEnd/>
            <a:tailEnd/>
          </a:ln>
          <a:effectLst/>
        </p:spPr>
        <p:txBody>
          <a:bodyPr wrap="none">
            <a:spAutoFit/>
          </a:bodyPr>
          <a:lstStyle/>
          <a:p>
            <a:r>
              <a:rPr lang="it-IT" sz="1400">
                <a:solidFill>
                  <a:srgbClr val="990000"/>
                </a:solidFill>
                <a:effectLst>
                  <a:outerShdw blurRad="38100" dist="38100" dir="2700000" algn="tl">
                    <a:srgbClr val="C0C0C0"/>
                  </a:outerShdw>
                </a:effectLst>
                <a:latin typeface="Trebuchet MS" pitchFamily="34" charset="0"/>
              </a:rPr>
              <a:t>J Am Coll Cardiol 2003;42:1493–531</a:t>
            </a:r>
          </a:p>
        </p:txBody>
      </p:sp>
      <p:sp>
        <p:nvSpPr>
          <p:cNvPr id="143366" name="Oval 6"/>
          <p:cNvSpPr>
            <a:spLocks noChangeArrowheads="1"/>
          </p:cNvSpPr>
          <p:nvPr/>
        </p:nvSpPr>
        <p:spPr bwMode="auto">
          <a:xfrm>
            <a:off x="990600" y="685800"/>
            <a:ext cx="6781800" cy="1752600"/>
          </a:xfrm>
          <a:prstGeom prst="ellipse">
            <a:avLst/>
          </a:prstGeom>
          <a:noFill/>
          <a:ln w="38100">
            <a:solidFill>
              <a:srgbClr val="FF6600"/>
            </a:solidFill>
            <a:round/>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381000" y="28575"/>
            <a:ext cx="8445500" cy="6829425"/>
          </a:xfrm>
          <a:prstGeom prst="rect">
            <a:avLst/>
          </a:prstGeom>
          <a:noFill/>
          <a:ln w="9525">
            <a:noFill/>
            <a:miter lim="800000"/>
            <a:headEnd/>
            <a:tailEnd/>
          </a:ln>
        </p:spPr>
      </p:pic>
      <p:sp>
        <p:nvSpPr>
          <p:cNvPr id="144387" name="Text Box 3"/>
          <p:cNvSpPr txBox="1">
            <a:spLocks noChangeArrowheads="1"/>
          </p:cNvSpPr>
          <p:nvPr/>
        </p:nvSpPr>
        <p:spPr bwMode="auto">
          <a:xfrm>
            <a:off x="517525" y="6488113"/>
            <a:ext cx="3221038" cy="304800"/>
          </a:xfrm>
          <a:prstGeom prst="rect">
            <a:avLst/>
          </a:prstGeom>
          <a:noFill/>
          <a:ln w="9525">
            <a:noFill/>
            <a:miter lim="800000"/>
            <a:headEnd/>
            <a:tailEnd/>
          </a:ln>
          <a:effectLst/>
        </p:spPr>
        <p:txBody>
          <a:bodyPr wrap="none">
            <a:spAutoFit/>
          </a:bodyPr>
          <a:lstStyle/>
          <a:p>
            <a:r>
              <a:rPr lang="it-IT" sz="1400">
                <a:solidFill>
                  <a:srgbClr val="990000"/>
                </a:solidFill>
                <a:effectLst>
                  <a:outerShdw blurRad="38100" dist="38100" dir="2700000" algn="tl">
                    <a:srgbClr val="C0C0C0"/>
                  </a:outerShdw>
                </a:effectLst>
                <a:latin typeface="Trebuchet MS" pitchFamily="34" charset="0"/>
              </a:rPr>
              <a:t>J Am Coll Cardiol 2003;42:1493–531</a:t>
            </a:r>
          </a:p>
        </p:txBody>
      </p:sp>
      <p:sp>
        <p:nvSpPr>
          <p:cNvPr id="144388" name="Oval 4"/>
          <p:cNvSpPr>
            <a:spLocks noChangeArrowheads="1"/>
          </p:cNvSpPr>
          <p:nvPr/>
        </p:nvSpPr>
        <p:spPr bwMode="auto">
          <a:xfrm>
            <a:off x="2362200" y="5638800"/>
            <a:ext cx="6781800" cy="990600"/>
          </a:xfrm>
          <a:prstGeom prst="ellipse">
            <a:avLst/>
          </a:prstGeom>
          <a:noFill/>
          <a:ln w="34925">
            <a:solidFill>
              <a:srgbClr val="FF0000"/>
            </a:solidFill>
            <a:round/>
            <a:headEnd/>
            <a:tailEnd/>
          </a:ln>
          <a:effectLst/>
        </p:spPr>
        <p:txBody>
          <a:bodyPr wrap="none" anchor="ctr"/>
          <a:lstStyle/>
          <a:p>
            <a:endParaRPr lang="it-IT"/>
          </a:p>
        </p:txBody>
      </p:sp>
      <p:sp>
        <p:nvSpPr>
          <p:cNvPr id="144389" name="Rectangle 5"/>
          <p:cNvSpPr>
            <a:spLocks noChangeArrowheads="1"/>
          </p:cNvSpPr>
          <p:nvPr/>
        </p:nvSpPr>
        <p:spPr bwMode="auto">
          <a:xfrm>
            <a:off x="2971800" y="3505200"/>
            <a:ext cx="1752600" cy="762000"/>
          </a:xfrm>
          <a:prstGeom prst="rect">
            <a:avLst/>
          </a:prstGeom>
          <a:noFill/>
          <a:ln w="47625">
            <a:solidFill>
              <a:srgbClr val="00FF00"/>
            </a:solidFill>
            <a:miter lim="800000"/>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solidFill>
            <a:schemeClr val="bg1"/>
          </a:solidFill>
        </p:spPr>
        <p:txBody>
          <a:bodyPr/>
          <a:lstStyle/>
          <a:p>
            <a:r>
              <a:rPr lang="it-IT" b="1" dirty="0">
                <a:solidFill>
                  <a:schemeClr val="tx1"/>
                </a:solidFill>
                <a:effectLst>
                  <a:outerShdw blurRad="38100" dist="38100" dir="2700000" algn="tl">
                    <a:srgbClr val="C0C0C0"/>
                  </a:outerShdw>
                </a:effectLst>
                <a:latin typeface="Comic Sans MS" pitchFamily="66" charset="0"/>
              </a:rPr>
              <a:t>TPSV nel </a:t>
            </a:r>
            <a:r>
              <a:rPr lang="it-IT" b="1" dirty="0" err="1">
                <a:solidFill>
                  <a:schemeClr val="tx1"/>
                </a:solidFill>
                <a:effectLst>
                  <a:outerShdw blurRad="38100" dist="38100" dir="2700000" algn="tl">
                    <a:srgbClr val="C0C0C0"/>
                  </a:outerShdw>
                </a:effectLst>
                <a:latin typeface="Comic Sans MS" pitchFamily="66" charset="0"/>
              </a:rPr>
              <a:t>paz</a:t>
            </a:r>
            <a:r>
              <a:rPr lang="it-IT" b="1" dirty="0">
                <a:solidFill>
                  <a:schemeClr val="tx1"/>
                </a:solidFill>
                <a:effectLst>
                  <a:outerShdw blurRad="38100" dist="38100" dir="2700000" algn="tl">
                    <a:srgbClr val="C0C0C0"/>
                  </a:outerShdw>
                </a:effectLst>
                <a:latin typeface="Comic Sans MS" pitchFamily="66" charset="0"/>
              </a:rPr>
              <a:t> pediatrico</a:t>
            </a:r>
          </a:p>
        </p:txBody>
      </p:sp>
      <p:sp>
        <p:nvSpPr>
          <p:cNvPr id="148483" name="Rectangle 3"/>
          <p:cNvSpPr>
            <a:spLocks noGrp="1" noChangeArrowheads="1"/>
          </p:cNvSpPr>
          <p:nvPr>
            <p:ph type="body" idx="1"/>
          </p:nvPr>
        </p:nvSpPr>
        <p:spPr>
          <a:ln>
            <a:noFill/>
          </a:ln>
        </p:spPr>
        <p:txBody>
          <a:bodyPr/>
          <a:lstStyle/>
          <a:p>
            <a:r>
              <a:rPr lang="it-IT" dirty="0">
                <a:solidFill>
                  <a:schemeClr val="bg1"/>
                </a:solidFill>
                <a:latin typeface="Comic Sans MS" pitchFamily="66" charset="0"/>
              </a:rPr>
              <a:t>Manovre vagali</a:t>
            </a:r>
          </a:p>
          <a:p>
            <a:r>
              <a:rPr lang="it-IT" b="1" dirty="0" err="1">
                <a:solidFill>
                  <a:schemeClr val="bg1"/>
                </a:solidFill>
                <a:latin typeface="Comic Sans MS" pitchFamily="66" charset="0"/>
              </a:rPr>
              <a:t>Adenosina</a:t>
            </a:r>
            <a:r>
              <a:rPr lang="it-IT" dirty="0">
                <a:solidFill>
                  <a:schemeClr val="bg1"/>
                </a:solidFill>
                <a:latin typeface="Comic Sans MS" pitchFamily="66" charset="0"/>
              </a:rPr>
              <a:t>: 0,1 mg/Kg sino ad un </a:t>
            </a:r>
            <a:r>
              <a:rPr lang="it-IT" dirty="0" err="1">
                <a:solidFill>
                  <a:schemeClr val="bg1"/>
                </a:solidFill>
                <a:latin typeface="Comic Sans MS" pitchFamily="66" charset="0"/>
              </a:rPr>
              <a:t>max</a:t>
            </a:r>
            <a:r>
              <a:rPr lang="it-IT" dirty="0">
                <a:solidFill>
                  <a:schemeClr val="bg1"/>
                </a:solidFill>
                <a:latin typeface="Comic Sans MS" pitchFamily="66" charset="0"/>
              </a:rPr>
              <a:t> di 0,3 mg /kg</a:t>
            </a:r>
          </a:p>
          <a:p>
            <a:r>
              <a:rPr lang="it-IT" dirty="0">
                <a:solidFill>
                  <a:schemeClr val="bg1"/>
                </a:solidFill>
                <a:latin typeface="Comic Sans MS" pitchFamily="66" charset="0"/>
              </a:rPr>
              <a:t>2a scelta (</a:t>
            </a:r>
            <a:r>
              <a:rPr lang="it-IT" dirty="0" err="1">
                <a:solidFill>
                  <a:schemeClr val="bg1"/>
                </a:solidFill>
                <a:latin typeface="Comic Sans MS" pitchFamily="66" charset="0"/>
              </a:rPr>
              <a:t>amiodarone</a:t>
            </a:r>
            <a:r>
              <a:rPr lang="it-IT" dirty="0">
                <a:solidFill>
                  <a:schemeClr val="bg1"/>
                </a:solidFill>
                <a:latin typeface="Comic Sans MS" pitchFamily="66" charset="0"/>
              </a:rPr>
              <a:t>, </a:t>
            </a:r>
            <a:r>
              <a:rPr lang="it-IT" dirty="0" err="1">
                <a:solidFill>
                  <a:schemeClr val="bg1"/>
                </a:solidFill>
                <a:latin typeface="Comic Sans MS" pitchFamily="66" charset="0"/>
              </a:rPr>
              <a:t>esmololo</a:t>
            </a:r>
            <a:r>
              <a:rPr lang="it-IT" dirty="0">
                <a:solidFill>
                  <a:schemeClr val="bg1"/>
                </a:solidFill>
                <a:latin typeface="Comic Sans MS" pitchFamily="66" charset="0"/>
              </a:rPr>
              <a:t>)</a:t>
            </a:r>
          </a:p>
          <a:p>
            <a:endParaRPr lang="it-IT" dirty="0">
              <a:solidFill>
                <a:schemeClr val="bg1"/>
              </a:solidFill>
              <a:latin typeface="Comic Sans MS" pitchFamily="66" charset="0"/>
            </a:endParaRPr>
          </a:p>
          <a:p>
            <a:r>
              <a:rPr lang="it-IT" b="1" dirty="0">
                <a:solidFill>
                  <a:schemeClr val="bg1"/>
                </a:solidFill>
                <a:effectLst>
                  <a:outerShdw blurRad="38100" dist="38100" dir="2700000" algn="tl">
                    <a:srgbClr val="C0C0C0"/>
                  </a:outerShdw>
                </a:effectLst>
                <a:latin typeface="Comic Sans MS" pitchFamily="66" charset="0"/>
              </a:rPr>
              <a:t>Cardioversione sincronizzata</a:t>
            </a:r>
            <a:r>
              <a:rPr lang="it-IT" dirty="0">
                <a:solidFill>
                  <a:schemeClr val="bg1"/>
                </a:solidFill>
                <a:latin typeface="Comic Sans MS" pitchFamily="66" charset="0"/>
              </a:rPr>
              <a:t>:</a:t>
            </a:r>
          </a:p>
          <a:p>
            <a:pPr>
              <a:buFontTx/>
              <a:buNone/>
            </a:pPr>
            <a:r>
              <a:rPr lang="it-IT" dirty="0">
                <a:solidFill>
                  <a:schemeClr val="bg1"/>
                </a:solidFill>
                <a:latin typeface="Comic Sans MS" pitchFamily="66" charset="0"/>
              </a:rPr>
              <a:t>    0,5-1 Joule/Kg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preferRelativeResize="0">
            <a:picLocks noChangeAspect="1" noChangeArrowheads="1"/>
          </p:cNvPicPr>
          <p:nvPr/>
        </p:nvPicPr>
        <p:blipFill>
          <a:blip r:embed="rId2" cstate="print"/>
          <a:srcRect/>
          <a:stretch>
            <a:fillRect/>
          </a:stretch>
        </p:blipFill>
        <p:spPr bwMode="auto">
          <a:xfrm>
            <a:off x="755650" y="20638"/>
            <a:ext cx="7621588" cy="6242050"/>
          </a:xfrm>
          <a:prstGeom prst="rect">
            <a:avLst/>
          </a:prstGeom>
          <a:solidFill>
            <a:srgbClr val="000080"/>
          </a:solidFill>
          <a:ln w="9525">
            <a:noFill/>
            <a:miter lim="800000"/>
            <a:headEnd/>
            <a:tailEnd/>
          </a:ln>
          <a:effectLst/>
        </p:spPr>
      </p:pic>
      <p:sp>
        <p:nvSpPr>
          <p:cNvPr id="138244" name="Oval 4"/>
          <p:cNvSpPr>
            <a:spLocks noChangeArrowheads="1"/>
          </p:cNvSpPr>
          <p:nvPr/>
        </p:nvSpPr>
        <p:spPr bwMode="auto">
          <a:xfrm>
            <a:off x="2743200" y="1828800"/>
            <a:ext cx="1524000" cy="381000"/>
          </a:xfrm>
          <a:prstGeom prst="ellipse">
            <a:avLst/>
          </a:prstGeom>
          <a:noFill/>
          <a:ln w="25400">
            <a:solidFill>
              <a:srgbClr val="FF0000"/>
            </a:solidFill>
            <a:round/>
            <a:headEnd/>
            <a:tailEnd/>
          </a:ln>
          <a:effectLst/>
        </p:spPr>
        <p:txBody>
          <a:bodyPr wrap="none" anchor="ctr"/>
          <a:lstStyle/>
          <a:p>
            <a:endParaRPr lang="it-IT"/>
          </a:p>
        </p:txBody>
      </p:sp>
      <p:sp>
        <p:nvSpPr>
          <p:cNvPr id="138245" name="Oval 5"/>
          <p:cNvSpPr>
            <a:spLocks noChangeArrowheads="1"/>
          </p:cNvSpPr>
          <p:nvPr/>
        </p:nvSpPr>
        <p:spPr bwMode="auto">
          <a:xfrm>
            <a:off x="2057400" y="2590800"/>
            <a:ext cx="2743200" cy="381000"/>
          </a:xfrm>
          <a:prstGeom prst="ellipse">
            <a:avLst/>
          </a:prstGeom>
          <a:noFill/>
          <a:ln w="25400">
            <a:solidFill>
              <a:srgbClr val="FF0000"/>
            </a:solidFill>
            <a:round/>
            <a:headEnd/>
            <a:tailEnd/>
          </a:ln>
          <a:effectLst/>
        </p:spPr>
        <p:txBody>
          <a:bodyPr wrap="none" anchor="ctr"/>
          <a:lstStyle/>
          <a:p>
            <a:endParaRPr lang="it-IT"/>
          </a:p>
        </p:txBody>
      </p:sp>
      <p:sp>
        <p:nvSpPr>
          <p:cNvPr id="138246" name="Oval 6"/>
          <p:cNvSpPr>
            <a:spLocks noChangeArrowheads="1"/>
          </p:cNvSpPr>
          <p:nvPr/>
        </p:nvSpPr>
        <p:spPr bwMode="auto">
          <a:xfrm>
            <a:off x="3886200" y="3276600"/>
            <a:ext cx="1524000" cy="381000"/>
          </a:xfrm>
          <a:prstGeom prst="ellipse">
            <a:avLst/>
          </a:prstGeom>
          <a:noFill/>
          <a:ln w="25400">
            <a:solidFill>
              <a:srgbClr val="FF0000"/>
            </a:solidFill>
            <a:round/>
            <a:headEnd/>
            <a:tailEnd/>
          </a:ln>
          <a:effectLst/>
        </p:spPr>
        <p:txBody>
          <a:bodyPr wrap="none" anchor="ctr"/>
          <a:lstStyle/>
          <a:p>
            <a:endParaRPr lang="it-IT"/>
          </a:p>
        </p:txBody>
      </p:sp>
      <p:sp>
        <p:nvSpPr>
          <p:cNvPr id="138247" name="Oval 7"/>
          <p:cNvSpPr>
            <a:spLocks noChangeArrowheads="1"/>
          </p:cNvSpPr>
          <p:nvPr/>
        </p:nvSpPr>
        <p:spPr bwMode="auto">
          <a:xfrm>
            <a:off x="1371600" y="4800600"/>
            <a:ext cx="1524000" cy="381000"/>
          </a:xfrm>
          <a:prstGeom prst="ellipse">
            <a:avLst/>
          </a:prstGeom>
          <a:noFill/>
          <a:ln w="25400">
            <a:solidFill>
              <a:srgbClr val="FF0000"/>
            </a:solidFill>
            <a:round/>
            <a:headEnd/>
            <a:tailEnd/>
          </a:ln>
          <a:effectLst/>
        </p:spPr>
        <p:txBody>
          <a:bodyPr wrap="none" anchor="ctr"/>
          <a:lstStyle/>
          <a:p>
            <a:endParaRPr lang="it-IT"/>
          </a:p>
        </p:txBody>
      </p:sp>
      <p:sp>
        <p:nvSpPr>
          <p:cNvPr id="138248" name="Oval 8"/>
          <p:cNvSpPr>
            <a:spLocks noChangeArrowheads="1"/>
          </p:cNvSpPr>
          <p:nvPr/>
        </p:nvSpPr>
        <p:spPr bwMode="auto">
          <a:xfrm>
            <a:off x="3200400" y="4800600"/>
            <a:ext cx="1524000" cy="381000"/>
          </a:xfrm>
          <a:prstGeom prst="ellipse">
            <a:avLst/>
          </a:prstGeom>
          <a:noFill/>
          <a:ln w="25400">
            <a:solidFill>
              <a:srgbClr val="FF0000"/>
            </a:solidFill>
            <a:round/>
            <a:headEnd/>
            <a:tailEnd/>
          </a:ln>
          <a:effectLst/>
        </p:spPr>
        <p:txBody>
          <a:bodyPr wrap="none" anchor="ctr"/>
          <a:lstStyle/>
          <a:p>
            <a:endParaRPr lang="it-IT"/>
          </a:p>
        </p:txBody>
      </p:sp>
      <p:sp>
        <p:nvSpPr>
          <p:cNvPr id="138249" name="Text Box 9"/>
          <p:cNvSpPr txBox="1">
            <a:spLocks noChangeArrowheads="1"/>
          </p:cNvSpPr>
          <p:nvPr/>
        </p:nvSpPr>
        <p:spPr bwMode="auto">
          <a:xfrm>
            <a:off x="1447800" y="5791200"/>
            <a:ext cx="1534394" cy="584775"/>
          </a:xfrm>
          <a:prstGeom prst="rect">
            <a:avLst/>
          </a:prstGeom>
          <a:solidFill>
            <a:schemeClr val="bg1"/>
          </a:solidFill>
          <a:ln w="9525">
            <a:solidFill>
              <a:srgbClr val="990033"/>
            </a:solidFill>
            <a:miter lim="800000"/>
            <a:headEnd/>
            <a:tailEnd/>
          </a:ln>
          <a:effectLst/>
        </p:spPr>
        <p:txBody>
          <a:bodyPr wrap="none">
            <a:spAutoFit/>
          </a:bodyPr>
          <a:lstStyle/>
          <a:p>
            <a:r>
              <a:rPr lang="it-IT" sz="1600" dirty="0">
                <a:latin typeface="Comic Sans MS" pitchFamily="66" charset="0"/>
              </a:rPr>
              <a:t>TPSV</a:t>
            </a:r>
            <a:r>
              <a:rPr lang="it-IT" sz="1600" b="0" dirty="0">
                <a:latin typeface="Comic Sans MS" pitchFamily="66" charset="0"/>
              </a:rPr>
              <a:t> </a:t>
            </a:r>
          </a:p>
          <a:p>
            <a:r>
              <a:rPr lang="it-IT" sz="1600" b="0" dirty="0">
                <a:latin typeface="Comic Sans MS" pitchFamily="66" charset="0"/>
              </a:rPr>
              <a:t>rientro nodale</a:t>
            </a:r>
          </a:p>
        </p:txBody>
      </p:sp>
      <p:sp>
        <p:nvSpPr>
          <p:cNvPr id="138250" name="Text Box 10"/>
          <p:cNvSpPr txBox="1">
            <a:spLocks noChangeArrowheads="1"/>
          </p:cNvSpPr>
          <p:nvPr/>
        </p:nvSpPr>
        <p:spPr bwMode="auto">
          <a:xfrm>
            <a:off x="3048000" y="5562600"/>
            <a:ext cx="2828018" cy="830997"/>
          </a:xfrm>
          <a:prstGeom prst="rect">
            <a:avLst/>
          </a:prstGeom>
          <a:solidFill>
            <a:schemeClr val="bg1"/>
          </a:solidFill>
          <a:ln w="9525">
            <a:solidFill>
              <a:srgbClr val="990033"/>
            </a:solidFill>
            <a:miter lim="800000"/>
            <a:headEnd/>
            <a:tailEnd/>
          </a:ln>
          <a:effectLst/>
        </p:spPr>
        <p:txBody>
          <a:bodyPr wrap="none">
            <a:spAutoFit/>
          </a:bodyPr>
          <a:lstStyle/>
          <a:p>
            <a:r>
              <a:rPr lang="it-IT" sz="1600" dirty="0">
                <a:latin typeface="Comic Sans MS" pitchFamily="66" charset="0"/>
              </a:rPr>
              <a:t>TPSV</a:t>
            </a:r>
            <a:r>
              <a:rPr lang="it-IT" sz="1600" b="0" dirty="0">
                <a:latin typeface="Comic Sans MS" pitchFamily="66" charset="0"/>
              </a:rPr>
              <a:t> </a:t>
            </a:r>
          </a:p>
          <a:p>
            <a:r>
              <a:rPr lang="it-IT" sz="1600" b="0" dirty="0">
                <a:latin typeface="Comic Sans MS" pitchFamily="66" charset="0"/>
              </a:rPr>
              <a:t>rientro A-V (via accessoria)</a:t>
            </a:r>
          </a:p>
          <a:p>
            <a:r>
              <a:rPr lang="it-IT" sz="1600" dirty="0">
                <a:latin typeface="Comic Sans MS" pitchFamily="66" charset="0"/>
              </a:rPr>
              <a:t>Tachicardia atriale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pPr eaLnBrk="1" hangingPunct="1"/>
            <a:r>
              <a:rPr lang="it-IT" b="1" dirty="0" smtClean="0">
                <a:solidFill>
                  <a:schemeClr val="bg1"/>
                </a:solidFill>
                <a:latin typeface="Comic Sans MS" pitchFamily="66" charset="0"/>
              </a:rPr>
              <a:t>Fibrillazione atriale</a:t>
            </a:r>
            <a:br>
              <a:rPr lang="it-IT" b="1" dirty="0" smtClean="0">
                <a:solidFill>
                  <a:schemeClr val="bg1"/>
                </a:solidFill>
                <a:latin typeface="Comic Sans MS" pitchFamily="66" charset="0"/>
              </a:rPr>
            </a:br>
            <a:r>
              <a:rPr lang="it-IT" b="1" dirty="0" err="1" smtClean="0">
                <a:solidFill>
                  <a:schemeClr val="bg1"/>
                </a:solidFill>
                <a:latin typeface="Comic Sans MS" pitchFamily="66" charset="0"/>
              </a:rPr>
              <a:t>ecg</a:t>
            </a:r>
            <a:endParaRPr lang="it-IT" b="1" dirty="0" smtClean="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it-IT" smtClean="0">
                <a:solidFill>
                  <a:schemeClr val="bg1"/>
                </a:solidFill>
                <a:latin typeface="Comic Sans MS" pitchFamily="66" charset="0"/>
              </a:rPr>
              <a:t>Ricordiamoci sempre</a:t>
            </a:r>
          </a:p>
        </p:txBody>
      </p:sp>
      <p:sp>
        <p:nvSpPr>
          <p:cNvPr id="5123" name="Rectangle 3"/>
          <p:cNvSpPr>
            <a:spLocks noGrp="1" noChangeArrowheads="1"/>
          </p:cNvSpPr>
          <p:nvPr>
            <p:ph type="body" idx="1"/>
          </p:nvPr>
        </p:nvSpPr>
        <p:spPr>
          <a:xfrm>
            <a:off x="685800" y="1844675"/>
            <a:ext cx="7772400" cy="4251325"/>
          </a:xfrm>
        </p:spPr>
        <p:txBody>
          <a:bodyPr/>
          <a:lstStyle/>
          <a:p>
            <a:pPr eaLnBrk="1" hangingPunct="1">
              <a:buFontTx/>
              <a:buNone/>
            </a:pPr>
            <a:r>
              <a:rPr lang="it-IT" smtClean="0">
                <a:solidFill>
                  <a:schemeClr val="bg1"/>
                </a:solidFill>
                <a:latin typeface="Comic Sans MS" pitchFamily="66" charset="0"/>
              </a:rPr>
              <a:t>Frequenza</a:t>
            </a:r>
          </a:p>
          <a:p>
            <a:pPr eaLnBrk="1" hangingPunct="1">
              <a:buFontTx/>
              <a:buNone/>
            </a:pPr>
            <a:r>
              <a:rPr lang="it-IT" smtClean="0">
                <a:solidFill>
                  <a:schemeClr val="bg1"/>
                </a:solidFill>
                <a:latin typeface="Comic Sans MS" pitchFamily="66" charset="0"/>
              </a:rPr>
              <a:t>Ritmo</a:t>
            </a:r>
          </a:p>
          <a:p>
            <a:pPr eaLnBrk="1" hangingPunct="1">
              <a:buFontTx/>
              <a:buNone/>
            </a:pPr>
            <a:r>
              <a:rPr lang="it-IT" smtClean="0">
                <a:solidFill>
                  <a:schemeClr val="bg1"/>
                </a:solidFill>
                <a:latin typeface="Comic Sans MS" pitchFamily="66" charset="0"/>
              </a:rPr>
              <a:t>QRS</a:t>
            </a:r>
          </a:p>
          <a:p>
            <a:pPr eaLnBrk="1" hangingPunct="1">
              <a:buFontTx/>
              <a:buNone/>
            </a:pPr>
            <a:r>
              <a:rPr lang="it-IT" smtClean="0">
                <a:solidFill>
                  <a:schemeClr val="bg1"/>
                </a:solidFill>
                <a:latin typeface="Comic Sans MS" pitchFamily="66" charset="0"/>
              </a:rPr>
              <a:t>Presenza di onde P</a:t>
            </a:r>
          </a:p>
          <a:p>
            <a:pPr eaLnBrk="1" hangingPunct="1">
              <a:buFontTx/>
              <a:buNone/>
            </a:pPr>
            <a:r>
              <a:rPr lang="it-IT" smtClean="0">
                <a:solidFill>
                  <a:schemeClr val="bg1"/>
                </a:solidFill>
                <a:latin typeface="Comic Sans MS" pitchFamily="66" charset="0"/>
              </a:rPr>
              <a:t>Rapporto P-QRS</a:t>
            </a:r>
          </a:p>
          <a:p>
            <a:pPr eaLnBrk="1" hangingPunct="1">
              <a:buFontTx/>
              <a:buNone/>
            </a:pPr>
            <a:endParaRPr lang="it-IT" smtClean="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solidFill>
            <a:schemeClr val="bg1"/>
          </a:solidFill>
        </p:spPr>
        <p:txBody>
          <a:bodyPr/>
          <a:lstStyle/>
          <a:p>
            <a:pPr eaLnBrk="1" hangingPunct="1"/>
            <a:r>
              <a:rPr lang="it-IT" b="1" dirty="0" smtClean="0">
                <a:solidFill>
                  <a:schemeClr val="tx1"/>
                </a:solidFill>
                <a:latin typeface="Comic Sans MS" pitchFamily="66" charset="0"/>
              </a:rPr>
              <a:t>La frequenza</a:t>
            </a:r>
          </a:p>
        </p:txBody>
      </p:sp>
      <p:sp>
        <p:nvSpPr>
          <p:cNvPr id="6147" name="Rectangle 3"/>
          <p:cNvSpPr>
            <a:spLocks noGrp="1" noChangeArrowheads="1"/>
          </p:cNvSpPr>
          <p:nvPr>
            <p:ph type="body" idx="1"/>
          </p:nvPr>
        </p:nvSpPr>
        <p:spPr/>
        <p:txBody>
          <a:bodyPr/>
          <a:lstStyle/>
          <a:p>
            <a:pPr eaLnBrk="1" hangingPunct="1"/>
            <a:r>
              <a:rPr lang="it-IT" sz="5400" dirty="0" smtClean="0">
                <a:solidFill>
                  <a:schemeClr val="bg1"/>
                </a:solidFill>
                <a:latin typeface="Comic Sans MS" pitchFamily="66" charset="0"/>
              </a:rPr>
              <a:t>Può essere </a:t>
            </a:r>
          </a:p>
          <a:p>
            <a:pPr lvl="1" eaLnBrk="1" hangingPunct="1"/>
            <a:r>
              <a:rPr lang="it-IT" sz="4800" dirty="0" smtClean="0">
                <a:solidFill>
                  <a:schemeClr val="bg1"/>
                </a:solidFill>
                <a:latin typeface="Comic Sans MS" pitchFamily="66" charset="0"/>
              </a:rPr>
              <a:t>elevata, </a:t>
            </a:r>
          </a:p>
          <a:p>
            <a:pPr lvl="1" eaLnBrk="1" hangingPunct="1"/>
            <a:r>
              <a:rPr lang="it-IT" sz="4400" dirty="0" smtClean="0">
                <a:solidFill>
                  <a:schemeClr val="bg1"/>
                </a:solidFill>
                <a:latin typeface="Comic Sans MS" pitchFamily="66" charset="0"/>
              </a:rPr>
              <a:t>normale</a:t>
            </a:r>
          </a:p>
          <a:p>
            <a:pPr lvl="1" eaLnBrk="1" hangingPunct="1"/>
            <a:r>
              <a:rPr lang="it-IT" sz="4400" dirty="0" smtClean="0">
                <a:solidFill>
                  <a:schemeClr val="bg1"/>
                </a:solidFill>
                <a:latin typeface="Comic Sans MS" pitchFamily="66" charset="0"/>
              </a:rPr>
              <a:t>bassa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chemeClr val="bg1"/>
          </a:solidFill>
        </p:spPr>
        <p:txBody>
          <a:bodyPr/>
          <a:lstStyle/>
          <a:p>
            <a:pPr eaLnBrk="1" hangingPunct="1"/>
            <a:r>
              <a:rPr lang="it-IT" b="1" dirty="0" smtClean="0">
                <a:solidFill>
                  <a:schemeClr val="tx1"/>
                </a:solidFill>
                <a:latin typeface="Comic Sans MS" pitchFamily="66" charset="0"/>
              </a:rPr>
              <a:t>Ritmo</a:t>
            </a:r>
          </a:p>
        </p:txBody>
      </p:sp>
      <p:sp>
        <p:nvSpPr>
          <p:cNvPr id="7171" name="Rectangle 3"/>
          <p:cNvSpPr>
            <a:spLocks noGrp="1" noChangeArrowheads="1"/>
          </p:cNvSpPr>
          <p:nvPr>
            <p:ph type="body" idx="1"/>
          </p:nvPr>
        </p:nvSpPr>
        <p:spPr/>
        <p:txBody>
          <a:bodyPr/>
          <a:lstStyle/>
          <a:p>
            <a:pPr eaLnBrk="1" hangingPunct="1"/>
            <a:r>
              <a:rPr lang="it-IT" sz="5400" dirty="0" smtClean="0">
                <a:solidFill>
                  <a:schemeClr val="bg1"/>
                </a:solidFill>
                <a:latin typeface="Comic Sans MS" pitchFamily="66" charset="0"/>
              </a:rPr>
              <a:t>Irregolarmente irregolare</a:t>
            </a:r>
          </a:p>
          <a:p>
            <a:pPr eaLnBrk="1" hangingPunct="1"/>
            <a:endParaRPr lang="it-IT" dirty="0" smtClean="0">
              <a:solidFill>
                <a:schemeClr val="bg1"/>
              </a:solidFill>
              <a:latin typeface="Comic Sans MS" pitchFamily="66" charset="0"/>
            </a:endParaRPr>
          </a:p>
          <a:p>
            <a:pPr eaLnBrk="1" hangingPunct="1">
              <a:buNone/>
            </a:pPr>
            <a:endParaRPr lang="it-IT" dirty="0" smtClean="0">
              <a:solidFill>
                <a:schemeClr val="bg1"/>
              </a:solidFill>
              <a:latin typeface="Comic Sans MS" pitchFamily="66" charset="0"/>
            </a:endParaRPr>
          </a:p>
          <a:p>
            <a:pPr eaLnBrk="1" hangingPunct="1">
              <a:buNone/>
            </a:pPr>
            <a:r>
              <a:rPr lang="it-IT" dirty="0" smtClean="0">
                <a:solidFill>
                  <a:schemeClr val="bg1"/>
                </a:solidFill>
                <a:latin typeface="Comic Sans MS" pitchFamily="66" charset="0"/>
              </a:rPr>
              <a:t>NB . L’unica eccezione è la presenza di un BAV di 3 grado</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chemeClr val="bg1"/>
          </a:solidFill>
        </p:spPr>
        <p:txBody>
          <a:bodyPr/>
          <a:lstStyle/>
          <a:p>
            <a:pPr eaLnBrk="1" hangingPunct="1"/>
            <a:r>
              <a:rPr lang="it-IT" sz="5400" b="1" dirty="0" smtClean="0">
                <a:solidFill>
                  <a:schemeClr val="tx1"/>
                </a:solidFill>
                <a:latin typeface="Comic Sans MS" pitchFamily="66" charset="0"/>
              </a:rPr>
              <a:t>QRS</a:t>
            </a:r>
          </a:p>
        </p:txBody>
      </p:sp>
      <p:sp>
        <p:nvSpPr>
          <p:cNvPr id="8195" name="Rectangle 3"/>
          <p:cNvSpPr>
            <a:spLocks noGrp="1" noChangeArrowheads="1"/>
          </p:cNvSpPr>
          <p:nvPr>
            <p:ph type="body" idx="1"/>
          </p:nvPr>
        </p:nvSpPr>
        <p:spPr/>
        <p:txBody>
          <a:bodyPr/>
          <a:lstStyle/>
          <a:p>
            <a:pPr eaLnBrk="1" hangingPunct="1"/>
            <a:r>
              <a:rPr lang="it-IT" sz="5400" b="1" dirty="0" smtClean="0">
                <a:solidFill>
                  <a:schemeClr val="bg1"/>
                </a:solidFill>
                <a:latin typeface="Comic Sans MS" pitchFamily="66" charset="0"/>
              </a:rPr>
              <a:t>Può essere </a:t>
            </a:r>
          </a:p>
          <a:p>
            <a:pPr lvl="1" eaLnBrk="1" hangingPunct="1"/>
            <a:r>
              <a:rPr lang="it-IT" sz="4800" b="1" dirty="0" smtClean="0">
                <a:solidFill>
                  <a:schemeClr val="bg1"/>
                </a:solidFill>
                <a:latin typeface="Comic Sans MS" pitchFamily="66" charset="0"/>
              </a:rPr>
              <a:t>normale</a:t>
            </a:r>
          </a:p>
          <a:p>
            <a:pPr lvl="1" eaLnBrk="1" hangingPunct="1"/>
            <a:r>
              <a:rPr lang="it-IT" sz="4800" b="1" dirty="0" smtClean="0">
                <a:solidFill>
                  <a:schemeClr val="bg1"/>
                </a:solidFill>
                <a:latin typeface="Comic Sans MS" pitchFamily="66" charset="0"/>
              </a:rPr>
              <a:t>largo</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solidFill>
            <a:schemeClr val="bg1"/>
          </a:solidFill>
        </p:spPr>
        <p:txBody>
          <a:bodyPr/>
          <a:lstStyle/>
          <a:p>
            <a:pPr eaLnBrk="1" hangingPunct="1"/>
            <a:r>
              <a:rPr lang="it-IT" b="1" dirty="0" smtClean="0">
                <a:latin typeface="Comic Sans MS" pitchFamily="66" charset="0"/>
              </a:rPr>
              <a:t>Fibrillazione atriale</a:t>
            </a:r>
          </a:p>
        </p:txBody>
      </p:sp>
      <p:sp>
        <p:nvSpPr>
          <p:cNvPr id="11267" name="Rectangle 3"/>
          <p:cNvSpPr>
            <a:spLocks noGrp="1" noChangeArrowheads="1"/>
          </p:cNvSpPr>
          <p:nvPr>
            <p:ph type="body" idx="1"/>
          </p:nvPr>
        </p:nvSpPr>
        <p:spPr/>
        <p:txBody>
          <a:bodyPr/>
          <a:lstStyle/>
          <a:p>
            <a:pPr eaLnBrk="1" hangingPunct="1"/>
            <a:r>
              <a:rPr lang="it-IT" b="1" dirty="0" smtClean="0">
                <a:solidFill>
                  <a:schemeClr val="bg1"/>
                </a:solidFill>
                <a:latin typeface="Comic Sans MS" pitchFamily="66" charset="0"/>
              </a:rPr>
              <a:t>Frequenza: alta, media o bassa</a:t>
            </a:r>
          </a:p>
          <a:p>
            <a:pPr eaLnBrk="1" hangingPunct="1"/>
            <a:r>
              <a:rPr lang="it-IT" b="1" dirty="0" smtClean="0">
                <a:solidFill>
                  <a:schemeClr val="bg1"/>
                </a:solidFill>
                <a:latin typeface="Comic Sans MS" pitchFamily="66" charset="0"/>
              </a:rPr>
              <a:t>Ritmo: irregolarmente irregolare</a:t>
            </a:r>
          </a:p>
          <a:p>
            <a:pPr eaLnBrk="1" hangingPunct="1"/>
            <a:r>
              <a:rPr lang="it-IT" b="1" dirty="0" smtClean="0">
                <a:solidFill>
                  <a:schemeClr val="bg1"/>
                </a:solidFill>
                <a:latin typeface="Comic Sans MS" pitchFamily="66" charset="0"/>
              </a:rPr>
              <a:t>QRS: largo o stretto</a:t>
            </a:r>
          </a:p>
          <a:p>
            <a:pPr eaLnBrk="1" hangingPunct="1"/>
            <a:r>
              <a:rPr lang="it-IT" b="1" dirty="0" smtClean="0">
                <a:solidFill>
                  <a:schemeClr val="bg1"/>
                </a:solidFill>
                <a:latin typeface="Comic Sans MS" pitchFamily="66" charset="0"/>
              </a:rPr>
              <a:t>P: assenti (sostituite da onde f irregolari tra loro)</a:t>
            </a:r>
          </a:p>
          <a:p>
            <a:pPr eaLnBrk="1" hangingPunct="1"/>
            <a:r>
              <a:rPr lang="it-IT" b="1" dirty="0" smtClean="0">
                <a:solidFill>
                  <a:schemeClr val="bg1"/>
                </a:solidFill>
                <a:latin typeface="Comic Sans MS" pitchFamily="66" charset="0"/>
              </a:rPr>
              <a:t>Rapporto P-QRS non esiste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548680"/>
            <a:ext cx="5585183" cy="923330"/>
          </a:xfrm>
          <a:prstGeom prst="rect">
            <a:avLst/>
          </a:prstGeom>
          <a:noFill/>
        </p:spPr>
        <p:txBody>
          <a:bodyPr wrap="none" lIns="91440" tIns="45720" rIns="91440" bIns="45720">
            <a:spAutoFit/>
          </a:bodyPr>
          <a:lstStyle/>
          <a:p>
            <a:pPr algn="ctr"/>
            <a:r>
              <a:rPr lang="it-IT"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e alla </a:t>
            </a:r>
            <a:r>
              <a:rPr lang="it-IT" sz="54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rPr>
              <a:t>fine…………</a:t>
            </a:r>
            <a:endParaRPr lang="it-IT"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itchFamily="66" charset="0"/>
            </a:endParaRPr>
          </a:p>
        </p:txBody>
      </p:sp>
      <p:pic>
        <p:nvPicPr>
          <p:cNvPr id="888836" name="Picture 4" descr="1419781_673609982664031_492378228_n"/>
          <p:cNvPicPr>
            <a:picLocks noChangeAspect="1" noChangeArrowheads="1"/>
          </p:cNvPicPr>
          <p:nvPr/>
        </p:nvPicPr>
        <p:blipFill>
          <a:blip r:embed="rId2" cstate="print"/>
          <a:srcRect/>
          <a:stretch>
            <a:fillRect/>
          </a:stretch>
        </p:blipFill>
        <p:spPr bwMode="auto">
          <a:xfrm>
            <a:off x="251520" y="2708920"/>
            <a:ext cx="3648075" cy="3629025"/>
          </a:xfrm>
          <a:prstGeom prst="rect">
            <a:avLst/>
          </a:prstGeom>
          <a:noFill/>
        </p:spPr>
      </p:pic>
      <p:pic>
        <p:nvPicPr>
          <p:cNvPr id="888838" name="Picture 6" descr="http://tecnologia.ondenews.it/wp-content/uploads/2012/06/nonna-fucilate-su-iPhone-e-MacBook.jpeg"/>
          <p:cNvPicPr>
            <a:picLocks noChangeAspect="1" noChangeArrowheads="1"/>
          </p:cNvPicPr>
          <p:nvPr/>
        </p:nvPicPr>
        <p:blipFill>
          <a:blip r:embed="rId3" cstate="print"/>
          <a:srcRect/>
          <a:stretch>
            <a:fillRect/>
          </a:stretch>
        </p:blipFill>
        <p:spPr bwMode="auto">
          <a:xfrm>
            <a:off x="4067944" y="3501008"/>
            <a:ext cx="4680520" cy="2820170"/>
          </a:xfrm>
          <a:prstGeom prst="rect">
            <a:avLst/>
          </a:prstGeom>
          <a:noFill/>
        </p:spPr>
      </p:pic>
      <p:pic>
        <p:nvPicPr>
          <p:cNvPr id="888840" name="Picture 8" descr="Dott. Mario Cavazza"/>
          <p:cNvPicPr>
            <a:picLocks noChangeAspect="1" noChangeArrowheads="1"/>
          </p:cNvPicPr>
          <p:nvPr/>
        </p:nvPicPr>
        <p:blipFill>
          <a:blip r:embed="rId4" cstate="print"/>
          <a:srcRect/>
          <a:stretch>
            <a:fillRect/>
          </a:stretch>
        </p:blipFill>
        <p:spPr bwMode="auto">
          <a:xfrm>
            <a:off x="6300192" y="188640"/>
            <a:ext cx="2232248" cy="198922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atrial_fib"/>
          <p:cNvPicPr>
            <a:picLocks noChangeAspect="1" noChangeArrowheads="1"/>
          </p:cNvPicPr>
          <p:nvPr/>
        </p:nvPicPr>
        <p:blipFill>
          <a:blip r:embed="rId2" cstate="print"/>
          <a:srcRect/>
          <a:stretch>
            <a:fillRect/>
          </a:stretch>
        </p:blipFill>
        <p:spPr bwMode="auto">
          <a:xfrm>
            <a:off x="0" y="622300"/>
            <a:ext cx="9144000" cy="561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4453-4478-10851-25130[1]"/>
          <p:cNvPicPr>
            <a:picLocks noChangeAspect="1" noChangeArrowheads="1"/>
          </p:cNvPicPr>
          <p:nvPr/>
        </p:nvPicPr>
        <p:blipFill>
          <a:blip r:embed="rId2" cstate="print"/>
          <a:srcRect/>
          <a:stretch>
            <a:fillRect/>
          </a:stretch>
        </p:blipFill>
        <p:spPr bwMode="auto">
          <a:xfrm>
            <a:off x="0" y="992188"/>
            <a:ext cx="9144000" cy="487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afibekg"/>
          <p:cNvPicPr>
            <a:picLocks noChangeAspect="1" noChangeArrowheads="1"/>
          </p:cNvPicPr>
          <p:nvPr/>
        </p:nvPicPr>
        <p:blipFill>
          <a:blip r:embed="rId2" cstate="print"/>
          <a:srcRect/>
          <a:stretch>
            <a:fillRect/>
          </a:stretch>
        </p:blipFill>
        <p:spPr bwMode="auto">
          <a:xfrm>
            <a:off x="0" y="860425"/>
            <a:ext cx="9144000" cy="513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ekgFA"/>
          <p:cNvPicPr>
            <a:picLocks noChangeAspect="1" noChangeArrowheads="1"/>
          </p:cNvPicPr>
          <p:nvPr/>
        </p:nvPicPr>
        <p:blipFill>
          <a:blip r:embed="rId2" cstate="print"/>
          <a:srcRect/>
          <a:stretch>
            <a:fillRect/>
          </a:stretch>
        </p:blipFill>
        <p:spPr bwMode="auto">
          <a:xfrm>
            <a:off x="0" y="1069975"/>
            <a:ext cx="8964613" cy="481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p:cNvPicPr>
            <a:picLocks noChangeAspect="1" noChangeArrowheads="1"/>
          </p:cNvPicPr>
          <p:nvPr/>
        </p:nvPicPr>
        <p:blipFill>
          <a:blip r:embed="rId2" cstate="print"/>
          <a:srcRect/>
          <a:stretch>
            <a:fillRect/>
          </a:stretch>
        </p:blipFill>
        <p:spPr bwMode="auto">
          <a:xfrm>
            <a:off x="242888" y="0"/>
            <a:ext cx="8656637" cy="685800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FA"/>
          <p:cNvPicPr>
            <a:picLocks noChangeAspect="1" noChangeArrowheads="1"/>
          </p:cNvPicPr>
          <p:nvPr/>
        </p:nvPicPr>
        <p:blipFill>
          <a:blip r:embed="rId2" cstate="print"/>
          <a:srcRect/>
          <a:stretch>
            <a:fillRect/>
          </a:stretch>
        </p:blipFill>
        <p:spPr bwMode="auto">
          <a:xfrm>
            <a:off x="0" y="676275"/>
            <a:ext cx="91440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p:cNvPicPr>
            <a:picLocks noChangeAspect="1" noChangeArrowheads="1"/>
          </p:cNvPicPr>
          <p:nvPr/>
        </p:nvPicPr>
        <p:blipFill>
          <a:blip r:embed="rId2" cstate="print"/>
          <a:srcRect/>
          <a:stretch>
            <a:fillRect/>
          </a:stretch>
        </p:blipFill>
        <p:spPr bwMode="auto">
          <a:xfrm>
            <a:off x="33338" y="295275"/>
            <a:ext cx="9075737" cy="6267450"/>
          </a:xfrm>
          <a:prstGeom prst="rect">
            <a:avLst/>
          </a:prstGeom>
          <a:noFill/>
          <a:ln w="9525">
            <a:solidFill>
              <a:srgbClr val="FF0000"/>
            </a:solidFill>
            <a:miter lim="800000"/>
            <a:headEnd/>
            <a:tailEnd/>
          </a:ln>
        </p:spPr>
      </p:pic>
      <p:sp>
        <p:nvSpPr>
          <p:cNvPr id="25603" name="Text Box 3"/>
          <p:cNvSpPr txBox="1">
            <a:spLocks noChangeArrowheads="1"/>
          </p:cNvSpPr>
          <p:nvPr/>
        </p:nvSpPr>
        <p:spPr bwMode="auto">
          <a:xfrm>
            <a:off x="2247900" y="5826125"/>
            <a:ext cx="3068638" cy="457200"/>
          </a:xfrm>
          <a:prstGeom prst="rect">
            <a:avLst/>
          </a:prstGeom>
          <a:noFill/>
          <a:ln w="9525">
            <a:noFill/>
            <a:miter lim="800000"/>
            <a:headEnd/>
            <a:tailEnd/>
          </a:ln>
        </p:spPr>
        <p:txBody>
          <a:bodyPr wrap="none">
            <a:spAutoFit/>
          </a:bodyPr>
          <a:lstStyle/>
          <a:p>
            <a:r>
              <a:rPr lang="it-IT">
                <a:solidFill>
                  <a:schemeClr val="bg1"/>
                </a:solidFill>
              </a:rPr>
              <a:t>Il fenomeno di Ashman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
          <p:cNvPicPr>
            <a:picLocks noChangeAspect="1" noChangeArrowheads="1"/>
          </p:cNvPicPr>
          <p:nvPr/>
        </p:nvPicPr>
        <p:blipFill>
          <a:blip r:embed="rId2" cstate="print"/>
          <a:srcRect/>
          <a:stretch>
            <a:fillRect/>
          </a:stretch>
        </p:blipFill>
        <p:spPr bwMode="auto">
          <a:xfrm>
            <a:off x="468313" y="-242888"/>
            <a:ext cx="7961312" cy="6858001"/>
          </a:xfrm>
          <a:prstGeom prst="rect">
            <a:avLst/>
          </a:prstGeom>
          <a:noFill/>
          <a:ln w="9525">
            <a:solidFill>
              <a:srgbClr val="FF0000"/>
            </a:solidFill>
            <a:miter lim="800000"/>
            <a:headEnd/>
            <a:tailEnd/>
          </a:ln>
        </p:spPr>
      </p:pic>
      <p:sp>
        <p:nvSpPr>
          <p:cNvPr id="26627" name="Text Box 3"/>
          <p:cNvSpPr txBox="1">
            <a:spLocks noChangeArrowheads="1"/>
          </p:cNvSpPr>
          <p:nvPr/>
        </p:nvSpPr>
        <p:spPr bwMode="auto">
          <a:xfrm>
            <a:off x="808038" y="352425"/>
            <a:ext cx="1308100" cy="457200"/>
          </a:xfrm>
          <a:prstGeom prst="rect">
            <a:avLst/>
          </a:prstGeom>
          <a:noFill/>
          <a:ln w="9525">
            <a:noFill/>
            <a:miter lim="800000"/>
            <a:headEnd/>
            <a:tailEnd/>
          </a:ln>
        </p:spPr>
        <p:txBody>
          <a:bodyPr wrap="none">
            <a:spAutoFit/>
          </a:bodyPr>
          <a:lstStyle/>
          <a:p>
            <a:r>
              <a:rPr lang="it-IT">
                <a:solidFill>
                  <a:schemeClr val="bg1"/>
                </a:solidFill>
              </a:rPr>
              <a:t>Il linking</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Synchronize 3\Word for Windows\Cardiology Related Material\October 23 Grand Rounds\figure 18 - 8.jpg"/>
          <p:cNvPicPr>
            <a:picLocks noChangeAspect="1" noChangeArrowheads="1"/>
          </p:cNvPicPr>
          <p:nvPr/>
        </p:nvPicPr>
        <p:blipFill>
          <a:blip r:embed="rId2" cstate="print"/>
          <a:srcRect/>
          <a:stretch>
            <a:fillRect/>
          </a:stretch>
        </p:blipFill>
        <p:spPr bwMode="auto">
          <a:xfrm>
            <a:off x="0" y="980728"/>
            <a:ext cx="9144000" cy="3241675"/>
          </a:xfrm>
          <a:prstGeom prst="rect">
            <a:avLst/>
          </a:prstGeom>
          <a:noFill/>
          <a:ln w="9525">
            <a:noFill/>
            <a:miter lim="800000"/>
            <a:headEnd/>
            <a:tailEnd/>
          </a:ln>
        </p:spPr>
      </p:pic>
      <p:sp>
        <p:nvSpPr>
          <p:cNvPr id="51203" name="CasellaDiTesto 3"/>
          <p:cNvSpPr txBox="1">
            <a:spLocks noChangeArrowheads="1"/>
          </p:cNvSpPr>
          <p:nvPr/>
        </p:nvSpPr>
        <p:spPr bwMode="auto">
          <a:xfrm>
            <a:off x="2339752" y="5373216"/>
            <a:ext cx="3793026" cy="830997"/>
          </a:xfrm>
          <a:prstGeom prst="rect">
            <a:avLst/>
          </a:prstGeom>
          <a:solidFill>
            <a:schemeClr val="bg1"/>
          </a:solidFill>
          <a:ln w="9525">
            <a:solidFill>
              <a:srgbClr val="FF0000"/>
            </a:solidFill>
            <a:miter lim="800000"/>
            <a:headEnd/>
            <a:tailEnd/>
          </a:ln>
        </p:spPr>
        <p:txBody>
          <a:bodyPr wrap="none">
            <a:spAutoFit/>
          </a:bodyPr>
          <a:lstStyle/>
          <a:p>
            <a:pPr>
              <a:defRPr/>
            </a:pPr>
            <a:r>
              <a:rPr lang="it-IT" b="1" dirty="0">
                <a:latin typeface="Comic Sans MS" pitchFamily="66" charset="0"/>
              </a:rPr>
              <a:t>Fenomeno di </a:t>
            </a:r>
            <a:r>
              <a:rPr lang="it-IT" b="1" dirty="0" err="1">
                <a:latin typeface="Comic Sans MS" pitchFamily="66" charset="0"/>
              </a:rPr>
              <a:t>Ashman</a:t>
            </a:r>
            <a:r>
              <a:rPr lang="it-IT" b="1" dirty="0">
                <a:latin typeface="Comic Sans MS" pitchFamily="66" charset="0"/>
              </a:rPr>
              <a:t>  </a:t>
            </a:r>
            <a:endParaRPr lang="it-IT" b="1" dirty="0" smtClean="0">
              <a:latin typeface="Comic Sans MS" pitchFamily="66" charset="0"/>
            </a:endParaRPr>
          </a:p>
          <a:p>
            <a:pPr>
              <a:defRPr/>
            </a:pPr>
            <a:r>
              <a:rPr lang="it-IT" b="1" dirty="0" smtClean="0">
                <a:latin typeface="Comic Sans MS" pitchFamily="66" charset="0"/>
              </a:rPr>
              <a:t>Ciclo </a:t>
            </a:r>
            <a:r>
              <a:rPr lang="it-IT" b="1" dirty="0">
                <a:latin typeface="Comic Sans MS" pitchFamily="66" charset="0"/>
              </a:rPr>
              <a:t>lungo - ciclo breve</a:t>
            </a:r>
          </a:p>
        </p:txBody>
      </p:sp>
      <p:cxnSp>
        <p:nvCxnSpPr>
          <p:cNvPr id="5" name="Connettore 2 4"/>
          <p:cNvCxnSpPr/>
          <p:nvPr/>
        </p:nvCxnSpPr>
        <p:spPr>
          <a:xfrm>
            <a:off x="1214438" y="1643063"/>
            <a:ext cx="785812" cy="158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1928813" y="1785938"/>
            <a:ext cx="428625" cy="1587"/>
          </a:xfrm>
          <a:prstGeom prst="straightConnector1">
            <a:avLst/>
          </a:prstGeom>
          <a:ln w="2857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000750" y="1500188"/>
            <a:ext cx="428625" cy="1587"/>
          </a:xfrm>
          <a:prstGeom prst="straightConnector1">
            <a:avLst/>
          </a:prstGeom>
          <a:ln w="2857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5357813" y="1714500"/>
            <a:ext cx="714375"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nduction-system-of-the-heart"/>
          <p:cNvPicPr>
            <a:picLocks noChangeAspect="1" noChangeArrowheads="1"/>
          </p:cNvPicPr>
          <p:nvPr/>
        </p:nvPicPr>
        <p:blipFill>
          <a:blip r:embed="rId4" cstate="print"/>
          <a:srcRect/>
          <a:stretch>
            <a:fillRect/>
          </a:stretch>
        </p:blipFill>
        <p:spPr bwMode="auto">
          <a:xfrm>
            <a:off x="304800" y="0"/>
            <a:ext cx="8534400" cy="6826250"/>
          </a:xfrm>
          <a:prstGeom prst="rect">
            <a:avLst/>
          </a:prstGeom>
          <a:noFill/>
          <a:ln w="9525">
            <a:noFill/>
            <a:miter lim="800000"/>
            <a:headEnd/>
            <a:tailEnd/>
          </a:ln>
        </p:spPr>
      </p:pic>
      <p:sp>
        <p:nvSpPr>
          <p:cNvPr id="22531" name="Oval 3"/>
          <p:cNvSpPr>
            <a:spLocks noChangeArrowheads="1"/>
          </p:cNvSpPr>
          <p:nvPr/>
        </p:nvSpPr>
        <p:spPr bwMode="auto">
          <a:xfrm>
            <a:off x="3200400" y="3200400"/>
            <a:ext cx="374650" cy="388938"/>
          </a:xfrm>
          <a:prstGeom prst="ellipse">
            <a:avLst/>
          </a:prstGeom>
          <a:solidFill>
            <a:srgbClr val="FF0000"/>
          </a:solidFill>
          <a:ln w="38100">
            <a:solidFill>
              <a:srgbClr val="FF0000"/>
            </a:solidFill>
            <a:round/>
            <a:headEnd/>
            <a:tailEnd/>
          </a:ln>
        </p:spPr>
        <p:txBody>
          <a:bodyPr anchor="ctr">
            <a:spAutoFit/>
          </a:bodyPr>
          <a:lstStyle/>
          <a:p>
            <a:pPr algn="ctr" eaLnBrk="0" hangingPunct="0"/>
            <a:endParaRPr lang="it-IT" sz="1200" b="1">
              <a:solidFill>
                <a:srgbClr val="FF0066"/>
              </a:solidFill>
              <a:latin typeface="Arial" charset="0"/>
            </a:endParaRPr>
          </a:p>
        </p:txBody>
      </p:sp>
      <p:grpSp>
        <p:nvGrpSpPr>
          <p:cNvPr id="2" name="Group 4"/>
          <p:cNvGrpSpPr>
            <a:grpSpLocks/>
          </p:cNvGrpSpPr>
          <p:nvPr/>
        </p:nvGrpSpPr>
        <p:grpSpPr bwMode="auto">
          <a:xfrm>
            <a:off x="3035300" y="3276600"/>
            <a:ext cx="2298700" cy="1790700"/>
            <a:chOff x="1914" y="2086"/>
            <a:chExt cx="1448" cy="1128"/>
          </a:xfrm>
        </p:grpSpPr>
        <p:sp>
          <p:nvSpPr>
            <p:cNvPr id="12301" name="Freeform 5"/>
            <p:cNvSpPr>
              <a:spLocks/>
            </p:cNvSpPr>
            <p:nvPr/>
          </p:nvSpPr>
          <p:spPr bwMode="auto">
            <a:xfrm>
              <a:off x="2256" y="2112"/>
              <a:ext cx="344" cy="480"/>
            </a:xfrm>
            <a:custGeom>
              <a:avLst/>
              <a:gdLst>
                <a:gd name="T0" fmla="*/ 0 w 344"/>
                <a:gd name="T1" fmla="*/ 0 h 480"/>
                <a:gd name="T2" fmla="*/ 144 w 344"/>
                <a:gd name="T3" fmla="*/ 96 h 480"/>
                <a:gd name="T4" fmla="*/ 192 w 344"/>
                <a:gd name="T5" fmla="*/ 192 h 480"/>
                <a:gd name="T6" fmla="*/ 240 w 344"/>
                <a:gd name="T7" fmla="*/ 240 h 480"/>
                <a:gd name="T8" fmla="*/ 336 w 344"/>
                <a:gd name="T9" fmla="*/ 288 h 480"/>
                <a:gd name="T10" fmla="*/ 288 w 344"/>
                <a:gd name="T11" fmla="*/ 480 h 480"/>
                <a:gd name="T12" fmla="*/ 0 60000 65536"/>
                <a:gd name="T13" fmla="*/ 0 60000 65536"/>
                <a:gd name="T14" fmla="*/ 0 60000 65536"/>
                <a:gd name="T15" fmla="*/ 0 60000 65536"/>
                <a:gd name="T16" fmla="*/ 0 60000 65536"/>
                <a:gd name="T17" fmla="*/ 0 60000 65536"/>
                <a:gd name="T18" fmla="*/ 0 w 344"/>
                <a:gd name="T19" fmla="*/ 0 h 480"/>
                <a:gd name="T20" fmla="*/ 344 w 344"/>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344" h="480">
                  <a:moveTo>
                    <a:pt x="0" y="0"/>
                  </a:moveTo>
                  <a:cubicBezTo>
                    <a:pt x="24" y="16"/>
                    <a:pt x="112" y="64"/>
                    <a:pt x="144" y="96"/>
                  </a:cubicBezTo>
                  <a:cubicBezTo>
                    <a:pt x="176" y="128"/>
                    <a:pt x="176" y="168"/>
                    <a:pt x="192" y="192"/>
                  </a:cubicBezTo>
                  <a:cubicBezTo>
                    <a:pt x="208" y="216"/>
                    <a:pt x="216" y="224"/>
                    <a:pt x="240" y="240"/>
                  </a:cubicBezTo>
                  <a:cubicBezTo>
                    <a:pt x="264" y="256"/>
                    <a:pt x="328" y="248"/>
                    <a:pt x="336" y="288"/>
                  </a:cubicBezTo>
                  <a:cubicBezTo>
                    <a:pt x="344" y="328"/>
                    <a:pt x="316" y="404"/>
                    <a:pt x="288" y="480"/>
                  </a:cubicBezTo>
                </a:path>
              </a:pathLst>
            </a:custGeom>
            <a:noFill/>
            <a:ln w="38100">
              <a:solidFill>
                <a:srgbClr val="FF0000"/>
              </a:solidFill>
              <a:round/>
              <a:headEnd/>
              <a:tailEnd type="triangle" w="med" len="med"/>
            </a:ln>
          </p:spPr>
          <p:txBody>
            <a:bodyPr anchor="ctr">
              <a:spAutoFit/>
            </a:bodyPr>
            <a:lstStyle/>
            <a:p>
              <a:endParaRPr lang="it-IT"/>
            </a:p>
          </p:txBody>
        </p:sp>
        <p:grpSp>
          <p:nvGrpSpPr>
            <p:cNvPr id="12302" name="Group 6"/>
            <p:cNvGrpSpPr>
              <a:grpSpLocks/>
            </p:cNvGrpSpPr>
            <p:nvPr/>
          </p:nvGrpSpPr>
          <p:grpSpPr bwMode="auto">
            <a:xfrm>
              <a:off x="1914" y="2086"/>
              <a:ext cx="1448" cy="1128"/>
              <a:chOff x="1912" y="2086"/>
              <a:chExt cx="1448" cy="1128"/>
            </a:xfrm>
          </p:grpSpPr>
          <p:sp>
            <p:nvSpPr>
              <p:cNvPr id="12303" name="Freeform 7"/>
              <p:cNvSpPr>
                <a:spLocks/>
              </p:cNvSpPr>
              <p:nvPr/>
            </p:nvSpPr>
            <p:spPr bwMode="auto">
              <a:xfrm>
                <a:off x="2142" y="2250"/>
                <a:ext cx="258" cy="542"/>
              </a:xfrm>
              <a:custGeom>
                <a:avLst/>
                <a:gdLst>
                  <a:gd name="T0" fmla="*/ 0 w 258"/>
                  <a:gd name="T1" fmla="*/ 0 h 542"/>
                  <a:gd name="T2" fmla="*/ 66 w 258"/>
                  <a:gd name="T3" fmla="*/ 246 h 542"/>
                  <a:gd name="T4" fmla="*/ 114 w 258"/>
                  <a:gd name="T5" fmla="*/ 390 h 542"/>
                  <a:gd name="T6" fmla="*/ 162 w 258"/>
                  <a:gd name="T7" fmla="*/ 534 h 542"/>
                  <a:gd name="T8" fmla="*/ 258 w 258"/>
                  <a:gd name="T9" fmla="*/ 438 h 542"/>
                  <a:gd name="T10" fmla="*/ 0 60000 65536"/>
                  <a:gd name="T11" fmla="*/ 0 60000 65536"/>
                  <a:gd name="T12" fmla="*/ 0 60000 65536"/>
                  <a:gd name="T13" fmla="*/ 0 60000 65536"/>
                  <a:gd name="T14" fmla="*/ 0 60000 65536"/>
                  <a:gd name="T15" fmla="*/ 0 w 258"/>
                  <a:gd name="T16" fmla="*/ 0 h 542"/>
                  <a:gd name="T17" fmla="*/ 258 w 258"/>
                  <a:gd name="T18" fmla="*/ 542 h 542"/>
                </a:gdLst>
                <a:ahLst/>
                <a:cxnLst>
                  <a:cxn ang="T10">
                    <a:pos x="T0" y="T1"/>
                  </a:cxn>
                  <a:cxn ang="T11">
                    <a:pos x="T2" y="T3"/>
                  </a:cxn>
                  <a:cxn ang="T12">
                    <a:pos x="T4" y="T5"/>
                  </a:cxn>
                  <a:cxn ang="T13">
                    <a:pos x="T6" y="T7"/>
                  </a:cxn>
                  <a:cxn ang="T14">
                    <a:pos x="T8" y="T9"/>
                  </a:cxn>
                </a:cxnLst>
                <a:rect l="T15" t="T16" r="T17" b="T18"/>
                <a:pathLst>
                  <a:path w="258" h="542">
                    <a:moveTo>
                      <a:pt x="0" y="0"/>
                    </a:moveTo>
                    <a:cubicBezTo>
                      <a:pt x="11" y="40"/>
                      <a:pt x="47" y="181"/>
                      <a:pt x="66" y="246"/>
                    </a:cubicBezTo>
                    <a:cubicBezTo>
                      <a:pt x="85" y="311"/>
                      <a:pt x="98" y="342"/>
                      <a:pt x="114" y="390"/>
                    </a:cubicBezTo>
                    <a:cubicBezTo>
                      <a:pt x="130" y="438"/>
                      <a:pt x="138" y="526"/>
                      <a:pt x="162" y="534"/>
                    </a:cubicBezTo>
                    <a:cubicBezTo>
                      <a:pt x="186" y="542"/>
                      <a:pt x="234" y="454"/>
                      <a:pt x="258" y="438"/>
                    </a:cubicBezTo>
                  </a:path>
                </a:pathLst>
              </a:custGeom>
              <a:noFill/>
              <a:ln w="38100">
                <a:solidFill>
                  <a:srgbClr val="FF0000"/>
                </a:solidFill>
                <a:round/>
                <a:headEnd/>
                <a:tailEnd type="triangle" w="med" len="med"/>
              </a:ln>
            </p:spPr>
            <p:txBody>
              <a:bodyPr anchor="ctr">
                <a:spAutoFit/>
              </a:bodyPr>
              <a:lstStyle/>
              <a:p>
                <a:endParaRPr lang="it-IT"/>
              </a:p>
            </p:txBody>
          </p:sp>
          <p:grpSp>
            <p:nvGrpSpPr>
              <p:cNvPr id="12304" name="Group 8"/>
              <p:cNvGrpSpPr>
                <a:grpSpLocks/>
              </p:cNvGrpSpPr>
              <p:nvPr/>
            </p:nvGrpSpPr>
            <p:grpSpPr bwMode="auto">
              <a:xfrm>
                <a:off x="1912" y="2086"/>
                <a:ext cx="1448" cy="1128"/>
                <a:chOff x="1912" y="2096"/>
                <a:chExt cx="1448" cy="1128"/>
              </a:xfrm>
            </p:grpSpPr>
            <p:sp>
              <p:nvSpPr>
                <p:cNvPr id="12305" name="Freeform 9"/>
                <p:cNvSpPr>
                  <a:spLocks/>
                </p:cNvSpPr>
                <p:nvPr/>
              </p:nvSpPr>
              <p:spPr bwMode="auto">
                <a:xfrm>
                  <a:off x="1912" y="2256"/>
                  <a:ext cx="584" cy="968"/>
                </a:xfrm>
                <a:custGeom>
                  <a:avLst/>
                  <a:gdLst>
                    <a:gd name="T0" fmla="*/ 200 w 584"/>
                    <a:gd name="T1" fmla="*/ 0 h 968"/>
                    <a:gd name="T2" fmla="*/ 104 w 584"/>
                    <a:gd name="T3" fmla="*/ 144 h 968"/>
                    <a:gd name="T4" fmla="*/ 104 w 584"/>
                    <a:gd name="T5" fmla="*/ 336 h 968"/>
                    <a:gd name="T6" fmla="*/ 56 w 584"/>
                    <a:gd name="T7" fmla="*/ 528 h 968"/>
                    <a:gd name="T8" fmla="*/ 8 w 584"/>
                    <a:gd name="T9" fmla="*/ 576 h 968"/>
                    <a:gd name="T10" fmla="*/ 104 w 584"/>
                    <a:gd name="T11" fmla="*/ 816 h 968"/>
                    <a:gd name="T12" fmla="*/ 248 w 584"/>
                    <a:gd name="T13" fmla="*/ 960 h 968"/>
                    <a:gd name="T14" fmla="*/ 392 w 584"/>
                    <a:gd name="T15" fmla="*/ 864 h 968"/>
                    <a:gd name="T16" fmla="*/ 488 w 584"/>
                    <a:gd name="T17" fmla="*/ 528 h 968"/>
                    <a:gd name="T18" fmla="*/ 584 w 584"/>
                    <a:gd name="T19" fmla="*/ 432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4"/>
                    <a:gd name="T31" fmla="*/ 0 h 968"/>
                    <a:gd name="T32" fmla="*/ 584 w 584"/>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4" h="968">
                      <a:moveTo>
                        <a:pt x="200" y="0"/>
                      </a:moveTo>
                      <a:cubicBezTo>
                        <a:pt x="160" y="44"/>
                        <a:pt x="120" y="88"/>
                        <a:pt x="104" y="144"/>
                      </a:cubicBezTo>
                      <a:cubicBezTo>
                        <a:pt x="88" y="200"/>
                        <a:pt x="112" y="272"/>
                        <a:pt x="104" y="336"/>
                      </a:cubicBezTo>
                      <a:cubicBezTo>
                        <a:pt x="96" y="400"/>
                        <a:pt x="72" y="488"/>
                        <a:pt x="56" y="528"/>
                      </a:cubicBezTo>
                      <a:cubicBezTo>
                        <a:pt x="40" y="568"/>
                        <a:pt x="0" y="528"/>
                        <a:pt x="8" y="576"/>
                      </a:cubicBezTo>
                      <a:cubicBezTo>
                        <a:pt x="16" y="624"/>
                        <a:pt x="64" y="752"/>
                        <a:pt x="104" y="816"/>
                      </a:cubicBezTo>
                      <a:cubicBezTo>
                        <a:pt x="144" y="880"/>
                        <a:pt x="200" y="952"/>
                        <a:pt x="248" y="960"/>
                      </a:cubicBezTo>
                      <a:cubicBezTo>
                        <a:pt x="296" y="968"/>
                        <a:pt x="352" y="936"/>
                        <a:pt x="392" y="864"/>
                      </a:cubicBezTo>
                      <a:cubicBezTo>
                        <a:pt x="432" y="792"/>
                        <a:pt x="456" y="600"/>
                        <a:pt x="488" y="528"/>
                      </a:cubicBezTo>
                      <a:cubicBezTo>
                        <a:pt x="520" y="456"/>
                        <a:pt x="552" y="444"/>
                        <a:pt x="584" y="432"/>
                      </a:cubicBezTo>
                    </a:path>
                  </a:pathLst>
                </a:custGeom>
                <a:noFill/>
                <a:ln w="38100">
                  <a:solidFill>
                    <a:srgbClr val="FF0000"/>
                  </a:solidFill>
                  <a:round/>
                  <a:headEnd/>
                  <a:tailEnd type="triangle" w="med" len="med"/>
                </a:ln>
              </p:spPr>
              <p:txBody>
                <a:bodyPr anchor="ctr">
                  <a:spAutoFit/>
                </a:bodyPr>
                <a:lstStyle/>
                <a:p>
                  <a:endParaRPr lang="it-IT"/>
                </a:p>
              </p:txBody>
            </p:sp>
            <p:sp>
              <p:nvSpPr>
                <p:cNvPr id="12306" name="Freeform 10"/>
                <p:cNvSpPr>
                  <a:spLocks/>
                </p:cNvSpPr>
                <p:nvPr/>
              </p:nvSpPr>
              <p:spPr bwMode="auto">
                <a:xfrm>
                  <a:off x="2304" y="2096"/>
                  <a:ext cx="1056" cy="112"/>
                </a:xfrm>
                <a:custGeom>
                  <a:avLst/>
                  <a:gdLst>
                    <a:gd name="T0" fmla="*/ 0 w 1056"/>
                    <a:gd name="T1" fmla="*/ 16 h 112"/>
                    <a:gd name="T2" fmla="*/ 96 w 1056"/>
                    <a:gd name="T3" fmla="*/ 16 h 112"/>
                    <a:gd name="T4" fmla="*/ 288 w 1056"/>
                    <a:gd name="T5" fmla="*/ 16 h 112"/>
                    <a:gd name="T6" fmla="*/ 624 w 1056"/>
                    <a:gd name="T7" fmla="*/ 16 h 112"/>
                    <a:gd name="T8" fmla="*/ 864 w 1056"/>
                    <a:gd name="T9" fmla="*/ 16 h 112"/>
                    <a:gd name="T10" fmla="*/ 1056 w 1056"/>
                    <a:gd name="T11" fmla="*/ 112 h 112"/>
                    <a:gd name="T12" fmla="*/ 0 60000 65536"/>
                    <a:gd name="T13" fmla="*/ 0 60000 65536"/>
                    <a:gd name="T14" fmla="*/ 0 60000 65536"/>
                    <a:gd name="T15" fmla="*/ 0 60000 65536"/>
                    <a:gd name="T16" fmla="*/ 0 60000 65536"/>
                    <a:gd name="T17" fmla="*/ 0 60000 65536"/>
                    <a:gd name="T18" fmla="*/ 0 w 1056"/>
                    <a:gd name="T19" fmla="*/ 0 h 112"/>
                    <a:gd name="T20" fmla="*/ 1056 w 1056"/>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056" h="112">
                      <a:moveTo>
                        <a:pt x="0" y="16"/>
                      </a:moveTo>
                      <a:cubicBezTo>
                        <a:pt x="24" y="16"/>
                        <a:pt x="48" y="16"/>
                        <a:pt x="96" y="16"/>
                      </a:cubicBezTo>
                      <a:cubicBezTo>
                        <a:pt x="144" y="16"/>
                        <a:pt x="200" y="16"/>
                        <a:pt x="288" y="16"/>
                      </a:cubicBezTo>
                      <a:cubicBezTo>
                        <a:pt x="376" y="16"/>
                        <a:pt x="528" y="16"/>
                        <a:pt x="624" y="16"/>
                      </a:cubicBezTo>
                      <a:cubicBezTo>
                        <a:pt x="720" y="16"/>
                        <a:pt x="792" y="0"/>
                        <a:pt x="864" y="16"/>
                      </a:cubicBezTo>
                      <a:cubicBezTo>
                        <a:pt x="936" y="32"/>
                        <a:pt x="1024" y="96"/>
                        <a:pt x="1056" y="112"/>
                      </a:cubicBezTo>
                    </a:path>
                  </a:pathLst>
                </a:custGeom>
                <a:noFill/>
                <a:ln w="57150">
                  <a:solidFill>
                    <a:srgbClr val="FF0000"/>
                  </a:solidFill>
                  <a:prstDash val="sysDot"/>
                  <a:round/>
                  <a:headEnd/>
                  <a:tailEnd type="triangle" w="med" len="med"/>
                </a:ln>
              </p:spPr>
              <p:txBody>
                <a:bodyPr anchor="ctr">
                  <a:spAutoFit/>
                </a:bodyPr>
                <a:lstStyle/>
                <a:p>
                  <a:endParaRPr lang="it-IT"/>
                </a:p>
              </p:txBody>
            </p:sp>
          </p:grpSp>
        </p:grpSp>
      </p:grpSp>
      <p:sp>
        <p:nvSpPr>
          <p:cNvPr id="22539" name="Oval 11"/>
          <p:cNvSpPr>
            <a:spLocks noChangeArrowheads="1"/>
          </p:cNvSpPr>
          <p:nvPr/>
        </p:nvSpPr>
        <p:spPr bwMode="auto">
          <a:xfrm>
            <a:off x="3816350" y="3954463"/>
            <a:ext cx="374650" cy="388937"/>
          </a:xfrm>
          <a:prstGeom prst="ellipse">
            <a:avLst/>
          </a:prstGeom>
          <a:solidFill>
            <a:srgbClr val="FF0000"/>
          </a:solidFill>
          <a:ln w="38100">
            <a:solidFill>
              <a:srgbClr val="FF0000"/>
            </a:solidFill>
            <a:round/>
            <a:headEnd/>
            <a:tailEnd/>
          </a:ln>
        </p:spPr>
        <p:txBody>
          <a:bodyPr anchor="ctr">
            <a:spAutoFit/>
          </a:bodyPr>
          <a:lstStyle/>
          <a:p>
            <a:pPr algn="ctr" eaLnBrk="0" hangingPunct="0"/>
            <a:endParaRPr lang="it-IT" sz="1200" b="1">
              <a:solidFill>
                <a:srgbClr val="FF0066"/>
              </a:solidFill>
              <a:latin typeface="Arial" charset="0"/>
            </a:endParaRPr>
          </a:p>
        </p:txBody>
      </p:sp>
      <p:grpSp>
        <p:nvGrpSpPr>
          <p:cNvPr id="5" name="Group 12"/>
          <p:cNvGrpSpPr>
            <a:grpSpLocks/>
          </p:cNvGrpSpPr>
          <p:nvPr/>
        </p:nvGrpSpPr>
        <p:grpSpPr bwMode="auto">
          <a:xfrm>
            <a:off x="3505200" y="3962400"/>
            <a:ext cx="3073400" cy="2057400"/>
            <a:chOff x="2208" y="2496"/>
            <a:chExt cx="1936" cy="1296"/>
          </a:xfrm>
        </p:grpSpPr>
        <p:grpSp>
          <p:nvGrpSpPr>
            <p:cNvPr id="12295" name="Group 13"/>
            <p:cNvGrpSpPr>
              <a:grpSpLocks/>
            </p:cNvGrpSpPr>
            <p:nvPr/>
          </p:nvGrpSpPr>
          <p:grpSpPr bwMode="auto">
            <a:xfrm>
              <a:off x="2208" y="2544"/>
              <a:ext cx="1256" cy="1200"/>
              <a:chOff x="2208" y="2544"/>
              <a:chExt cx="1256" cy="1200"/>
            </a:xfrm>
          </p:grpSpPr>
          <p:sp>
            <p:nvSpPr>
              <p:cNvPr id="12299" name="Freeform 14"/>
              <p:cNvSpPr>
                <a:spLocks/>
              </p:cNvSpPr>
              <p:nvPr/>
            </p:nvSpPr>
            <p:spPr bwMode="auto">
              <a:xfrm>
                <a:off x="2640" y="2544"/>
                <a:ext cx="632" cy="1008"/>
              </a:xfrm>
              <a:custGeom>
                <a:avLst/>
                <a:gdLst>
                  <a:gd name="T0" fmla="*/ 0 w 632"/>
                  <a:gd name="T1" fmla="*/ 0 h 1008"/>
                  <a:gd name="T2" fmla="*/ 144 w 632"/>
                  <a:gd name="T3" fmla="*/ 96 h 1008"/>
                  <a:gd name="T4" fmla="*/ 336 w 632"/>
                  <a:gd name="T5" fmla="*/ 288 h 1008"/>
                  <a:gd name="T6" fmla="*/ 480 w 632"/>
                  <a:gd name="T7" fmla="*/ 432 h 1008"/>
                  <a:gd name="T8" fmla="*/ 624 w 632"/>
                  <a:gd name="T9" fmla="*/ 720 h 1008"/>
                  <a:gd name="T10" fmla="*/ 528 w 632"/>
                  <a:gd name="T11" fmla="*/ 912 h 1008"/>
                  <a:gd name="T12" fmla="*/ 480 w 632"/>
                  <a:gd name="T13" fmla="*/ 1008 h 1008"/>
                  <a:gd name="T14" fmla="*/ 0 60000 65536"/>
                  <a:gd name="T15" fmla="*/ 0 60000 65536"/>
                  <a:gd name="T16" fmla="*/ 0 60000 65536"/>
                  <a:gd name="T17" fmla="*/ 0 60000 65536"/>
                  <a:gd name="T18" fmla="*/ 0 60000 65536"/>
                  <a:gd name="T19" fmla="*/ 0 60000 65536"/>
                  <a:gd name="T20" fmla="*/ 0 60000 65536"/>
                  <a:gd name="T21" fmla="*/ 0 w 632"/>
                  <a:gd name="T22" fmla="*/ 0 h 1008"/>
                  <a:gd name="T23" fmla="*/ 632 w 632"/>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2" h="1008">
                    <a:moveTo>
                      <a:pt x="0" y="0"/>
                    </a:moveTo>
                    <a:cubicBezTo>
                      <a:pt x="44" y="24"/>
                      <a:pt x="88" y="48"/>
                      <a:pt x="144" y="96"/>
                    </a:cubicBezTo>
                    <a:cubicBezTo>
                      <a:pt x="200" y="144"/>
                      <a:pt x="280" y="232"/>
                      <a:pt x="336" y="288"/>
                    </a:cubicBezTo>
                    <a:cubicBezTo>
                      <a:pt x="392" y="344"/>
                      <a:pt x="432" y="360"/>
                      <a:pt x="480" y="432"/>
                    </a:cubicBezTo>
                    <a:cubicBezTo>
                      <a:pt x="528" y="504"/>
                      <a:pt x="616" y="640"/>
                      <a:pt x="624" y="720"/>
                    </a:cubicBezTo>
                    <a:cubicBezTo>
                      <a:pt x="632" y="800"/>
                      <a:pt x="552" y="864"/>
                      <a:pt x="528" y="912"/>
                    </a:cubicBezTo>
                    <a:cubicBezTo>
                      <a:pt x="504" y="960"/>
                      <a:pt x="492" y="984"/>
                      <a:pt x="480" y="1008"/>
                    </a:cubicBezTo>
                  </a:path>
                </a:pathLst>
              </a:custGeom>
              <a:noFill/>
              <a:ln w="38100">
                <a:solidFill>
                  <a:srgbClr val="FF0000"/>
                </a:solidFill>
                <a:round/>
                <a:headEnd/>
                <a:tailEnd type="triangle" w="med" len="med"/>
              </a:ln>
            </p:spPr>
            <p:txBody>
              <a:bodyPr anchor="ctr">
                <a:spAutoFit/>
              </a:bodyPr>
              <a:lstStyle/>
              <a:p>
                <a:endParaRPr lang="it-IT"/>
              </a:p>
            </p:txBody>
          </p:sp>
          <p:sp>
            <p:nvSpPr>
              <p:cNvPr id="12300" name="Freeform 15"/>
              <p:cNvSpPr>
                <a:spLocks/>
              </p:cNvSpPr>
              <p:nvPr/>
            </p:nvSpPr>
            <p:spPr bwMode="auto">
              <a:xfrm>
                <a:off x="2208" y="3264"/>
                <a:ext cx="1256" cy="480"/>
              </a:xfrm>
              <a:custGeom>
                <a:avLst/>
                <a:gdLst>
                  <a:gd name="T0" fmla="*/ 0 w 1256"/>
                  <a:gd name="T1" fmla="*/ 96 h 480"/>
                  <a:gd name="T2" fmla="*/ 432 w 1256"/>
                  <a:gd name="T3" fmla="*/ 288 h 480"/>
                  <a:gd name="T4" fmla="*/ 864 w 1256"/>
                  <a:gd name="T5" fmla="*/ 432 h 480"/>
                  <a:gd name="T6" fmla="*/ 1152 w 1256"/>
                  <a:gd name="T7" fmla="*/ 480 h 480"/>
                  <a:gd name="T8" fmla="*/ 1248 w 1256"/>
                  <a:gd name="T9" fmla="*/ 432 h 480"/>
                  <a:gd name="T10" fmla="*/ 1200 w 1256"/>
                  <a:gd name="T11" fmla="*/ 288 h 480"/>
                  <a:gd name="T12" fmla="*/ 1104 w 1256"/>
                  <a:gd name="T13" fmla="*/ 48 h 480"/>
                  <a:gd name="T14" fmla="*/ 1056 w 1256"/>
                  <a:gd name="T15" fmla="*/ 0 h 480"/>
                  <a:gd name="T16" fmla="*/ 0 60000 65536"/>
                  <a:gd name="T17" fmla="*/ 0 60000 65536"/>
                  <a:gd name="T18" fmla="*/ 0 60000 65536"/>
                  <a:gd name="T19" fmla="*/ 0 60000 65536"/>
                  <a:gd name="T20" fmla="*/ 0 60000 65536"/>
                  <a:gd name="T21" fmla="*/ 0 60000 65536"/>
                  <a:gd name="T22" fmla="*/ 0 60000 65536"/>
                  <a:gd name="T23" fmla="*/ 0 60000 65536"/>
                  <a:gd name="T24" fmla="*/ 0 w 1256"/>
                  <a:gd name="T25" fmla="*/ 0 h 480"/>
                  <a:gd name="T26" fmla="*/ 1256 w 1256"/>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6" h="480">
                    <a:moveTo>
                      <a:pt x="0" y="96"/>
                    </a:moveTo>
                    <a:cubicBezTo>
                      <a:pt x="144" y="164"/>
                      <a:pt x="288" y="232"/>
                      <a:pt x="432" y="288"/>
                    </a:cubicBezTo>
                    <a:cubicBezTo>
                      <a:pt x="576" y="344"/>
                      <a:pt x="744" y="400"/>
                      <a:pt x="864" y="432"/>
                    </a:cubicBezTo>
                    <a:cubicBezTo>
                      <a:pt x="984" y="464"/>
                      <a:pt x="1088" y="480"/>
                      <a:pt x="1152" y="480"/>
                    </a:cubicBezTo>
                    <a:cubicBezTo>
                      <a:pt x="1216" y="480"/>
                      <a:pt x="1240" y="464"/>
                      <a:pt x="1248" y="432"/>
                    </a:cubicBezTo>
                    <a:cubicBezTo>
                      <a:pt x="1256" y="400"/>
                      <a:pt x="1224" y="352"/>
                      <a:pt x="1200" y="288"/>
                    </a:cubicBezTo>
                    <a:cubicBezTo>
                      <a:pt x="1176" y="224"/>
                      <a:pt x="1128" y="96"/>
                      <a:pt x="1104" y="48"/>
                    </a:cubicBezTo>
                    <a:cubicBezTo>
                      <a:pt x="1080" y="0"/>
                      <a:pt x="1068" y="0"/>
                      <a:pt x="1056" y="0"/>
                    </a:cubicBezTo>
                  </a:path>
                </a:pathLst>
              </a:custGeom>
              <a:noFill/>
              <a:ln w="38100">
                <a:solidFill>
                  <a:srgbClr val="FF0000"/>
                </a:solidFill>
                <a:round/>
                <a:headEnd type="triangle" w="med" len="med"/>
                <a:tailEnd/>
              </a:ln>
            </p:spPr>
            <p:txBody>
              <a:bodyPr anchor="ctr">
                <a:spAutoFit/>
              </a:bodyPr>
              <a:lstStyle/>
              <a:p>
                <a:endParaRPr lang="it-IT"/>
              </a:p>
            </p:txBody>
          </p:sp>
        </p:grpSp>
        <p:grpSp>
          <p:nvGrpSpPr>
            <p:cNvPr id="12296" name="Group 16"/>
            <p:cNvGrpSpPr>
              <a:grpSpLocks/>
            </p:cNvGrpSpPr>
            <p:nvPr/>
          </p:nvGrpSpPr>
          <p:grpSpPr bwMode="auto">
            <a:xfrm>
              <a:off x="2706" y="2496"/>
              <a:ext cx="1438" cy="1296"/>
              <a:chOff x="2706" y="2496"/>
              <a:chExt cx="1438" cy="1296"/>
            </a:xfrm>
          </p:grpSpPr>
          <p:sp>
            <p:nvSpPr>
              <p:cNvPr id="12297" name="Freeform 17"/>
              <p:cNvSpPr>
                <a:spLocks/>
              </p:cNvSpPr>
              <p:nvPr/>
            </p:nvSpPr>
            <p:spPr bwMode="auto">
              <a:xfrm>
                <a:off x="2706" y="2496"/>
                <a:ext cx="1310" cy="1296"/>
              </a:xfrm>
              <a:custGeom>
                <a:avLst/>
                <a:gdLst>
                  <a:gd name="T0" fmla="*/ 1086 w 1310"/>
                  <a:gd name="T1" fmla="*/ 0 h 1296"/>
                  <a:gd name="T2" fmla="*/ 1278 w 1310"/>
                  <a:gd name="T3" fmla="*/ 384 h 1296"/>
                  <a:gd name="T4" fmla="*/ 1278 w 1310"/>
                  <a:gd name="T5" fmla="*/ 1056 h 1296"/>
                  <a:gd name="T6" fmla="*/ 1230 w 1310"/>
                  <a:gd name="T7" fmla="*/ 1248 h 1296"/>
                  <a:gd name="T8" fmla="*/ 1086 w 1310"/>
                  <a:gd name="T9" fmla="*/ 1296 h 1296"/>
                  <a:gd name="T10" fmla="*/ 942 w 1310"/>
                  <a:gd name="T11" fmla="*/ 1248 h 1296"/>
                  <a:gd name="T12" fmla="*/ 798 w 1310"/>
                  <a:gd name="T13" fmla="*/ 1152 h 1296"/>
                  <a:gd name="T14" fmla="*/ 750 w 1310"/>
                  <a:gd name="T15" fmla="*/ 912 h 1296"/>
                  <a:gd name="T16" fmla="*/ 654 w 1310"/>
                  <a:gd name="T17" fmla="*/ 720 h 1296"/>
                  <a:gd name="T18" fmla="*/ 462 w 1310"/>
                  <a:gd name="T19" fmla="*/ 480 h 1296"/>
                  <a:gd name="T20" fmla="*/ 366 w 1310"/>
                  <a:gd name="T21" fmla="*/ 320 h 1296"/>
                  <a:gd name="T22" fmla="*/ 126 w 1310"/>
                  <a:gd name="T23" fmla="*/ 144 h 1296"/>
                  <a:gd name="T24" fmla="*/ 0 w 1310"/>
                  <a:gd name="T25" fmla="*/ 101 h 12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0"/>
                  <a:gd name="T40" fmla="*/ 0 h 1296"/>
                  <a:gd name="T41" fmla="*/ 1310 w 1310"/>
                  <a:gd name="T42" fmla="*/ 1296 h 12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0" h="1296">
                    <a:moveTo>
                      <a:pt x="1086" y="0"/>
                    </a:moveTo>
                    <a:cubicBezTo>
                      <a:pt x="1166" y="104"/>
                      <a:pt x="1246" y="208"/>
                      <a:pt x="1278" y="384"/>
                    </a:cubicBezTo>
                    <a:cubicBezTo>
                      <a:pt x="1310" y="560"/>
                      <a:pt x="1286" y="912"/>
                      <a:pt x="1278" y="1056"/>
                    </a:cubicBezTo>
                    <a:cubicBezTo>
                      <a:pt x="1270" y="1200"/>
                      <a:pt x="1262" y="1208"/>
                      <a:pt x="1230" y="1248"/>
                    </a:cubicBezTo>
                    <a:cubicBezTo>
                      <a:pt x="1198" y="1288"/>
                      <a:pt x="1134" y="1296"/>
                      <a:pt x="1086" y="1296"/>
                    </a:cubicBezTo>
                    <a:cubicBezTo>
                      <a:pt x="1038" y="1296"/>
                      <a:pt x="990" y="1272"/>
                      <a:pt x="942" y="1248"/>
                    </a:cubicBezTo>
                    <a:cubicBezTo>
                      <a:pt x="894" y="1224"/>
                      <a:pt x="830" y="1208"/>
                      <a:pt x="798" y="1152"/>
                    </a:cubicBezTo>
                    <a:cubicBezTo>
                      <a:pt x="766" y="1096"/>
                      <a:pt x="774" y="984"/>
                      <a:pt x="750" y="912"/>
                    </a:cubicBezTo>
                    <a:cubicBezTo>
                      <a:pt x="726" y="840"/>
                      <a:pt x="702" y="792"/>
                      <a:pt x="654" y="720"/>
                    </a:cubicBezTo>
                    <a:cubicBezTo>
                      <a:pt x="606" y="648"/>
                      <a:pt x="510" y="547"/>
                      <a:pt x="462" y="480"/>
                    </a:cubicBezTo>
                    <a:cubicBezTo>
                      <a:pt x="414" y="413"/>
                      <a:pt x="422" y="376"/>
                      <a:pt x="366" y="320"/>
                    </a:cubicBezTo>
                    <a:cubicBezTo>
                      <a:pt x="310" y="264"/>
                      <a:pt x="187" y="180"/>
                      <a:pt x="126" y="144"/>
                    </a:cubicBezTo>
                    <a:cubicBezTo>
                      <a:pt x="65" y="108"/>
                      <a:pt x="26" y="110"/>
                      <a:pt x="0" y="101"/>
                    </a:cubicBezTo>
                  </a:path>
                </a:pathLst>
              </a:custGeom>
              <a:noFill/>
              <a:ln w="38100">
                <a:solidFill>
                  <a:srgbClr val="FF0000"/>
                </a:solidFill>
                <a:round/>
                <a:headEnd type="triangle" w="med" len="med"/>
                <a:tailEnd/>
              </a:ln>
            </p:spPr>
            <p:txBody>
              <a:bodyPr anchor="ctr">
                <a:spAutoFit/>
              </a:bodyPr>
              <a:lstStyle/>
              <a:p>
                <a:endParaRPr lang="it-IT"/>
              </a:p>
            </p:txBody>
          </p:sp>
          <p:sp>
            <p:nvSpPr>
              <p:cNvPr id="12298" name="Freeform 18"/>
              <p:cNvSpPr>
                <a:spLocks/>
              </p:cNvSpPr>
              <p:nvPr/>
            </p:nvSpPr>
            <p:spPr bwMode="auto">
              <a:xfrm>
                <a:off x="3984" y="3168"/>
                <a:ext cx="160" cy="336"/>
              </a:xfrm>
              <a:custGeom>
                <a:avLst/>
                <a:gdLst>
                  <a:gd name="T0" fmla="*/ 144 w 160"/>
                  <a:gd name="T1" fmla="*/ 0 h 336"/>
                  <a:gd name="T2" fmla="*/ 144 w 160"/>
                  <a:gd name="T3" fmla="*/ 96 h 336"/>
                  <a:gd name="T4" fmla="*/ 48 w 160"/>
                  <a:gd name="T5" fmla="*/ 192 h 336"/>
                  <a:gd name="T6" fmla="*/ 0 w 160"/>
                  <a:gd name="T7" fmla="*/ 336 h 336"/>
                  <a:gd name="T8" fmla="*/ 0 60000 65536"/>
                  <a:gd name="T9" fmla="*/ 0 60000 65536"/>
                  <a:gd name="T10" fmla="*/ 0 60000 65536"/>
                  <a:gd name="T11" fmla="*/ 0 60000 65536"/>
                  <a:gd name="T12" fmla="*/ 0 w 160"/>
                  <a:gd name="T13" fmla="*/ 0 h 336"/>
                  <a:gd name="T14" fmla="*/ 160 w 160"/>
                  <a:gd name="T15" fmla="*/ 336 h 336"/>
                </a:gdLst>
                <a:ahLst/>
                <a:cxnLst>
                  <a:cxn ang="T8">
                    <a:pos x="T0" y="T1"/>
                  </a:cxn>
                  <a:cxn ang="T9">
                    <a:pos x="T2" y="T3"/>
                  </a:cxn>
                  <a:cxn ang="T10">
                    <a:pos x="T4" y="T5"/>
                  </a:cxn>
                  <a:cxn ang="T11">
                    <a:pos x="T6" y="T7"/>
                  </a:cxn>
                </a:cxnLst>
                <a:rect l="T12" t="T13" r="T14" b="T15"/>
                <a:pathLst>
                  <a:path w="160" h="336">
                    <a:moveTo>
                      <a:pt x="144" y="0"/>
                    </a:moveTo>
                    <a:cubicBezTo>
                      <a:pt x="152" y="32"/>
                      <a:pt x="160" y="64"/>
                      <a:pt x="144" y="96"/>
                    </a:cubicBezTo>
                    <a:cubicBezTo>
                      <a:pt x="128" y="128"/>
                      <a:pt x="72" y="152"/>
                      <a:pt x="48" y="192"/>
                    </a:cubicBezTo>
                    <a:cubicBezTo>
                      <a:pt x="24" y="232"/>
                      <a:pt x="12" y="284"/>
                      <a:pt x="0" y="336"/>
                    </a:cubicBezTo>
                  </a:path>
                </a:pathLst>
              </a:custGeom>
              <a:noFill/>
              <a:ln w="38100">
                <a:solidFill>
                  <a:srgbClr val="FF0000"/>
                </a:solidFill>
                <a:round/>
                <a:headEnd type="triangle" w="med" len="med"/>
                <a:tailEnd/>
              </a:ln>
            </p:spPr>
            <p:txBody>
              <a:bodyPr anchor="ctr">
                <a:spAutoFit/>
              </a:bodyPr>
              <a:lstStyle/>
              <a:p>
                <a:endParaRPr lang="it-IT"/>
              </a:p>
            </p:txBody>
          </p:sp>
        </p:grpSp>
      </p:gr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gtEl>
                                        <p:attrNameLst>
                                          <p:attrName>style.visibility</p:attrName>
                                        </p:attrNameLst>
                                      </p:cBhvr>
                                      <p:to>
                                        <p:strVal val="visible"/>
                                      </p:to>
                                    </p:set>
                                  </p:childTnLst>
                                  <p:subTnLst>
                                    <p:set>
                                      <p:cBhvr override="childStyle">
                                        <p:cTn dur="1" fill="hold" display="0" masterRel="nextClick" afterEffect="1"/>
                                        <p:tgtEl>
                                          <p:spTgt spid="2253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9"/>
                                        </p:tgtEl>
                                        <p:attrNameLst>
                                          <p:attrName>style.visibility</p:attrName>
                                        </p:attrNameLst>
                                      </p:cBhvr>
                                      <p:to>
                                        <p:strVal val="visible"/>
                                      </p:to>
                                    </p:set>
                                  </p:childTnLst>
                                  <p:subTnLst>
                                    <p:set>
                                      <p:cBhvr override="childStyle">
                                        <p:cTn dur="1" fill="hold" display="0" masterRel="nextClick" afterEffect="1"/>
                                        <p:tgtEl>
                                          <p:spTgt spid="2253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P spid="22539"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it-IT" smtClean="0"/>
          </a:p>
        </p:txBody>
      </p:sp>
      <p:sp>
        <p:nvSpPr>
          <p:cNvPr id="29699" name="Rectangle 3"/>
          <p:cNvSpPr>
            <a:spLocks noGrp="1" noChangeArrowheads="1"/>
          </p:cNvSpPr>
          <p:nvPr>
            <p:ph type="body" idx="1"/>
          </p:nvPr>
        </p:nvSpPr>
        <p:spPr/>
        <p:txBody>
          <a:bodyPr/>
          <a:lstStyle/>
          <a:p>
            <a:pPr eaLnBrk="1" hangingPunct="1"/>
            <a:endParaRPr lang="it-IT" smtClean="0"/>
          </a:p>
        </p:txBody>
      </p:sp>
      <p:pic>
        <p:nvPicPr>
          <p:cNvPr id="29700" name="Picture 4" descr="image020"/>
          <p:cNvPicPr>
            <a:picLocks noChangeAspect="1" noChangeArrowheads="1"/>
          </p:cNvPicPr>
          <p:nvPr/>
        </p:nvPicPr>
        <p:blipFill>
          <a:blip r:embed="rId2" cstate="print"/>
          <a:srcRect/>
          <a:stretch>
            <a:fillRect/>
          </a:stretch>
        </p:blipFill>
        <p:spPr bwMode="auto">
          <a:xfrm>
            <a:off x="-2162175" y="-6350"/>
            <a:ext cx="11306175"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
          <p:cNvPicPr>
            <a:picLocks noChangeAspect="1" noChangeArrowheads="1"/>
          </p:cNvPicPr>
          <p:nvPr/>
        </p:nvPicPr>
        <p:blipFill>
          <a:blip r:embed="rId2" cstate="print"/>
          <a:srcRect/>
          <a:stretch>
            <a:fillRect/>
          </a:stretch>
        </p:blipFill>
        <p:spPr bwMode="auto">
          <a:xfrm>
            <a:off x="314325" y="561975"/>
            <a:ext cx="8513763" cy="573405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rrowheads="1"/>
          </p:cNvPicPr>
          <p:nvPr/>
        </p:nvPicPr>
        <p:blipFill>
          <a:blip r:embed="rId2" cstate="print"/>
          <a:srcRect/>
          <a:stretch>
            <a:fillRect/>
          </a:stretch>
        </p:blipFill>
        <p:spPr bwMode="auto">
          <a:xfrm>
            <a:off x="762000" y="1139825"/>
            <a:ext cx="7621588" cy="5718175"/>
          </a:xfrm>
          <a:prstGeom prst="rect">
            <a:avLst/>
          </a:prstGeom>
          <a:noFill/>
          <a:ln w="9525">
            <a:noFill/>
            <a:miter lim="800000"/>
            <a:headEnd/>
            <a:tailEnd/>
          </a:ln>
        </p:spPr>
      </p:pic>
      <p:sp>
        <p:nvSpPr>
          <p:cNvPr id="32771" name="Rectangle 3"/>
          <p:cNvSpPr>
            <a:spLocks noGrp="1" noChangeArrowheads="1"/>
          </p:cNvSpPr>
          <p:nvPr>
            <p:ph type="title"/>
          </p:nvPr>
        </p:nvSpPr>
        <p:spPr>
          <a:xfrm>
            <a:off x="990600" y="304800"/>
            <a:ext cx="7137400" cy="849313"/>
          </a:xfrm>
          <a:solidFill>
            <a:schemeClr val="bg1"/>
          </a:solidFill>
        </p:spPr>
        <p:txBody>
          <a:bodyPr lIns="92075" tIns="46038" rIns="92075" bIns="46038"/>
          <a:lstStyle/>
          <a:p>
            <a:r>
              <a:rPr lang="en-US" sz="4000" b="1" dirty="0" err="1" smtClean="0">
                <a:latin typeface="Comic Sans MS" pitchFamily="66" charset="0"/>
              </a:rPr>
              <a:t>Fibrillazione</a:t>
            </a:r>
            <a:r>
              <a:rPr lang="en-US" sz="4000" b="1" dirty="0" smtClean="0">
                <a:latin typeface="Comic Sans MS" pitchFamily="66" charset="0"/>
              </a:rPr>
              <a:t> </a:t>
            </a:r>
            <a:r>
              <a:rPr lang="en-US" sz="4000" b="1" dirty="0" err="1" smtClean="0">
                <a:latin typeface="Comic Sans MS" pitchFamily="66" charset="0"/>
              </a:rPr>
              <a:t>atriale</a:t>
            </a:r>
            <a:r>
              <a:rPr lang="en-US" sz="4000" b="1" dirty="0" smtClean="0">
                <a:latin typeface="Comic Sans MS" pitchFamily="66" charset="0"/>
              </a:rPr>
              <a:t> in WPW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ppt_x"/>
                                          </p:val>
                                        </p:tav>
                                        <p:tav tm="100000">
                                          <p:val>
                                            <p:strVal val="#ppt_x"/>
                                          </p:val>
                                        </p:tav>
                                      </p:tavLst>
                                    </p:anim>
                                    <p:anim calcmode="lin" valueType="num">
                                      <p:cBhvr additive="base">
                                        <p:cTn id="8" dur="500" fill="hold"/>
                                        <p:tgtEl>
                                          <p:spTgt spid="32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fawpw"/>
          <p:cNvPicPr>
            <a:picLocks noChangeAspect="1" noChangeArrowheads="1"/>
          </p:cNvPicPr>
          <p:nvPr/>
        </p:nvPicPr>
        <p:blipFill>
          <a:blip r:embed="rId2" cstate="print"/>
          <a:srcRect/>
          <a:stretch>
            <a:fillRect/>
          </a:stretch>
        </p:blipFill>
        <p:spPr bwMode="auto">
          <a:xfrm>
            <a:off x="0" y="274638"/>
            <a:ext cx="9144000" cy="630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wpwaf2s"/>
          <p:cNvPicPr>
            <a:picLocks noChangeAspect="1" noChangeArrowheads="1"/>
          </p:cNvPicPr>
          <p:nvPr/>
        </p:nvPicPr>
        <p:blipFill>
          <a:blip r:embed="rId2" cstate="print"/>
          <a:srcRect/>
          <a:stretch>
            <a:fillRect/>
          </a:stretch>
        </p:blipFill>
        <p:spPr bwMode="auto">
          <a:xfrm>
            <a:off x="0" y="473075"/>
            <a:ext cx="9144000" cy="5911850"/>
          </a:xfrm>
          <a:prstGeom prst="rect">
            <a:avLst/>
          </a:prstGeom>
          <a:solidFill>
            <a:schemeClr val="bg1"/>
          </a:solidFill>
          <a:ln w="9525">
            <a:solidFill>
              <a:schemeClr val="bg1">
                <a:lumMod val="95000"/>
              </a:schemeClr>
            </a:solid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052736"/>
            <a:ext cx="8496944" cy="4616648"/>
          </a:xfrm>
          <a:prstGeom prst="rect">
            <a:avLst/>
          </a:prstGeom>
          <a:solidFill>
            <a:schemeClr val="bg1"/>
          </a:solidFill>
        </p:spPr>
        <p:txBody>
          <a:bodyPr wrap="square" rtlCol="0">
            <a:spAutoFit/>
          </a:bodyPr>
          <a:lstStyle/>
          <a:p>
            <a:r>
              <a:rPr lang="it-IT" sz="4800" b="1" dirty="0" smtClean="0">
                <a:latin typeface="Comic Sans MS" pitchFamily="66" charset="0"/>
              </a:rPr>
              <a:t>RR &lt; 240 </a:t>
            </a:r>
            <a:r>
              <a:rPr lang="it-IT" sz="4800" b="1" dirty="0" err="1" smtClean="0">
                <a:latin typeface="Comic Sans MS" pitchFamily="66" charset="0"/>
              </a:rPr>
              <a:t>msec</a:t>
            </a:r>
            <a:r>
              <a:rPr lang="it-IT" sz="4800" b="1" dirty="0" smtClean="0">
                <a:latin typeface="Comic Sans MS" pitchFamily="66" charset="0"/>
              </a:rPr>
              <a:t>: </a:t>
            </a:r>
          </a:p>
          <a:p>
            <a:r>
              <a:rPr lang="it-IT" sz="4800" b="1" dirty="0" smtClean="0">
                <a:latin typeface="Comic Sans MS" pitchFamily="66" charset="0"/>
              </a:rPr>
              <a:t>via accessoria  </a:t>
            </a:r>
            <a:r>
              <a:rPr lang="it-IT" sz="6000" b="1" dirty="0" smtClean="0">
                <a:solidFill>
                  <a:srgbClr val="FF0000"/>
                </a:solidFill>
                <a:effectLst>
                  <a:outerShdw blurRad="38100" dist="38100" dir="2700000" algn="tl">
                    <a:srgbClr val="000000">
                      <a:alpha val="43137"/>
                    </a:srgbClr>
                  </a:outerShdw>
                </a:effectLst>
                <a:latin typeface="Comic Sans MS" pitchFamily="66" charset="0"/>
              </a:rPr>
              <a:t>probabile</a:t>
            </a:r>
            <a:endParaRPr lang="it-IT" sz="4800" b="1" dirty="0" smtClean="0">
              <a:solidFill>
                <a:srgbClr val="FF0000"/>
              </a:solidFill>
              <a:effectLst>
                <a:outerShdw blurRad="38100" dist="38100" dir="2700000" algn="tl">
                  <a:srgbClr val="000000">
                    <a:alpha val="43137"/>
                  </a:srgbClr>
                </a:outerShdw>
              </a:effectLst>
              <a:latin typeface="Comic Sans MS" pitchFamily="66" charset="0"/>
            </a:endParaRPr>
          </a:p>
          <a:p>
            <a:endParaRPr lang="it-IT" sz="4800" b="1" dirty="0" smtClean="0">
              <a:latin typeface="Comic Sans MS" pitchFamily="66" charset="0"/>
            </a:endParaRPr>
          </a:p>
          <a:p>
            <a:r>
              <a:rPr lang="it-IT" sz="4800" b="1" dirty="0" smtClean="0">
                <a:latin typeface="Comic Sans MS" pitchFamily="66" charset="0"/>
              </a:rPr>
              <a:t>RR &lt; 210 </a:t>
            </a:r>
            <a:r>
              <a:rPr lang="it-IT" sz="4800" b="1" dirty="0" err="1" smtClean="0">
                <a:latin typeface="Comic Sans MS" pitchFamily="66" charset="0"/>
              </a:rPr>
              <a:t>msec</a:t>
            </a:r>
            <a:r>
              <a:rPr lang="it-IT" sz="4800" b="1" dirty="0" smtClean="0">
                <a:latin typeface="Comic Sans MS" pitchFamily="66" charset="0"/>
              </a:rPr>
              <a:t> : </a:t>
            </a:r>
          </a:p>
          <a:p>
            <a:r>
              <a:rPr lang="it-IT" sz="4800" b="1" dirty="0" smtClean="0">
                <a:latin typeface="Comic Sans MS" pitchFamily="66" charset="0"/>
              </a:rPr>
              <a:t>via accessoria  </a:t>
            </a:r>
            <a:r>
              <a:rPr lang="it-IT" sz="6600" b="1" dirty="0" smtClean="0">
                <a:solidFill>
                  <a:srgbClr val="FF0000"/>
                </a:solidFill>
                <a:effectLst>
                  <a:outerShdw blurRad="38100" dist="38100" dir="2700000" algn="tl">
                    <a:srgbClr val="000000">
                      <a:alpha val="43137"/>
                    </a:srgbClr>
                  </a:outerShdw>
                </a:effectLst>
                <a:latin typeface="Comic Sans MS" pitchFamily="66" charset="0"/>
              </a:rPr>
              <a:t>certa</a:t>
            </a:r>
            <a:endParaRPr lang="it-IT" sz="4800" b="1" dirty="0" smtClean="0">
              <a:solidFill>
                <a:srgbClr val="FF0000"/>
              </a:solidFill>
              <a:effectLst>
                <a:outerShdw blurRad="38100" dist="38100" dir="2700000" algn="tl">
                  <a:srgbClr val="000000">
                    <a:alpha val="43137"/>
                  </a:srgbClr>
                </a:outerShdw>
              </a:effectLst>
              <a:latin typeface="Comic Sans MS" pitchFamily="66" charset="0"/>
            </a:endParaRPr>
          </a:p>
          <a:p>
            <a:endParaRPr lang="it-IT" dirty="0">
              <a:latin typeface="Comic Sans MS" pitchFamily="66"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ctrTitle"/>
          </p:nvPr>
        </p:nvSpPr>
        <p:spPr/>
        <p:txBody>
          <a:bodyPr/>
          <a:lstStyle/>
          <a:p>
            <a:r>
              <a:rPr lang="it-IT" dirty="0" err="1" smtClean="0">
                <a:solidFill>
                  <a:schemeClr val="bg1"/>
                </a:solidFill>
                <a:latin typeface="Comic Sans MS" pitchFamily="66" charset="0"/>
              </a:rPr>
              <a:t>Aberranza</a:t>
            </a:r>
            <a:r>
              <a:rPr lang="it-IT" dirty="0" smtClean="0">
                <a:solidFill>
                  <a:schemeClr val="bg1"/>
                </a:solidFill>
                <a:latin typeface="Comic Sans MS" pitchFamily="66" charset="0"/>
              </a:rPr>
              <a:t> non è solo via accessoria !!!!!</a:t>
            </a:r>
          </a:p>
        </p:txBody>
      </p:sp>
      <p:sp>
        <p:nvSpPr>
          <p:cNvPr id="37891" name="Sottotitolo 2"/>
          <p:cNvSpPr>
            <a:spLocks noGrp="1"/>
          </p:cNvSpPr>
          <p:nvPr>
            <p:ph type="subTitle" idx="1"/>
          </p:nvPr>
        </p:nvSpPr>
        <p:spPr/>
        <p:txBody>
          <a:bodyPr/>
          <a:lstStyle/>
          <a:p>
            <a:r>
              <a:rPr lang="it-IT" smtClean="0">
                <a:solidFill>
                  <a:schemeClr val="bg1"/>
                </a:solidFill>
                <a:latin typeface="Comic Sans MS" pitchFamily="66" charset="0"/>
              </a:rPr>
              <a:t>Molto più comunemente è BB presistente o frequenza dipendente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it-IT" smtClean="0"/>
          </a:p>
        </p:txBody>
      </p:sp>
      <p:sp>
        <p:nvSpPr>
          <p:cNvPr id="38915" name="Rectangle 3"/>
          <p:cNvSpPr>
            <a:spLocks noGrp="1" noChangeArrowheads="1"/>
          </p:cNvSpPr>
          <p:nvPr>
            <p:ph type="body" idx="1"/>
          </p:nvPr>
        </p:nvSpPr>
        <p:spPr/>
        <p:txBody>
          <a:bodyPr/>
          <a:lstStyle/>
          <a:p>
            <a:pPr eaLnBrk="1" hangingPunct="1"/>
            <a:endParaRPr lang="it-IT" smtClean="0"/>
          </a:p>
        </p:txBody>
      </p:sp>
      <p:pic>
        <p:nvPicPr>
          <p:cNvPr id="38916" name="Picture 4" descr="image015"/>
          <p:cNvPicPr>
            <a:picLocks noChangeAspect="1" noChangeArrowheads="1"/>
          </p:cNvPicPr>
          <p:nvPr/>
        </p:nvPicPr>
        <p:blipFill>
          <a:blip r:embed="rId2" cstate="print"/>
          <a:srcRect/>
          <a:stretch>
            <a:fillRect/>
          </a:stretch>
        </p:blipFill>
        <p:spPr bwMode="auto">
          <a:xfrm>
            <a:off x="-121350" y="476672"/>
            <a:ext cx="9445878" cy="5734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it-IT" smtClean="0"/>
          </a:p>
        </p:txBody>
      </p:sp>
      <p:sp>
        <p:nvSpPr>
          <p:cNvPr id="39939" name="Rectangle 3"/>
          <p:cNvSpPr>
            <a:spLocks noGrp="1" noChangeArrowheads="1"/>
          </p:cNvSpPr>
          <p:nvPr>
            <p:ph type="body" idx="1"/>
          </p:nvPr>
        </p:nvSpPr>
        <p:spPr/>
        <p:txBody>
          <a:bodyPr/>
          <a:lstStyle/>
          <a:p>
            <a:pPr eaLnBrk="1" hangingPunct="1"/>
            <a:endParaRPr lang="it-IT" smtClean="0"/>
          </a:p>
        </p:txBody>
      </p:sp>
      <p:pic>
        <p:nvPicPr>
          <p:cNvPr id="39940" name="Picture 4" descr="image016"/>
          <p:cNvPicPr>
            <a:picLocks noChangeAspect="1" noChangeArrowheads="1"/>
          </p:cNvPicPr>
          <p:nvPr/>
        </p:nvPicPr>
        <p:blipFill>
          <a:blip r:embed="rId2" cstate="print"/>
          <a:srcRect/>
          <a:stretch>
            <a:fillRect/>
          </a:stretch>
        </p:blipFill>
        <p:spPr bwMode="auto">
          <a:xfrm>
            <a:off x="-2341563" y="-914400"/>
            <a:ext cx="12801601"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
          <p:cNvPicPr>
            <a:picLocks noChangeAspect="1" noChangeArrowheads="1"/>
          </p:cNvPicPr>
          <p:nvPr/>
        </p:nvPicPr>
        <p:blipFill>
          <a:blip r:embed="rId2" cstate="print"/>
          <a:srcRect/>
          <a:stretch>
            <a:fillRect/>
          </a:stretch>
        </p:blipFill>
        <p:spPr bwMode="auto">
          <a:xfrm>
            <a:off x="95250" y="76200"/>
            <a:ext cx="8951913" cy="6704013"/>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808080"/>
    </a:dk1>
    <a:lt1>
      <a:srgbClr val="FFFF00"/>
    </a:lt1>
    <a:dk2>
      <a:srgbClr val="000066"/>
    </a:dk2>
    <a:lt2>
      <a:srgbClr val="FFFF00"/>
    </a:lt2>
    <a:accent1>
      <a:srgbClr val="00CC99"/>
    </a:accent1>
    <a:accent2>
      <a:srgbClr val="3333CC"/>
    </a:accent2>
    <a:accent3>
      <a:srgbClr val="AAAAB8"/>
    </a:accent3>
    <a:accent4>
      <a:srgbClr val="DADA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953</TotalTime>
  <Words>4965</Words>
  <Application>Microsoft Office PowerPoint</Application>
  <PresentationFormat>Presentazione su schermo (4:3)</PresentationFormat>
  <Paragraphs>1296</Paragraphs>
  <Slides>328</Slides>
  <Notes>30</Notes>
  <HiddenSlides>0</HiddenSlides>
  <MMClips>0</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328</vt:i4>
      </vt:variant>
    </vt:vector>
  </HeadingPairs>
  <TitlesOfParts>
    <vt:vector size="333" baseType="lpstr">
      <vt:lpstr>Struttura predefinita</vt:lpstr>
      <vt:lpstr>Presentazione</vt:lpstr>
      <vt:lpstr>Fotografia di Photo Editor </vt:lpstr>
      <vt:lpstr>Diapositiva</vt:lpstr>
      <vt:lpstr>Fotografia di Photo Editor</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PROPRIETA’ ELETTRICHE</vt:lpstr>
      <vt:lpstr>MECCANISMI BASE DI TUTTE LE ARITMIE</vt:lpstr>
      <vt:lpstr>MECCANISMO DELLE ARITMIE:automatismo</vt:lpstr>
      <vt:lpstr>MECCANISMO DELLE ARITMIE</vt:lpstr>
      <vt:lpstr>Diapositiva 23</vt:lpstr>
      <vt:lpstr>MECCANISMO DELLE ARITMIE:rientro</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Tachiaritmie sopraventricolari</vt:lpstr>
      <vt:lpstr>Diapositiva 41</vt:lpstr>
      <vt:lpstr>Diapositiva 42</vt:lpstr>
      <vt:lpstr>Diapositiva 43</vt:lpstr>
      <vt:lpstr>Diapositiva 44</vt:lpstr>
      <vt:lpstr>Diapositiva 45</vt:lpstr>
      <vt:lpstr>Diapositiva 46</vt:lpstr>
      <vt:lpstr>Diapositiva 47</vt:lpstr>
      <vt:lpstr>Diapositiva 48</vt:lpstr>
      <vt:lpstr>Tachicardia atriale multifocale</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TPSV nel paz pediatrico</vt:lpstr>
      <vt:lpstr>Diapositiva 73</vt:lpstr>
      <vt:lpstr>Fibrillazione atriale ecg</vt:lpstr>
      <vt:lpstr>Ricordiamoci sempre</vt:lpstr>
      <vt:lpstr>La frequenza</vt:lpstr>
      <vt:lpstr>Ritmo</vt:lpstr>
      <vt:lpstr>QRS</vt:lpstr>
      <vt:lpstr>Fibrillazione atriale</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Fibrillazione atriale in WPW</vt:lpstr>
      <vt:lpstr>Diapositiva 93</vt:lpstr>
      <vt:lpstr>Diapositiva 94</vt:lpstr>
      <vt:lpstr>Diapositiva 95</vt:lpstr>
      <vt:lpstr>Aberranza non è solo via accessoria !!!!!</vt:lpstr>
      <vt:lpstr>Diapositiva 97</vt:lpstr>
      <vt:lpstr>Diapositiva 98</vt:lpstr>
      <vt:lpstr>Diapositiva 99</vt:lpstr>
      <vt:lpstr>Diapositiva 100</vt:lpstr>
      <vt:lpstr>Diapositiva 101</vt:lpstr>
      <vt:lpstr>Diapositiva 102</vt:lpstr>
      <vt:lpstr>Atrial Flutter</vt:lpstr>
      <vt:lpstr>Diapositiva 104</vt:lpstr>
      <vt:lpstr>Diapositiva 105</vt:lpstr>
      <vt:lpstr>Diapositiva 106</vt:lpstr>
      <vt:lpstr>Flutter Atriale : istmo dipendente</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lpstr>Diapositiva 172</vt:lpstr>
      <vt:lpstr>Diapositiva 173</vt:lpstr>
      <vt:lpstr>Diapositiva 174</vt:lpstr>
      <vt:lpstr>Diapositiva 175</vt:lpstr>
      <vt:lpstr>prevenzione del tromboembolismo:</vt:lpstr>
      <vt:lpstr>Diapositiva 177</vt:lpstr>
      <vt:lpstr>Diapositiva 178</vt:lpstr>
      <vt:lpstr>Diapositiva 179</vt:lpstr>
      <vt:lpstr>Diapositiva 180</vt:lpstr>
      <vt:lpstr>Diapositiva 181</vt:lpstr>
      <vt:lpstr>Diapositiva 182</vt:lpstr>
      <vt:lpstr>Diapositiva 183</vt:lpstr>
      <vt:lpstr>Diapositiva 184</vt:lpstr>
      <vt:lpstr>Diapositiva 185</vt:lpstr>
      <vt:lpstr>Diapositiva 186</vt:lpstr>
      <vt:lpstr>Top 10 reasons for WCT</vt:lpstr>
      <vt:lpstr>Diapositiva 188</vt:lpstr>
      <vt:lpstr>Diapositiva 189</vt:lpstr>
      <vt:lpstr>Diapositiva 190</vt:lpstr>
      <vt:lpstr>Diapositiva 191</vt:lpstr>
      <vt:lpstr>Diapositiva 192</vt:lpstr>
      <vt:lpstr>Diapositiva 193</vt:lpstr>
      <vt:lpstr>Diapositiva 194</vt:lpstr>
      <vt:lpstr>Diapositiva 195</vt:lpstr>
      <vt:lpstr>Diapositiva 196</vt:lpstr>
      <vt:lpstr>Diapositiva 197</vt:lpstr>
      <vt:lpstr>Diapositiva 198</vt:lpstr>
      <vt:lpstr>Segni fisici di dissociazione AV</vt:lpstr>
      <vt:lpstr>Diapositiva 200</vt:lpstr>
      <vt:lpstr>Diapositiva 201</vt:lpstr>
      <vt:lpstr>Concordanza negativa </vt:lpstr>
      <vt:lpstr>Diapositiva 203</vt:lpstr>
      <vt:lpstr>Diapositiva 204</vt:lpstr>
      <vt:lpstr>Concordanza positiva</vt:lpstr>
      <vt:lpstr>Diapositiva 206</vt:lpstr>
      <vt:lpstr>Diapositiva 207</vt:lpstr>
      <vt:lpstr>Diapositiva 208</vt:lpstr>
      <vt:lpstr>Diapositiva 209</vt:lpstr>
      <vt:lpstr>Intervallo inizio QRS, nadir S &gt;100 ms</vt:lpstr>
      <vt:lpstr>Diapositiva 211</vt:lpstr>
      <vt:lpstr>Diapositiva 212</vt:lpstr>
      <vt:lpstr>pero’…..</vt:lpstr>
      <vt:lpstr>Diapositiva 214</vt:lpstr>
      <vt:lpstr>Diapositiva 215</vt:lpstr>
      <vt:lpstr>Dissociazione atrio-ventricolare</vt:lpstr>
      <vt:lpstr>Diapositiva 217</vt:lpstr>
      <vt:lpstr>Diapositiva 218</vt:lpstr>
      <vt:lpstr>Diapositiva 219</vt:lpstr>
      <vt:lpstr>Diapositiva 220</vt:lpstr>
      <vt:lpstr>Diapositiva 221</vt:lpstr>
      <vt:lpstr>Diapositiva 222</vt:lpstr>
      <vt:lpstr>Diapositiva 223</vt:lpstr>
      <vt:lpstr>Diapositiva 224</vt:lpstr>
      <vt:lpstr>Diapositiva 225</vt:lpstr>
      <vt:lpstr>Diapositiva 226</vt:lpstr>
      <vt:lpstr>Diapositiva 227</vt:lpstr>
      <vt:lpstr>Diapositiva 228</vt:lpstr>
      <vt:lpstr>Diapositiva 229</vt:lpstr>
      <vt:lpstr>Aberranza vs ectopia</vt:lpstr>
      <vt:lpstr>Diapositiva 231</vt:lpstr>
      <vt:lpstr>Diapositiva 232</vt:lpstr>
      <vt:lpstr>Diapositiva 233</vt:lpstr>
      <vt:lpstr>Diapositiva 234</vt:lpstr>
      <vt:lpstr>Diapositiva 235</vt:lpstr>
      <vt:lpstr>Diapositiva 236</vt:lpstr>
      <vt:lpstr>Diapositiva 237</vt:lpstr>
      <vt:lpstr>Diapositiva 238</vt:lpstr>
      <vt:lpstr>Diapositiva 239</vt:lpstr>
      <vt:lpstr>Diapositiva 240</vt:lpstr>
      <vt:lpstr>Diapositiva 241</vt:lpstr>
      <vt:lpstr>Diapositiva 242</vt:lpstr>
      <vt:lpstr>Diapositiva 243</vt:lpstr>
      <vt:lpstr>Diapositiva 244</vt:lpstr>
      <vt:lpstr>Diapositiva 245</vt:lpstr>
      <vt:lpstr>Diapositiva 246</vt:lpstr>
      <vt:lpstr>Diapositiva 247</vt:lpstr>
      <vt:lpstr>Diapositiva 248</vt:lpstr>
      <vt:lpstr>LIVELLI DI ENERGIA PER LA DEFIBRILLAZIONE</vt:lpstr>
      <vt:lpstr>Diapositiva 250</vt:lpstr>
      <vt:lpstr>DEFIBRILLAZIONE</vt:lpstr>
      <vt:lpstr>Diapositiva 252</vt:lpstr>
      <vt:lpstr>Diapositiva 253</vt:lpstr>
      <vt:lpstr>Diapositiva 254</vt:lpstr>
      <vt:lpstr>Diapositiva 255</vt:lpstr>
      <vt:lpstr>Diapositiva 256</vt:lpstr>
      <vt:lpstr>Diapositiva 257</vt:lpstr>
      <vt:lpstr>Diapositiva 258</vt:lpstr>
      <vt:lpstr>Diapositiva 259</vt:lpstr>
      <vt:lpstr>Diapositiva 260</vt:lpstr>
      <vt:lpstr>Diapositiva 261</vt:lpstr>
      <vt:lpstr>Diapositiva 262</vt:lpstr>
      <vt:lpstr>Diapositiva 263</vt:lpstr>
      <vt:lpstr>Diapositiva 264</vt:lpstr>
      <vt:lpstr>Diapositiva 265</vt:lpstr>
      <vt:lpstr>Diapositiva 266</vt:lpstr>
      <vt:lpstr>Procainamide</vt:lpstr>
      <vt:lpstr>Amiodarone - scuola americana-</vt:lpstr>
      <vt:lpstr>Amiodarone - scuola europea-</vt:lpstr>
      <vt:lpstr>Lidocaina</vt:lpstr>
      <vt:lpstr>Diapositiva 271</vt:lpstr>
      <vt:lpstr>Sustained Polymorphic VT</vt:lpstr>
      <vt:lpstr>Diapositiva 273</vt:lpstr>
      <vt:lpstr>Diapositiva 274</vt:lpstr>
      <vt:lpstr>Diapositiva 275</vt:lpstr>
      <vt:lpstr>Diapositiva 276</vt:lpstr>
      <vt:lpstr>Diapositiva 277</vt:lpstr>
      <vt:lpstr>Diapositiva 278</vt:lpstr>
      <vt:lpstr>Diapositiva 279</vt:lpstr>
      <vt:lpstr>Diapositiva 280</vt:lpstr>
      <vt:lpstr>Diapositiva 281</vt:lpstr>
      <vt:lpstr> Sindrome del QT lungo  (Long QT Syndrome) </vt:lpstr>
      <vt:lpstr>Diapositiva 283</vt:lpstr>
      <vt:lpstr>Diapositiva 284</vt:lpstr>
      <vt:lpstr> Segni elettrocardiografici di allarme </vt:lpstr>
      <vt:lpstr>Diapositiva 286</vt:lpstr>
      <vt:lpstr>Diapositiva 287</vt:lpstr>
      <vt:lpstr>Diapositiva 288</vt:lpstr>
      <vt:lpstr>Diapositiva 289</vt:lpstr>
      <vt:lpstr>Diapositiva 290</vt:lpstr>
      <vt:lpstr>Bradicardie e sintomi</vt:lpstr>
      <vt:lpstr>Diapositiva 292</vt:lpstr>
      <vt:lpstr>Diapositiva 293</vt:lpstr>
      <vt:lpstr>Ricordiamoci sempre</vt:lpstr>
      <vt:lpstr>Bradicardia fc &lt; 60 m’</vt:lpstr>
      <vt:lpstr>Bradiaritmie = FC&lt;60/m’</vt:lpstr>
      <vt:lpstr>Blocchi SA</vt:lpstr>
      <vt:lpstr>Diapositiva 298</vt:lpstr>
      <vt:lpstr>Diapositiva 299</vt:lpstr>
      <vt:lpstr>Diapositiva 300</vt:lpstr>
      <vt:lpstr>Diapositiva 301</vt:lpstr>
      <vt:lpstr>Diapositiva 302</vt:lpstr>
      <vt:lpstr>Diapositiva 303</vt:lpstr>
      <vt:lpstr>Blocchi AV</vt:lpstr>
      <vt:lpstr>Diapositiva 305</vt:lpstr>
      <vt:lpstr>Diapositiva 306</vt:lpstr>
      <vt:lpstr> BAV 2° tipo 1</vt:lpstr>
      <vt:lpstr>Diapositiva 308</vt:lpstr>
      <vt:lpstr>Diapositiva 309</vt:lpstr>
      <vt:lpstr>Diapositiva 310</vt:lpstr>
      <vt:lpstr>Bav di 2° tipo 2</vt:lpstr>
      <vt:lpstr>Diapositiva 312</vt:lpstr>
      <vt:lpstr>Diapositiva 313</vt:lpstr>
      <vt:lpstr>Diapositiva 314</vt:lpstr>
      <vt:lpstr>BAV 2° tipo 2:1</vt:lpstr>
      <vt:lpstr>Diapositiva 316</vt:lpstr>
      <vt:lpstr>Diapositiva 317</vt:lpstr>
      <vt:lpstr>Diapositiva 318</vt:lpstr>
      <vt:lpstr>BAV 2° avanzato</vt:lpstr>
      <vt:lpstr>Diapositiva 320</vt:lpstr>
      <vt:lpstr>BAV 3°</vt:lpstr>
      <vt:lpstr>Diapositiva 322</vt:lpstr>
      <vt:lpstr>Diapositiva 323</vt:lpstr>
      <vt:lpstr>Diapositiva 324</vt:lpstr>
      <vt:lpstr>Diapositiva 325</vt:lpstr>
      <vt:lpstr>Diapositiva 326</vt:lpstr>
      <vt:lpstr>Diapositiva 327</vt:lpstr>
      <vt:lpstr>Diapositiva 328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Mario Cavazza</dc:creator>
  <cp:lastModifiedBy>Mario</cp:lastModifiedBy>
  <cp:revision>80</cp:revision>
  <dcterms:created xsi:type="dcterms:W3CDTF">2002-01-20T10:03:16Z</dcterms:created>
  <dcterms:modified xsi:type="dcterms:W3CDTF">2015-03-23T07:11:22Z</dcterms:modified>
</cp:coreProperties>
</file>